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19" r:id="rId4"/>
    <p:sldMasterId id="2147484994" r:id="rId5"/>
    <p:sldMasterId id="2147484996" r:id="rId6"/>
  </p:sldMasterIdLst>
  <p:notesMasterIdLst>
    <p:notesMasterId r:id="rId135"/>
  </p:notesMasterIdLst>
  <p:sldIdLst>
    <p:sldId id="2147483228" r:id="rId7"/>
    <p:sldId id="2147483351" r:id="rId8"/>
    <p:sldId id="2147483350" r:id="rId9"/>
    <p:sldId id="2147483388" r:id="rId10"/>
    <p:sldId id="2147483390" r:id="rId11"/>
    <p:sldId id="2147483389" r:id="rId12"/>
    <p:sldId id="2147483194" r:id="rId13"/>
    <p:sldId id="2147483372" r:id="rId14"/>
    <p:sldId id="2147483190" r:id="rId15"/>
    <p:sldId id="2147483373" r:id="rId16"/>
    <p:sldId id="2147483184" r:id="rId17"/>
    <p:sldId id="2147483371" r:id="rId18"/>
    <p:sldId id="2147483165" r:id="rId19"/>
    <p:sldId id="2147483364" r:id="rId20"/>
    <p:sldId id="2147483167" r:id="rId21"/>
    <p:sldId id="2147483370" r:id="rId22"/>
    <p:sldId id="2147483352" r:id="rId23"/>
    <p:sldId id="2147483163" r:id="rId24"/>
    <p:sldId id="2147483365" r:id="rId25"/>
    <p:sldId id="2147483171" r:id="rId26"/>
    <p:sldId id="2147483366" r:id="rId27"/>
    <p:sldId id="2147483201" r:id="rId28"/>
    <p:sldId id="2147483367" r:id="rId29"/>
    <p:sldId id="2147483180" r:id="rId30"/>
    <p:sldId id="2147483368" r:id="rId31"/>
    <p:sldId id="2147483182" r:id="rId32"/>
    <p:sldId id="2147483369" r:id="rId33"/>
    <p:sldId id="2147483353" r:id="rId34"/>
    <p:sldId id="2147483178" r:id="rId35"/>
    <p:sldId id="2147483374" r:id="rId36"/>
    <p:sldId id="2147483188" r:id="rId37"/>
    <p:sldId id="2147483375" r:id="rId38"/>
    <p:sldId id="2147483169" r:id="rId39"/>
    <p:sldId id="2147483378" r:id="rId40"/>
    <p:sldId id="2147483192" r:id="rId41"/>
    <p:sldId id="2147483376" r:id="rId42"/>
    <p:sldId id="2147483196" r:id="rId43"/>
    <p:sldId id="2147483377" r:id="rId44"/>
    <p:sldId id="2147483354" r:id="rId45"/>
    <p:sldId id="2147483174" r:id="rId46"/>
    <p:sldId id="2147483380" r:id="rId47"/>
    <p:sldId id="2147483198" r:id="rId48"/>
    <p:sldId id="2147483381" r:id="rId49"/>
    <p:sldId id="2147483203" r:id="rId50"/>
    <p:sldId id="2147483382" r:id="rId51"/>
    <p:sldId id="2147483207" r:id="rId52"/>
    <p:sldId id="2147483383" r:id="rId53"/>
    <p:sldId id="2147483209" r:id="rId54"/>
    <p:sldId id="2147483384" r:id="rId55"/>
    <p:sldId id="2147483391" r:id="rId56"/>
    <p:sldId id="2147483234" r:id="rId57"/>
    <p:sldId id="2147483125" r:id="rId58"/>
    <p:sldId id="2147483126" r:id="rId59"/>
    <p:sldId id="2147483150" r:id="rId60"/>
    <p:sldId id="2147483151" r:id="rId61"/>
    <p:sldId id="2147483152" r:id="rId62"/>
    <p:sldId id="2147483155" r:id="rId63"/>
    <p:sldId id="2147483156" r:id="rId64"/>
    <p:sldId id="2147483160" r:id="rId65"/>
    <p:sldId id="2147483161" r:id="rId66"/>
    <p:sldId id="2147483162" r:id="rId67"/>
    <p:sldId id="2147483235" r:id="rId68"/>
    <p:sldId id="2147483164" r:id="rId69"/>
    <p:sldId id="2147483392" r:id="rId70"/>
    <p:sldId id="2147483166" r:id="rId71"/>
    <p:sldId id="2147483168" r:id="rId72"/>
    <p:sldId id="2147483393" r:id="rId73"/>
    <p:sldId id="2147483394" r:id="rId74"/>
    <p:sldId id="2147483172" r:id="rId75"/>
    <p:sldId id="2147483173" r:id="rId76"/>
    <p:sldId id="2147483395" r:id="rId77"/>
    <p:sldId id="2147483175" r:id="rId78"/>
    <p:sldId id="2147483236" r:id="rId79"/>
    <p:sldId id="2147483176" r:id="rId80"/>
    <p:sldId id="2147483177" r:id="rId81"/>
    <p:sldId id="2147483179" r:id="rId82"/>
    <p:sldId id="2147483396" r:id="rId83"/>
    <p:sldId id="2147483397" r:id="rId84"/>
    <p:sldId id="2147483181" r:id="rId85"/>
    <p:sldId id="2147483398" r:id="rId86"/>
    <p:sldId id="2147483183" r:id="rId87"/>
    <p:sldId id="2147483399" r:id="rId88"/>
    <p:sldId id="2147483185" r:id="rId89"/>
    <p:sldId id="2147483237" r:id="rId90"/>
    <p:sldId id="2147483186" r:id="rId91"/>
    <p:sldId id="2147483187" r:id="rId92"/>
    <p:sldId id="2147483400" r:id="rId93"/>
    <p:sldId id="2147483189" r:id="rId94"/>
    <p:sldId id="2147483401" r:id="rId95"/>
    <p:sldId id="2147483191" r:id="rId96"/>
    <p:sldId id="2147483402" r:id="rId97"/>
    <p:sldId id="2147483193" r:id="rId98"/>
    <p:sldId id="2147483403" r:id="rId99"/>
    <p:sldId id="2147483195" r:id="rId100"/>
    <p:sldId id="2147483238" r:id="rId101"/>
    <p:sldId id="2147483404" r:id="rId102"/>
    <p:sldId id="2147483197" r:id="rId103"/>
    <p:sldId id="2147483405" r:id="rId104"/>
    <p:sldId id="2147483199" r:id="rId105"/>
    <p:sldId id="2147483200" r:id="rId106"/>
    <p:sldId id="2147483406" r:id="rId107"/>
    <p:sldId id="2147483202" r:id="rId108"/>
    <p:sldId id="2147483407" r:id="rId109"/>
    <p:sldId id="2147483204" r:id="rId110"/>
    <p:sldId id="2147483205" r:id="rId111"/>
    <p:sldId id="2147483239" r:id="rId112"/>
    <p:sldId id="2147483206" r:id="rId113"/>
    <p:sldId id="2147483408" r:id="rId114"/>
    <p:sldId id="2147483208" r:id="rId115"/>
    <p:sldId id="2147483409" r:id="rId116"/>
    <p:sldId id="2147483210" r:id="rId117"/>
    <p:sldId id="2147483211" r:id="rId118"/>
    <p:sldId id="2147483212" r:id="rId119"/>
    <p:sldId id="2147483213" r:id="rId120"/>
    <p:sldId id="2147483214" r:id="rId121"/>
    <p:sldId id="2147483215" r:id="rId122"/>
    <p:sldId id="2147483240" r:id="rId123"/>
    <p:sldId id="2147483216" r:id="rId124"/>
    <p:sldId id="2147483217" r:id="rId125"/>
    <p:sldId id="2147483218" r:id="rId126"/>
    <p:sldId id="2147483219" r:id="rId127"/>
    <p:sldId id="2147483220" r:id="rId128"/>
    <p:sldId id="2147483221" r:id="rId129"/>
    <p:sldId id="2147483222" r:id="rId130"/>
    <p:sldId id="2147483223" r:id="rId131"/>
    <p:sldId id="2147483224" r:id="rId132"/>
    <p:sldId id="2147483225" r:id="rId133"/>
    <p:sldId id="2147483410"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B95B8E6-6FD9-4781-A899-223C998C5C62}">
          <p14:sldIdLst>
            <p14:sldId id="2147483228"/>
            <p14:sldId id="2147483351"/>
            <p14:sldId id="2147483350"/>
            <p14:sldId id="2147483388"/>
          </p14:sldIdLst>
        </p14:section>
        <p14:section name="Industry Scenario Transition" id="{C16361DC-FC90-4016-9378-94F9AFA77CD2}">
          <p14:sldIdLst>
            <p14:sldId id="2147483390"/>
          </p14:sldIdLst>
        </p14:section>
        <p14:section name="Public Sector Scenarios" id="{227C4737-3035-485C-80ED-2D5EB09D076C}">
          <p14:sldIdLst>
            <p14:sldId id="2147483389"/>
            <p14:sldId id="2147483194"/>
            <p14:sldId id="2147483372"/>
            <p14:sldId id="2147483190"/>
            <p14:sldId id="2147483373"/>
            <p14:sldId id="2147483184"/>
            <p14:sldId id="2147483371"/>
            <p14:sldId id="2147483165"/>
            <p14:sldId id="2147483364"/>
            <p14:sldId id="2147483167"/>
            <p14:sldId id="2147483370"/>
          </p14:sldIdLst>
        </p14:section>
        <p14:section name="Retail Scenarios" id="{361B09F4-7435-4D81-9514-D06F3A68E53F}">
          <p14:sldIdLst>
            <p14:sldId id="2147483352"/>
            <p14:sldId id="2147483163"/>
            <p14:sldId id="2147483365"/>
            <p14:sldId id="2147483171"/>
            <p14:sldId id="2147483366"/>
            <p14:sldId id="2147483201"/>
            <p14:sldId id="2147483367"/>
            <p14:sldId id="2147483180"/>
            <p14:sldId id="2147483368"/>
            <p14:sldId id="2147483182"/>
            <p14:sldId id="2147483369"/>
          </p14:sldIdLst>
        </p14:section>
        <p14:section name="Finance Scenarios" id="{1972281C-AD5B-4317-BA6B-158A61C34DC2}">
          <p14:sldIdLst>
            <p14:sldId id="2147483353"/>
            <p14:sldId id="2147483178"/>
            <p14:sldId id="2147483374"/>
            <p14:sldId id="2147483188"/>
            <p14:sldId id="2147483375"/>
            <p14:sldId id="2147483169"/>
            <p14:sldId id="2147483378"/>
            <p14:sldId id="2147483192"/>
            <p14:sldId id="2147483376"/>
            <p14:sldId id="2147483196"/>
            <p14:sldId id="2147483377"/>
          </p14:sldIdLst>
        </p14:section>
        <p14:section name="Manufacturing Scenarios" id="{C6B7FEC7-678E-4612-9AA9-8F280712D2A4}">
          <p14:sldIdLst>
            <p14:sldId id="2147483354"/>
            <p14:sldId id="2147483174"/>
            <p14:sldId id="2147483380"/>
            <p14:sldId id="2147483198"/>
            <p14:sldId id="2147483381"/>
            <p14:sldId id="2147483203"/>
            <p14:sldId id="2147483382"/>
            <p14:sldId id="2147483207"/>
            <p14:sldId id="2147483383"/>
            <p14:sldId id="2147483209"/>
            <p14:sldId id="2147483384"/>
          </p14:sldIdLst>
        </p14:section>
        <p14:section name="Function Scenario Transition" id="{60A2A67A-9212-4207-A4AC-7AE068FEBFA5}">
          <p14:sldIdLst>
            <p14:sldId id="2147483391"/>
          </p14:sldIdLst>
        </p14:section>
        <p14:section name="Customer Service Scenarios" id="{048E101D-988B-4B07-811A-886E1C5FA626}">
          <p14:sldIdLst>
            <p14:sldId id="2147483234"/>
            <p14:sldId id="2147483125"/>
            <p14:sldId id="2147483126"/>
            <p14:sldId id="2147483150"/>
            <p14:sldId id="2147483151"/>
            <p14:sldId id="2147483152"/>
            <p14:sldId id="2147483155"/>
            <p14:sldId id="2147483156"/>
            <p14:sldId id="2147483160"/>
            <p14:sldId id="2147483161"/>
            <p14:sldId id="2147483162"/>
          </p14:sldIdLst>
        </p14:section>
        <p14:section name="Sales Scenarios" id="{7971528F-D4BF-456F-B842-B5F16AF24CE4}">
          <p14:sldIdLst>
            <p14:sldId id="2147483235"/>
            <p14:sldId id="2147483164"/>
            <p14:sldId id="2147483392"/>
            <p14:sldId id="2147483166"/>
            <p14:sldId id="2147483168"/>
            <p14:sldId id="2147483393"/>
            <p14:sldId id="2147483394"/>
            <p14:sldId id="2147483172"/>
            <p14:sldId id="2147483173"/>
            <p14:sldId id="2147483395"/>
            <p14:sldId id="2147483175"/>
          </p14:sldIdLst>
        </p14:section>
        <p14:section name="Marketing Scenarios" id="{8CE8F3FB-01AD-4568-AD78-402C148D9654}">
          <p14:sldIdLst>
            <p14:sldId id="2147483236"/>
            <p14:sldId id="2147483176"/>
            <p14:sldId id="2147483177"/>
            <p14:sldId id="2147483179"/>
            <p14:sldId id="2147483396"/>
            <p14:sldId id="2147483397"/>
            <p14:sldId id="2147483181"/>
            <p14:sldId id="2147483398"/>
            <p14:sldId id="2147483183"/>
            <p14:sldId id="2147483399"/>
            <p14:sldId id="2147483185"/>
          </p14:sldIdLst>
        </p14:section>
        <p14:section name="Finance Scenarios" id="{79F47081-DB48-4B6D-A21D-E0D16E0EDEE3}">
          <p14:sldIdLst>
            <p14:sldId id="2147483237"/>
            <p14:sldId id="2147483186"/>
            <p14:sldId id="2147483187"/>
            <p14:sldId id="2147483400"/>
            <p14:sldId id="2147483189"/>
            <p14:sldId id="2147483401"/>
            <p14:sldId id="2147483191"/>
            <p14:sldId id="2147483402"/>
            <p14:sldId id="2147483193"/>
            <p14:sldId id="2147483403"/>
            <p14:sldId id="2147483195"/>
          </p14:sldIdLst>
        </p14:section>
        <p14:section name="HR Scenarios" id="{45EB64BC-02A5-456E-9367-99E0B2E085CE}">
          <p14:sldIdLst>
            <p14:sldId id="2147483238"/>
            <p14:sldId id="2147483404"/>
            <p14:sldId id="2147483197"/>
            <p14:sldId id="2147483405"/>
            <p14:sldId id="2147483199"/>
            <p14:sldId id="2147483200"/>
            <p14:sldId id="2147483406"/>
            <p14:sldId id="2147483202"/>
            <p14:sldId id="2147483407"/>
            <p14:sldId id="2147483204"/>
            <p14:sldId id="2147483205"/>
          </p14:sldIdLst>
        </p14:section>
        <p14:section name="Legal Scenarios" id="{ED13A40C-C9D9-4553-80B4-711886ACA6A9}">
          <p14:sldIdLst>
            <p14:sldId id="2147483239"/>
            <p14:sldId id="2147483206"/>
            <p14:sldId id="2147483408"/>
            <p14:sldId id="2147483208"/>
            <p14:sldId id="2147483409"/>
            <p14:sldId id="2147483210"/>
            <p14:sldId id="2147483211"/>
            <p14:sldId id="2147483212"/>
            <p14:sldId id="2147483213"/>
            <p14:sldId id="2147483214"/>
            <p14:sldId id="2147483215"/>
          </p14:sldIdLst>
        </p14:section>
        <p14:section name="IT Scenarios" id="{B248C770-845F-411D-BF2F-E7C2D6B2F8B7}">
          <p14:sldIdLst>
            <p14:sldId id="2147483240"/>
            <p14:sldId id="2147483216"/>
            <p14:sldId id="2147483217"/>
            <p14:sldId id="2147483218"/>
            <p14:sldId id="2147483219"/>
            <p14:sldId id="2147483220"/>
            <p14:sldId id="2147483221"/>
            <p14:sldId id="2147483222"/>
            <p14:sldId id="2147483223"/>
            <p14:sldId id="2147483224"/>
            <p14:sldId id="2147483225"/>
          </p14:sldIdLst>
        </p14:section>
        <p14:section name="Thank you!" id="{F3A4D5C5-BC7F-4F30-AE0E-4765F919A274}">
          <p14:sldIdLst>
            <p14:sldId id="21474834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27B692-197E-47BB-9022-50E340822A2B}" v="65" dt="2026-02-02T20:53:30.558"/>
    <p1510:client id="{FD714B89-1E15-49F5-DF8B-4F7E87640DB7}" v="142" dt="2026-02-02T18:39:10.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6" d="100"/>
          <a:sy n="116" d="100"/>
        </p:scale>
        <p:origin x="8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EAE0B-D325-4027-A6F8-62D88BEB0D91}"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2B275-4361-47CB-BA62-B4642FAF7957}" type="slidenum">
              <a:rPr lang="en-US" smtClean="0"/>
              <a:t>‹#›</a:t>
            </a:fld>
            <a:endParaRPr lang="en-US"/>
          </a:p>
        </p:txBody>
      </p:sp>
    </p:spTree>
    <p:extLst>
      <p:ext uri="{BB962C8B-B14F-4D97-AF65-F5344CB8AC3E}">
        <p14:creationId xmlns:p14="http://schemas.microsoft.com/office/powerpoint/2010/main" val="338769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28BAF-0219-4424-42C6-E118D078A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6E172-9C8B-B27A-7907-EDD2BDF09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FC18F-622B-436F-86C9-7BA57BDE19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3F00D3-8974-8611-03B1-86179A6992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2712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502E-5F5E-8AC0-B476-A8289E1E3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B600C-3B3F-15CD-0885-A1B538867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94F79-EE1B-6D25-FBBF-9A35C79681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8F3080-4BFB-7B2A-7A54-AEE65CE938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21573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28BAF-0219-4424-42C6-E118D078A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6E172-9C8B-B27A-7907-EDD2BDF09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FC18F-622B-436F-86C9-7BA57BDE19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3F00D3-8974-8611-03B1-86179A6992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27128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16076-BE8F-8D85-6AE4-9021423CB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5DBF9-34E4-29D9-8BE8-67FCC5094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16466-FEAF-9EC0-4B73-088FA21918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0EA3D2-49AE-F19B-8E16-8136209867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85716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B8A49-758F-1C97-2E7C-F2CA8C5C8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6F3D0-1EEE-BC31-BADB-CED32E59B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EB2D7-16E0-666C-312F-E5E033717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E0CAAF-3970-F3FA-7B05-3332603217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62683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72686-49A7-531D-05AC-C80217FF8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CF9E3-D0B5-9094-DA15-0EE2679FE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17CF4-C1D6-123E-9EC7-4B9250E66D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AE84AE-200A-5A8F-A2EE-E4697C697F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59940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1C5EE-264F-7EA2-6E94-8107BE959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D3E76-8965-7D2D-260F-310BC4F39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C4A57-6195-5D5E-3720-D0F6D9FB27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B68A42-1C09-03A9-0F2F-ADEBD19AE9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96775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55166-90B5-AB23-1450-3D5AD370A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1CF42-F46A-AC97-CD1C-E3E171B13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4A744-6243-49F1-2429-E6278C88A5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B778F9-CB20-075E-1B5F-BBFB1EF03E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31059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63A06-C7EF-155D-BBEC-B4EAFE710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68D08-5E07-888C-12CA-5728B03C0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DD90A-D6C1-7DB7-48B9-6F71563467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4E3426-E7B2-6DCB-F5F8-E80D63977E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43825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91977-A61B-FA51-7C99-992E7760A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D7FA8-5D4F-BBDB-2573-7F9A6A134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A4643-93B7-223A-926D-264E23AD58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44BC9D-50BC-99D1-E80A-6F7F026979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04161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0669D-3214-B740-941D-7CD786921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63796-AFC5-899B-0EA2-50291480A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5324A-3108-310A-9C07-EBE05DBFFA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DE111B-0E0E-0218-9F17-BEF91138A0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83162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9D0AF-50D6-9FA6-739C-7E85814C8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3F2BA-9B36-21C6-A6A3-826510C83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BFB3D-1568-FA80-94C2-7914A9A50A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26BFCF-86E6-49F0-7BC5-9EBA3AED4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327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A6306-ABA8-698A-F693-B6BB32D59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07936-DFFD-0AD3-09F9-05A230D39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13B93-4753-0387-FD70-F29270B87E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15B741-AA9D-512B-2178-2987427033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5533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B2FC0-B954-0E42-9748-3EAB3B43B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CB701-A72B-89D1-E64F-909536459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2A86A-5D85-D8A3-35DC-C9712F8B25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82F2A1-1E39-1357-810F-5C5DD47C67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75407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78BA5-BE6F-7329-4B7E-B014A143C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BE096-EAC0-1266-13B7-746EDDCD3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E8AA7-DA52-010A-3C5C-F3B62F9D3F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063238-51DC-79AA-6F86-7DC82AA5BC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45535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970EA-3BBC-BF02-8DB2-834112840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FF012-086D-CC81-1B26-B9A78672C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C544C-9E89-9A48-F2B4-1C0C7E9727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F48F85-4115-894E-CAA3-C7E24C57E0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88212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FC3E3-4E87-E7B5-6405-48260B9C0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2BC1C-047E-87F6-681E-FF0E4B95F4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893A5-D9A2-009A-4545-833FBA088D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FAEC12-5F26-520F-3467-D8EE7CC980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66515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506A8-65C1-32F4-BE9B-A7F6972CB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AF850-2BFF-A559-E281-4F45D4B0A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E8A1A-29F4-98B5-2F18-6DEDE0A45B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C392A2-966E-8A78-17C0-9F6E974569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28071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1ED6B-BC80-F2EC-BB13-757F80EE7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1A32B-8D14-DD21-79A7-97257ADC7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D20AA-5E5D-9162-A3B4-252BCBEDC5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FD41B-B749-B47A-D8F6-35335856F5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33231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5AFE3-06ED-30F0-F93F-67D78A0CF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F0FB0-B388-4A28-DDA2-1786B1DCA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3D570-47E0-EF68-652D-7133574219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B8FA1E-8D37-EA64-B30A-CD959E4826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44935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24206-9D52-33E8-21A4-6A8CDE188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34CA0-D85E-F376-1086-ED0381B52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44378-1FAE-FF04-31C1-3AFA488F5C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FAA882-66AB-626F-E8C2-30F810DD88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44007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6834E-837E-C730-FD1D-DA301022E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82241-F23D-89DE-6B45-878D0CAAB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9F80E-9C73-981F-56E2-67D63495E9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C93E62-10CA-18BA-F496-41547AC04D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21086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7633C-EE9D-9E6A-4D9D-2BB857549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B6D33-D944-F73B-8465-5412DB298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7DB8B-4D56-EE76-8DF1-27998F31DE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D30591-F928-CC38-C18D-029FA65CF9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7393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33F2-4C15-F1CA-3883-210ADD640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DF5A8-08D7-2BC2-84B7-256DB07E8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734F6-A70F-D8AB-0B17-BDB9D14237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D58005-B11D-60CC-7F67-F3A3C6DE7E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52398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5FB26-79A4-3B16-E6BE-73BF9BF27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957DF-1A17-254E-228E-535A86E85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690B8-E33D-E242-4FB3-3A76756249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43ED51-F61D-26BF-3444-EBF616A6E3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06427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4033-1D86-C67D-BB09-252C43E65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478A5-39EE-7269-DE70-FCEBD60BF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A345C-FBEF-C5E0-30BF-EE7391A139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1F0BF2-D049-312C-F624-80535772E6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1988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2E2A7-3F8B-CA2D-9937-C8609680F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35F09-0817-15E0-1E13-755E4273C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4A9E5-21C3-25A7-D347-878CE197DE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79037F-A6FE-C22C-00AB-48226779DC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3058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B6544-CA88-313A-F74D-5876085C6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11E2E-7C76-6D9A-F542-2A3146ECB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71B2D-8C8D-E737-6EE8-34A2EC9162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6E6707-DAC2-EB35-B389-594B65224D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7220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5A82D-A0AB-372B-E2D5-E9BBB8C11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2921A-DC33-D956-8165-695A5B7A7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5DC4A-152D-93CD-AB26-E13738F5C4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8E2E97-DFE5-9638-BDB4-52FB6BF6FD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424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447D7-A917-1FE7-7133-38FA30B1D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4BC75-4179-E4AE-355B-E17EAA810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93FE4-8D9A-97D7-DAC2-0810CF13C1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1FC6B0-DD84-1481-A50C-A8A7B84540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0168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1110-97BF-6CEC-28D9-CB7AF397E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10729-755D-9E36-3F5D-CB317F29E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09212-381E-6316-AD50-6C814AFC60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2821C8-C4D1-50C1-2A2F-87BEF9F906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579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59953-47C8-3AC8-B0B9-FA95CE6FA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A0C6F-DB4D-3197-931A-58F1B7009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A576A-1E00-44D2-9A96-E023CE80A2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DF887A-1BBA-7CC5-57F0-47A09B7A74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168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DBDF3-DC34-E058-1277-45B284439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13281-B398-2EE2-0A4F-F8D9F7303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97C40-D467-1815-101C-16DBC7E9D0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F1107C-EFFA-030E-FD0B-E957288A1F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649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3ECF-4407-0F57-1EAF-B6F73CD72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40722-B68E-A73F-3915-AFB0522C7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ED106-6A0D-D22C-9214-D3583D840F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E7A117-1523-70E2-9AC1-B2F1617C8B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325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668AF-B400-7068-6084-1D01E5500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04E04-50EA-1032-1D32-F011329E9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E9F8C-F38A-457A-9CEE-E7EB076DA4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8E5CB2-1737-C453-21D7-6C7502DE16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1102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AB1C3-41D9-AA64-D045-4E19EC987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127F7-A75E-5996-D901-A40F1AB47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35E05-7018-FE3E-6397-C719C79632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B26E5B-6E6F-1525-9395-F568B62233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1004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5E336-13FE-73F8-ECE4-4E755F442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C87DC-BB76-3933-EBA7-A5852946F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8F6E1-D713-A28D-BEC0-37492C9952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1C8077-E108-8773-5AB7-A89F49B565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836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E86C3-1B23-1470-DC1D-BECDFFBAF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4A256-872C-4D3E-ED25-F2CF87426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2CFA9-4A64-3664-0DB9-D571EDBAA2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698950-60AC-E1FC-A2C7-A4A5FC980D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052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DD694-0896-A11E-9733-57B95DAC9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4EB1D-89ED-59AE-05AC-38503A182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0BE66-57F2-7EDE-A23B-1D84611376F9}"/>
              </a:ext>
            </a:extLst>
          </p:cNvPr>
          <p:cNvSpPr>
            <a:spLocks noGrp="1"/>
          </p:cNvSpPr>
          <p:nvPr>
            <p:ph type="body" idx="1"/>
          </p:nvPr>
        </p:nvSpPr>
        <p:spPr/>
        <p:txBody>
          <a:bodyPr/>
          <a:lstStyle/>
          <a:p>
            <a:endParaRPr kumimoji="0" lang="en-US" sz="900" b="0" i="0" u="none" strike="noStrike" kern="0" cap="none" spc="0" normalizeH="0" baseline="0">
              <a:ln>
                <a:noFill/>
              </a:ln>
              <a:solidFill>
                <a:srgbClr val="000000"/>
              </a:solidFill>
              <a:effectLst/>
              <a:uLnTx/>
              <a:uFillTx/>
              <a:latin typeface="Segoe Sans Display" pitchFamily="2" charset="0"/>
              <a:cs typeface="Segoe Sans Display" pitchFamily="2" charset="0"/>
            </a:endParaRPr>
          </a:p>
        </p:txBody>
      </p:sp>
      <p:sp>
        <p:nvSpPr>
          <p:cNvPr id="4" name="Slide Number Placeholder 3">
            <a:extLst>
              <a:ext uri="{FF2B5EF4-FFF2-40B4-BE49-F238E27FC236}">
                <a16:creationId xmlns:a16="http://schemas.microsoft.com/office/drawing/2014/main" id="{42719E75-43DC-F880-3175-CE7E4C2817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0881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31CC-9834-F996-B94E-C666C99FF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4645B-DE18-D3DE-1D29-58C2EF682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D4C59-1647-06B2-B2B7-E3C7815BA1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C25149-5F21-42B8-050C-C9DC8D526D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975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kumimoji="0" lang="en-US" sz="1050" b="0" i="0" u="none" strike="noStrike" kern="1200" cap="none" spc="0" normalizeH="0" baseline="0">
              <a:ln>
                <a:noFill/>
              </a:ln>
              <a:solidFill>
                <a:srgbClr val="000000"/>
              </a:solidFill>
              <a:effectLst/>
              <a:uLnTx/>
              <a:uFillTx/>
              <a:latin typeface="Segoe Sans Display" pitchFamily="2" charset="0"/>
              <a:cs typeface="Segoe Sans Display" pitchFamily="2" charset="0"/>
            </a:endParaRPr>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C545B-FF54-D2B6-4AEA-DA20C1D26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C2B3E-E878-DA74-F2DD-E3BDC5172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2224C-10EE-A91C-CC31-599372B3A0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952E43-DA7C-29D4-CF3A-1F05F5D4D7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863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61ECB-90A7-B58C-921B-E1FF788E8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710D2-5EC6-719C-EC42-DA652E3C0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C4F9A-0947-9603-D7CE-1B39775319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16057D-826E-1D62-4165-2CF6D94247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231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C158C-0B8A-22C1-9ECC-DC271CCD9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52E47-D698-42E1-3453-1A806039C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11BCF-CF7F-7542-913D-8605EF0059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D9A8FF-1605-C123-A17D-9FE92DBC87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2155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5F7B-B17D-7B71-2BAB-1708F8F27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7D45B-6E3A-52A6-501E-58D20873F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2EB0-5060-D19F-6D7B-D870A0C594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9967B8-38B5-CF90-ED3E-5BF6ACF248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7535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4D438-6BB4-53EA-F586-FA8C289DB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00B8E-8A5D-2717-2121-EB38DC14B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01079-B0A1-3583-3EB2-EACBE3DE57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E87C0E-B0A1-7984-A125-5EAABFE363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410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53414-0D14-0DE0-092A-83242EF89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7E606-2DAA-5D89-97A3-CFAA310D9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FBC63-A60E-EDA1-246A-FC6F8F9A84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A0515B-967E-7592-107C-7CA2017BE3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4663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F7BC-7CFC-0AE3-0343-6F40C9D80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53E37-0DE8-ED77-125F-C8006B09C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8B5A0-D417-FD87-DE26-7B497241E0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737512-A748-1BC8-E52C-AB7F5F0293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2040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2391-569C-53B6-9ECC-130311531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09C53-57CE-A0C4-647F-6272B2B2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B9F3E-49B2-3AA3-98E3-4BA330CBE2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31F4B2-67D7-C3FA-EFD8-E71AB1ED50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545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607EE-455B-3134-DCCD-E809D120E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C8F68-B6C7-C364-51CE-EC8D3B1BF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D46FE-63E6-392E-DEC8-062F162C2E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C00190-D6C3-3EAA-F304-4D78996480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7711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2203F-7E00-B6F7-147C-383F992F3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85CA2-0796-83DF-8E1B-43FACB267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ACCF8-D4AB-20F8-7387-24F40DE8D2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48E8A7-CFF5-97E3-5B00-8E74158D43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8128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87FC3-4134-0A45-A895-124911500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E4356-88F5-88F8-8BF1-F8D0DF9A5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4EA42-5620-E9E5-12E7-F85A2C35FB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E07E8B-652A-A05E-5EE9-C936203D6E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2130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BD61-4151-644E-821B-008CA8D4F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8730D-BFA0-74CD-F571-0C0F3E6D0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87938-7FF3-5091-8E57-DE657299B8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EC3584-19AE-3325-597A-9FD9161940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5488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ECD1-C632-4C60-7563-0CAAF90FD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A4166-1E9C-C12B-637A-5F6CD2B5C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820B5-1D51-6949-5F52-890D1DD679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3F4430-A26C-B9EE-8B79-DF97E68F60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9227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E0A3E-2822-5575-ABCE-D00A4ACCA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6FDEB-B859-A103-FFF5-E53E9E550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3340B-DDC7-6028-A268-BA66CBC9A8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A5EB18-1242-1DCA-3F03-2981F2CEF0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2782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09982-8581-E158-10AE-D7AF639E8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02FFB-BBEF-0E53-8A62-2BCF93874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AD4D7-1787-04A7-E4A4-4D872FB104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654BAD-5199-4296-D95E-BE50218FDE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2901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6CA19-2C5F-90A7-7B3B-31AEDC89D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A707E-F065-F08C-FC11-46723ED2E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25AC7-EA4B-F0BE-8FB6-F0A56647F3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438FE-90B1-5B71-456A-BB67ADA1DF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29570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589C4-0BA2-BAF9-DC43-49ECE2CE3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F419B-A803-FD5B-2568-ED62B717B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CA870-C3E7-42CB-C0E8-493E5E7140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9E5EB-1A84-42F4-F186-10E403A59B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653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4884F-E18C-A96C-91E1-DB6052972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5E21D-30B5-80AB-0975-FEA958AFC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B1FD8-7AA6-81E7-809E-7F39A549CB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A73BD2-23F6-21EB-22F2-7FCD2C56F6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2730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9F298-6311-1984-E948-5B63C7213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BAFBD-37D4-02E9-2D24-DFDF477F5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1DBF1-3DFB-AABB-1515-6768355C41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2725D3-5C3C-490E-29D8-3F98E3E9C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46666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35D36-ED1A-F57B-0070-A22E99CB3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843FE-0C87-54B0-9888-0688A6434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CDBBC-130B-B2AD-B298-75B7E8A500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148B3E-1BFE-CCCB-7300-19CBD2A84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2939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14339-C76F-00B3-3D2B-B04CEDFC5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917D4-937E-3392-3E38-3DE60F2836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D6B0A-0538-FD01-E5C7-24F1A6D102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5283C8-D5AE-A4FA-F9F1-F79F57CDFB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7200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39A9E-CFE1-C0C0-DAB3-71CA770B2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77A28-A05B-B5FD-1F62-389C8272F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2444E-ECA6-6D89-5F69-7B4484557C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34E4BF-3214-F6F0-1FB9-A33F963BF1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405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165C5-0041-95AC-1C10-C001C10BF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695B2-783E-0A54-CC1E-CFDEAD74E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52F45-70CE-B588-A8AE-7C37FEF797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8A40EF-338E-7377-5143-4B20008EBF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5897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68F-7215-DA34-5A98-16F50413C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A44B5-17D8-2E6C-88B1-857E6735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1A3E8-586E-C712-5F14-AF3F01367A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274392-785B-4368-C002-2FC402A76B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02153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7633F-EDE3-FA14-3C90-78A3717CD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F0859-C07A-FAEB-75A7-AD2B75A2C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E2A48-1AAA-46D3-B849-878C1C67B5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CD18A7-1F4B-E049-B00E-4F77606627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2407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0A6E7-A448-4B5B-99AB-1CBB3E28C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5AE59-D1A4-191A-1298-0F4D0DB67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0DBE0-FE7C-EBCB-18AE-7DCB014E77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5DDCDC-2D0E-3C8D-0F25-9706CD10B1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9047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B4F0-C45D-D632-3096-2B484AEB1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1D3A1-F2B2-B915-9FD2-51427F598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658EB-6E58-B4AA-0A3C-804706A219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54C6DB-BAEE-F78E-9A40-6CA246CCB5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4360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3C168-4DDF-C756-45FA-C6B6FBEC3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2C6A6-2E36-7C00-E8EE-B14A5864B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4896E-2D5B-009B-EF12-BC2001BE01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36583B-2758-CC3B-112B-28A079658F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0944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E92B5-B50C-57D6-5D56-10E3E370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AFA31-57AA-43A9-7275-9007F693B1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9D713-63B9-78F2-9810-2027F25A7C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BCA4CA-4A68-45B0-C841-A10CC201E8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41865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5503-5956-296D-E1D6-BB6CA7CB2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3DFF5-737B-6680-C2ED-00009C9AF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2F854-58F9-6A9D-4A80-E125606430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C3058C-9EBC-F3BA-ACEE-E1A2D3449A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0382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4845F-2470-E66A-7018-77FA5BFB9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F87A1-C44D-3107-4331-992D59243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CA28D-D60B-7300-CB59-12A5CF9A91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520793-98A0-A7DC-787A-72F372A0D0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45354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B8E27-D259-6D3F-D148-1635B8102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7FF40-79C7-0AC0-C4B0-82DEBA7E1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43DFE-3F96-7AE3-1B4A-9859B762F5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E3A4D9-42B6-40D2-B696-FD5C392A4D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47197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0F402-2349-8CEC-385D-FB43C0762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5BC28-E15C-2E9D-DE3B-6A401DAEA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F989B-4490-F91C-DC7A-484BB4DB72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4A4A68-B903-E1E4-4659-31A98885D9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074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0F9A-CED4-32A9-0384-7B187F0C8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90721-FFD9-B45F-1608-485EA2EFD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903C9-D3DA-E79F-1DA0-6E05883BAF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E2A6B0-7B5C-8B8B-6F2F-71B1C1BF53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9890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9E62B-B2E6-9D2A-4FB8-7594376E8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B7E49-CF27-212B-8EAE-1D4098140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71C5A-01F8-7281-7148-2900774CD0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BB2149-C288-5029-DA6F-57CB495407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8105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EB9D-AC0F-7E03-A822-D70F8ADE8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85EB6-3A3E-98AE-1657-5B6CE79E3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99EEC-E261-C8F4-A05D-26168C1802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42CC0B-D96E-4EF9-6FC6-3B7F307BAD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2048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79B7-C643-8B2B-B31D-DB16B36C8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5A394-6557-3150-C34A-5E6D1128D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3AB0C-E107-2619-2FDB-32E912A70A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7DEA27-81B8-2910-19EA-BF70A257A5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03067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8B84-7BB3-EC19-4553-F015AAD61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C840F-D278-763F-847C-40D982414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21E67-25B2-E02A-82C6-AED9628644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02EF8B-D5B7-4F65-65FC-A6F4419046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06281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39E3-7EB8-D3F1-B663-9C20E5ED4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A4BAD-920B-4AD7-A002-926952F19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A32E9-8E24-36C2-3860-1EBEB9DBE2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129DD8-CDA8-C86F-4E8A-AB1D16D209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7747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6295E-0DF5-2FB8-8859-199101AC2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AFDC6-0A1C-49E6-C9D3-ABFA5E5CC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83220-687C-D47E-4487-E7D66C1910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51D7C5-7644-96B8-40A2-143669824E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91449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4CA35-BD68-8514-356B-9EEA05FB5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824BA-380D-A47A-1BFA-EF597928C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411AD-42C4-E711-8998-DD9D74D382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CE1BD2-2657-EB7B-46E3-0ED7B87E22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24255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DEB24-F625-7F06-036B-CD036CC00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1D7D7-E3FC-A059-FD42-8D638584F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B51DD-14E5-F57A-4B3A-485CAB69EE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0BF607-0667-6EBD-49F5-0F01D89CE2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18128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19B37-653D-AAE1-AB68-3D6A0DEF9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25190-8104-C8D1-DBDD-496E522D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6384E-9DA2-F985-6E97-ECAF6572B3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5B9B49-5673-8077-FE18-A58B6DCBF4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35831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9B2B2-C024-7308-963A-13D70795D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79B72-5A67-F878-376D-FFBA01A59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8A566-5761-FBA5-E207-6FBD908473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D57045-AA83-C15B-F647-16FE26CD40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840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796B-8A34-93AB-1F77-263DDEF24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B0A0D-4BD4-98DB-41DD-CC8E3307E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D2DA8-4EDA-3050-C7FD-B18C25B79A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7942D2-B13F-9BC8-FD72-38E7EFA74F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4270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C0B1B-3519-E128-F5D6-97FBB4843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566F1-5FF5-5D4D-FACC-B95F5B593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BE115-B8B9-939D-8E9F-AD19FC560A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8FCFE-C809-287F-3600-DB2B0A15D8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91518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E4596-9BB8-A8AF-F039-6AB7EB8F7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A9133-FC27-2564-6679-2646002E7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0B6BD-5690-0989-B283-3431410B97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6BD038-D6B4-047E-3DF9-E5185FB1B9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55805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5F773-287C-0329-24CE-C8740E52A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EBC27-1589-CC5A-9E9C-6B1AC3579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9A4B7-7AF5-7990-3CAE-017DC8B848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3A1419-937F-345A-AA6A-34371B002B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54597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79D06-7375-2605-194B-09BDACFD9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32B32-80AB-7C17-C735-023A646A6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49863-4FEA-750B-A1B7-23D3346CA9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A850EB-D7B2-56A6-9C81-1DB3555B4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75716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3C42-8D57-478C-FE03-BE7EE79AF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EB010-2E89-3400-F6F7-28A5C4C3E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D7385-8FB6-7896-5BF9-AC21928514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4A79F3-CDEE-48FC-4670-E0886F8C9C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53388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A6C2-3C8D-CD3D-4F0A-34A627398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E49A2-8E7B-98D7-9FD6-2B8205A3F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2C7F5-19CF-5736-3310-982540D3A0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42746A-9B14-B44A-10B2-A78C9D18B0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72986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CB5B2-0766-A095-E561-A9178B556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D5709-8822-295B-C550-39A0A3C9A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392AE-4CBB-4103-A0A3-87DEB10E4A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AF1815-2293-C5E6-59F1-5D83604551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90657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16C0B-03A2-01F0-090E-1C753A270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7E877-0A4C-8546-0950-1E5735E17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6EDE31-6886-95FB-F293-D5602D5B30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D78E1D-74B7-A969-EC6A-D8BCA11B70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42246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1802E-7B0B-B1E1-C65C-204D6915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30822-F1F4-C82E-B69E-BB3DD9384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7FC73-0F0F-6B1C-F525-BF26225CAC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B6ADE8-FFF9-2919-B614-9CFD9681C4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4710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FAB18-547A-9CB1-E62C-70F4BE91F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5A3B5-FE6A-7A3B-4A9A-9435EA811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9525C-726E-0012-62AD-AAD30C6228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6F1639-BEFE-A5E4-9C99-B8A8C4C983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42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9301F-E89B-F490-9982-09F8E2261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13406-5A21-3491-4F12-41ED55691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BD46F-7C5D-6571-5183-1443925C93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294527-FAD6-D2AA-6858-C73ACD82C3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13126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C4BA-BD1B-6258-C280-0D26C7847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CCA2F-4F25-7564-EB4F-566A5EB16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E0D55-E7D8-46C0-0234-ECD1DF26AB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D48E59-4E33-EA28-9163-A0C0B2C5F2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9034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D990-78C9-3706-6FF4-757EC4814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CB226-24F4-822A-4512-1D4FC1E64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1344B-2162-F03E-1ABC-105747FBB5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2FED56-EA8F-4E5A-04BC-8A9A196E52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67383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DB9D-376E-5F94-40F3-1E099CE08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357EA-A037-2A75-E59D-B3871058C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6E11D-0EE5-F52A-6FA7-8610AF6B0A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AF283F-E74C-E27C-2CC8-2C1BC5EB81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84202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62FB-4F46-D17B-3B56-E1E8BFC15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7F951-7C90-D378-A1D1-774E0D615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C1B7C-460B-E502-B048-58A5856847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CBAC95-8F70-8D22-5A3C-4C48874DAA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37014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F5FAE-42F7-5FC6-A966-15D536546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A9A55-0FDF-374F-9305-0667F17BF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93D96-EAC1-56A6-BF9B-E89E2C1C30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DB3AFE-6EC4-C339-0F57-30ADED316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51528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BB4A9-99BC-DEED-19D3-416194E58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407DE-012C-E89D-515B-2E3527023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83848-0958-F85A-12A8-28B35297D0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A9895C-5681-3D41-08C3-950E8B88F0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80419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60C9E-0E98-CEDF-1D6D-9A4E0A873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1F567-E4D7-1672-D0F7-54150C219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73B21-DAD8-519C-DA3C-E0235E5A5B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F2F199-CCC7-D7A0-C393-B83FD00466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59288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0A038-2B3B-F570-23F8-FE9B5F030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788F0-FC19-9BCB-B939-71D222774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A68C7-6987-3796-16BF-E42EBF487C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D8EACC-1DEB-E6C9-32C4-39DE43B8CC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72975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DAEDD-0EF6-1EA0-BA04-745CD4EC5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15A42-44A0-5BE7-C438-28D7E11981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BA573-64C1-A4E3-331F-9D7202F7AE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D36C24-EE2A-665D-60C9-B9736E5816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49422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57D4-9B09-3A21-F94D-3D6762EE6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EA1B7-1AE4-8015-E042-26E983E29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2953A-A147-BCE1-5C1A-0055C0B931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44F91D-A498-8C6F-6C07-7DCF95F869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5245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F64DA-974F-A394-6659-7194F7E9C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13C5D-E4BA-A5C2-5955-3C97D7071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67996-AD68-3780-0776-D188561942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89ADC7-A214-0F0B-F35C-C57FE87166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75435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A08E5-AA9F-1871-B6E2-7DBE24432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D470B-327F-B443-0EFD-6CF0E4204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1FBA7-FD87-2E03-9986-F3781D94F9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3B4B2B-EFB9-A0DD-8114-4DA23DC2B6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44079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DD8F4-23E8-8A8B-0021-C64D602A9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17F57-92AA-5284-94B6-10737562A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D7339-3224-A34F-D4BC-A46D8AE8B2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F230DD-1D21-3522-A09C-7733515393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08623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BCF7-A1AB-C451-3E8F-5E85F6C6B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5BC0F-191B-13F8-BBCB-E33050D90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CE72A-F863-E676-7106-9B4099C931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4D1541-61E3-3A88-08F6-18CC7D87C9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7945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4E931-F43B-58B2-C91D-8B0A0461C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E0168-2FC7-92CA-C321-65BDCDC97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C27FB-CFD4-BCD3-51B6-3545DA8159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1E84F2-E2FA-4816-DD81-294556DCA9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15900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2DAA3-C7A3-9695-7439-03301915E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1A459-FA0F-6A90-5330-71354E792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CCEAB-E9B2-0B77-1D31-9C34BD2BDB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1942FB-A632-1315-1EA0-78BD191EA4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28748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AD93-8E58-12C5-B287-57CDF8EA7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18E1D-C4F8-D31E-87DC-08ED31173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99BCD-7FBE-6D81-E7C1-7859D10B50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40375A-B100-0ECA-6023-3DAA8A641A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9017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133C1-3535-B256-0357-632B5974A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74B61-B438-FC10-B25E-ED498D31E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65F73-F6A2-6DB5-57C8-FF3F1D8C77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6326EF-B227-2838-ECD0-16E78721C6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8292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CECF-3729-4164-6E66-27A1811BB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132DC-AF65-F5CB-C01A-47AA476DF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B3B53-7AFE-B44D-ABF0-25A9DB78AB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1B8329-82E7-F953-3EE6-2BD2F807A7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4691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E9C7-5F16-56F8-D58F-67DCA4B50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37265-4657-5DBC-1E3F-6BD8A0087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E34CD-5248-1B0C-9C45-C8385C3942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344BF1-D155-BFB3-F0F0-F0792A2D56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20370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38A84-F33B-2124-5790-E342E168F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09AE4-B666-6758-4AA2-515383223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23086-788D-28A9-3448-E0349C88B0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97D152-92C4-419D-1EF0-B68C6371E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9881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xml"/><Relationship Id="rId4" Type="http://schemas.openxmlformats.org/officeDocument/2006/relationships/image" Target="../media/image71.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6.svg"/><Relationship Id="rId4" Type="http://schemas.openxmlformats.org/officeDocument/2006/relationships/image" Target="../media/image7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81786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384664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3779632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997625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110524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71958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380068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265065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1505801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852166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1408383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5571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4598943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69295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37524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34959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25608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4112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68326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905658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60768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5399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753918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006251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10089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41027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27962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5458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54711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02810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48406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2043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9677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522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838442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612355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391641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979034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364211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976441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372641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763878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409197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47844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458188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172508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385003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047841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2458398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1651672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62295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1883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313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6201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1423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802185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FC2122-D0AB-B54C-3BD9-B65B42E33A15}"/>
              </a:ext>
            </a:extLst>
          </p:cNvPr>
          <p:cNvPicPr>
            <a:picLocks noChangeAspect="1"/>
          </p:cNvPicPr>
          <p:nvPr userDrawn="1"/>
        </p:nvPicPr>
        <p:blipFill>
          <a:blip r:embed="rId2"/>
          <a:stretch>
            <a:fillRect/>
          </a:stretch>
        </p:blipFill>
        <p:spPr>
          <a:xfrm>
            <a:off x="0" y="1042"/>
            <a:ext cx="12192000" cy="6855916"/>
          </a:xfrm>
          <a:prstGeom prst="rect">
            <a:avLst/>
          </a:prstGeom>
        </p:spPr>
      </p:pic>
    </p:spTree>
    <p:extLst>
      <p:ext uri="{BB962C8B-B14F-4D97-AF65-F5344CB8AC3E}">
        <p14:creationId xmlns:p14="http://schemas.microsoft.com/office/powerpoint/2010/main" val="79557709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256956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95910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7051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7333037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538152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217408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825934176"/>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246856731"/>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71945283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148746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9580427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8619841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6775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B5C5-638A-9161-1B9C-2957CA50F1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2FE07D-0C02-0E6B-70FE-4E75F1486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599058-3097-DF18-4A03-9026E93FBD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5B499F-985F-1E6D-0635-F82BC7C77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FF392-284E-BF22-3185-B3AF9AFB0B28}"/>
              </a:ext>
            </a:extLst>
          </p:cNvPr>
          <p:cNvSpPr>
            <a:spLocks noGrp="1"/>
          </p:cNvSpPr>
          <p:nvPr>
            <p:ph type="sldNum" sz="quarter" idx="12"/>
          </p:nvPr>
        </p:nvSpPr>
        <p:spPr/>
        <p:txBody>
          <a:bodyPr/>
          <a:lstStyle/>
          <a:p>
            <a:fld id="{397B2FCE-A089-4771-BD40-3FA580C2FECB}" type="slidenum">
              <a:rPr lang="en-US" smtClean="0"/>
              <a:t>‹#›</a:t>
            </a:fld>
            <a:endParaRPr lang="en-US"/>
          </a:p>
        </p:txBody>
      </p:sp>
    </p:spTree>
    <p:extLst>
      <p:ext uri="{BB962C8B-B14F-4D97-AF65-F5344CB8AC3E}">
        <p14:creationId xmlns:p14="http://schemas.microsoft.com/office/powerpoint/2010/main" val="895441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4AFE-ADC9-AC1C-19DB-3821A0E3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A5EBC-8441-7A62-E179-DFBC7EA03C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71319-9C35-5D71-23A4-E562DD072C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292B15-F8BD-4C99-751B-75914378E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D57F4-41DC-6B38-4D0B-60B36B540901}"/>
              </a:ext>
            </a:extLst>
          </p:cNvPr>
          <p:cNvSpPr>
            <a:spLocks noGrp="1"/>
          </p:cNvSpPr>
          <p:nvPr>
            <p:ph type="sldNum" sz="quarter" idx="12"/>
          </p:nvPr>
        </p:nvSpPr>
        <p:spPr/>
        <p:txBody>
          <a:bodyPr/>
          <a:lstStyle/>
          <a:p>
            <a:fld id="{397B2FCE-A089-4771-BD40-3FA580C2FECB}" type="slidenum">
              <a:rPr lang="en-US" smtClean="0"/>
              <a:t>‹#›</a:t>
            </a:fld>
            <a:endParaRPr lang="en-US"/>
          </a:p>
        </p:txBody>
      </p:sp>
    </p:spTree>
    <p:extLst>
      <p:ext uri="{BB962C8B-B14F-4D97-AF65-F5344CB8AC3E}">
        <p14:creationId xmlns:p14="http://schemas.microsoft.com/office/powerpoint/2010/main" val="3292252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3992D8-F43D-48CD-A91A-291B69BDF800}"/>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43B0CFD8-B921-4C4F-85DF-2C2E3A332802}"/>
              </a:ext>
            </a:extLst>
          </p:cNvPr>
          <p:cNvSpPr>
            <a:spLocks noGrp="1"/>
          </p:cNvSpPr>
          <p:nvPr>
            <p:ph type="sldNum" sz="quarter" idx="11"/>
          </p:nvPr>
        </p:nvSpPr>
        <p:spPr/>
        <p:txBody>
          <a:bodyPr/>
          <a:lstStyle/>
          <a:p>
            <a:fld id="{7F8EB60C-7CC2-49F0-B2EE-C81F067DE041}" type="slidenum">
              <a:rPr lang="en-US" smtClean="0"/>
              <a:pPr/>
              <a:t>‹#›</a:t>
            </a:fld>
            <a:endParaRPr lang="en-US"/>
          </a:p>
        </p:txBody>
      </p:sp>
    </p:spTree>
    <p:extLst>
      <p:ext uri="{BB962C8B-B14F-4D97-AF65-F5344CB8AC3E}">
        <p14:creationId xmlns:p14="http://schemas.microsoft.com/office/powerpoint/2010/main" val="3852064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EF13-687E-8541-75BB-750D0503D1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A5BD19-E41A-00C5-FB97-8CA60BB078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C1A2B6-3E36-5FF2-87FA-B8DBA15F77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03F6B74-50EE-F159-3550-BD3A35183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4DD0A-27CA-AAAB-BA9A-297FD7F6FDD3}"/>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2251000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419B-49E1-2E68-5E69-21E41F377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BA7D9-B58C-90F4-438C-C3A09126CE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1D2F9-C827-2E0C-7F31-2B21C9AE468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711DA1B-FAD8-BD09-D16B-A0849A3C3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0BB5A1-FE31-8751-164E-BF6613E94D08}"/>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1764271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17A1-ABD8-F479-AE38-32E2D07492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CBAEB9-3C7D-B569-FAEE-3E4FE22633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5AE764-1A83-21B0-885B-26A0A52735E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A989D15-FC7F-27C3-D0E0-98A1EEB68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16F2BD-1411-7445-A86D-DC7E99BBD479}"/>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14298957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E81C-C056-E159-A2BA-776731A361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EBDB9-43E6-00D8-22BE-7D3A4D4B8D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F12ECF-1A49-0521-8797-04D569D937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0C6A8A-E90B-B714-1BC3-DA4751FE8E9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E91BCB5-3855-6821-2ADC-C925BF67E8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C6647E-6DCF-C0A3-F4D1-401FC7D47D73}"/>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239045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49019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1B0AA-759E-CA78-0F78-AFB960EE38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32552-F0E8-1C39-6624-4F3D752F0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84C514-0DA1-7E27-C2B5-E21957181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006FBD-508C-A61D-2741-FFFE738CA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BC5B3-1CC6-37FE-3865-C80401204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2A2257-C168-2FC3-B520-097CDAB14A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1AA4DDC-0DF0-75B9-B474-E0BAD43EB7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2367E3-8521-EF47-C0ED-5893BD616C04}"/>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2909492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9601-C503-1199-A647-E8B715DFB1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62EA59-F861-1F90-DED2-270B36634D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C250B7C-BC8B-073B-7F6E-50A6A0E2E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B479503-CFAC-9AE2-B9AD-7C093CE8FF7F}"/>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3168941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77DFCF-5A06-D891-32A4-C03591C63C3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60CF600B-CFDD-E149-4C3E-973F32322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FDBAB1-083D-B0E2-3032-7A47CD3F1788}"/>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25536575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6A7D-4701-849E-2551-7C2B89365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B677D2-9220-57B2-863D-475FE10731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65CFD2-BE03-159A-0BD4-6D65613B7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28164E-8A7D-DA94-93B8-2B070E447C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D6BAEF9-D26E-022A-3698-D96D8D128B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4B1A0-B620-5D22-96F6-8DBD383BF146}"/>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25413821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F1F9-EFA6-BB2E-9DD3-D844EB84C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C10F60-FA40-7A14-1F86-6292E6A006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0208B5-93B8-465F-E078-3A4B72B91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FAF86-AC2A-144B-EB2D-DA211E8F4AE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D9C49FE-8916-4A74-428C-0E85666752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942D4D-8420-48BA-9BC3-F214580ACD96}"/>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24050621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3CD5-0D0B-F27D-EACD-51D242C768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293222-D97B-0868-C05E-4F2E41820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6313E-239D-F96A-D01D-81057636317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D140860-DCEE-7D43-CA82-2710E7E21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511620-77EF-C772-6A9B-FC96716B235C}"/>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38137823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E7891B-DD39-A0AD-D35C-06F4509346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47EEE2-320B-981F-BAB0-A65919C021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ACC46-3F61-3D75-7934-8E93575C3D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2DCD1E8-F3F5-EAD1-69F4-07B85D1CAC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093893-E031-E1A2-D287-E78299316EEA}"/>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1304468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Aptos SemiBold"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6391203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52180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6">
            <a:extLst>
              <a:ext uri="{96DAC541-7B7A-43D3-8B79-37D633B846F1}">
                <asvg:svgBlip xmlns:asvg="http://schemas.microsoft.com/office/drawing/2016/SVG/main" r:embed="rId7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78602228"/>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 id="2147484931" r:id="rId12"/>
    <p:sldLayoutId id="2147484932" r:id="rId13"/>
    <p:sldLayoutId id="2147484933" r:id="rId14"/>
    <p:sldLayoutId id="2147484934" r:id="rId15"/>
    <p:sldLayoutId id="2147484935" r:id="rId16"/>
    <p:sldLayoutId id="2147484936" r:id="rId17"/>
    <p:sldLayoutId id="2147484937" r:id="rId18"/>
    <p:sldLayoutId id="2147484938" r:id="rId19"/>
    <p:sldLayoutId id="2147484939" r:id="rId20"/>
    <p:sldLayoutId id="2147484940" r:id="rId21"/>
    <p:sldLayoutId id="2147484941" r:id="rId22"/>
    <p:sldLayoutId id="2147484942" r:id="rId23"/>
    <p:sldLayoutId id="2147484943" r:id="rId24"/>
    <p:sldLayoutId id="2147484944" r:id="rId25"/>
    <p:sldLayoutId id="2147484945" r:id="rId26"/>
    <p:sldLayoutId id="2147484946" r:id="rId27"/>
    <p:sldLayoutId id="2147484947" r:id="rId28"/>
    <p:sldLayoutId id="2147484948" r:id="rId29"/>
    <p:sldLayoutId id="2147484949" r:id="rId30"/>
    <p:sldLayoutId id="2147484950" r:id="rId31"/>
    <p:sldLayoutId id="2147484951" r:id="rId32"/>
    <p:sldLayoutId id="2147484952" r:id="rId33"/>
    <p:sldLayoutId id="2147484953" r:id="rId34"/>
    <p:sldLayoutId id="2147484954" r:id="rId35"/>
    <p:sldLayoutId id="2147484955" r:id="rId36"/>
    <p:sldLayoutId id="2147484956" r:id="rId37"/>
    <p:sldLayoutId id="2147484957" r:id="rId38"/>
    <p:sldLayoutId id="2147484958" r:id="rId39"/>
    <p:sldLayoutId id="2147484959" r:id="rId40"/>
    <p:sldLayoutId id="2147484960" r:id="rId41"/>
    <p:sldLayoutId id="2147484961" r:id="rId42"/>
    <p:sldLayoutId id="2147484962" r:id="rId43"/>
    <p:sldLayoutId id="2147484963" r:id="rId44"/>
    <p:sldLayoutId id="2147484964" r:id="rId45"/>
    <p:sldLayoutId id="2147484965" r:id="rId46"/>
    <p:sldLayoutId id="2147484966" r:id="rId47"/>
    <p:sldLayoutId id="2147484967" r:id="rId48"/>
    <p:sldLayoutId id="2147484968" r:id="rId49"/>
    <p:sldLayoutId id="2147484969" r:id="rId50"/>
    <p:sldLayoutId id="2147484970" r:id="rId51"/>
    <p:sldLayoutId id="2147484971" r:id="rId52"/>
    <p:sldLayoutId id="2147484972" r:id="rId53"/>
    <p:sldLayoutId id="2147484973" r:id="rId54"/>
    <p:sldLayoutId id="2147484974" r:id="rId55"/>
    <p:sldLayoutId id="2147484975" r:id="rId56"/>
    <p:sldLayoutId id="2147484976" r:id="rId57"/>
    <p:sldLayoutId id="2147484977" r:id="rId58"/>
    <p:sldLayoutId id="2147484978" r:id="rId59"/>
    <p:sldLayoutId id="2147484979" r:id="rId60"/>
    <p:sldLayoutId id="2147484980" r:id="rId61"/>
    <p:sldLayoutId id="2147484981" r:id="rId62"/>
    <p:sldLayoutId id="2147484982" r:id="rId63"/>
    <p:sldLayoutId id="2147484983" r:id="rId64"/>
    <p:sldLayoutId id="2147484984" r:id="rId65"/>
    <p:sldLayoutId id="2147484985" r:id="rId66"/>
    <p:sldLayoutId id="2147484986" r:id="rId67"/>
    <p:sldLayoutId id="2147484987" r:id="rId68"/>
    <p:sldLayoutId id="2147484988" r:id="rId69"/>
    <p:sldLayoutId id="2147484989" r:id="rId70"/>
    <p:sldLayoutId id="2147484990" r:id="rId71"/>
    <p:sldLayoutId id="2147484991" r:id="rId72"/>
    <p:sldLayoutId id="2147484992" r:id="rId73"/>
    <p:sldLayoutId id="2147484993"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A6296E6-A69F-4136-B9BE-F650A3DF6450}"/>
              </a:ext>
            </a:extLst>
          </p:cNvPr>
          <p:cNvSpPr>
            <a:spLocks noGrp="1"/>
          </p:cNvSpPr>
          <p:nvPr>
            <p:ph type="ftr" sz="quarter" idx="3"/>
          </p:nvPr>
        </p:nvSpPr>
        <p:spPr>
          <a:xfrm>
            <a:off x="8251825" y="6480578"/>
            <a:ext cx="3175200" cy="132523"/>
          </a:xfrm>
          <a:prstGeom prst="rect">
            <a:avLst/>
          </a:prstGeom>
        </p:spPr>
        <p:txBody>
          <a:bodyPr vert="horz" wrap="none" lIns="0" tIns="0" rIns="0" bIns="0" rtlCol="0" anchor="ctr">
            <a:noAutofit/>
          </a:bodyPr>
          <a:lstStyle>
            <a:lvl1pPr algn="r">
              <a:defRPr sz="800">
                <a:solidFill>
                  <a:schemeClr val="tx1">
                    <a:alpha val="65000"/>
                  </a:schemeClr>
                </a:solidFill>
              </a:defRPr>
            </a:lvl1pPr>
          </a:lstStyle>
          <a:p>
            <a:endParaRPr lang="en-US"/>
          </a:p>
        </p:txBody>
      </p:sp>
      <p:sp>
        <p:nvSpPr>
          <p:cNvPr id="6" name="Slide Number Placeholder 5">
            <a:extLst>
              <a:ext uri="{FF2B5EF4-FFF2-40B4-BE49-F238E27FC236}">
                <a16:creationId xmlns:a16="http://schemas.microsoft.com/office/drawing/2014/main" id="{83516AA6-7BAE-48E9-A6DB-33C7D7A17B80}"/>
              </a:ext>
            </a:extLst>
          </p:cNvPr>
          <p:cNvSpPr>
            <a:spLocks noGrp="1"/>
          </p:cNvSpPr>
          <p:nvPr>
            <p:ph type="sldNum" sz="quarter" idx="4"/>
          </p:nvPr>
        </p:nvSpPr>
        <p:spPr>
          <a:xfrm>
            <a:off x="11427813" y="6480578"/>
            <a:ext cx="381600" cy="132523"/>
          </a:xfrm>
          <a:prstGeom prst="rect">
            <a:avLst/>
          </a:prstGeom>
        </p:spPr>
        <p:txBody>
          <a:bodyPr vert="horz" wrap="none" lIns="0" tIns="0" rIns="0" bIns="0" rtlCol="0" anchor="ctr">
            <a:noAutofit/>
          </a:bodyPr>
          <a:lstStyle>
            <a:lvl1pPr algn="r">
              <a:defRPr sz="800">
                <a:solidFill>
                  <a:schemeClr val="tx1">
                    <a:alpha val="65000"/>
                  </a:schemeClr>
                </a:solidFill>
              </a:defRPr>
            </a:lvl1pPr>
          </a:lstStyle>
          <a:p>
            <a:fld id="{7F8EB60C-7CC2-49F0-B2EE-C81F067DE041}" type="slidenum">
              <a:rPr lang="en-US" smtClean="0"/>
              <a:pPr/>
              <a:t>‹#›</a:t>
            </a:fld>
            <a:endParaRPr lang="en-US"/>
          </a:p>
        </p:txBody>
      </p:sp>
      <p:sp>
        <p:nvSpPr>
          <p:cNvPr id="2" name="Title Placeholder 1">
            <a:extLst>
              <a:ext uri="{FF2B5EF4-FFF2-40B4-BE49-F238E27FC236}">
                <a16:creationId xmlns:a16="http://schemas.microsoft.com/office/drawing/2014/main" id="{9A2D51E3-A1D7-490E-A8E4-BCE05E45A94A}"/>
              </a:ext>
            </a:extLst>
          </p:cNvPr>
          <p:cNvSpPr>
            <a:spLocks noGrp="1"/>
          </p:cNvSpPr>
          <p:nvPr>
            <p:ph type="title"/>
          </p:nvPr>
        </p:nvSpPr>
        <p:spPr>
          <a:xfrm>
            <a:off x="349200" y="346108"/>
            <a:ext cx="11460213" cy="498598"/>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9430ECA2-8DCA-43AA-8405-1F532ACC0FDA}"/>
              </a:ext>
            </a:extLst>
          </p:cNvPr>
          <p:cNvSpPr>
            <a:spLocks noGrp="1"/>
          </p:cNvSpPr>
          <p:nvPr>
            <p:ph type="body" idx="1"/>
          </p:nvPr>
        </p:nvSpPr>
        <p:spPr>
          <a:xfrm>
            <a:off x="381000" y="1717675"/>
            <a:ext cx="11428412" cy="43243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022998"/>
      </p:ext>
    </p:extLst>
  </p:cSld>
  <p:clrMap bg1="lt1" tx1="dk1" bg2="lt2" tx2="dk2" accent1="accent1" accent2="accent2" accent3="accent3" accent4="accent4" accent5="accent5" accent6="accent6" hlink="hlink" folHlink="folHlink"/>
  <p:sldLayoutIdLst>
    <p:sldLayoutId id="2147484995"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000" kern="1200">
          <a:solidFill>
            <a:schemeClr val="tx1"/>
          </a:solidFill>
          <a:latin typeface="+mj-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Graphik" panose="020B0503030202060203"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5ACBF0"/>
          </p15:clr>
        </p15:guide>
        <p15:guide id="2" pos="622">
          <p15:clr>
            <a:srgbClr val="C35EA4"/>
          </p15:clr>
        </p15:guide>
        <p15:guide id="3" pos="860">
          <p15:clr>
            <a:srgbClr val="A4A3A4"/>
          </p15:clr>
        </p15:guide>
        <p15:guide id="4" pos="1241">
          <p15:clr>
            <a:srgbClr val="A4A3A4"/>
          </p15:clr>
        </p15:guide>
        <p15:guide id="5" pos="1480">
          <p15:clr>
            <a:srgbClr val="A4A3A4"/>
          </p15:clr>
        </p15:guide>
        <p15:guide id="6" pos="1861">
          <p15:clr>
            <a:srgbClr val="A4A3A4"/>
          </p15:clr>
        </p15:guide>
        <p15:guide id="7" pos="2100">
          <p15:clr>
            <a:srgbClr val="A4A3A4"/>
          </p15:clr>
        </p15:guide>
        <p15:guide id="8" pos="2482">
          <p15:clr>
            <a:srgbClr val="A4A3A4"/>
          </p15:clr>
        </p15:guide>
        <p15:guide id="9" pos="2719">
          <p15:clr>
            <a:srgbClr val="A4A3A4"/>
          </p15:clr>
        </p15:guide>
        <p15:guide id="10" pos="3101">
          <p15:clr>
            <a:srgbClr val="A4A3A4"/>
          </p15:clr>
        </p15:guide>
        <p15:guide id="11" pos="3338">
          <p15:clr>
            <a:srgbClr val="A4A3A4"/>
          </p15:clr>
        </p15:guide>
        <p15:guide id="12" pos="3720">
          <p15:clr>
            <a:srgbClr val="A4A3A4"/>
          </p15:clr>
        </p15:guide>
        <p15:guide id="13" pos="3959">
          <p15:clr>
            <a:srgbClr val="A4A3A4"/>
          </p15:clr>
        </p15:guide>
        <p15:guide id="14" pos="4340">
          <p15:clr>
            <a:srgbClr val="A4A3A4"/>
          </p15:clr>
        </p15:guide>
        <p15:guide id="15" pos="4578">
          <p15:clr>
            <a:srgbClr val="A4A3A4"/>
          </p15:clr>
        </p15:guide>
        <p15:guide id="16" pos="4960">
          <p15:clr>
            <a:srgbClr val="A4A3A4"/>
          </p15:clr>
        </p15:guide>
        <p15:guide id="17" pos="5198">
          <p15:clr>
            <a:srgbClr val="A4A3A4"/>
          </p15:clr>
        </p15:guide>
        <p15:guide id="18" pos="5580">
          <p15:clr>
            <a:srgbClr val="A4A3A4"/>
          </p15:clr>
        </p15:guide>
        <p15:guide id="19" pos="5818">
          <p15:clr>
            <a:srgbClr val="A4A3A4"/>
          </p15:clr>
        </p15:guide>
        <p15:guide id="20" pos="6199">
          <p15:clr>
            <a:srgbClr val="A4A3A4"/>
          </p15:clr>
        </p15:guide>
        <p15:guide id="21" pos="6438">
          <p15:clr>
            <a:srgbClr val="A4A3A4"/>
          </p15:clr>
        </p15:guide>
        <p15:guide id="22" pos="6820">
          <p15:clr>
            <a:srgbClr val="A4A3A4"/>
          </p15:clr>
        </p15:guide>
        <p15:guide id="23" pos="7057">
          <p15:clr>
            <a:srgbClr val="C35EA4"/>
          </p15:clr>
        </p15:guide>
        <p15:guide id="24" pos="7439">
          <p15:clr>
            <a:srgbClr val="5ACBF0"/>
          </p15:clr>
        </p15:guide>
        <p15:guide id="25" orient="horz" pos="240">
          <p15:clr>
            <a:srgbClr val="5ACBF0"/>
          </p15:clr>
        </p15:guide>
        <p15:guide id="26" orient="horz" pos="4148">
          <p15:clr>
            <a:srgbClr val="5ACBF0"/>
          </p15:clr>
        </p15:guide>
        <p15:guide id="27" orient="horz" pos="4084">
          <p15:clr>
            <a:srgbClr val="5ACBF0"/>
          </p15:clr>
        </p15:guide>
        <p15:guide id="28" orient="horz" pos="3976">
          <p15:clr>
            <a:srgbClr val="9FCC3B"/>
          </p15:clr>
        </p15:guide>
        <p15:guide id="29" orient="horz" pos="3806">
          <p15:clr>
            <a:srgbClr val="C35EA4"/>
          </p15:clr>
        </p15:guide>
        <p15:guide id="30" orient="horz" pos="911">
          <p15:clr>
            <a:srgbClr val="9FCC3B"/>
          </p15:clr>
        </p15:guide>
        <p15:guide id="31" orient="horz" pos="1082">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FFF891-373B-080C-639A-07E01CF13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F7530-45E3-FFF2-7B68-BE2A04FCF7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929708"/>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 id="2147485008" r:id="rId12"/>
  </p:sldLayoutIdLst>
  <p:txStyles>
    <p:titleStyle>
      <a:lvl1pPr algn="l" defTabSz="914400" rtl="0" eaLnBrk="1" latinLnBrk="0" hangingPunct="1">
        <a:lnSpc>
          <a:spcPct val="90000"/>
        </a:lnSpc>
        <a:spcBef>
          <a:spcPct val="0"/>
        </a:spcBef>
        <a:buNone/>
        <a:defRPr sz="4400" b="0" i="0" kern="1200">
          <a:solidFill>
            <a:schemeClr val="tx1"/>
          </a:solidFill>
          <a:latin typeface="Segoe Sans Display" pitchFamily="2" charset="0"/>
          <a:ea typeface="+mj-ea"/>
          <a:cs typeface="Segoe Sans Display"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Sans Display" pitchFamily="2" charset="0"/>
          <a:ea typeface="+mn-ea"/>
          <a:cs typeface="Segoe Sans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Sans Display" pitchFamily="2" charset="0"/>
          <a:ea typeface="+mn-ea"/>
          <a:cs typeface="Segoe Sans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Sans Display" pitchFamily="2" charset="0"/>
          <a:ea typeface="+mn-ea"/>
          <a:cs typeface="Segoe Sans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Sans Display" pitchFamily="2" charset="0"/>
          <a:ea typeface="+mn-ea"/>
          <a:cs typeface="Segoe Sans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4.svg"/><Relationship Id="rId26" Type="http://schemas.openxmlformats.org/officeDocument/2006/relationships/image" Target="../media/image110.svg"/><Relationship Id="rId3" Type="http://schemas.openxmlformats.org/officeDocument/2006/relationships/image" Target="../media/image1.png"/><Relationship Id="rId21" Type="http://schemas.openxmlformats.org/officeDocument/2006/relationships/image" Target="../media/image111.pn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3.png"/><Relationship Id="rId25" Type="http://schemas.openxmlformats.org/officeDocument/2006/relationships/image" Target="../media/image109.png"/><Relationship Id="rId2" Type="http://schemas.openxmlformats.org/officeDocument/2006/relationships/notesSlide" Target="../notesSlides/notesSlide5.xml"/><Relationship Id="rId16" Type="http://schemas.openxmlformats.org/officeDocument/2006/relationships/image" Target="../media/image108.svg"/><Relationship Id="rId20" Type="http://schemas.openxmlformats.org/officeDocument/2006/relationships/image" Target="../media/image106.svg"/><Relationship Id="rId29" Type="http://schemas.openxmlformats.org/officeDocument/2006/relationships/image" Target="../media/image121.png"/><Relationship Id="rId1" Type="http://schemas.openxmlformats.org/officeDocument/2006/relationships/slideLayout" Target="../slideLayouts/slideLayout56.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image" Target="../media/image116.svg"/><Relationship Id="rId5" Type="http://schemas.openxmlformats.org/officeDocument/2006/relationships/image" Target="../media/image93.png"/><Relationship Id="rId15" Type="http://schemas.openxmlformats.org/officeDocument/2006/relationships/image" Target="../media/image107.png"/><Relationship Id="rId23" Type="http://schemas.openxmlformats.org/officeDocument/2006/relationships/image" Target="../media/image115.png"/><Relationship Id="rId28" Type="http://schemas.openxmlformats.org/officeDocument/2006/relationships/image" Target="../media/image120.svg"/><Relationship Id="rId10" Type="http://schemas.openxmlformats.org/officeDocument/2006/relationships/image" Target="../media/image98.svg"/><Relationship Id="rId19" Type="http://schemas.openxmlformats.org/officeDocument/2006/relationships/image" Target="../media/image105.png"/><Relationship Id="rId4" Type="http://schemas.openxmlformats.org/officeDocument/2006/relationships/image" Target="../media/image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12.svg"/><Relationship Id="rId27" Type="http://schemas.openxmlformats.org/officeDocument/2006/relationships/image" Target="../media/image119.png"/><Relationship Id="rId30" Type="http://schemas.openxmlformats.org/officeDocument/2006/relationships/image" Target="../media/image122.sv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97.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6.xml"/></Relationships>
</file>

<file path=ppt/slides/_rels/slide10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99.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6.xml"/></Relationships>
</file>

<file path=ppt/slides/_rels/slide108.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02.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110.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6.xml"/></Relationships>
</file>

<file path=ppt/slides/_rels/slide112.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06.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6.xml"/></Relationships>
</file>

<file path=ppt/slides/_rels/slide114.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08.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6.xml"/></Relationships>
</file>

<file path=ppt/slides/_rels/slide116.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10.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6.xml"/></Relationships>
</file>

<file path=ppt/slides/_rels/slide119.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13.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2.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103.png"/><Relationship Id="rId18" Type="http://schemas.openxmlformats.org/officeDocument/2006/relationships/image" Target="../media/image96.svg"/><Relationship Id="rId26" Type="http://schemas.openxmlformats.org/officeDocument/2006/relationships/image" Target="../media/image121.png"/><Relationship Id="rId3" Type="http://schemas.openxmlformats.org/officeDocument/2006/relationships/image" Target="../media/image1.png"/><Relationship Id="rId21" Type="http://schemas.openxmlformats.org/officeDocument/2006/relationships/image" Target="../media/image111.png"/><Relationship Id="rId7" Type="http://schemas.openxmlformats.org/officeDocument/2006/relationships/image" Target="../media/image93.png"/><Relationship Id="rId12" Type="http://schemas.openxmlformats.org/officeDocument/2006/relationships/image" Target="../media/image100.svg"/><Relationship Id="rId17" Type="http://schemas.openxmlformats.org/officeDocument/2006/relationships/image" Target="../media/image95.png"/><Relationship Id="rId25" Type="http://schemas.openxmlformats.org/officeDocument/2006/relationships/image" Target="../media/image123.png"/><Relationship Id="rId2" Type="http://schemas.openxmlformats.org/officeDocument/2006/relationships/notesSlide" Target="../notesSlides/notesSlide7.xml"/><Relationship Id="rId16" Type="http://schemas.openxmlformats.org/officeDocument/2006/relationships/image" Target="../media/image106.svg"/><Relationship Id="rId20" Type="http://schemas.openxmlformats.org/officeDocument/2006/relationships/image" Target="../media/image102.svg"/><Relationship Id="rId29" Type="http://schemas.openxmlformats.org/officeDocument/2006/relationships/image" Target="../media/image125.svg"/><Relationship Id="rId1" Type="http://schemas.openxmlformats.org/officeDocument/2006/relationships/slideLayout" Target="../slideLayouts/slideLayout56.xml"/><Relationship Id="rId6" Type="http://schemas.openxmlformats.org/officeDocument/2006/relationships/image" Target="../media/image116.svg"/><Relationship Id="rId11" Type="http://schemas.openxmlformats.org/officeDocument/2006/relationships/image" Target="../media/image99.png"/><Relationship Id="rId24" Type="http://schemas.openxmlformats.org/officeDocument/2006/relationships/image" Target="../media/image110.svg"/><Relationship Id="rId5" Type="http://schemas.openxmlformats.org/officeDocument/2006/relationships/image" Target="../media/image115.png"/><Relationship Id="rId15" Type="http://schemas.openxmlformats.org/officeDocument/2006/relationships/image" Target="../media/image105.png"/><Relationship Id="rId23" Type="http://schemas.openxmlformats.org/officeDocument/2006/relationships/image" Target="../media/image109.png"/><Relationship Id="rId28" Type="http://schemas.openxmlformats.org/officeDocument/2006/relationships/image" Target="../media/image124.png"/><Relationship Id="rId10" Type="http://schemas.openxmlformats.org/officeDocument/2006/relationships/image" Target="../media/image98.svg"/><Relationship Id="rId19" Type="http://schemas.openxmlformats.org/officeDocument/2006/relationships/image" Target="../media/image101.png"/><Relationship Id="rId4" Type="http://schemas.openxmlformats.org/officeDocument/2006/relationships/image" Target="../media/image2.svg"/><Relationship Id="rId9" Type="http://schemas.openxmlformats.org/officeDocument/2006/relationships/image" Target="../media/image97.png"/><Relationship Id="rId14" Type="http://schemas.openxmlformats.org/officeDocument/2006/relationships/image" Target="../media/image104.svg"/><Relationship Id="rId22" Type="http://schemas.openxmlformats.org/officeDocument/2006/relationships/image" Target="../media/image112.svg"/><Relationship Id="rId27" Type="http://schemas.openxmlformats.org/officeDocument/2006/relationships/image" Target="../media/image122.sv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6.xml"/></Relationships>
</file>

<file path=ppt/slides/_rels/slide121.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15.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6.xml"/></Relationships>
</file>

<file path=ppt/slides/_rels/slide123.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6.xml"/></Relationships>
</file>

<file path=ppt/slides/_rels/slide12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19.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6.xml"/></Relationships>
</file>

<file path=ppt/slides/_rels/slide127.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21.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4.svg"/><Relationship Id="rId26" Type="http://schemas.openxmlformats.org/officeDocument/2006/relationships/image" Target="../media/image110.svg"/><Relationship Id="rId3" Type="http://schemas.openxmlformats.org/officeDocument/2006/relationships/image" Target="../media/image1.png"/><Relationship Id="rId21" Type="http://schemas.openxmlformats.org/officeDocument/2006/relationships/image" Target="../media/image111.pn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3.png"/><Relationship Id="rId25" Type="http://schemas.openxmlformats.org/officeDocument/2006/relationships/image" Target="../media/image109.png"/><Relationship Id="rId2" Type="http://schemas.openxmlformats.org/officeDocument/2006/relationships/notesSlide" Target="../notesSlides/notesSlide9.xml"/><Relationship Id="rId16" Type="http://schemas.openxmlformats.org/officeDocument/2006/relationships/image" Target="../media/image108.svg"/><Relationship Id="rId20" Type="http://schemas.openxmlformats.org/officeDocument/2006/relationships/image" Target="../media/image106.svg"/><Relationship Id="rId29" Type="http://schemas.openxmlformats.org/officeDocument/2006/relationships/image" Target="../media/image122.svg"/><Relationship Id="rId1" Type="http://schemas.openxmlformats.org/officeDocument/2006/relationships/slideLayout" Target="../slideLayouts/slideLayout56.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image" Target="../media/image116.svg"/><Relationship Id="rId5" Type="http://schemas.openxmlformats.org/officeDocument/2006/relationships/image" Target="../media/image93.png"/><Relationship Id="rId15" Type="http://schemas.openxmlformats.org/officeDocument/2006/relationships/image" Target="../media/image107.png"/><Relationship Id="rId23" Type="http://schemas.openxmlformats.org/officeDocument/2006/relationships/image" Target="../media/image115.png"/><Relationship Id="rId28" Type="http://schemas.openxmlformats.org/officeDocument/2006/relationships/image" Target="../media/image121.png"/><Relationship Id="rId10" Type="http://schemas.openxmlformats.org/officeDocument/2006/relationships/image" Target="../media/image98.svg"/><Relationship Id="rId19" Type="http://schemas.openxmlformats.org/officeDocument/2006/relationships/image" Target="../media/image105.png"/><Relationship Id="rId31" Type="http://schemas.openxmlformats.org/officeDocument/2006/relationships/image" Target="../media/image127.svg"/><Relationship Id="rId4" Type="http://schemas.openxmlformats.org/officeDocument/2006/relationships/image" Target="../media/image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12.svg"/><Relationship Id="rId27" Type="http://schemas.openxmlformats.org/officeDocument/2006/relationships/image" Target="../media/image123.png"/><Relationship Id="rId30" Type="http://schemas.openxmlformats.org/officeDocument/2006/relationships/image" Target="../media/image1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7.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image" Target="../media/image1.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5.png"/><Relationship Id="rId25" Type="http://schemas.openxmlformats.org/officeDocument/2006/relationships/image" Target="../media/image109.png"/><Relationship Id="rId2" Type="http://schemas.openxmlformats.org/officeDocument/2006/relationships/notesSlide" Target="../notesSlides/notesSlide11.xml"/><Relationship Id="rId16" Type="http://schemas.openxmlformats.org/officeDocument/2006/relationships/image" Target="../media/image104.svg"/><Relationship Id="rId20" Type="http://schemas.openxmlformats.org/officeDocument/2006/relationships/image" Target="../media/image96.svg"/><Relationship Id="rId29" Type="http://schemas.openxmlformats.org/officeDocument/2006/relationships/image" Target="../media/image126.png"/><Relationship Id="rId1" Type="http://schemas.openxmlformats.org/officeDocument/2006/relationships/slideLayout" Target="../slideLayouts/slideLayout56.xml"/><Relationship Id="rId6" Type="http://schemas.openxmlformats.org/officeDocument/2006/relationships/image" Target="../media/image94.svg"/><Relationship Id="rId11" Type="http://schemas.openxmlformats.org/officeDocument/2006/relationships/image" Target="../media/image101.png"/><Relationship Id="rId24" Type="http://schemas.openxmlformats.org/officeDocument/2006/relationships/image" Target="../media/image116.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5.png"/><Relationship Id="rId28" Type="http://schemas.openxmlformats.org/officeDocument/2006/relationships/image" Target="../media/image122.svg"/><Relationship Id="rId10" Type="http://schemas.openxmlformats.org/officeDocument/2006/relationships/image" Target="../media/image100.svg"/><Relationship Id="rId19" Type="http://schemas.openxmlformats.org/officeDocument/2006/relationships/image" Target="../media/image95.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08.svg"/><Relationship Id="rId22" Type="http://schemas.openxmlformats.org/officeDocument/2006/relationships/image" Target="../media/image112.svg"/><Relationship Id="rId27" Type="http://schemas.openxmlformats.org/officeDocument/2006/relationships/image" Target="../media/image121.png"/><Relationship Id="rId30" Type="http://schemas.openxmlformats.org/officeDocument/2006/relationships/image" Target="../media/image127.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7.png"/><Relationship Id="rId18" Type="http://schemas.openxmlformats.org/officeDocument/2006/relationships/image" Target="../media/image112.svg"/><Relationship Id="rId26" Type="http://schemas.openxmlformats.org/officeDocument/2006/relationships/image" Target="../media/image119.png"/><Relationship Id="rId3" Type="http://schemas.openxmlformats.org/officeDocument/2006/relationships/image" Target="../media/image1.png"/><Relationship Id="rId21" Type="http://schemas.openxmlformats.org/officeDocument/2006/relationships/image" Target="../media/image93.png"/><Relationship Id="rId7" Type="http://schemas.openxmlformats.org/officeDocument/2006/relationships/image" Target="../media/image99.png"/><Relationship Id="rId12" Type="http://schemas.openxmlformats.org/officeDocument/2006/relationships/image" Target="../media/image98.svg"/><Relationship Id="rId17" Type="http://schemas.openxmlformats.org/officeDocument/2006/relationships/image" Target="../media/image111.png"/><Relationship Id="rId25" Type="http://schemas.openxmlformats.org/officeDocument/2006/relationships/image" Target="../media/image123.png"/><Relationship Id="rId2" Type="http://schemas.openxmlformats.org/officeDocument/2006/relationships/notesSlide" Target="../notesSlides/notesSlide14.xml"/><Relationship Id="rId16" Type="http://schemas.openxmlformats.org/officeDocument/2006/relationships/image" Target="../media/image96.svg"/><Relationship Id="rId20" Type="http://schemas.openxmlformats.org/officeDocument/2006/relationships/image" Target="../media/image110.svg"/><Relationship Id="rId29" Type="http://schemas.openxmlformats.org/officeDocument/2006/relationships/image" Target="../media/image122.svg"/><Relationship Id="rId1" Type="http://schemas.openxmlformats.org/officeDocument/2006/relationships/slideLayout" Target="../slideLayouts/slideLayout56.xml"/><Relationship Id="rId6" Type="http://schemas.openxmlformats.org/officeDocument/2006/relationships/image" Target="../media/image102.svg"/><Relationship Id="rId11" Type="http://schemas.openxmlformats.org/officeDocument/2006/relationships/image" Target="../media/image97.png"/><Relationship Id="rId24" Type="http://schemas.openxmlformats.org/officeDocument/2006/relationships/image" Target="../media/image116.svg"/><Relationship Id="rId5" Type="http://schemas.openxmlformats.org/officeDocument/2006/relationships/image" Target="../media/image101.png"/><Relationship Id="rId15" Type="http://schemas.openxmlformats.org/officeDocument/2006/relationships/image" Target="../media/image95.png"/><Relationship Id="rId23" Type="http://schemas.openxmlformats.org/officeDocument/2006/relationships/image" Target="../media/image115.png"/><Relationship Id="rId28" Type="http://schemas.openxmlformats.org/officeDocument/2006/relationships/image" Target="../media/image121.png"/><Relationship Id="rId10" Type="http://schemas.openxmlformats.org/officeDocument/2006/relationships/image" Target="../media/image129.svg"/><Relationship Id="rId19" Type="http://schemas.openxmlformats.org/officeDocument/2006/relationships/image" Target="../media/image109.png"/><Relationship Id="rId4" Type="http://schemas.openxmlformats.org/officeDocument/2006/relationships/image" Target="../media/image2.svg"/><Relationship Id="rId9" Type="http://schemas.openxmlformats.org/officeDocument/2006/relationships/image" Target="../media/image128.png"/><Relationship Id="rId14" Type="http://schemas.openxmlformats.org/officeDocument/2006/relationships/image" Target="../media/image108.svg"/><Relationship Id="rId22" Type="http://schemas.openxmlformats.org/officeDocument/2006/relationships/image" Target="../media/image94.svg"/><Relationship Id="rId27" Type="http://schemas.openxmlformats.org/officeDocument/2006/relationships/image" Target="../media/image120.svg"/></Relationships>
</file>

<file path=ppt/slides/_rels/slide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57.xml"/><Relationship Id="rId5" Type="http://schemas.openxmlformats.org/officeDocument/2006/relationships/image" Target="../media/image84.jpeg"/><Relationship Id="rId4" Type="http://schemas.openxmlformats.org/officeDocument/2006/relationships/image" Target="../media/image8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100.svg"/><Relationship Id="rId26" Type="http://schemas.openxmlformats.org/officeDocument/2006/relationships/image" Target="../media/image130.png"/><Relationship Id="rId3" Type="http://schemas.openxmlformats.org/officeDocument/2006/relationships/image" Target="../media/image1.png"/><Relationship Id="rId21" Type="http://schemas.openxmlformats.org/officeDocument/2006/relationships/image" Target="../media/image115.png"/><Relationship Id="rId7" Type="http://schemas.openxmlformats.org/officeDocument/2006/relationships/image" Target="../media/image97.png"/><Relationship Id="rId12" Type="http://schemas.openxmlformats.org/officeDocument/2006/relationships/image" Target="../media/image129.svg"/><Relationship Id="rId17" Type="http://schemas.openxmlformats.org/officeDocument/2006/relationships/image" Target="../media/image99.png"/><Relationship Id="rId25" Type="http://schemas.openxmlformats.org/officeDocument/2006/relationships/image" Target="../media/image123.png"/><Relationship Id="rId33" Type="http://schemas.openxmlformats.org/officeDocument/2006/relationships/image" Target="../media/image127.svg"/><Relationship Id="rId2" Type="http://schemas.openxmlformats.org/officeDocument/2006/relationships/notesSlide" Target="../notesSlides/notesSlide16.xml"/><Relationship Id="rId16" Type="http://schemas.openxmlformats.org/officeDocument/2006/relationships/image" Target="../media/image94.svg"/><Relationship Id="rId20" Type="http://schemas.openxmlformats.org/officeDocument/2006/relationships/image" Target="../media/image112.svg"/><Relationship Id="rId29" Type="http://schemas.openxmlformats.org/officeDocument/2006/relationships/image" Target="../media/image120.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128.png"/><Relationship Id="rId24" Type="http://schemas.openxmlformats.org/officeDocument/2006/relationships/image" Target="../media/image110.svg"/><Relationship Id="rId32" Type="http://schemas.openxmlformats.org/officeDocument/2006/relationships/image" Target="../media/image126.png"/><Relationship Id="rId5" Type="http://schemas.openxmlformats.org/officeDocument/2006/relationships/image" Target="../media/image95.png"/><Relationship Id="rId15" Type="http://schemas.openxmlformats.org/officeDocument/2006/relationships/image" Target="../media/image93.png"/><Relationship Id="rId23" Type="http://schemas.openxmlformats.org/officeDocument/2006/relationships/image" Target="../media/image109.png"/><Relationship Id="rId28" Type="http://schemas.openxmlformats.org/officeDocument/2006/relationships/image" Target="../media/image119.png"/><Relationship Id="rId10" Type="http://schemas.openxmlformats.org/officeDocument/2006/relationships/image" Target="../media/image102.svg"/><Relationship Id="rId19" Type="http://schemas.openxmlformats.org/officeDocument/2006/relationships/image" Target="../media/image111.png"/><Relationship Id="rId31" Type="http://schemas.openxmlformats.org/officeDocument/2006/relationships/image" Target="../media/image122.svg"/><Relationship Id="rId4" Type="http://schemas.openxmlformats.org/officeDocument/2006/relationships/image" Target="../media/image2.svg"/><Relationship Id="rId9" Type="http://schemas.openxmlformats.org/officeDocument/2006/relationships/image" Target="../media/image101.png"/><Relationship Id="rId14" Type="http://schemas.openxmlformats.org/officeDocument/2006/relationships/image" Target="../media/image108.svg"/><Relationship Id="rId22" Type="http://schemas.openxmlformats.org/officeDocument/2006/relationships/image" Target="../media/image116.svg"/><Relationship Id="rId27" Type="http://schemas.openxmlformats.org/officeDocument/2006/relationships/image" Target="../media/image131.svg"/><Relationship Id="rId30" Type="http://schemas.openxmlformats.org/officeDocument/2006/relationships/image" Target="../media/image121.png"/><Relationship Id="rId8" Type="http://schemas.openxmlformats.org/officeDocument/2006/relationships/image" Target="../media/image9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7.png"/><Relationship Id="rId18" Type="http://schemas.openxmlformats.org/officeDocument/2006/relationships/image" Target="../media/image102.svg"/><Relationship Id="rId26" Type="http://schemas.openxmlformats.org/officeDocument/2006/relationships/image" Target="../media/image115.png"/><Relationship Id="rId3" Type="http://schemas.openxmlformats.org/officeDocument/2006/relationships/image" Target="../media/image1.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29.svg"/><Relationship Id="rId17" Type="http://schemas.openxmlformats.org/officeDocument/2006/relationships/image" Target="../media/image101.png"/><Relationship Id="rId25" Type="http://schemas.openxmlformats.org/officeDocument/2006/relationships/image" Target="../media/image134.png"/><Relationship Id="rId2" Type="http://schemas.openxmlformats.org/officeDocument/2006/relationships/notesSlide" Target="../notesSlides/notesSlide18.xml"/><Relationship Id="rId16" Type="http://schemas.openxmlformats.org/officeDocument/2006/relationships/image" Target="../media/image100.svg"/><Relationship Id="rId20" Type="http://schemas.openxmlformats.org/officeDocument/2006/relationships/image" Target="../media/image110.svg"/><Relationship Id="rId29" Type="http://schemas.openxmlformats.org/officeDocument/2006/relationships/image" Target="../media/image119.pn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128.png"/><Relationship Id="rId24" Type="http://schemas.openxmlformats.org/officeDocument/2006/relationships/image" Target="../media/image133.png"/><Relationship Id="rId32" Type="http://schemas.openxmlformats.org/officeDocument/2006/relationships/image" Target="../media/image127.svg"/><Relationship Id="rId5" Type="http://schemas.openxmlformats.org/officeDocument/2006/relationships/image" Target="../media/image95.png"/><Relationship Id="rId15" Type="http://schemas.openxmlformats.org/officeDocument/2006/relationships/image" Target="../media/image99.png"/><Relationship Id="rId23" Type="http://schemas.openxmlformats.org/officeDocument/2006/relationships/image" Target="../media/image132.png"/><Relationship Id="rId28" Type="http://schemas.openxmlformats.org/officeDocument/2006/relationships/image" Target="../media/image123.png"/><Relationship Id="rId10" Type="http://schemas.openxmlformats.org/officeDocument/2006/relationships/image" Target="../media/image94.svg"/><Relationship Id="rId19" Type="http://schemas.openxmlformats.org/officeDocument/2006/relationships/image" Target="../media/image109.png"/><Relationship Id="rId31" Type="http://schemas.openxmlformats.org/officeDocument/2006/relationships/image" Target="../media/image126.png"/><Relationship Id="rId4" Type="http://schemas.openxmlformats.org/officeDocument/2006/relationships/image" Target="../media/image2.svg"/><Relationship Id="rId9" Type="http://schemas.openxmlformats.org/officeDocument/2006/relationships/image" Target="../media/image93.png"/><Relationship Id="rId14" Type="http://schemas.openxmlformats.org/officeDocument/2006/relationships/image" Target="../media/image108.svg"/><Relationship Id="rId22" Type="http://schemas.openxmlformats.org/officeDocument/2006/relationships/image" Target="../media/image112.svg"/><Relationship Id="rId27" Type="http://schemas.openxmlformats.org/officeDocument/2006/relationships/image" Target="../media/image116.svg"/><Relationship Id="rId30" Type="http://schemas.openxmlformats.org/officeDocument/2006/relationships/image" Target="../media/image120.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7.png"/><Relationship Id="rId18" Type="http://schemas.openxmlformats.org/officeDocument/2006/relationships/image" Target="../media/image94.svg"/><Relationship Id="rId26" Type="http://schemas.openxmlformats.org/officeDocument/2006/relationships/image" Target="../media/image119.png"/><Relationship Id="rId3" Type="http://schemas.openxmlformats.org/officeDocument/2006/relationships/image" Target="../media/image1.png"/><Relationship Id="rId21" Type="http://schemas.openxmlformats.org/officeDocument/2006/relationships/image" Target="../media/image109.png"/><Relationship Id="rId7" Type="http://schemas.openxmlformats.org/officeDocument/2006/relationships/image" Target="../media/image97.png"/><Relationship Id="rId12" Type="http://schemas.openxmlformats.org/officeDocument/2006/relationships/image" Target="../media/image129.svg"/><Relationship Id="rId17" Type="http://schemas.openxmlformats.org/officeDocument/2006/relationships/image" Target="../media/image93.png"/><Relationship Id="rId25" Type="http://schemas.openxmlformats.org/officeDocument/2006/relationships/image" Target="../media/image123.png"/><Relationship Id="rId2" Type="http://schemas.openxmlformats.org/officeDocument/2006/relationships/notesSlide" Target="../notesSlides/notesSlide20.xml"/><Relationship Id="rId16" Type="http://schemas.openxmlformats.org/officeDocument/2006/relationships/image" Target="../media/image102.svg"/><Relationship Id="rId20" Type="http://schemas.openxmlformats.org/officeDocument/2006/relationships/image" Target="../media/image112.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128.png"/><Relationship Id="rId24" Type="http://schemas.openxmlformats.org/officeDocument/2006/relationships/image" Target="../media/image116.svg"/><Relationship Id="rId5" Type="http://schemas.openxmlformats.org/officeDocument/2006/relationships/image" Target="../media/image95.png"/><Relationship Id="rId15" Type="http://schemas.openxmlformats.org/officeDocument/2006/relationships/image" Target="../media/image101.png"/><Relationship Id="rId23" Type="http://schemas.openxmlformats.org/officeDocument/2006/relationships/image" Target="../media/image115.png"/><Relationship Id="rId10" Type="http://schemas.openxmlformats.org/officeDocument/2006/relationships/image" Target="../media/image100.svg"/><Relationship Id="rId19" Type="http://schemas.openxmlformats.org/officeDocument/2006/relationships/image" Target="../media/image111.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08.svg"/><Relationship Id="rId22" Type="http://schemas.openxmlformats.org/officeDocument/2006/relationships/image" Target="../media/image110.svg"/><Relationship Id="rId27" Type="http://schemas.openxmlformats.org/officeDocument/2006/relationships/image" Target="../media/image12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93.png"/><Relationship Id="rId18" Type="http://schemas.openxmlformats.org/officeDocument/2006/relationships/image" Target="../media/image110.svg"/><Relationship Id="rId26" Type="http://schemas.openxmlformats.org/officeDocument/2006/relationships/image" Target="../media/image121.png"/><Relationship Id="rId3" Type="http://schemas.openxmlformats.org/officeDocument/2006/relationships/image" Target="../media/image1.png"/><Relationship Id="rId21" Type="http://schemas.openxmlformats.org/officeDocument/2006/relationships/image" Target="../media/image115.png"/><Relationship Id="rId7" Type="http://schemas.openxmlformats.org/officeDocument/2006/relationships/image" Target="../media/image97.png"/><Relationship Id="rId12" Type="http://schemas.openxmlformats.org/officeDocument/2006/relationships/image" Target="../media/image108.svg"/><Relationship Id="rId17" Type="http://schemas.openxmlformats.org/officeDocument/2006/relationships/image" Target="../media/image109.png"/><Relationship Id="rId25" Type="http://schemas.openxmlformats.org/officeDocument/2006/relationships/image" Target="../media/image120.svg"/><Relationship Id="rId2" Type="http://schemas.openxmlformats.org/officeDocument/2006/relationships/notesSlide" Target="../notesSlides/notesSlide22.xml"/><Relationship Id="rId16" Type="http://schemas.openxmlformats.org/officeDocument/2006/relationships/image" Target="../media/image112.svg"/><Relationship Id="rId20" Type="http://schemas.openxmlformats.org/officeDocument/2006/relationships/image" Target="../media/image102.svg"/><Relationship Id="rId29" Type="http://schemas.openxmlformats.org/officeDocument/2006/relationships/image" Target="../media/image127.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107.png"/><Relationship Id="rId24" Type="http://schemas.openxmlformats.org/officeDocument/2006/relationships/image" Target="../media/image119.png"/><Relationship Id="rId5" Type="http://schemas.openxmlformats.org/officeDocument/2006/relationships/image" Target="../media/image95.png"/><Relationship Id="rId15" Type="http://schemas.openxmlformats.org/officeDocument/2006/relationships/image" Target="../media/image111.png"/><Relationship Id="rId23" Type="http://schemas.openxmlformats.org/officeDocument/2006/relationships/image" Target="../media/image123.png"/><Relationship Id="rId28" Type="http://schemas.openxmlformats.org/officeDocument/2006/relationships/image" Target="../media/image126.png"/><Relationship Id="rId10" Type="http://schemas.openxmlformats.org/officeDocument/2006/relationships/image" Target="../media/image100.svg"/><Relationship Id="rId19" Type="http://schemas.openxmlformats.org/officeDocument/2006/relationships/image" Target="../media/image101.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94.svg"/><Relationship Id="rId22" Type="http://schemas.openxmlformats.org/officeDocument/2006/relationships/image" Target="../media/image116.svg"/><Relationship Id="rId27" Type="http://schemas.openxmlformats.org/officeDocument/2006/relationships/image" Target="../media/image12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jpeg"/><Relationship Id="rId7" Type="http://schemas.openxmlformats.org/officeDocument/2006/relationships/image" Target="../media/image89.jpeg"/><Relationship Id="rId2" Type="http://schemas.openxmlformats.org/officeDocument/2006/relationships/image" Target="../media/image85.jpeg"/><Relationship Id="rId1" Type="http://schemas.openxmlformats.org/officeDocument/2006/relationships/slideLayout" Target="../slideLayouts/slideLayout57.xml"/><Relationship Id="rId6" Type="http://schemas.openxmlformats.org/officeDocument/2006/relationships/image" Target="../media/image88.jpeg"/><Relationship Id="rId5" Type="http://schemas.openxmlformats.org/officeDocument/2006/relationships/image" Target="../media/image81.jpeg"/><Relationship Id="rId4" Type="http://schemas.openxmlformats.org/officeDocument/2006/relationships/image" Target="../media/image87.jpeg"/></Relationships>
</file>

<file path=ppt/slides/_rels/slide30.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94.svg"/><Relationship Id="rId26" Type="http://schemas.openxmlformats.org/officeDocument/2006/relationships/image" Target="../media/image110.svg"/><Relationship Id="rId3" Type="http://schemas.openxmlformats.org/officeDocument/2006/relationships/image" Target="../media/image1.png"/><Relationship Id="rId21" Type="http://schemas.openxmlformats.org/officeDocument/2006/relationships/image" Target="../media/image111.png"/><Relationship Id="rId34" Type="http://schemas.openxmlformats.org/officeDocument/2006/relationships/image" Target="../media/image124.png"/><Relationship Id="rId7" Type="http://schemas.openxmlformats.org/officeDocument/2006/relationships/image" Target="../media/image97.png"/><Relationship Id="rId12" Type="http://schemas.openxmlformats.org/officeDocument/2006/relationships/image" Target="../media/image129.svg"/><Relationship Id="rId17" Type="http://schemas.openxmlformats.org/officeDocument/2006/relationships/image" Target="../media/image93.png"/><Relationship Id="rId25" Type="http://schemas.openxmlformats.org/officeDocument/2006/relationships/image" Target="../media/image109.png"/><Relationship Id="rId33" Type="http://schemas.openxmlformats.org/officeDocument/2006/relationships/image" Target="../media/image127.svg"/><Relationship Id="rId2" Type="http://schemas.openxmlformats.org/officeDocument/2006/relationships/notesSlide" Target="../notesSlides/notesSlide25.xml"/><Relationship Id="rId16" Type="http://schemas.openxmlformats.org/officeDocument/2006/relationships/image" Target="../media/image102.svg"/><Relationship Id="rId20" Type="http://schemas.openxmlformats.org/officeDocument/2006/relationships/image" Target="../media/image114.svg"/><Relationship Id="rId29" Type="http://schemas.openxmlformats.org/officeDocument/2006/relationships/image" Target="../media/image123.pn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128.png"/><Relationship Id="rId24" Type="http://schemas.openxmlformats.org/officeDocument/2006/relationships/image" Target="../media/image116.svg"/><Relationship Id="rId32" Type="http://schemas.openxmlformats.org/officeDocument/2006/relationships/image" Target="../media/image126.png"/><Relationship Id="rId5" Type="http://schemas.openxmlformats.org/officeDocument/2006/relationships/image" Target="../media/image95.png"/><Relationship Id="rId15" Type="http://schemas.openxmlformats.org/officeDocument/2006/relationships/image" Target="../media/image101.png"/><Relationship Id="rId23" Type="http://schemas.openxmlformats.org/officeDocument/2006/relationships/image" Target="../media/image115.png"/><Relationship Id="rId28" Type="http://schemas.openxmlformats.org/officeDocument/2006/relationships/image" Target="../media/image118.svg"/><Relationship Id="rId10" Type="http://schemas.openxmlformats.org/officeDocument/2006/relationships/image" Target="../media/image100.svg"/><Relationship Id="rId19" Type="http://schemas.openxmlformats.org/officeDocument/2006/relationships/image" Target="../media/image113.png"/><Relationship Id="rId31" Type="http://schemas.openxmlformats.org/officeDocument/2006/relationships/image" Target="../media/image122.sv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08.svg"/><Relationship Id="rId22" Type="http://schemas.openxmlformats.org/officeDocument/2006/relationships/image" Target="../media/image112.svg"/><Relationship Id="rId27" Type="http://schemas.openxmlformats.org/officeDocument/2006/relationships/image" Target="../media/image117.png"/><Relationship Id="rId30" Type="http://schemas.openxmlformats.org/officeDocument/2006/relationships/image" Target="../media/image121.png"/><Relationship Id="rId35" Type="http://schemas.openxmlformats.org/officeDocument/2006/relationships/image" Target="../media/image125.svg"/><Relationship Id="rId8" Type="http://schemas.openxmlformats.org/officeDocument/2006/relationships/image" Target="../media/image98.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7.png"/><Relationship Id="rId18" Type="http://schemas.openxmlformats.org/officeDocument/2006/relationships/image" Target="../media/image110.svg"/><Relationship Id="rId3" Type="http://schemas.openxmlformats.org/officeDocument/2006/relationships/image" Target="../media/image1.png"/><Relationship Id="rId21" Type="http://schemas.openxmlformats.org/officeDocument/2006/relationships/image" Target="../media/image101.png"/><Relationship Id="rId7" Type="http://schemas.openxmlformats.org/officeDocument/2006/relationships/image" Target="../media/image97.png"/><Relationship Id="rId12" Type="http://schemas.openxmlformats.org/officeDocument/2006/relationships/image" Target="../media/image94.svg"/><Relationship Id="rId17" Type="http://schemas.openxmlformats.org/officeDocument/2006/relationships/image" Target="../media/image109.png"/><Relationship Id="rId25" Type="http://schemas.openxmlformats.org/officeDocument/2006/relationships/image" Target="../media/image122.svg"/><Relationship Id="rId2" Type="http://schemas.openxmlformats.org/officeDocument/2006/relationships/notesSlide" Target="../notesSlides/notesSlide27.xml"/><Relationship Id="rId16" Type="http://schemas.openxmlformats.org/officeDocument/2006/relationships/image" Target="../media/image112.svg"/><Relationship Id="rId20" Type="http://schemas.openxmlformats.org/officeDocument/2006/relationships/image" Target="../media/image116.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93.png"/><Relationship Id="rId24" Type="http://schemas.openxmlformats.org/officeDocument/2006/relationships/image" Target="../media/image121.png"/><Relationship Id="rId5" Type="http://schemas.openxmlformats.org/officeDocument/2006/relationships/image" Target="../media/image95.png"/><Relationship Id="rId15" Type="http://schemas.openxmlformats.org/officeDocument/2006/relationships/image" Target="../media/image111.png"/><Relationship Id="rId23" Type="http://schemas.openxmlformats.org/officeDocument/2006/relationships/image" Target="../media/image123.png"/><Relationship Id="rId10" Type="http://schemas.openxmlformats.org/officeDocument/2006/relationships/image" Target="../media/image100.svg"/><Relationship Id="rId19" Type="http://schemas.openxmlformats.org/officeDocument/2006/relationships/image" Target="../media/image115.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08.svg"/><Relationship Id="rId22" Type="http://schemas.openxmlformats.org/officeDocument/2006/relationships/image" Target="../media/image102.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7.png"/><Relationship Id="rId18" Type="http://schemas.openxmlformats.org/officeDocument/2006/relationships/image" Target="../media/image94.svg"/><Relationship Id="rId26" Type="http://schemas.openxmlformats.org/officeDocument/2006/relationships/image" Target="../media/image116.svg"/><Relationship Id="rId3" Type="http://schemas.openxmlformats.org/officeDocument/2006/relationships/image" Target="../media/image1.png"/><Relationship Id="rId21" Type="http://schemas.openxmlformats.org/officeDocument/2006/relationships/image" Target="../media/image109.png"/><Relationship Id="rId7" Type="http://schemas.openxmlformats.org/officeDocument/2006/relationships/image" Target="../media/image97.png"/><Relationship Id="rId12" Type="http://schemas.openxmlformats.org/officeDocument/2006/relationships/image" Target="../media/image129.svg"/><Relationship Id="rId17" Type="http://schemas.openxmlformats.org/officeDocument/2006/relationships/image" Target="../media/image93.png"/><Relationship Id="rId25" Type="http://schemas.openxmlformats.org/officeDocument/2006/relationships/image" Target="../media/image115.png"/><Relationship Id="rId2" Type="http://schemas.openxmlformats.org/officeDocument/2006/relationships/notesSlide" Target="../notesSlides/notesSlide29.xml"/><Relationship Id="rId16" Type="http://schemas.openxmlformats.org/officeDocument/2006/relationships/image" Target="../media/image102.svg"/><Relationship Id="rId20" Type="http://schemas.openxmlformats.org/officeDocument/2006/relationships/image" Target="../media/image112.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128.png"/><Relationship Id="rId24" Type="http://schemas.openxmlformats.org/officeDocument/2006/relationships/image" Target="../media/image118.svg"/><Relationship Id="rId5" Type="http://schemas.openxmlformats.org/officeDocument/2006/relationships/image" Target="../media/image95.png"/><Relationship Id="rId15" Type="http://schemas.openxmlformats.org/officeDocument/2006/relationships/image" Target="../media/image101.png"/><Relationship Id="rId23" Type="http://schemas.openxmlformats.org/officeDocument/2006/relationships/image" Target="../media/image117.png"/><Relationship Id="rId10" Type="http://schemas.openxmlformats.org/officeDocument/2006/relationships/image" Target="../media/image100.svg"/><Relationship Id="rId19" Type="http://schemas.openxmlformats.org/officeDocument/2006/relationships/image" Target="../media/image111.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08.svg"/><Relationship Id="rId22" Type="http://schemas.openxmlformats.org/officeDocument/2006/relationships/image" Target="../media/image110.svg"/><Relationship Id="rId27" Type="http://schemas.openxmlformats.org/officeDocument/2006/relationships/image" Target="../media/image1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7.png"/><Relationship Id="rId18" Type="http://schemas.openxmlformats.org/officeDocument/2006/relationships/image" Target="../media/image116.svg"/><Relationship Id="rId3" Type="http://schemas.openxmlformats.org/officeDocument/2006/relationships/image" Target="../media/image1.png"/><Relationship Id="rId21" Type="http://schemas.openxmlformats.org/officeDocument/2006/relationships/image" Target="../media/image109.png"/><Relationship Id="rId7" Type="http://schemas.openxmlformats.org/officeDocument/2006/relationships/image" Target="../media/image97.png"/><Relationship Id="rId12" Type="http://schemas.openxmlformats.org/officeDocument/2006/relationships/image" Target="../media/image94.svg"/><Relationship Id="rId17" Type="http://schemas.openxmlformats.org/officeDocument/2006/relationships/image" Target="../media/image115.png"/><Relationship Id="rId25" Type="http://schemas.openxmlformats.org/officeDocument/2006/relationships/image" Target="../media/image122.svg"/><Relationship Id="rId2" Type="http://schemas.openxmlformats.org/officeDocument/2006/relationships/notesSlide" Target="../notesSlides/notesSlide31.xml"/><Relationship Id="rId16" Type="http://schemas.openxmlformats.org/officeDocument/2006/relationships/image" Target="../media/image112.svg"/><Relationship Id="rId20" Type="http://schemas.openxmlformats.org/officeDocument/2006/relationships/image" Target="../media/image102.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93.png"/><Relationship Id="rId24" Type="http://schemas.openxmlformats.org/officeDocument/2006/relationships/image" Target="../media/image121.png"/><Relationship Id="rId5" Type="http://schemas.openxmlformats.org/officeDocument/2006/relationships/image" Target="../media/image95.png"/><Relationship Id="rId15" Type="http://schemas.openxmlformats.org/officeDocument/2006/relationships/image" Target="../media/image111.png"/><Relationship Id="rId23" Type="http://schemas.openxmlformats.org/officeDocument/2006/relationships/image" Target="../media/image123.png"/><Relationship Id="rId10" Type="http://schemas.openxmlformats.org/officeDocument/2006/relationships/image" Target="../media/image100.svg"/><Relationship Id="rId19" Type="http://schemas.openxmlformats.org/officeDocument/2006/relationships/image" Target="../media/image101.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08.svg"/><Relationship Id="rId22" Type="http://schemas.openxmlformats.org/officeDocument/2006/relationships/image" Target="../media/image11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7.png"/><Relationship Id="rId18" Type="http://schemas.openxmlformats.org/officeDocument/2006/relationships/image" Target="../media/image102.svg"/><Relationship Id="rId26" Type="http://schemas.openxmlformats.org/officeDocument/2006/relationships/image" Target="../media/image118.svg"/><Relationship Id="rId3" Type="http://schemas.openxmlformats.org/officeDocument/2006/relationships/image" Target="../media/image1.png"/><Relationship Id="rId21" Type="http://schemas.openxmlformats.org/officeDocument/2006/relationships/image" Target="../media/image115.png"/><Relationship Id="rId7" Type="http://schemas.openxmlformats.org/officeDocument/2006/relationships/image" Target="../media/image97.png"/><Relationship Id="rId12" Type="http://schemas.openxmlformats.org/officeDocument/2006/relationships/image" Target="../media/image129.svg"/><Relationship Id="rId17" Type="http://schemas.openxmlformats.org/officeDocument/2006/relationships/image" Target="../media/image101.png"/><Relationship Id="rId25" Type="http://schemas.openxmlformats.org/officeDocument/2006/relationships/image" Target="../media/image117.png"/><Relationship Id="rId2" Type="http://schemas.openxmlformats.org/officeDocument/2006/relationships/notesSlide" Target="../notesSlides/notesSlide33.xml"/><Relationship Id="rId16" Type="http://schemas.openxmlformats.org/officeDocument/2006/relationships/image" Target="../media/image94.svg"/><Relationship Id="rId20" Type="http://schemas.openxmlformats.org/officeDocument/2006/relationships/image" Target="../media/image120.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128.png"/><Relationship Id="rId24" Type="http://schemas.openxmlformats.org/officeDocument/2006/relationships/image" Target="../media/image110.svg"/><Relationship Id="rId5" Type="http://schemas.openxmlformats.org/officeDocument/2006/relationships/image" Target="../media/image95.png"/><Relationship Id="rId15" Type="http://schemas.openxmlformats.org/officeDocument/2006/relationships/image" Target="../media/image93.png"/><Relationship Id="rId23" Type="http://schemas.openxmlformats.org/officeDocument/2006/relationships/image" Target="../media/image109.png"/><Relationship Id="rId28" Type="http://schemas.openxmlformats.org/officeDocument/2006/relationships/image" Target="../media/image112.svg"/><Relationship Id="rId10" Type="http://schemas.openxmlformats.org/officeDocument/2006/relationships/image" Target="../media/image100.svg"/><Relationship Id="rId19" Type="http://schemas.openxmlformats.org/officeDocument/2006/relationships/image" Target="../media/image119.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08.svg"/><Relationship Id="rId22" Type="http://schemas.openxmlformats.org/officeDocument/2006/relationships/image" Target="../media/image116.svg"/><Relationship Id="rId27" Type="http://schemas.openxmlformats.org/officeDocument/2006/relationships/image" Target="../media/image1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13" Type="http://schemas.openxmlformats.org/officeDocument/2006/relationships/image" Target="../media/image111.png"/><Relationship Id="rId18" Type="http://schemas.openxmlformats.org/officeDocument/2006/relationships/image" Target="../media/image110.svg"/><Relationship Id="rId26" Type="http://schemas.openxmlformats.org/officeDocument/2006/relationships/image" Target="../media/image138.png"/><Relationship Id="rId39" Type="http://schemas.openxmlformats.org/officeDocument/2006/relationships/image" Target="../media/image124.png"/><Relationship Id="rId21" Type="http://schemas.openxmlformats.org/officeDocument/2006/relationships/image" Target="../media/image105.png"/><Relationship Id="rId34" Type="http://schemas.openxmlformats.org/officeDocument/2006/relationships/image" Target="../media/image143.svg"/><Relationship Id="rId7" Type="http://schemas.openxmlformats.org/officeDocument/2006/relationships/image" Target="../media/image97.png"/><Relationship Id="rId12" Type="http://schemas.openxmlformats.org/officeDocument/2006/relationships/image" Target="../media/image94.svg"/><Relationship Id="rId17" Type="http://schemas.openxmlformats.org/officeDocument/2006/relationships/image" Target="../media/image109.png"/><Relationship Id="rId25" Type="http://schemas.openxmlformats.org/officeDocument/2006/relationships/image" Target="../media/image137.png"/><Relationship Id="rId33" Type="http://schemas.openxmlformats.org/officeDocument/2006/relationships/image" Target="../media/image142.png"/><Relationship Id="rId38" Type="http://schemas.openxmlformats.org/officeDocument/2006/relationships/image" Target="../media/image127.svg"/><Relationship Id="rId2" Type="http://schemas.openxmlformats.org/officeDocument/2006/relationships/notesSlide" Target="../notesSlides/notesSlide36.xml"/><Relationship Id="rId16" Type="http://schemas.openxmlformats.org/officeDocument/2006/relationships/image" Target="../media/image116.svg"/><Relationship Id="rId20" Type="http://schemas.openxmlformats.org/officeDocument/2006/relationships/image" Target="../media/image104.svg"/><Relationship Id="rId29" Type="http://schemas.openxmlformats.org/officeDocument/2006/relationships/image" Target="../media/image141.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93.png"/><Relationship Id="rId24" Type="http://schemas.openxmlformats.org/officeDocument/2006/relationships/image" Target="../media/image136.svg"/><Relationship Id="rId32" Type="http://schemas.openxmlformats.org/officeDocument/2006/relationships/image" Target="../media/image102.svg"/><Relationship Id="rId37" Type="http://schemas.openxmlformats.org/officeDocument/2006/relationships/image" Target="../media/image126.png"/><Relationship Id="rId40" Type="http://schemas.openxmlformats.org/officeDocument/2006/relationships/image" Target="../media/image125.svg"/><Relationship Id="rId5" Type="http://schemas.openxmlformats.org/officeDocument/2006/relationships/image" Target="../media/image95.png"/><Relationship Id="rId15" Type="http://schemas.openxmlformats.org/officeDocument/2006/relationships/image" Target="../media/image115.png"/><Relationship Id="rId23" Type="http://schemas.openxmlformats.org/officeDocument/2006/relationships/image" Target="../media/image135.png"/><Relationship Id="rId28" Type="http://schemas.openxmlformats.org/officeDocument/2006/relationships/image" Target="../media/image140.png"/><Relationship Id="rId36" Type="http://schemas.openxmlformats.org/officeDocument/2006/relationships/image" Target="../media/image122.svg"/><Relationship Id="rId10" Type="http://schemas.openxmlformats.org/officeDocument/2006/relationships/image" Target="../media/image100.svg"/><Relationship Id="rId19" Type="http://schemas.openxmlformats.org/officeDocument/2006/relationships/image" Target="../media/image103.png"/><Relationship Id="rId31" Type="http://schemas.openxmlformats.org/officeDocument/2006/relationships/image" Target="../media/image101.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12.svg"/><Relationship Id="rId22" Type="http://schemas.openxmlformats.org/officeDocument/2006/relationships/image" Target="../media/image106.svg"/><Relationship Id="rId27" Type="http://schemas.openxmlformats.org/officeDocument/2006/relationships/image" Target="../media/image139.svg"/><Relationship Id="rId30" Type="http://schemas.openxmlformats.org/officeDocument/2006/relationships/image" Target="../media/image123.png"/><Relationship Id="rId35" Type="http://schemas.openxmlformats.org/officeDocument/2006/relationships/image" Target="../media/image121.png"/><Relationship Id="rId8" Type="http://schemas.openxmlformats.org/officeDocument/2006/relationships/image" Target="../media/image98.svg"/><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13" Type="http://schemas.openxmlformats.org/officeDocument/2006/relationships/image" Target="../media/image111.png"/><Relationship Id="rId18" Type="http://schemas.openxmlformats.org/officeDocument/2006/relationships/image" Target="../media/image110.svg"/><Relationship Id="rId26" Type="http://schemas.openxmlformats.org/officeDocument/2006/relationships/image" Target="../media/image123.png"/><Relationship Id="rId3" Type="http://schemas.openxmlformats.org/officeDocument/2006/relationships/image" Target="../media/image1.png"/><Relationship Id="rId21" Type="http://schemas.openxmlformats.org/officeDocument/2006/relationships/image" Target="../media/image105.png"/><Relationship Id="rId34" Type="http://schemas.openxmlformats.org/officeDocument/2006/relationships/image" Target="../media/image125.svg"/><Relationship Id="rId7" Type="http://schemas.openxmlformats.org/officeDocument/2006/relationships/image" Target="../media/image97.png"/><Relationship Id="rId12" Type="http://schemas.openxmlformats.org/officeDocument/2006/relationships/image" Target="../media/image94.svg"/><Relationship Id="rId17" Type="http://schemas.openxmlformats.org/officeDocument/2006/relationships/image" Target="../media/image109.png"/><Relationship Id="rId25" Type="http://schemas.openxmlformats.org/officeDocument/2006/relationships/image" Target="../media/image137.png"/><Relationship Id="rId33" Type="http://schemas.openxmlformats.org/officeDocument/2006/relationships/image" Target="../media/image124.png"/><Relationship Id="rId2" Type="http://schemas.openxmlformats.org/officeDocument/2006/relationships/notesSlide" Target="../notesSlides/notesSlide38.xml"/><Relationship Id="rId16" Type="http://schemas.openxmlformats.org/officeDocument/2006/relationships/image" Target="../media/image116.svg"/><Relationship Id="rId20" Type="http://schemas.openxmlformats.org/officeDocument/2006/relationships/image" Target="../media/image104.svg"/><Relationship Id="rId29" Type="http://schemas.openxmlformats.org/officeDocument/2006/relationships/image" Target="../media/image121.pn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93.png"/><Relationship Id="rId24" Type="http://schemas.openxmlformats.org/officeDocument/2006/relationships/image" Target="../media/image136.svg"/><Relationship Id="rId32" Type="http://schemas.openxmlformats.org/officeDocument/2006/relationships/image" Target="../media/image127.svg"/><Relationship Id="rId5" Type="http://schemas.openxmlformats.org/officeDocument/2006/relationships/image" Target="../media/image95.png"/><Relationship Id="rId15" Type="http://schemas.openxmlformats.org/officeDocument/2006/relationships/image" Target="../media/image115.png"/><Relationship Id="rId23" Type="http://schemas.openxmlformats.org/officeDocument/2006/relationships/image" Target="../media/image135.png"/><Relationship Id="rId28" Type="http://schemas.openxmlformats.org/officeDocument/2006/relationships/image" Target="../media/image102.svg"/><Relationship Id="rId36" Type="http://schemas.openxmlformats.org/officeDocument/2006/relationships/image" Target="../media/image143.svg"/><Relationship Id="rId10" Type="http://schemas.openxmlformats.org/officeDocument/2006/relationships/image" Target="../media/image100.svg"/><Relationship Id="rId19" Type="http://schemas.openxmlformats.org/officeDocument/2006/relationships/image" Target="../media/image103.png"/><Relationship Id="rId31" Type="http://schemas.openxmlformats.org/officeDocument/2006/relationships/image" Target="../media/image126.pn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12.svg"/><Relationship Id="rId22" Type="http://schemas.openxmlformats.org/officeDocument/2006/relationships/image" Target="../media/image106.svg"/><Relationship Id="rId27" Type="http://schemas.openxmlformats.org/officeDocument/2006/relationships/image" Target="../media/image101.png"/><Relationship Id="rId30" Type="http://schemas.openxmlformats.org/officeDocument/2006/relationships/image" Target="../media/image122.svg"/><Relationship Id="rId35" Type="http://schemas.openxmlformats.org/officeDocument/2006/relationships/image" Target="../media/image142.png"/><Relationship Id="rId8" Type="http://schemas.openxmlformats.org/officeDocument/2006/relationships/image" Target="../media/image98.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11.png"/><Relationship Id="rId18" Type="http://schemas.openxmlformats.org/officeDocument/2006/relationships/image" Target="../media/image110.svg"/><Relationship Id="rId26" Type="http://schemas.openxmlformats.org/officeDocument/2006/relationships/image" Target="../media/image121.png"/><Relationship Id="rId3" Type="http://schemas.openxmlformats.org/officeDocument/2006/relationships/image" Target="../media/image1.png"/><Relationship Id="rId21" Type="http://schemas.openxmlformats.org/officeDocument/2006/relationships/image" Target="../media/image105.png"/><Relationship Id="rId7" Type="http://schemas.openxmlformats.org/officeDocument/2006/relationships/image" Target="../media/image97.png"/><Relationship Id="rId12" Type="http://schemas.openxmlformats.org/officeDocument/2006/relationships/image" Target="../media/image94.svg"/><Relationship Id="rId17" Type="http://schemas.openxmlformats.org/officeDocument/2006/relationships/image" Target="../media/image109.png"/><Relationship Id="rId25" Type="http://schemas.openxmlformats.org/officeDocument/2006/relationships/image" Target="../media/image102.svg"/><Relationship Id="rId2" Type="http://schemas.openxmlformats.org/officeDocument/2006/relationships/notesSlide" Target="../notesSlides/notesSlide40.xml"/><Relationship Id="rId16" Type="http://schemas.openxmlformats.org/officeDocument/2006/relationships/image" Target="../media/image116.svg"/><Relationship Id="rId20" Type="http://schemas.openxmlformats.org/officeDocument/2006/relationships/image" Target="../media/image104.svg"/><Relationship Id="rId29" Type="http://schemas.openxmlformats.org/officeDocument/2006/relationships/image" Target="../media/image127.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93.png"/><Relationship Id="rId24"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6.png"/><Relationship Id="rId10" Type="http://schemas.openxmlformats.org/officeDocument/2006/relationships/image" Target="../media/image100.svg"/><Relationship Id="rId19" Type="http://schemas.openxmlformats.org/officeDocument/2006/relationships/image" Target="../media/image103.png"/><Relationship Id="rId31" Type="http://schemas.openxmlformats.org/officeDocument/2006/relationships/image" Target="../media/image125.sv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12.svg"/><Relationship Id="rId22" Type="http://schemas.openxmlformats.org/officeDocument/2006/relationships/image" Target="../media/image106.svg"/><Relationship Id="rId27" Type="http://schemas.openxmlformats.org/officeDocument/2006/relationships/image" Target="../media/image122.svg"/><Relationship Id="rId30" Type="http://schemas.openxmlformats.org/officeDocument/2006/relationships/image" Target="../media/image12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13" Type="http://schemas.openxmlformats.org/officeDocument/2006/relationships/image" Target="../media/image111.png"/><Relationship Id="rId18" Type="http://schemas.openxmlformats.org/officeDocument/2006/relationships/image" Target="../media/image110.svg"/><Relationship Id="rId26" Type="http://schemas.openxmlformats.org/officeDocument/2006/relationships/image" Target="../media/image140.png"/><Relationship Id="rId3" Type="http://schemas.openxmlformats.org/officeDocument/2006/relationships/image" Target="../media/image1.png"/><Relationship Id="rId21" Type="http://schemas.openxmlformats.org/officeDocument/2006/relationships/image" Target="../media/image105.png"/><Relationship Id="rId34" Type="http://schemas.openxmlformats.org/officeDocument/2006/relationships/image" Target="../media/image124.png"/><Relationship Id="rId7" Type="http://schemas.openxmlformats.org/officeDocument/2006/relationships/image" Target="../media/image97.png"/><Relationship Id="rId12" Type="http://schemas.openxmlformats.org/officeDocument/2006/relationships/image" Target="../media/image94.svg"/><Relationship Id="rId17" Type="http://schemas.openxmlformats.org/officeDocument/2006/relationships/image" Target="../media/image109.png"/><Relationship Id="rId25" Type="http://schemas.openxmlformats.org/officeDocument/2006/relationships/image" Target="../media/image139.svg"/><Relationship Id="rId33" Type="http://schemas.openxmlformats.org/officeDocument/2006/relationships/image" Target="../media/image127.svg"/><Relationship Id="rId2" Type="http://schemas.openxmlformats.org/officeDocument/2006/relationships/notesSlide" Target="../notesSlides/notesSlide42.xml"/><Relationship Id="rId16" Type="http://schemas.openxmlformats.org/officeDocument/2006/relationships/image" Target="../media/image116.svg"/><Relationship Id="rId20" Type="http://schemas.openxmlformats.org/officeDocument/2006/relationships/image" Target="../media/image104.svg"/><Relationship Id="rId29" Type="http://schemas.openxmlformats.org/officeDocument/2006/relationships/image" Target="../media/image102.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93.png"/><Relationship Id="rId24" Type="http://schemas.openxmlformats.org/officeDocument/2006/relationships/image" Target="../media/image138.png"/><Relationship Id="rId32" Type="http://schemas.openxmlformats.org/officeDocument/2006/relationships/image" Target="../media/image126.png"/><Relationship Id="rId5" Type="http://schemas.openxmlformats.org/officeDocument/2006/relationships/image" Target="../media/image95.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01.png"/><Relationship Id="rId10" Type="http://schemas.openxmlformats.org/officeDocument/2006/relationships/image" Target="../media/image100.svg"/><Relationship Id="rId19" Type="http://schemas.openxmlformats.org/officeDocument/2006/relationships/image" Target="../media/image103.png"/><Relationship Id="rId31" Type="http://schemas.openxmlformats.org/officeDocument/2006/relationships/image" Target="../media/image122.sv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12.svg"/><Relationship Id="rId22" Type="http://schemas.openxmlformats.org/officeDocument/2006/relationships/image" Target="../media/image106.svg"/><Relationship Id="rId27" Type="http://schemas.openxmlformats.org/officeDocument/2006/relationships/image" Target="../media/image141.svg"/><Relationship Id="rId30" Type="http://schemas.openxmlformats.org/officeDocument/2006/relationships/image" Target="../media/image121.png"/><Relationship Id="rId35" Type="http://schemas.openxmlformats.org/officeDocument/2006/relationships/image" Target="../media/image125.svg"/><Relationship Id="rId8" Type="http://schemas.openxmlformats.org/officeDocument/2006/relationships/image" Target="../media/image98.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11.png"/><Relationship Id="rId18" Type="http://schemas.openxmlformats.org/officeDocument/2006/relationships/image" Target="../media/image110.svg"/><Relationship Id="rId26" Type="http://schemas.openxmlformats.org/officeDocument/2006/relationships/image" Target="../media/image121.png"/><Relationship Id="rId3" Type="http://schemas.openxmlformats.org/officeDocument/2006/relationships/image" Target="../media/image1.png"/><Relationship Id="rId21" Type="http://schemas.openxmlformats.org/officeDocument/2006/relationships/image" Target="../media/image105.png"/><Relationship Id="rId7" Type="http://schemas.openxmlformats.org/officeDocument/2006/relationships/image" Target="../media/image97.png"/><Relationship Id="rId12" Type="http://schemas.openxmlformats.org/officeDocument/2006/relationships/image" Target="../media/image94.svg"/><Relationship Id="rId17" Type="http://schemas.openxmlformats.org/officeDocument/2006/relationships/image" Target="../media/image109.png"/><Relationship Id="rId25" Type="http://schemas.openxmlformats.org/officeDocument/2006/relationships/image" Target="../media/image102.svg"/><Relationship Id="rId2" Type="http://schemas.openxmlformats.org/officeDocument/2006/relationships/notesSlide" Target="../notesSlides/notesSlide44.xml"/><Relationship Id="rId16" Type="http://schemas.openxmlformats.org/officeDocument/2006/relationships/image" Target="../media/image116.svg"/><Relationship Id="rId20" Type="http://schemas.openxmlformats.org/officeDocument/2006/relationships/image" Target="../media/image104.svg"/><Relationship Id="rId29" Type="http://schemas.openxmlformats.org/officeDocument/2006/relationships/image" Target="../media/image127.svg"/><Relationship Id="rId1" Type="http://schemas.openxmlformats.org/officeDocument/2006/relationships/slideLayout" Target="../slideLayouts/slideLayout56.xml"/><Relationship Id="rId6" Type="http://schemas.openxmlformats.org/officeDocument/2006/relationships/image" Target="../media/image96.svg"/><Relationship Id="rId11" Type="http://schemas.openxmlformats.org/officeDocument/2006/relationships/image" Target="../media/image93.png"/><Relationship Id="rId24"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6.png"/><Relationship Id="rId10" Type="http://schemas.openxmlformats.org/officeDocument/2006/relationships/image" Target="../media/image100.svg"/><Relationship Id="rId19" Type="http://schemas.openxmlformats.org/officeDocument/2006/relationships/image" Target="../media/image103.png"/><Relationship Id="rId31" Type="http://schemas.openxmlformats.org/officeDocument/2006/relationships/image" Target="../media/image125.svg"/><Relationship Id="rId4" Type="http://schemas.openxmlformats.org/officeDocument/2006/relationships/image" Target="../media/image2.svg"/><Relationship Id="rId9" Type="http://schemas.openxmlformats.org/officeDocument/2006/relationships/image" Target="../media/image99.png"/><Relationship Id="rId14" Type="http://schemas.openxmlformats.org/officeDocument/2006/relationships/image" Target="../media/image112.svg"/><Relationship Id="rId22" Type="http://schemas.openxmlformats.org/officeDocument/2006/relationships/image" Target="../media/image106.svg"/><Relationship Id="rId27" Type="http://schemas.openxmlformats.org/officeDocument/2006/relationships/image" Target="../media/image122.svg"/><Relationship Id="rId30" Type="http://schemas.openxmlformats.org/officeDocument/2006/relationships/image" Target="../media/image1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47.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0.svg"/><Relationship Id="rId4" Type="http://schemas.openxmlformats.org/officeDocument/2006/relationships/image" Target="../media/image145.png"/><Relationship Id="rId9" Type="http://schemas.openxmlformats.org/officeDocument/2006/relationships/image" Target="../media/image14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49.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0.svg"/><Relationship Id="rId4" Type="http://schemas.openxmlformats.org/officeDocument/2006/relationships/image" Target="../media/image145.png"/><Relationship Id="rId9" Type="http://schemas.openxmlformats.org/officeDocument/2006/relationships/image" Target="../media/image14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0.svg"/><Relationship Id="rId2" Type="http://schemas.openxmlformats.org/officeDocument/2006/relationships/notesSlide" Target="../notesSlides/notesSlide51.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53.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0.svg"/><Relationship Id="rId4" Type="http://schemas.openxmlformats.org/officeDocument/2006/relationships/image" Target="../media/image145.png"/><Relationship Id="rId9" Type="http://schemas.openxmlformats.org/officeDocument/2006/relationships/image" Target="../media/image1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0.svg"/><Relationship Id="rId2" Type="http://schemas.openxmlformats.org/officeDocument/2006/relationships/notesSlide" Target="../notesSlides/notesSlide55.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58.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60.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62.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70.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64.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66.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69.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71.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73.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8.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4.svg"/><Relationship Id="rId3" Type="http://schemas.openxmlformats.org/officeDocument/2006/relationships/image" Target="../media/image1.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3.png"/><Relationship Id="rId2" Type="http://schemas.openxmlformats.org/officeDocument/2006/relationships/notesSlide" Target="../notesSlides/notesSlide3.xml"/><Relationship Id="rId16" Type="http://schemas.openxmlformats.org/officeDocument/2006/relationships/image" Target="../media/image104.svg"/><Relationship Id="rId20" Type="http://schemas.openxmlformats.org/officeDocument/2006/relationships/image" Target="../media/image108.svg"/><Relationship Id="rId29" Type="http://schemas.openxmlformats.org/officeDocument/2006/relationships/image" Target="../media/image117.png"/><Relationship Id="rId1" Type="http://schemas.openxmlformats.org/officeDocument/2006/relationships/slideLayout" Target="../slideLayouts/slideLayout56.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image" Target="../media/image112.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svg"/><Relationship Id="rId10" Type="http://schemas.openxmlformats.org/officeDocument/2006/relationships/image" Target="../media/image98.svg"/><Relationship Id="rId19" Type="http://schemas.openxmlformats.org/officeDocument/2006/relationships/image" Target="../media/image107.png"/><Relationship Id="rId4" Type="http://schemas.openxmlformats.org/officeDocument/2006/relationships/image" Target="../media/image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10.svg"/><Relationship Id="rId27" Type="http://schemas.openxmlformats.org/officeDocument/2006/relationships/image" Target="../media/image115.png"/><Relationship Id="rId30" Type="http://schemas.openxmlformats.org/officeDocument/2006/relationships/image" Target="../media/image118.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75.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77.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80.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6.xml"/></Relationships>
</file>

<file path=ppt/slides/_rels/slide88.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82.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90.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84.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6.xml"/></Relationships>
</file>

<file path=ppt/slides/_rels/slide92.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86.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88.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6.xml"/></Relationships>
</file>

<file path=ppt/slides/_rels/slide97.xml.rels><?xml version="1.0" encoding="UTF-8" standalone="yes"?>
<Relationships xmlns="http://schemas.openxmlformats.org/package/2006/relationships"><Relationship Id="rId8" Type="http://schemas.openxmlformats.org/officeDocument/2006/relationships/hyperlink" Target="https://its.fsu.edu/about-its/initiatives/ai-fsu/microsoft-copilot" TargetMode="External"/><Relationship Id="rId3" Type="http://schemas.openxmlformats.org/officeDocument/2006/relationships/image" Target="../media/image1.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91.xml"/><Relationship Id="rId1" Type="http://schemas.openxmlformats.org/officeDocument/2006/relationships/slideLayout" Target="../slideLayouts/slideLayout56.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svg"/><Relationship Id="rId4" Type="http://schemas.openxmlformats.org/officeDocument/2006/relationships/image" Target="../media/image2.svg"/><Relationship Id="rId9" Type="http://schemas.openxmlformats.org/officeDocument/2006/relationships/image" Target="../media/image14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93.xml"/><Relationship Id="rId1" Type="http://schemas.openxmlformats.org/officeDocument/2006/relationships/slideLayout" Target="../slideLayouts/slideLayout56.xml"/><Relationship Id="rId6" Type="http://schemas.openxmlformats.org/officeDocument/2006/relationships/hyperlink" Target="https://its.fsu.edu/about-its/initiatives/ai-fsu/microsoft-copilot" TargetMode="External"/><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9F46-9E07-AC31-D762-8F4BA217E6DE}"/>
              </a:ext>
            </a:extLst>
          </p:cNvPr>
          <p:cNvSpPr>
            <a:spLocks noGrp="1"/>
          </p:cNvSpPr>
          <p:nvPr>
            <p:ph type="title"/>
          </p:nvPr>
        </p:nvSpPr>
        <p:spPr>
          <a:xfrm>
            <a:off x="461297" y="2444215"/>
            <a:ext cx="4741606" cy="1107996"/>
          </a:xfrm>
        </p:spPr>
        <p:txBody>
          <a:bodyPr/>
          <a:lstStyle/>
          <a:p>
            <a:r>
              <a:rPr lang="en-US" sz="3600" dirty="0">
                <a:cs typeface="Segoe Sans Display"/>
              </a:rPr>
              <a:t>Copilot Studio scenarios </a:t>
            </a:r>
          </a:p>
        </p:txBody>
      </p:sp>
      <p:sp>
        <p:nvSpPr>
          <p:cNvPr id="3" name="Text Placeholder 2">
            <a:extLst>
              <a:ext uri="{FF2B5EF4-FFF2-40B4-BE49-F238E27FC236}">
                <a16:creationId xmlns:a16="http://schemas.microsoft.com/office/drawing/2014/main" id="{E5AFFC5C-0A4F-0A98-AFB9-3D8BAA7FB077}"/>
              </a:ext>
            </a:extLst>
          </p:cNvPr>
          <p:cNvSpPr>
            <a:spLocks noGrp="1"/>
          </p:cNvSpPr>
          <p:nvPr>
            <p:ph type="body" sz="quarter" idx="12"/>
          </p:nvPr>
        </p:nvSpPr>
        <p:spPr>
          <a:xfrm>
            <a:off x="461297" y="3876368"/>
            <a:ext cx="4495800" cy="246221"/>
          </a:xfrm>
        </p:spPr>
        <p:txBody>
          <a:bodyPr vert="horz" wrap="square" lIns="0" tIns="0" rIns="0" bIns="0" rtlCol="0" anchor="t">
            <a:spAutoFit/>
          </a:bodyPr>
          <a:lstStyle/>
          <a:p>
            <a:r>
              <a:rPr lang="en-US" dirty="0">
                <a:cs typeface="Segoe Sans Display"/>
              </a:rPr>
              <a:t>February 2026</a:t>
            </a:r>
          </a:p>
        </p:txBody>
      </p:sp>
      <p:pic>
        <p:nvPicPr>
          <p:cNvPr id="6" name="Picture Placeholder 5">
            <a:extLst>
              <a:ext uri="{FF2B5EF4-FFF2-40B4-BE49-F238E27FC236}">
                <a16:creationId xmlns:a16="http://schemas.microsoft.com/office/drawing/2014/main" id="{1723CDBF-981B-F8A6-743D-038DC2024973}"/>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0" r="40"/>
          <a:stretch>
            <a:fillRect/>
          </a:stretch>
        </p:blipFill>
        <p:spPr/>
      </p:pic>
    </p:spTree>
    <p:extLst>
      <p:ext uri="{BB962C8B-B14F-4D97-AF65-F5344CB8AC3E}">
        <p14:creationId xmlns:p14="http://schemas.microsoft.com/office/powerpoint/2010/main" val="37372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15CA-CAFA-9F05-3E43-DE82DF77A730}"/>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A69870B5-05E0-B395-35D5-5F7DB0A4EB2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6CA07D70-A858-014A-433F-95C7BECC5192}"/>
              </a:ext>
            </a:extLst>
          </p:cNvPr>
          <p:cNvSpPr/>
          <p:nvPr/>
        </p:nvSpPr>
        <p:spPr>
          <a:xfrm>
            <a:off x="695993" y="4940569"/>
            <a:ext cx="3705033" cy="539484"/>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9BC271A0-9A80-C647-0D1B-7A156850EE74}"/>
              </a:ext>
            </a:extLst>
          </p:cNvPr>
          <p:cNvSpPr/>
          <p:nvPr/>
        </p:nvSpPr>
        <p:spPr>
          <a:xfrm>
            <a:off x="696397" y="1484504"/>
            <a:ext cx="3693840" cy="3338992"/>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4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(SharePoint) in PDF, DOCX, PPTX format to ingest resumes, course materials, role definitions, course/training catalog and learning resources.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CRM (Dynamics 365) in format to pull citizen profile data, role selections and vacancy along with resume in format of PDF, DOCX and PPTX.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Databases (Dataverse) tables for skill-gap scores and analysis history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Messaging &amp; Collaboration tools (Teams) in the form of chat, meetings, and email to route curated learning content, notifications and interview invites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Includes candidate PII data (name, contact, employment history, assessment data)</a:t>
            </a: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3" name="Google Shape;115;p20">
            <a:extLst>
              <a:ext uri="{FF2B5EF4-FFF2-40B4-BE49-F238E27FC236}">
                <a16:creationId xmlns:a16="http://schemas.microsoft.com/office/drawing/2014/main" id="{2E85B19A-4DA3-C08E-9D05-500A19DF7C34}"/>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BD2E3311-0C86-216F-AABC-E53881214D08}"/>
              </a:ext>
            </a:extLst>
          </p:cNvPr>
          <p:cNvSpPr/>
          <p:nvPr/>
        </p:nvSpPr>
        <p:spPr>
          <a:xfrm>
            <a:off x="695995" y="710974"/>
            <a:ext cx="692400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Upskilling Recommendation Agent</a:t>
            </a:r>
          </a:p>
        </p:txBody>
      </p:sp>
      <p:sp>
        <p:nvSpPr>
          <p:cNvPr id="35" name="Rounded Rectangle 19">
            <a:extLst>
              <a:ext uri="{FF2B5EF4-FFF2-40B4-BE49-F238E27FC236}">
                <a16:creationId xmlns:a16="http://schemas.microsoft.com/office/drawing/2014/main" id="{09BF549D-6F5A-9D1E-B6A1-CF6678DB937F}"/>
              </a:ext>
            </a:extLst>
          </p:cNvPr>
          <p:cNvSpPr/>
          <p:nvPr/>
        </p:nvSpPr>
        <p:spPr>
          <a:xfrm>
            <a:off x="726279" y="5572025"/>
            <a:ext cx="3705033" cy="93565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5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a:t>
            </a:r>
            <a:r>
              <a:rPr kumimoji="0" lang="en-GB" sz="6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PDF, PPTX and </a:t>
            </a:r>
            <a:r>
              <a:rPr kumimoji="0" lang="en-US" sz="500" b="0" i="0" u="none" strike="noStrike" kern="1200" cap="none" spc="0" normalizeH="0" baseline="0" noProof="0" err="1">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DOCx</a:t>
            </a: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Career Counselors and Training program Managers will have M365 licenses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 will use portal to upload resume and will be notified via email, won't have any chat feature.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Other dependent agents should be ready and discoverable to be associated with this agent</a:t>
            </a:r>
          </a:p>
          <a:p>
            <a:pPr marL="0" marR="0" lvl="0" indent="0" algn="l" defTabSz="914400" rtl="0" eaLnBrk="1" fontAlgn="base" latinLnBrk="0" hangingPunct="1">
              <a:lnSpc>
                <a:spcPts val="104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B226508D-4E0F-6554-27E2-9B725BE9567D}"/>
              </a:ext>
            </a:extLst>
          </p:cNvPr>
          <p:cNvSpPr txBox="1"/>
          <p:nvPr/>
        </p:nvSpPr>
        <p:spPr>
          <a:xfrm>
            <a:off x="740798" y="500370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75280E89-6294-DB95-2755-05191A4DA8C4}"/>
              </a:ext>
            </a:extLst>
          </p:cNvPr>
          <p:cNvSpPr txBox="1"/>
          <p:nvPr/>
        </p:nvSpPr>
        <p:spPr>
          <a:xfrm>
            <a:off x="2078590" y="5020624"/>
            <a:ext cx="2298101" cy="36099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Document Processing &amp; Routing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Citizen Q&amp;A Agent</a:t>
            </a:r>
          </a:p>
        </p:txBody>
      </p:sp>
      <p:sp>
        <p:nvSpPr>
          <p:cNvPr id="1041" name="TextBox 1040">
            <a:extLst>
              <a:ext uri="{FF2B5EF4-FFF2-40B4-BE49-F238E27FC236}">
                <a16:creationId xmlns:a16="http://schemas.microsoft.com/office/drawing/2014/main" id="{C520B627-6FE4-7EC7-DA72-9A1EA6988DE4}"/>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Analyzes citizen’s skills to recommend targeted training and job opportunities</a:t>
            </a:r>
          </a:p>
        </p:txBody>
      </p:sp>
      <p:sp>
        <p:nvSpPr>
          <p:cNvPr id="31" name="Rectangle 30">
            <a:extLst>
              <a:ext uri="{FF2B5EF4-FFF2-40B4-BE49-F238E27FC236}">
                <a16:creationId xmlns:a16="http://schemas.microsoft.com/office/drawing/2014/main" id="{789DFAB3-F850-CE87-839F-FDE31E432EFB}"/>
              </a:ext>
            </a:extLst>
          </p:cNvPr>
          <p:cNvSpPr/>
          <p:nvPr/>
        </p:nvSpPr>
        <p:spPr bwMode="auto">
          <a:xfrm>
            <a:off x="6251232" y="1728961"/>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7" name="Rectangle 36">
            <a:extLst>
              <a:ext uri="{FF2B5EF4-FFF2-40B4-BE49-F238E27FC236}">
                <a16:creationId xmlns:a16="http://schemas.microsoft.com/office/drawing/2014/main" id="{062C287C-F513-C814-A431-F8747ED1EC39}"/>
              </a:ext>
            </a:extLst>
          </p:cNvPr>
          <p:cNvSpPr/>
          <p:nvPr/>
        </p:nvSpPr>
        <p:spPr bwMode="auto">
          <a:xfrm>
            <a:off x="6250690" y="2349445"/>
            <a:ext cx="4637553" cy="2284127"/>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9" name="Rectangle 38">
            <a:extLst>
              <a:ext uri="{FF2B5EF4-FFF2-40B4-BE49-F238E27FC236}">
                <a16:creationId xmlns:a16="http://schemas.microsoft.com/office/drawing/2014/main" id="{FAC63446-2A72-3A22-44B6-5BA6E62B75D5}"/>
              </a:ext>
            </a:extLst>
          </p:cNvPr>
          <p:cNvSpPr/>
          <p:nvPr/>
        </p:nvSpPr>
        <p:spPr bwMode="auto">
          <a:xfrm>
            <a:off x="6250689" y="4637619"/>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1" name="TextBox 40">
            <a:extLst>
              <a:ext uri="{FF2B5EF4-FFF2-40B4-BE49-F238E27FC236}">
                <a16:creationId xmlns:a16="http://schemas.microsoft.com/office/drawing/2014/main" id="{40E27686-2BD8-E01B-088D-585ED51EA3EF}"/>
              </a:ext>
            </a:extLst>
          </p:cNvPr>
          <p:cNvSpPr txBox="1"/>
          <p:nvPr/>
        </p:nvSpPr>
        <p:spPr>
          <a:xfrm>
            <a:off x="6299306" y="1768850"/>
            <a:ext cx="316848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sp>
        <p:nvSpPr>
          <p:cNvPr id="46" name="Rectangle: Rounded Corners 45">
            <a:extLst>
              <a:ext uri="{FF2B5EF4-FFF2-40B4-BE49-F238E27FC236}">
                <a16:creationId xmlns:a16="http://schemas.microsoft.com/office/drawing/2014/main" id="{6055DBCF-1B70-6586-8D41-4BCC5C6B5665}"/>
              </a:ext>
            </a:extLst>
          </p:cNvPr>
          <p:cNvSpPr/>
          <p:nvPr/>
        </p:nvSpPr>
        <p:spPr bwMode="auto">
          <a:xfrm>
            <a:off x="6657184" y="2703860"/>
            <a:ext cx="1915355"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C91BEE98-2E81-E60F-B7E8-D70DF68BF2E6}"/>
              </a:ext>
            </a:extLst>
          </p:cNvPr>
          <p:cNvSpPr/>
          <p:nvPr/>
        </p:nvSpPr>
        <p:spPr bwMode="auto">
          <a:xfrm>
            <a:off x="6654845" y="3756016"/>
            <a:ext cx="1917695" cy="7936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1" name="Rectangle: Rounded Corners 50">
            <a:extLst>
              <a:ext uri="{FF2B5EF4-FFF2-40B4-BE49-F238E27FC236}">
                <a16:creationId xmlns:a16="http://schemas.microsoft.com/office/drawing/2014/main" id="{4E4FFFCD-3E5B-572C-5776-25C43DCC551A}"/>
              </a:ext>
            </a:extLst>
          </p:cNvPr>
          <p:cNvSpPr/>
          <p:nvPr/>
        </p:nvSpPr>
        <p:spPr bwMode="auto">
          <a:xfrm>
            <a:off x="9396866" y="3132713"/>
            <a:ext cx="940069" cy="474710"/>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3" name="Rectangle 52">
            <a:extLst>
              <a:ext uri="{FF2B5EF4-FFF2-40B4-BE49-F238E27FC236}">
                <a16:creationId xmlns:a16="http://schemas.microsoft.com/office/drawing/2014/main" id="{CBA01ED3-88B6-1D06-61CA-7E94E077F0F8}"/>
              </a:ext>
            </a:extLst>
          </p:cNvPr>
          <p:cNvSpPr/>
          <p:nvPr/>
        </p:nvSpPr>
        <p:spPr bwMode="auto">
          <a:xfrm>
            <a:off x="4975543" y="2703860"/>
            <a:ext cx="773546" cy="74349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4" name="TextBox 53">
            <a:extLst>
              <a:ext uri="{FF2B5EF4-FFF2-40B4-BE49-F238E27FC236}">
                <a16:creationId xmlns:a16="http://schemas.microsoft.com/office/drawing/2014/main" id="{E19477C6-DFE0-DB45-D335-0ADC14672358}"/>
              </a:ext>
            </a:extLst>
          </p:cNvPr>
          <p:cNvSpPr txBox="1"/>
          <p:nvPr/>
        </p:nvSpPr>
        <p:spPr>
          <a:xfrm>
            <a:off x="9846034" y="1750470"/>
            <a:ext cx="90126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57" name="TextBox 56">
            <a:extLst>
              <a:ext uri="{FF2B5EF4-FFF2-40B4-BE49-F238E27FC236}">
                <a16:creationId xmlns:a16="http://schemas.microsoft.com/office/drawing/2014/main" id="{5AFA0910-95F1-7AC0-D582-2BB13FC8F836}"/>
              </a:ext>
            </a:extLst>
          </p:cNvPr>
          <p:cNvSpPr txBox="1"/>
          <p:nvPr/>
        </p:nvSpPr>
        <p:spPr>
          <a:xfrm>
            <a:off x="4975543" y="3108948"/>
            <a:ext cx="77354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Citizens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(non licensed)</a:t>
            </a:r>
          </a:p>
        </p:txBody>
      </p:sp>
      <p:sp>
        <p:nvSpPr>
          <p:cNvPr id="58" name="TextBox 57">
            <a:extLst>
              <a:ext uri="{FF2B5EF4-FFF2-40B4-BE49-F238E27FC236}">
                <a16:creationId xmlns:a16="http://schemas.microsoft.com/office/drawing/2014/main" id="{CE01FB01-5FBA-3BFF-E17E-9FE85C58A5A8}"/>
              </a:ext>
            </a:extLst>
          </p:cNvPr>
          <p:cNvSpPr txBox="1"/>
          <p:nvPr/>
        </p:nvSpPr>
        <p:spPr>
          <a:xfrm>
            <a:off x="4884921" y="2277967"/>
            <a:ext cx="117073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 Citizen submits application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1b. resumes are uploaded</a:t>
            </a:r>
          </a:p>
        </p:txBody>
      </p:sp>
      <p:sp>
        <p:nvSpPr>
          <p:cNvPr id="59" name="TextBox 58">
            <a:extLst>
              <a:ext uri="{FF2B5EF4-FFF2-40B4-BE49-F238E27FC236}">
                <a16:creationId xmlns:a16="http://schemas.microsoft.com/office/drawing/2014/main" id="{5ABFB44E-A8C4-9FA1-82C9-A7B16DB59A7A}"/>
              </a:ext>
            </a:extLst>
          </p:cNvPr>
          <p:cNvSpPr txBox="1"/>
          <p:nvPr/>
        </p:nvSpPr>
        <p:spPr>
          <a:xfrm>
            <a:off x="9539701" y="4878953"/>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sp>
        <p:nvSpPr>
          <p:cNvPr id="60" name="TextBox 59">
            <a:extLst>
              <a:ext uri="{FF2B5EF4-FFF2-40B4-BE49-F238E27FC236}">
                <a16:creationId xmlns:a16="http://schemas.microsoft.com/office/drawing/2014/main" id="{A8244D80-4F56-40DA-FAC9-371A2736EC54}"/>
              </a:ext>
            </a:extLst>
          </p:cNvPr>
          <p:cNvSpPr txBox="1"/>
          <p:nvPr/>
        </p:nvSpPr>
        <p:spPr>
          <a:xfrm>
            <a:off x="6455059" y="4786141"/>
            <a:ext cx="105384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8a. Logged details are shown to Dashboard</a:t>
            </a:r>
          </a:p>
        </p:txBody>
      </p:sp>
      <p:pic>
        <p:nvPicPr>
          <p:cNvPr id="62" name="Graphic 61">
            <a:extLst>
              <a:ext uri="{FF2B5EF4-FFF2-40B4-BE49-F238E27FC236}">
                <a16:creationId xmlns:a16="http://schemas.microsoft.com/office/drawing/2014/main" id="{0482B325-AA55-E8D0-442C-D337FDA304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3321" y="1853164"/>
            <a:ext cx="433374" cy="433374"/>
          </a:xfrm>
          <a:prstGeom prst="rect">
            <a:avLst/>
          </a:prstGeom>
        </p:spPr>
      </p:pic>
      <p:pic>
        <p:nvPicPr>
          <p:cNvPr id="65" name="Graphic 64">
            <a:extLst>
              <a:ext uri="{FF2B5EF4-FFF2-40B4-BE49-F238E27FC236}">
                <a16:creationId xmlns:a16="http://schemas.microsoft.com/office/drawing/2014/main" id="{F4C798D5-E3AB-D4E7-58D1-9DB19724E6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82680" y="2788398"/>
            <a:ext cx="390593" cy="390593"/>
          </a:xfrm>
          <a:prstGeom prst="rect">
            <a:avLst/>
          </a:prstGeom>
        </p:spPr>
      </p:pic>
      <p:pic>
        <p:nvPicPr>
          <p:cNvPr id="66" name="Graphic 65">
            <a:extLst>
              <a:ext uri="{FF2B5EF4-FFF2-40B4-BE49-F238E27FC236}">
                <a16:creationId xmlns:a16="http://schemas.microsoft.com/office/drawing/2014/main" id="{21265345-B4C1-CEA0-A49F-1BD823FB62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3486" y="4863375"/>
            <a:ext cx="336979" cy="286071"/>
          </a:xfrm>
          <a:prstGeom prst="rect">
            <a:avLst/>
          </a:prstGeom>
        </p:spPr>
      </p:pic>
      <p:pic>
        <p:nvPicPr>
          <p:cNvPr id="68" name="Graphic 67">
            <a:extLst>
              <a:ext uri="{FF2B5EF4-FFF2-40B4-BE49-F238E27FC236}">
                <a16:creationId xmlns:a16="http://schemas.microsoft.com/office/drawing/2014/main" id="{2E118630-87FF-FB5C-F1E7-A78ACC5306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83055" y="3799735"/>
            <a:ext cx="281039" cy="281039"/>
          </a:xfrm>
          <a:prstGeom prst="rect">
            <a:avLst/>
          </a:prstGeom>
        </p:spPr>
      </p:pic>
      <p:pic>
        <p:nvPicPr>
          <p:cNvPr id="72" name="Graphic 71">
            <a:extLst>
              <a:ext uri="{FF2B5EF4-FFF2-40B4-BE49-F238E27FC236}">
                <a16:creationId xmlns:a16="http://schemas.microsoft.com/office/drawing/2014/main" id="{E88E794B-E4FB-4B66-BDD4-67DB185AA5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23265" y="2581616"/>
            <a:ext cx="336605" cy="336605"/>
          </a:xfrm>
          <a:prstGeom prst="rect">
            <a:avLst/>
          </a:prstGeom>
        </p:spPr>
      </p:pic>
      <p:cxnSp>
        <p:nvCxnSpPr>
          <p:cNvPr id="73" name="Straight Arrow Connector 72">
            <a:extLst>
              <a:ext uri="{FF2B5EF4-FFF2-40B4-BE49-F238E27FC236}">
                <a16:creationId xmlns:a16="http://schemas.microsoft.com/office/drawing/2014/main" id="{A4676EB8-4EDA-10B2-153F-161ECB510DA0}"/>
              </a:ext>
            </a:extLst>
          </p:cNvPr>
          <p:cNvCxnSpPr>
            <a:cxnSpLocks/>
            <a:endCxn id="66" idx="3"/>
          </p:cNvCxnSpPr>
          <p:nvPr/>
        </p:nvCxnSpPr>
        <p:spPr>
          <a:xfrm flipH="1">
            <a:off x="6630465" y="5002063"/>
            <a:ext cx="889604"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59502209-D249-2B9A-F390-0FA5500E08C4}"/>
              </a:ext>
            </a:extLst>
          </p:cNvPr>
          <p:cNvSpPr/>
          <p:nvPr/>
        </p:nvSpPr>
        <p:spPr bwMode="auto">
          <a:xfrm>
            <a:off x="11155023" y="2198745"/>
            <a:ext cx="791117" cy="1592108"/>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8" name="TextBox 77">
            <a:extLst>
              <a:ext uri="{FF2B5EF4-FFF2-40B4-BE49-F238E27FC236}">
                <a16:creationId xmlns:a16="http://schemas.microsoft.com/office/drawing/2014/main" id="{AA217A2A-610E-FD83-EE92-E0358F46CFD8}"/>
              </a:ext>
            </a:extLst>
          </p:cNvPr>
          <p:cNvSpPr txBox="1"/>
          <p:nvPr/>
        </p:nvSpPr>
        <p:spPr>
          <a:xfrm>
            <a:off x="11246897" y="2674824"/>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Career Counselors</a:t>
            </a:r>
          </a:p>
        </p:txBody>
      </p:sp>
      <p:sp>
        <p:nvSpPr>
          <p:cNvPr id="82" name="TextBox 81">
            <a:extLst>
              <a:ext uri="{FF2B5EF4-FFF2-40B4-BE49-F238E27FC236}">
                <a16:creationId xmlns:a16="http://schemas.microsoft.com/office/drawing/2014/main" id="{0D146884-AD13-3F3B-F8B5-10BFAE6C01FF}"/>
              </a:ext>
            </a:extLst>
          </p:cNvPr>
          <p:cNvSpPr txBox="1"/>
          <p:nvPr/>
        </p:nvSpPr>
        <p:spPr>
          <a:xfrm>
            <a:off x="11246897" y="3370152"/>
            <a:ext cx="60736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Job Coaches / Training Program Managers</a:t>
            </a:r>
          </a:p>
        </p:txBody>
      </p:sp>
      <p:pic>
        <p:nvPicPr>
          <p:cNvPr id="84" name="Graphic 83" descr="Users outline">
            <a:extLst>
              <a:ext uri="{FF2B5EF4-FFF2-40B4-BE49-F238E27FC236}">
                <a16:creationId xmlns:a16="http://schemas.microsoft.com/office/drawing/2014/main" id="{974E625D-CCCA-9397-CA03-5467336761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07149" y="2809427"/>
            <a:ext cx="310334" cy="310334"/>
          </a:xfrm>
          <a:prstGeom prst="rect">
            <a:avLst/>
          </a:prstGeom>
        </p:spPr>
      </p:pic>
      <p:pic>
        <p:nvPicPr>
          <p:cNvPr id="89" name="Graphic 88" descr="Office worker female outline">
            <a:extLst>
              <a:ext uri="{FF2B5EF4-FFF2-40B4-BE49-F238E27FC236}">
                <a16:creationId xmlns:a16="http://schemas.microsoft.com/office/drawing/2014/main" id="{663B8E02-6A68-D26B-223D-6C39F834584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02498" y="2966738"/>
            <a:ext cx="296166" cy="296166"/>
          </a:xfrm>
          <a:prstGeom prst="rect">
            <a:avLst/>
          </a:prstGeom>
        </p:spPr>
      </p:pic>
      <p:pic>
        <p:nvPicPr>
          <p:cNvPr id="92" name="Graphic 91" descr="Office worker male outline">
            <a:extLst>
              <a:ext uri="{FF2B5EF4-FFF2-40B4-BE49-F238E27FC236}">
                <a16:creationId xmlns:a16="http://schemas.microsoft.com/office/drawing/2014/main" id="{D26AD61F-4C0F-5BE5-4141-D54943B9745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02497" y="2271408"/>
            <a:ext cx="296168" cy="296168"/>
          </a:xfrm>
          <a:prstGeom prst="rect">
            <a:avLst/>
          </a:prstGeom>
        </p:spPr>
      </p:pic>
      <p:sp>
        <p:nvSpPr>
          <p:cNvPr id="94" name="TextBox 93">
            <a:extLst>
              <a:ext uri="{FF2B5EF4-FFF2-40B4-BE49-F238E27FC236}">
                <a16:creationId xmlns:a16="http://schemas.microsoft.com/office/drawing/2014/main" id="{D7CC5A8B-AD83-F314-ED79-48D1BD0C970B}"/>
              </a:ext>
            </a:extLst>
          </p:cNvPr>
          <p:cNvSpPr txBox="1"/>
          <p:nvPr/>
        </p:nvSpPr>
        <p:spPr>
          <a:xfrm>
            <a:off x="7204912" y="2730380"/>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sp>
        <p:nvSpPr>
          <p:cNvPr id="95" name="TextBox 94">
            <a:extLst>
              <a:ext uri="{FF2B5EF4-FFF2-40B4-BE49-F238E27FC236}">
                <a16:creationId xmlns:a16="http://schemas.microsoft.com/office/drawing/2014/main" id="{D19BBFDD-0AC4-080F-2BF7-C87037672277}"/>
              </a:ext>
            </a:extLst>
          </p:cNvPr>
          <p:cNvSpPr txBox="1"/>
          <p:nvPr/>
        </p:nvSpPr>
        <p:spPr>
          <a:xfrm>
            <a:off x="6776622" y="3210008"/>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98" name="TextBox 97">
            <a:extLst>
              <a:ext uri="{FF2B5EF4-FFF2-40B4-BE49-F238E27FC236}">
                <a16:creationId xmlns:a16="http://schemas.microsoft.com/office/drawing/2014/main" id="{E0190506-A953-B7E9-F47A-860D7CD45C2F}"/>
              </a:ext>
            </a:extLst>
          </p:cNvPr>
          <p:cNvSpPr txBox="1"/>
          <p:nvPr/>
        </p:nvSpPr>
        <p:spPr>
          <a:xfrm>
            <a:off x="7432479" y="4390648"/>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99" name="TextBox 98">
            <a:extLst>
              <a:ext uri="{FF2B5EF4-FFF2-40B4-BE49-F238E27FC236}">
                <a16:creationId xmlns:a16="http://schemas.microsoft.com/office/drawing/2014/main" id="{22416489-B3EF-1916-3410-C0F96579A754}"/>
              </a:ext>
            </a:extLst>
          </p:cNvPr>
          <p:cNvSpPr txBox="1"/>
          <p:nvPr/>
        </p:nvSpPr>
        <p:spPr>
          <a:xfrm>
            <a:off x="9639693" y="3465630"/>
            <a:ext cx="45441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sp>
        <p:nvSpPr>
          <p:cNvPr id="100" name="TextBox 99">
            <a:extLst>
              <a:ext uri="{FF2B5EF4-FFF2-40B4-BE49-F238E27FC236}">
                <a16:creationId xmlns:a16="http://schemas.microsoft.com/office/drawing/2014/main" id="{D3377DA7-150A-5953-0450-0C7EAB77E818}"/>
              </a:ext>
            </a:extLst>
          </p:cNvPr>
          <p:cNvSpPr txBox="1"/>
          <p:nvPr/>
        </p:nvSpPr>
        <p:spPr>
          <a:xfrm>
            <a:off x="11137482" y="1946740"/>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cxnSp>
        <p:nvCxnSpPr>
          <p:cNvPr id="104" name="Connector: Elbow 103">
            <a:extLst>
              <a:ext uri="{FF2B5EF4-FFF2-40B4-BE49-F238E27FC236}">
                <a16:creationId xmlns:a16="http://schemas.microsoft.com/office/drawing/2014/main" id="{97340D39-0EDF-D788-C4A7-3A2EB158AF2D}"/>
              </a:ext>
            </a:extLst>
          </p:cNvPr>
          <p:cNvCxnSpPr>
            <a:cxnSpLocks/>
          </p:cNvCxnSpPr>
          <p:nvPr/>
        </p:nvCxnSpPr>
        <p:spPr>
          <a:xfrm>
            <a:off x="5959870" y="2722487"/>
            <a:ext cx="897646" cy="253395"/>
          </a:xfrm>
          <a:prstGeom prst="bentConnector3">
            <a:avLst>
              <a:gd name="adj1" fmla="val 8607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64E1830-718D-2432-673A-47158C350750}"/>
              </a:ext>
            </a:extLst>
          </p:cNvPr>
          <p:cNvSpPr txBox="1"/>
          <p:nvPr/>
        </p:nvSpPr>
        <p:spPr>
          <a:xfrm>
            <a:off x="5908314" y="2551931"/>
            <a:ext cx="9654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Applications get saved</a:t>
            </a:r>
          </a:p>
        </p:txBody>
      </p:sp>
      <p:sp>
        <p:nvSpPr>
          <p:cNvPr id="106" name="Rectangle 105">
            <a:extLst>
              <a:ext uri="{FF2B5EF4-FFF2-40B4-BE49-F238E27FC236}">
                <a16:creationId xmlns:a16="http://schemas.microsoft.com/office/drawing/2014/main" id="{075D61A6-D25B-7245-B377-FD405D8B02BA}"/>
              </a:ext>
            </a:extLst>
          </p:cNvPr>
          <p:cNvSpPr/>
          <p:nvPr/>
        </p:nvSpPr>
        <p:spPr bwMode="auto">
          <a:xfrm>
            <a:off x="7518081" y="4713559"/>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8" name="Graphic 107">
            <a:extLst>
              <a:ext uri="{FF2B5EF4-FFF2-40B4-BE49-F238E27FC236}">
                <a16:creationId xmlns:a16="http://schemas.microsoft.com/office/drawing/2014/main" id="{CD5ADE88-2DA3-FAF2-3D52-F1CF75823D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29050" y="4759105"/>
            <a:ext cx="390341" cy="390341"/>
          </a:xfrm>
          <a:prstGeom prst="rect">
            <a:avLst/>
          </a:prstGeom>
        </p:spPr>
      </p:pic>
      <p:sp>
        <p:nvSpPr>
          <p:cNvPr id="111" name="TextBox 110">
            <a:extLst>
              <a:ext uri="{FF2B5EF4-FFF2-40B4-BE49-F238E27FC236}">
                <a16:creationId xmlns:a16="http://schemas.microsoft.com/office/drawing/2014/main" id="{2AFFB250-D13F-6C63-4401-AC3414E71CE2}"/>
              </a:ext>
            </a:extLst>
          </p:cNvPr>
          <p:cNvSpPr txBox="1"/>
          <p:nvPr/>
        </p:nvSpPr>
        <p:spPr>
          <a:xfrm>
            <a:off x="8617029" y="5137100"/>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12" name="Graphic 111">
            <a:extLst>
              <a:ext uri="{FF2B5EF4-FFF2-40B4-BE49-F238E27FC236}">
                <a16:creationId xmlns:a16="http://schemas.microsoft.com/office/drawing/2014/main" id="{2EA23141-28A1-AFD7-F5DD-8323BA370DB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21257" y="4759105"/>
            <a:ext cx="390341" cy="390341"/>
          </a:xfrm>
          <a:prstGeom prst="rect">
            <a:avLst/>
          </a:prstGeom>
        </p:spPr>
      </p:pic>
      <p:sp>
        <p:nvSpPr>
          <p:cNvPr id="113" name="Rectangle 112">
            <a:extLst>
              <a:ext uri="{FF2B5EF4-FFF2-40B4-BE49-F238E27FC236}">
                <a16:creationId xmlns:a16="http://schemas.microsoft.com/office/drawing/2014/main" id="{E236DD78-D349-C7B9-F2E5-E0F3849554AF}"/>
              </a:ext>
            </a:extLst>
          </p:cNvPr>
          <p:cNvSpPr/>
          <p:nvPr/>
        </p:nvSpPr>
        <p:spPr bwMode="auto">
          <a:xfrm>
            <a:off x="4843916" y="4142892"/>
            <a:ext cx="1077121" cy="2171776"/>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14" name="Graphic 113">
            <a:extLst>
              <a:ext uri="{FF2B5EF4-FFF2-40B4-BE49-F238E27FC236}">
                <a16:creationId xmlns:a16="http://schemas.microsoft.com/office/drawing/2014/main" id="{387D0C44-945A-C0EC-FE0B-BEB1DA0BC3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0779" y="5100437"/>
            <a:ext cx="227480" cy="227480"/>
          </a:xfrm>
          <a:prstGeom prst="rect">
            <a:avLst/>
          </a:prstGeom>
        </p:spPr>
      </p:pic>
      <p:pic>
        <p:nvPicPr>
          <p:cNvPr id="116" name="Graphic 115">
            <a:extLst>
              <a:ext uri="{FF2B5EF4-FFF2-40B4-BE49-F238E27FC236}">
                <a16:creationId xmlns:a16="http://schemas.microsoft.com/office/drawing/2014/main" id="{C379E4BC-3F54-319D-D4A4-13A08382FA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0779" y="4507741"/>
            <a:ext cx="227480" cy="227480"/>
          </a:xfrm>
          <a:prstGeom prst="rect">
            <a:avLst/>
          </a:prstGeom>
        </p:spPr>
      </p:pic>
      <p:pic>
        <p:nvPicPr>
          <p:cNvPr id="118" name="Graphic 117">
            <a:extLst>
              <a:ext uri="{FF2B5EF4-FFF2-40B4-BE49-F238E27FC236}">
                <a16:creationId xmlns:a16="http://schemas.microsoft.com/office/drawing/2014/main" id="{561B8901-CA6E-7854-97DB-0C663E369C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00779" y="4211392"/>
            <a:ext cx="227481" cy="227481"/>
          </a:xfrm>
          <a:prstGeom prst="rect">
            <a:avLst/>
          </a:prstGeom>
        </p:spPr>
      </p:pic>
      <p:pic>
        <p:nvPicPr>
          <p:cNvPr id="120" name="Graphic 119">
            <a:extLst>
              <a:ext uri="{FF2B5EF4-FFF2-40B4-BE49-F238E27FC236}">
                <a16:creationId xmlns:a16="http://schemas.microsoft.com/office/drawing/2014/main" id="{BED920E2-B8CC-DCAE-8584-E3413014A6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069" y="5718553"/>
            <a:ext cx="252900" cy="227480"/>
          </a:xfrm>
          <a:prstGeom prst="rect">
            <a:avLst/>
          </a:prstGeom>
        </p:spPr>
      </p:pic>
      <p:pic>
        <p:nvPicPr>
          <p:cNvPr id="121" name="Graphic 120">
            <a:extLst>
              <a:ext uri="{FF2B5EF4-FFF2-40B4-BE49-F238E27FC236}">
                <a16:creationId xmlns:a16="http://schemas.microsoft.com/office/drawing/2014/main" id="{31EB9C86-D14A-E0C8-A36E-45309AF316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00779" y="6014900"/>
            <a:ext cx="227480" cy="227480"/>
          </a:xfrm>
          <a:prstGeom prst="rect">
            <a:avLst/>
          </a:prstGeom>
        </p:spPr>
      </p:pic>
      <p:sp>
        <p:nvSpPr>
          <p:cNvPr id="122" name="TextBox 121">
            <a:extLst>
              <a:ext uri="{FF2B5EF4-FFF2-40B4-BE49-F238E27FC236}">
                <a16:creationId xmlns:a16="http://schemas.microsoft.com/office/drawing/2014/main" id="{D946FEBD-FDC6-28F9-EF9A-6B24D31A2F33}"/>
              </a:ext>
            </a:extLst>
          </p:cNvPr>
          <p:cNvSpPr txBox="1"/>
          <p:nvPr/>
        </p:nvSpPr>
        <p:spPr>
          <a:xfrm>
            <a:off x="5232648" y="4286660"/>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25" name="TextBox 124">
            <a:extLst>
              <a:ext uri="{FF2B5EF4-FFF2-40B4-BE49-F238E27FC236}">
                <a16:creationId xmlns:a16="http://schemas.microsoft.com/office/drawing/2014/main" id="{E54B3EB6-E934-292F-CFC9-66032153DAA9}"/>
              </a:ext>
            </a:extLst>
          </p:cNvPr>
          <p:cNvSpPr txBox="1"/>
          <p:nvPr/>
        </p:nvSpPr>
        <p:spPr>
          <a:xfrm>
            <a:off x="5401607" y="4583009"/>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27" name="TextBox 126">
            <a:extLst>
              <a:ext uri="{FF2B5EF4-FFF2-40B4-BE49-F238E27FC236}">
                <a16:creationId xmlns:a16="http://schemas.microsoft.com/office/drawing/2014/main" id="{3E987A82-0381-474E-8355-3F3F673CB33D}"/>
              </a:ext>
            </a:extLst>
          </p:cNvPr>
          <p:cNvSpPr txBox="1"/>
          <p:nvPr/>
        </p:nvSpPr>
        <p:spPr>
          <a:xfrm>
            <a:off x="5243535" y="5175181"/>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29" name="TextBox 128">
            <a:extLst>
              <a:ext uri="{FF2B5EF4-FFF2-40B4-BE49-F238E27FC236}">
                <a16:creationId xmlns:a16="http://schemas.microsoft.com/office/drawing/2014/main" id="{03B4E543-533E-B649-F743-C8FB63098BF5}"/>
              </a:ext>
            </a:extLst>
          </p:cNvPr>
          <p:cNvSpPr txBox="1"/>
          <p:nvPr/>
        </p:nvSpPr>
        <p:spPr>
          <a:xfrm>
            <a:off x="5179279" y="5793297"/>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30" name="TextBox 129">
            <a:extLst>
              <a:ext uri="{FF2B5EF4-FFF2-40B4-BE49-F238E27FC236}">
                <a16:creationId xmlns:a16="http://schemas.microsoft.com/office/drawing/2014/main" id="{6A236F2F-F4B1-B27F-3CC5-4495CE621AEA}"/>
              </a:ext>
            </a:extLst>
          </p:cNvPr>
          <p:cNvSpPr txBox="1"/>
          <p:nvPr/>
        </p:nvSpPr>
        <p:spPr>
          <a:xfrm>
            <a:off x="5295704" y="6089644"/>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33" name="TextBox 132">
            <a:extLst>
              <a:ext uri="{FF2B5EF4-FFF2-40B4-BE49-F238E27FC236}">
                <a16:creationId xmlns:a16="http://schemas.microsoft.com/office/drawing/2014/main" id="{50D22589-4004-2AEA-6D95-814CEA2470B2}"/>
              </a:ext>
            </a:extLst>
          </p:cNvPr>
          <p:cNvSpPr txBox="1"/>
          <p:nvPr/>
        </p:nvSpPr>
        <p:spPr>
          <a:xfrm>
            <a:off x="5016618" y="3989570"/>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36" name="Graphic 135">
            <a:extLst>
              <a:ext uri="{FF2B5EF4-FFF2-40B4-BE49-F238E27FC236}">
                <a16:creationId xmlns:a16="http://schemas.microsoft.com/office/drawing/2014/main" id="{0D65EE5A-E893-B6CE-907D-E280BDC6FC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88069" y="5396785"/>
            <a:ext cx="252900" cy="252900"/>
          </a:xfrm>
          <a:prstGeom prst="rect">
            <a:avLst/>
          </a:prstGeom>
        </p:spPr>
      </p:pic>
      <p:pic>
        <p:nvPicPr>
          <p:cNvPr id="138" name="Graphic 137">
            <a:extLst>
              <a:ext uri="{FF2B5EF4-FFF2-40B4-BE49-F238E27FC236}">
                <a16:creationId xmlns:a16="http://schemas.microsoft.com/office/drawing/2014/main" id="{EFAD3688-C677-EBC0-8385-2B3DDA52B2D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00779" y="4804089"/>
            <a:ext cx="227480" cy="227480"/>
          </a:xfrm>
          <a:prstGeom prst="rect">
            <a:avLst/>
          </a:prstGeom>
        </p:spPr>
      </p:pic>
      <p:sp>
        <p:nvSpPr>
          <p:cNvPr id="141" name="TextBox 140">
            <a:extLst>
              <a:ext uri="{FF2B5EF4-FFF2-40B4-BE49-F238E27FC236}">
                <a16:creationId xmlns:a16="http://schemas.microsoft.com/office/drawing/2014/main" id="{00FFCFE8-A3F9-4E51-CD23-745B3F9683F0}"/>
              </a:ext>
            </a:extLst>
          </p:cNvPr>
          <p:cNvSpPr txBox="1"/>
          <p:nvPr/>
        </p:nvSpPr>
        <p:spPr>
          <a:xfrm>
            <a:off x="5389537" y="4879357"/>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42" name="TextBox 141">
            <a:extLst>
              <a:ext uri="{FF2B5EF4-FFF2-40B4-BE49-F238E27FC236}">
                <a16:creationId xmlns:a16="http://schemas.microsoft.com/office/drawing/2014/main" id="{78603AAE-03F4-59F2-9FD3-6F541251C392}"/>
              </a:ext>
            </a:extLst>
          </p:cNvPr>
          <p:cNvSpPr txBox="1"/>
          <p:nvPr/>
        </p:nvSpPr>
        <p:spPr>
          <a:xfrm>
            <a:off x="5367342" y="5484763"/>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45" name="Graphic 144">
            <a:extLst>
              <a:ext uri="{FF2B5EF4-FFF2-40B4-BE49-F238E27FC236}">
                <a16:creationId xmlns:a16="http://schemas.microsoft.com/office/drawing/2014/main" id="{6982B48D-FFB5-2B5B-C2C3-AF56FD54BF9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935609" y="2765601"/>
            <a:ext cx="390593" cy="390593"/>
          </a:xfrm>
          <a:prstGeom prst="rect">
            <a:avLst/>
          </a:prstGeom>
        </p:spPr>
      </p:pic>
      <p:sp>
        <p:nvSpPr>
          <p:cNvPr id="147" name="TextBox 146">
            <a:extLst>
              <a:ext uri="{FF2B5EF4-FFF2-40B4-BE49-F238E27FC236}">
                <a16:creationId xmlns:a16="http://schemas.microsoft.com/office/drawing/2014/main" id="{5509ABBD-2B87-85F7-2A25-7540B7520015}"/>
              </a:ext>
            </a:extLst>
          </p:cNvPr>
          <p:cNvSpPr txBox="1"/>
          <p:nvPr/>
        </p:nvSpPr>
        <p:spPr>
          <a:xfrm>
            <a:off x="7720956" y="3171536"/>
            <a:ext cx="81989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53" name="Graphic 152">
            <a:extLst>
              <a:ext uri="{FF2B5EF4-FFF2-40B4-BE49-F238E27FC236}">
                <a16:creationId xmlns:a16="http://schemas.microsoft.com/office/drawing/2014/main" id="{E43DA191-0B43-88B9-C9B5-387590842EF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50737" y="3132712"/>
            <a:ext cx="390593" cy="390593"/>
          </a:xfrm>
          <a:prstGeom prst="rect">
            <a:avLst/>
          </a:prstGeom>
        </p:spPr>
      </p:pic>
      <p:pic>
        <p:nvPicPr>
          <p:cNvPr id="158" name="Graphic 157">
            <a:extLst>
              <a:ext uri="{FF2B5EF4-FFF2-40B4-BE49-F238E27FC236}">
                <a16:creationId xmlns:a16="http://schemas.microsoft.com/office/drawing/2014/main" id="{52EB4EBF-4503-DFB2-B6FD-1115E8B8F2C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100133" y="4242126"/>
            <a:ext cx="281039" cy="281039"/>
          </a:xfrm>
          <a:prstGeom prst="rect">
            <a:avLst/>
          </a:prstGeom>
        </p:spPr>
      </p:pic>
      <p:cxnSp>
        <p:nvCxnSpPr>
          <p:cNvPr id="159" name="Connector: Elbow 158">
            <a:extLst>
              <a:ext uri="{FF2B5EF4-FFF2-40B4-BE49-F238E27FC236}">
                <a16:creationId xmlns:a16="http://schemas.microsoft.com/office/drawing/2014/main" id="{608C0700-7E77-F695-1181-CB9B81EF6C81}"/>
              </a:ext>
            </a:extLst>
          </p:cNvPr>
          <p:cNvCxnSpPr>
            <a:cxnSpLocks/>
            <a:stCxn id="53" idx="2"/>
            <a:endCxn id="68" idx="1"/>
          </p:cNvCxnSpPr>
          <p:nvPr/>
        </p:nvCxnSpPr>
        <p:spPr>
          <a:xfrm rot="16200000" flipH="1">
            <a:off x="5876236" y="2933435"/>
            <a:ext cx="492899" cy="152073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E39D78B3-9816-168F-4081-E417AA1606C9}"/>
              </a:ext>
            </a:extLst>
          </p:cNvPr>
          <p:cNvSpPr txBox="1"/>
          <p:nvPr/>
        </p:nvSpPr>
        <p:spPr>
          <a:xfrm>
            <a:off x="5777916" y="3961160"/>
            <a:ext cx="88655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Resumes are copied to SP temporary folder</a:t>
            </a:r>
          </a:p>
        </p:txBody>
      </p:sp>
      <p:cxnSp>
        <p:nvCxnSpPr>
          <p:cNvPr id="162" name="Connector: Elbow 161">
            <a:extLst>
              <a:ext uri="{FF2B5EF4-FFF2-40B4-BE49-F238E27FC236}">
                <a16:creationId xmlns:a16="http://schemas.microsoft.com/office/drawing/2014/main" id="{74B3B005-CA40-5810-4C88-630D3622A140}"/>
              </a:ext>
            </a:extLst>
          </p:cNvPr>
          <p:cNvCxnSpPr>
            <a:cxnSpLocks/>
            <a:stCxn id="46" idx="2"/>
          </p:cNvCxnSpPr>
          <p:nvPr/>
        </p:nvCxnSpPr>
        <p:spPr>
          <a:xfrm rot="5400000">
            <a:off x="7419888" y="3556995"/>
            <a:ext cx="388778" cy="117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4BFBCC41-0F30-BADF-E82F-69851BA0698A}"/>
              </a:ext>
            </a:extLst>
          </p:cNvPr>
          <p:cNvSpPr txBox="1"/>
          <p:nvPr/>
        </p:nvSpPr>
        <p:spPr>
          <a:xfrm>
            <a:off x="6857516" y="3392636"/>
            <a:ext cx="76498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Pulls and job descriptions</a:t>
            </a:r>
          </a:p>
        </p:txBody>
      </p:sp>
      <p:cxnSp>
        <p:nvCxnSpPr>
          <p:cNvPr id="164" name="Connector: Elbow 163">
            <a:extLst>
              <a:ext uri="{FF2B5EF4-FFF2-40B4-BE49-F238E27FC236}">
                <a16:creationId xmlns:a16="http://schemas.microsoft.com/office/drawing/2014/main" id="{9B6BFFBC-E8E6-3E84-9CE1-B74C44CED819}"/>
              </a:ext>
            </a:extLst>
          </p:cNvPr>
          <p:cNvCxnSpPr>
            <a:cxnSpLocks/>
            <a:stCxn id="68" idx="0"/>
          </p:cNvCxnSpPr>
          <p:nvPr/>
        </p:nvCxnSpPr>
        <p:spPr>
          <a:xfrm rot="16200000" flipV="1">
            <a:off x="6430251" y="3206410"/>
            <a:ext cx="122944" cy="1063705"/>
          </a:xfrm>
          <a:prstGeom prst="bentConnector2">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76654E5B-3AA2-9345-E256-F9C4025FD0E2}"/>
              </a:ext>
            </a:extLst>
          </p:cNvPr>
          <p:cNvCxnSpPr>
            <a:cxnSpLocks/>
            <a:endCxn id="53" idx="3"/>
          </p:cNvCxnSpPr>
          <p:nvPr/>
        </p:nvCxnSpPr>
        <p:spPr>
          <a:xfrm rot="16200000" flipV="1">
            <a:off x="5553889" y="3270809"/>
            <a:ext cx="601183" cy="21078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ED7170A4-F12C-F3B0-665F-0689EC70FB01}"/>
              </a:ext>
            </a:extLst>
          </p:cNvPr>
          <p:cNvSpPr txBox="1"/>
          <p:nvPr/>
        </p:nvSpPr>
        <p:spPr>
          <a:xfrm>
            <a:off x="5843175" y="3696928"/>
            <a:ext cx="88655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5b. Extraction fails, clarification sent via email</a:t>
            </a:r>
          </a:p>
        </p:txBody>
      </p:sp>
      <p:sp>
        <p:nvSpPr>
          <p:cNvPr id="167" name="TextBox 166">
            <a:extLst>
              <a:ext uri="{FF2B5EF4-FFF2-40B4-BE49-F238E27FC236}">
                <a16:creationId xmlns:a16="http://schemas.microsoft.com/office/drawing/2014/main" id="{4B88201E-52E6-AA21-59A4-161E15A2213D}"/>
              </a:ext>
            </a:extLst>
          </p:cNvPr>
          <p:cNvSpPr txBox="1"/>
          <p:nvPr/>
        </p:nvSpPr>
        <p:spPr>
          <a:xfrm>
            <a:off x="5987275" y="3505015"/>
            <a:ext cx="86097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Sends the curated learning plan</a:t>
            </a:r>
          </a:p>
        </p:txBody>
      </p:sp>
      <p:sp>
        <p:nvSpPr>
          <p:cNvPr id="168" name="TextBox 167">
            <a:extLst>
              <a:ext uri="{FF2B5EF4-FFF2-40B4-BE49-F238E27FC236}">
                <a16:creationId xmlns:a16="http://schemas.microsoft.com/office/drawing/2014/main" id="{EAFE2D02-D507-28B0-144F-8AC84F1E473C}"/>
              </a:ext>
            </a:extLst>
          </p:cNvPr>
          <p:cNvSpPr txBox="1"/>
          <p:nvPr/>
        </p:nvSpPr>
        <p:spPr>
          <a:xfrm>
            <a:off x="5957239" y="3091188"/>
            <a:ext cx="758915"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7c. Skill gap score &lt;0.2, email sent on profile acceptance</a:t>
            </a:r>
          </a:p>
        </p:txBody>
      </p:sp>
      <p:cxnSp>
        <p:nvCxnSpPr>
          <p:cNvPr id="170" name="Connector: Elbow 169">
            <a:extLst>
              <a:ext uri="{FF2B5EF4-FFF2-40B4-BE49-F238E27FC236}">
                <a16:creationId xmlns:a16="http://schemas.microsoft.com/office/drawing/2014/main" id="{61904C33-FB47-F2CA-D7E6-EB7160AAFB87}"/>
              </a:ext>
            </a:extLst>
          </p:cNvPr>
          <p:cNvCxnSpPr>
            <a:cxnSpLocks/>
            <a:stCxn id="68" idx="3"/>
            <a:endCxn id="158" idx="0"/>
          </p:cNvCxnSpPr>
          <p:nvPr/>
        </p:nvCxnSpPr>
        <p:spPr>
          <a:xfrm>
            <a:off x="7164094" y="3940255"/>
            <a:ext cx="1076559" cy="301871"/>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1392C3A1-CEC5-B3EA-92D1-BB688845ADF3}"/>
              </a:ext>
            </a:extLst>
          </p:cNvPr>
          <p:cNvSpPr txBox="1"/>
          <p:nvPr/>
        </p:nvSpPr>
        <p:spPr>
          <a:xfrm>
            <a:off x="7802725" y="3782320"/>
            <a:ext cx="70416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skill gap score &gt;0.2, curates learning plan</a:t>
            </a:r>
          </a:p>
        </p:txBody>
      </p:sp>
      <p:sp>
        <p:nvSpPr>
          <p:cNvPr id="172" name="TextBox 171">
            <a:extLst>
              <a:ext uri="{FF2B5EF4-FFF2-40B4-BE49-F238E27FC236}">
                <a16:creationId xmlns:a16="http://schemas.microsoft.com/office/drawing/2014/main" id="{378ABF11-CA97-6DEA-F624-0B34D56DA39E}"/>
              </a:ext>
            </a:extLst>
          </p:cNvPr>
          <p:cNvSpPr txBox="1"/>
          <p:nvPr/>
        </p:nvSpPr>
        <p:spPr>
          <a:xfrm>
            <a:off x="7151853" y="4234905"/>
            <a:ext cx="92367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Derives skill gap score</a:t>
            </a:r>
          </a:p>
        </p:txBody>
      </p:sp>
      <p:sp>
        <p:nvSpPr>
          <p:cNvPr id="173" name="TextBox 172">
            <a:extLst>
              <a:ext uri="{FF2B5EF4-FFF2-40B4-BE49-F238E27FC236}">
                <a16:creationId xmlns:a16="http://schemas.microsoft.com/office/drawing/2014/main" id="{FD937608-F30A-9077-1FE1-E6742451FE0E}"/>
              </a:ext>
            </a:extLst>
          </p:cNvPr>
          <p:cNvSpPr txBox="1"/>
          <p:nvPr/>
        </p:nvSpPr>
        <p:spPr>
          <a:xfrm>
            <a:off x="6011220" y="4228758"/>
            <a:ext cx="6532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5a. Extracts entities: skill ,experience</a:t>
            </a:r>
          </a:p>
        </p:txBody>
      </p:sp>
      <p:cxnSp>
        <p:nvCxnSpPr>
          <p:cNvPr id="174" name="Connector: Elbow 173">
            <a:extLst>
              <a:ext uri="{FF2B5EF4-FFF2-40B4-BE49-F238E27FC236}">
                <a16:creationId xmlns:a16="http://schemas.microsoft.com/office/drawing/2014/main" id="{D2CBC1A3-C465-1FC0-C5D0-721060427538}"/>
              </a:ext>
            </a:extLst>
          </p:cNvPr>
          <p:cNvCxnSpPr>
            <a:cxnSpLocks/>
            <a:endCxn id="147" idx="2"/>
          </p:cNvCxnSpPr>
          <p:nvPr/>
        </p:nvCxnSpPr>
        <p:spPr>
          <a:xfrm flipV="1">
            <a:off x="7132241" y="3325424"/>
            <a:ext cx="998664" cy="455548"/>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415D4E47-75BE-FD0D-80D5-44EF2DA94FF5}"/>
              </a:ext>
            </a:extLst>
          </p:cNvPr>
          <p:cNvSpPr txBox="1"/>
          <p:nvPr/>
        </p:nvSpPr>
        <p:spPr>
          <a:xfrm>
            <a:off x="8136860" y="3378116"/>
            <a:ext cx="91639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6c. skill gap core &lt;0.2, copies resume to shortlisted folder</a:t>
            </a:r>
          </a:p>
        </p:txBody>
      </p:sp>
      <p:cxnSp>
        <p:nvCxnSpPr>
          <p:cNvPr id="176" name="Connector: Elbow 175">
            <a:extLst>
              <a:ext uri="{FF2B5EF4-FFF2-40B4-BE49-F238E27FC236}">
                <a16:creationId xmlns:a16="http://schemas.microsoft.com/office/drawing/2014/main" id="{DF9B01F1-DC5E-CAAD-286D-A89953E4F3A0}"/>
              </a:ext>
            </a:extLst>
          </p:cNvPr>
          <p:cNvCxnSpPr>
            <a:cxnSpLocks/>
            <a:endCxn id="51" idx="2"/>
          </p:cNvCxnSpPr>
          <p:nvPr/>
        </p:nvCxnSpPr>
        <p:spPr>
          <a:xfrm>
            <a:off x="8130644" y="3588741"/>
            <a:ext cx="1736257" cy="18682"/>
          </a:xfrm>
          <a:prstGeom prst="bentConnector4">
            <a:avLst>
              <a:gd name="adj1" fmla="val 28227"/>
              <a:gd name="adj2" fmla="val 132363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CD867A9E-B095-CF7B-FE2B-4F38C88E73C8}"/>
              </a:ext>
            </a:extLst>
          </p:cNvPr>
          <p:cNvSpPr txBox="1"/>
          <p:nvPr/>
        </p:nvSpPr>
        <p:spPr>
          <a:xfrm>
            <a:off x="8755989" y="3661319"/>
            <a:ext cx="91639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Creates interview using graph API</a:t>
            </a:r>
          </a:p>
        </p:txBody>
      </p:sp>
      <p:cxnSp>
        <p:nvCxnSpPr>
          <p:cNvPr id="178" name="Straight Arrow Connector 177">
            <a:extLst>
              <a:ext uri="{FF2B5EF4-FFF2-40B4-BE49-F238E27FC236}">
                <a16:creationId xmlns:a16="http://schemas.microsoft.com/office/drawing/2014/main" id="{31EC35F0-6726-FA58-5CE7-013F3902DB8B}"/>
              </a:ext>
            </a:extLst>
          </p:cNvPr>
          <p:cNvCxnSpPr>
            <a:cxnSpLocks/>
            <a:stCxn id="51" idx="3"/>
          </p:cNvCxnSpPr>
          <p:nvPr/>
        </p:nvCxnSpPr>
        <p:spPr>
          <a:xfrm>
            <a:off x="10336935" y="3370068"/>
            <a:ext cx="817546" cy="1199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8EB5DB0B-F63A-BD4D-1A4F-E0F549A78934}"/>
              </a:ext>
            </a:extLst>
          </p:cNvPr>
          <p:cNvSpPr txBox="1"/>
          <p:nvPr/>
        </p:nvSpPr>
        <p:spPr>
          <a:xfrm>
            <a:off x="10342724" y="3430077"/>
            <a:ext cx="81853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Notifies counselors with interview details</a:t>
            </a:r>
          </a:p>
        </p:txBody>
      </p:sp>
      <p:cxnSp>
        <p:nvCxnSpPr>
          <p:cNvPr id="181" name="Connector: Elbow 180">
            <a:extLst>
              <a:ext uri="{FF2B5EF4-FFF2-40B4-BE49-F238E27FC236}">
                <a16:creationId xmlns:a16="http://schemas.microsoft.com/office/drawing/2014/main" id="{7541FE93-BE1A-7A74-58B2-4D13ECB916AD}"/>
              </a:ext>
            </a:extLst>
          </p:cNvPr>
          <p:cNvCxnSpPr>
            <a:cxnSpLocks/>
            <a:stCxn id="66" idx="2"/>
            <a:endCxn id="76" idx="2"/>
          </p:cNvCxnSpPr>
          <p:nvPr/>
        </p:nvCxnSpPr>
        <p:spPr>
          <a:xfrm rot="5400000" flipH="1" flipV="1">
            <a:off x="8326982" y="1925847"/>
            <a:ext cx="1358593" cy="5088606"/>
          </a:xfrm>
          <a:prstGeom prst="bentConnector3">
            <a:avLst>
              <a:gd name="adj1" fmla="val -1682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68458516-A344-301F-3F80-A38566743B9F}"/>
              </a:ext>
            </a:extLst>
          </p:cNvPr>
          <p:cNvSpPr txBox="1"/>
          <p:nvPr/>
        </p:nvSpPr>
        <p:spPr>
          <a:xfrm>
            <a:off x="8497618" y="5471923"/>
            <a:ext cx="137159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8b. Logs are reviewed by counselors and coaches</a:t>
            </a:r>
          </a:p>
        </p:txBody>
      </p:sp>
      <p:cxnSp>
        <p:nvCxnSpPr>
          <p:cNvPr id="183" name="Connector: Elbow 182">
            <a:extLst>
              <a:ext uri="{FF2B5EF4-FFF2-40B4-BE49-F238E27FC236}">
                <a16:creationId xmlns:a16="http://schemas.microsoft.com/office/drawing/2014/main" id="{22995062-64B2-0B00-C242-1E7BEBA8DDBF}"/>
              </a:ext>
            </a:extLst>
          </p:cNvPr>
          <p:cNvCxnSpPr>
            <a:cxnSpLocks/>
            <a:stCxn id="76" idx="0"/>
            <a:endCxn id="62" idx="3"/>
          </p:cNvCxnSpPr>
          <p:nvPr/>
        </p:nvCxnSpPr>
        <p:spPr>
          <a:xfrm rot="16200000" flipV="1">
            <a:off x="10104192" y="752354"/>
            <a:ext cx="128894" cy="276388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D3041255-7F14-DDDE-7549-E0F2F5E21ADC}"/>
              </a:ext>
            </a:extLst>
          </p:cNvPr>
          <p:cNvSpPr txBox="1"/>
          <p:nvPr/>
        </p:nvSpPr>
        <p:spPr>
          <a:xfrm>
            <a:off x="9024220" y="1970806"/>
            <a:ext cx="173709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8c. Feedback – updates instructions and confidence threshold</a:t>
            </a:r>
          </a:p>
        </p:txBody>
      </p:sp>
      <p:cxnSp>
        <p:nvCxnSpPr>
          <p:cNvPr id="186" name="Straight Arrow Connector 185">
            <a:extLst>
              <a:ext uri="{FF2B5EF4-FFF2-40B4-BE49-F238E27FC236}">
                <a16:creationId xmlns:a16="http://schemas.microsoft.com/office/drawing/2014/main" id="{42DF8E32-E2CD-6D77-F36D-6EE35A241461}"/>
              </a:ext>
            </a:extLst>
          </p:cNvPr>
          <p:cNvCxnSpPr>
            <a:cxnSpLocks/>
          </p:cNvCxnSpPr>
          <p:nvPr/>
        </p:nvCxnSpPr>
        <p:spPr>
          <a:xfrm>
            <a:off x="6491791" y="2084736"/>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6382B3CB-6206-C069-FD95-614A73BEE33E}"/>
              </a:ext>
            </a:extLst>
          </p:cNvPr>
          <p:cNvSpPr txBox="1"/>
          <p:nvPr/>
        </p:nvSpPr>
        <p:spPr>
          <a:xfrm>
            <a:off x="6755929" y="1988023"/>
            <a:ext cx="500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Skill Gap Score</a:t>
            </a:r>
          </a:p>
        </p:txBody>
      </p:sp>
      <p:sp>
        <p:nvSpPr>
          <p:cNvPr id="188" name="TextBox 187">
            <a:extLst>
              <a:ext uri="{FF2B5EF4-FFF2-40B4-BE49-F238E27FC236}">
                <a16:creationId xmlns:a16="http://schemas.microsoft.com/office/drawing/2014/main" id="{94FA8F24-B6D7-B435-1AE8-BF3A0FBDED5E}"/>
              </a:ext>
            </a:extLst>
          </p:cNvPr>
          <p:cNvSpPr txBox="1"/>
          <p:nvPr/>
        </p:nvSpPr>
        <p:spPr>
          <a:xfrm>
            <a:off x="6341590" y="2127290"/>
            <a:ext cx="54109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skill gap: 0 (more eligible)</a:t>
            </a:r>
          </a:p>
        </p:txBody>
      </p:sp>
      <p:sp>
        <p:nvSpPr>
          <p:cNvPr id="190" name="TextBox 189">
            <a:extLst>
              <a:ext uri="{FF2B5EF4-FFF2-40B4-BE49-F238E27FC236}">
                <a16:creationId xmlns:a16="http://schemas.microsoft.com/office/drawing/2014/main" id="{279FF444-64DB-94AB-61E3-47309529743C}"/>
              </a:ext>
            </a:extLst>
          </p:cNvPr>
          <p:cNvSpPr txBox="1"/>
          <p:nvPr/>
        </p:nvSpPr>
        <p:spPr>
          <a:xfrm>
            <a:off x="7204912" y="2127290"/>
            <a:ext cx="44631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skill gap: 1 (less eligible)</a:t>
            </a:r>
          </a:p>
        </p:txBody>
      </p:sp>
      <p:cxnSp>
        <p:nvCxnSpPr>
          <p:cNvPr id="1024" name="Straight Arrow Connector 1023">
            <a:extLst>
              <a:ext uri="{FF2B5EF4-FFF2-40B4-BE49-F238E27FC236}">
                <a16:creationId xmlns:a16="http://schemas.microsoft.com/office/drawing/2014/main" id="{5330B899-CAEE-3ED3-6479-2C9A439E4944}"/>
              </a:ext>
            </a:extLst>
          </p:cNvPr>
          <p:cNvCxnSpPr>
            <a:cxnSpLocks/>
            <a:endCxn id="158" idx="1"/>
          </p:cNvCxnSpPr>
          <p:nvPr/>
        </p:nvCxnSpPr>
        <p:spPr>
          <a:xfrm>
            <a:off x="7157745" y="4365134"/>
            <a:ext cx="942388" cy="1751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25" name="Connector: Elbow 1024">
            <a:extLst>
              <a:ext uri="{FF2B5EF4-FFF2-40B4-BE49-F238E27FC236}">
                <a16:creationId xmlns:a16="http://schemas.microsoft.com/office/drawing/2014/main" id="{D14371D8-69AE-35D5-D1F5-077AD7E91059}"/>
              </a:ext>
            </a:extLst>
          </p:cNvPr>
          <p:cNvCxnSpPr>
            <a:cxnSpLocks/>
            <a:endCxn id="68" idx="2"/>
          </p:cNvCxnSpPr>
          <p:nvPr/>
        </p:nvCxnSpPr>
        <p:spPr>
          <a:xfrm rot="10800000" flipH="1">
            <a:off x="6876705" y="4080774"/>
            <a:ext cx="146869" cy="284360"/>
          </a:xfrm>
          <a:prstGeom prst="bentConnector4">
            <a:avLst>
              <a:gd name="adj1" fmla="val -109870"/>
              <a:gd name="adj2" fmla="val 6031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Graphic 1025">
            <a:extLst>
              <a:ext uri="{FF2B5EF4-FFF2-40B4-BE49-F238E27FC236}">
                <a16:creationId xmlns:a16="http://schemas.microsoft.com/office/drawing/2014/main" id="{93FF9721-24B0-CD7D-767E-F26EF35E8DF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68546" y="4206157"/>
            <a:ext cx="281039" cy="281039"/>
          </a:xfrm>
          <a:prstGeom prst="rect">
            <a:avLst/>
          </a:prstGeom>
        </p:spPr>
      </p:pic>
      <p:sp>
        <p:nvSpPr>
          <p:cNvPr id="1027" name="TextBox 1026">
            <a:extLst>
              <a:ext uri="{FF2B5EF4-FFF2-40B4-BE49-F238E27FC236}">
                <a16:creationId xmlns:a16="http://schemas.microsoft.com/office/drawing/2014/main" id="{A96A5DE9-93B0-3B1E-2EE9-B5C23CE80263}"/>
              </a:ext>
            </a:extLst>
          </p:cNvPr>
          <p:cNvSpPr txBox="1"/>
          <p:nvPr/>
        </p:nvSpPr>
        <p:spPr>
          <a:xfrm>
            <a:off x="6895137" y="4472744"/>
            <a:ext cx="248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Tree>
    <p:extLst>
      <p:ext uri="{BB962C8B-B14F-4D97-AF65-F5344CB8AC3E}">
        <p14:creationId xmlns:p14="http://schemas.microsoft.com/office/powerpoint/2010/main" val="1769229984"/>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56659-8899-2786-2FCA-96B8A5A6995D}"/>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1105A1EC-E66A-B557-C903-40238EE420F1}"/>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2" name="Google Shape;516;p32">
            <a:extLst>
              <a:ext uri="{FF2B5EF4-FFF2-40B4-BE49-F238E27FC236}">
                <a16:creationId xmlns:a16="http://schemas.microsoft.com/office/drawing/2014/main" id="{1A06ED55-0726-BA29-158B-F46E24CF2FE5}"/>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HR &amp; payroll teams</a:t>
            </a:r>
          </a:p>
        </p:txBody>
      </p:sp>
      <p:sp>
        <p:nvSpPr>
          <p:cNvPr id="46" name="Google Shape;516;p32">
            <a:extLst>
              <a:ext uri="{FF2B5EF4-FFF2-40B4-BE49-F238E27FC236}">
                <a16:creationId xmlns:a16="http://schemas.microsoft.com/office/drawing/2014/main" id="{67367D6C-FFC9-C0C2-6CAF-14E22FAACDD0}"/>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Finance &amp; compliance officers</a:t>
            </a:r>
          </a:p>
        </p:txBody>
      </p:sp>
      <p:sp>
        <p:nvSpPr>
          <p:cNvPr id="12" name="Google Shape;498;p32">
            <a:extLst>
              <a:ext uri="{FF2B5EF4-FFF2-40B4-BE49-F238E27FC236}">
                <a16:creationId xmlns:a16="http://schemas.microsoft.com/office/drawing/2014/main" id="{3ECBCE4C-CEC4-4C81-5729-A1B3237CA0D0}"/>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Time tracking is manual and error-prone, causing delayed payroll processing and vulnerability to fraud</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48A017A7-9393-008D-C5E4-521D3890835F}"/>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358FC131-C982-47E2-AEBF-C525B960D376}"/>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extraction from multiple sources leads to delayed and error-prone payroll processing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Inadequate cross-checking with work schedules creates verification gaps and hampers effective auditing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High vulnerability to timesheet fraud and ghost employee issues increases financial and legal risks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Delays in data capture prevent proactive intervention and timely resolution of discrepancies </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355E38F1-0A55-FE58-6552-74072D04D906}"/>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E5A7BF8B-06DC-B316-C4D1-FEE4133A0D75}"/>
              </a:ext>
              <a:ext uri="{C183D7F6-B498-43B3-948B-1728B52AA6E4}">
                <adec:decorative xmlns:adec="http://schemas.microsoft.com/office/drawing/2017/decorative" val="1"/>
              </a:ext>
            </a:extLst>
          </p:cNvPr>
          <p:cNvSpPr/>
          <p:nvPr/>
        </p:nvSpPr>
        <p:spPr>
          <a:xfrm>
            <a:off x="6248885" y="2233080"/>
            <a:ext cx="2066440" cy="6612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Instantly gathers time data from multiple sources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845B7437-D778-26A8-6838-7C267E2615DE}"/>
              </a:ext>
              <a:ext uri="{C183D7F6-B498-43B3-948B-1728B52AA6E4}">
                <adec:decorative xmlns:adec="http://schemas.microsoft.com/office/drawing/2017/decorative" val="1"/>
              </a:ext>
            </a:extLst>
          </p:cNvPr>
          <p:cNvSpPr/>
          <p:nvPr/>
        </p:nvSpPr>
        <p:spPr>
          <a:xfrm>
            <a:off x="6215591" y="3767053"/>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Identifies irregularities through advanced pattern analysis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7B13252B-1BB8-83B3-BE5B-F564D8F90163}"/>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1E149086-DB2B-09F2-14F7-361FD58B8336}"/>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FCCE680F-FEC4-84CA-5B48-4168A064D268}"/>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9228D4D1-4594-6B23-C85C-F7CB4D16E697}"/>
              </a:ext>
              <a:ext uri="{C183D7F6-B498-43B3-948B-1728B52AA6E4}">
                <adec:decorative xmlns:adec="http://schemas.microsoft.com/office/drawing/2017/decorative" val="1"/>
              </a:ext>
            </a:extLst>
          </p:cNvPr>
          <p:cNvSpPr/>
          <p:nvPr/>
        </p:nvSpPr>
        <p:spPr>
          <a:xfrm>
            <a:off x="6215591" y="2989925"/>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Verifies records against work schedules and policies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CB6E85BD-3946-7FB7-0D6E-A5175921BC5B}"/>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31" name="Google Shape;163;p22">
            <a:extLst>
              <a:ext uri="{FF2B5EF4-FFF2-40B4-BE49-F238E27FC236}">
                <a16:creationId xmlns:a16="http://schemas.microsoft.com/office/drawing/2014/main" id="{6D3E2476-2EC9-1740-0F82-07F779A0395E}"/>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Timesheet Reconciliation Agent</a:t>
            </a:r>
          </a:p>
        </p:txBody>
      </p:sp>
      <p:sp>
        <p:nvSpPr>
          <p:cNvPr id="36" name="TextBox 35">
            <a:extLst>
              <a:ext uri="{FF2B5EF4-FFF2-40B4-BE49-F238E27FC236}">
                <a16:creationId xmlns:a16="http://schemas.microsoft.com/office/drawing/2014/main" id="{F7A5D9C5-E5BB-C318-5781-9570F33DD7A5}"/>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Detect and prevent payroll fraud by automatically cross-checking time data, schedules, and geolocation records, ensuring accurate payroll processing</a:t>
            </a:r>
          </a:p>
        </p:txBody>
      </p:sp>
      <p:sp>
        <p:nvSpPr>
          <p:cNvPr id="37" name="Google Shape;498;p32">
            <a:extLst>
              <a:ext uri="{FF2B5EF4-FFF2-40B4-BE49-F238E27FC236}">
                <a16:creationId xmlns:a16="http://schemas.microsoft.com/office/drawing/2014/main" id="{8074F211-C3E2-B5A4-B8C2-8DCC1115D12D}"/>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AI-powered extraction and analysis ensures real-time, accurate time records, flags inconsistencies, and integrates seamlessly with payroll systems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A25A591F-2EAC-1C20-96FD-96A23CDDDD69}"/>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AB45C36E-927C-5ADA-527F-AE2E1D92DB85}"/>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Accurate Payroll Processing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Ensures correct employee compensation by minimizing errors</a:t>
            </a:r>
          </a:p>
        </p:txBody>
      </p:sp>
      <p:sp>
        <p:nvSpPr>
          <p:cNvPr id="48" name="Arrow: Up 56">
            <a:extLst>
              <a:ext uri="{FF2B5EF4-FFF2-40B4-BE49-F238E27FC236}">
                <a16:creationId xmlns:a16="http://schemas.microsoft.com/office/drawing/2014/main" id="{0624C070-9EB7-5EA0-EB13-725E9F5A763D}"/>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CEDA0C2C-9E20-E546-47FC-6E41AF51B049}"/>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Fraud Prevention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Mitigates financial risks by detecting and flagging fraudulent entries</a:t>
            </a:r>
          </a:p>
        </p:txBody>
      </p:sp>
      <p:sp>
        <p:nvSpPr>
          <p:cNvPr id="50" name="Arrow: Up 56">
            <a:extLst>
              <a:ext uri="{FF2B5EF4-FFF2-40B4-BE49-F238E27FC236}">
                <a16:creationId xmlns:a16="http://schemas.microsoft.com/office/drawing/2014/main" id="{6CD19963-322A-EF44-57C6-EF383CC02254}"/>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7B71DADF-9472-37DD-ED29-2B9FBE8368F4}"/>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Streamlines time management and reduces manual administrative overhead</a:t>
            </a:r>
          </a:p>
        </p:txBody>
      </p:sp>
      <p:sp>
        <p:nvSpPr>
          <p:cNvPr id="52" name="Arrow: Up 56">
            <a:extLst>
              <a:ext uri="{FF2B5EF4-FFF2-40B4-BE49-F238E27FC236}">
                <a16:creationId xmlns:a16="http://schemas.microsoft.com/office/drawing/2014/main" id="{1BD14859-A2D5-6990-D599-C6BA3B4810CF}"/>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4AA6F3D9-692F-1831-C298-4EBE9EACE685}"/>
              </a:ext>
              <a:ext uri="{C183D7F6-B498-43B3-948B-1728B52AA6E4}">
                <adec:decorative xmlns:adec="http://schemas.microsoft.com/office/drawing/2017/decorative" val="1"/>
              </a:ext>
            </a:extLst>
          </p:cNvPr>
          <p:cNvSpPr/>
          <p:nvPr/>
        </p:nvSpPr>
        <p:spPr>
          <a:xfrm>
            <a:off x="6215591" y="4598719"/>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Transfers verified time data directly into payroll systems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308477674"/>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3A014-7DC5-37BF-511F-A09E3768D401}"/>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1FE7E98A-807C-293D-9000-34FCECD5BBEB}"/>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89D14079-859D-1F29-576D-67C72D494621}"/>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F8CD76DA-0191-572F-61AE-02763E5D2A90}"/>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F3C02EAF-9087-B547-354E-F8D26F9641A7}"/>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BFDB9090-8D7E-F8E4-944D-0BA09CA87E37}"/>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5D35F1AF-5E43-29A2-FDCD-173BE4BF9AA0}"/>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B9A7A908-A081-343B-8243-1FEBB5E6689C}"/>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9FFED7B6-0ECE-BD82-3040-ABD63F86B107}"/>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3AE0FF37-6FBA-AE5E-60FD-5121D88B7AC9}"/>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12C5CD25-B219-C7FD-E2AC-95B9D7A5932A}"/>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CC613968-D25D-5C57-2D71-C51DE2B67A25}"/>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TextBox 93">
            <a:extLst>
              <a:ext uri="{FF2B5EF4-FFF2-40B4-BE49-F238E27FC236}">
                <a16:creationId xmlns:a16="http://schemas.microsoft.com/office/drawing/2014/main" id="{F42A04B7-0120-6760-854F-B290DB5BE119}"/>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A188FFA9-ACBF-42A9-95DC-DD653DA31138}"/>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FC36A1FF-DE13-F04B-599B-A482A875AA67}"/>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672A944E-455B-6C6C-95B4-2ADF544E9D62}"/>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C5F4011F-8754-7D49-0A8F-4B874D5E1AB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9E983EF6-73E2-1F87-D24A-440534FE0EEE}"/>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79938890-1611-5203-3258-44BE44C0DEE5}"/>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B3BDC45D-AE34-D430-92F7-189A6DF8B5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72FDC5E8-4EE6-BFEF-A1F2-2E104AF9FCBF}"/>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67430CA1-8BD6-2FC0-F75C-2D14D1B858A5}"/>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F1D05E6D-2B66-384D-3F48-33C235F21A98}"/>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74909164-D8A6-A8C5-CE40-27074780A7F6}"/>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77DA14DA-56A8-A471-798D-D1848D7A7CC3}"/>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3B787E6D-5299-7F89-19A6-0F6FB9055764}"/>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4F3B3D85-3C72-C51C-3210-CB58B3B4604B}"/>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120AE503-53CD-EC43-E262-631098498F71}"/>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7959C615-B84E-8891-CC27-8077164EE95A}"/>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786EDA7A-7846-549C-00C8-766D0F034A0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93A4CC87-5696-5477-1034-D76CE681CF51}"/>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4102929A-700F-BD27-2A20-C4834AD81C83}"/>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AD7093C7-56BB-7375-B95D-A96419B04E20}"/>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86A33FF5-3844-CF94-F55B-60DC2318ADE0}"/>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8A851A84-341C-494F-462A-8C1C279AE29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73897CCF-9D3D-2935-6819-DC80D7B818CE}"/>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9BF1873C-0132-F49D-95E2-77DF7FEED93B}"/>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793931E6-6771-E5AB-7EFE-FBD3188C7A30}"/>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7280583A-1BEF-61D2-56B6-6F9E07339654}"/>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C89D6A26-4E3C-C218-0185-97D0FA39B221}"/>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89E81C3D-3C02-C7AF-CA25-350D47E589D9}"/>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6" name="Google Shape;163;p22">
            <a:extLst>
              <a:ext uri="{FF2B5EF4-FFF2-40B4-BE49-F238E27FC236}">
                <a16:creationId xmlns:a16="http://schemas.microsoft.com/office/drawing/2014/main" id="{FFFF55EF-1E10-1426-42B0-6B8C9ACE059A}"/>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Timesheet Reconciliation Agent</a:t>
            </a:r>
          </a:p>
        </p:txBody>
      </p:sp>
      <p:sp>
        <p:nvSpPr>
          <p:cNvPr id="9" name="TextBox 8">
            <a:extLst>
              <a:ext uri="{FF2B5EF4-FFF2-40B4-BE49-F238E27FC236}">
                <a16:creationId xmlns:a16="http://schemas.microsoft.com/office/drawing/2014/main" id="{DF484084-E16C-D4D1-41ED-B1C9DFC4399B}"/>
              </a:ext>
            </a:extLst>
          </p:cNvPr>
          <p:cNvSpPr txBox="1"/>
          <p:nvPr/>
        </p:nvSpPr>
        <p:spPr>
          <a:xfrm>
            <a:off x="695994" y="1098881"/>
            <a:ext cx="11229707"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Detect and prevent payroll fraud by automatically cross-checking time data, schedules, and geolocation records, ensuring accurate payroll processing</a:t>
            </a:r>
          </a:p>
        </p:txBody>
      </p:sp>
      <p:sp>
        <p:nvSpPr>
          <p:cNvPr id="173" name="TextBox 172">
            <a:extLst>
              <a:ext uri="{FF2B5EF4-FFF2-40B4-BE49-F238E27FC236}">
                <a16:creationId xmlns:a16="http://schemas.microsoft.com/office/drawing/2014/main" id="{3D254A91-59BB-1887-10BD-6A023B53628A}"/>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EE3738B7-0DB1-A961-585B-A46827E64C22}"/>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A3734E4C-F573-2AEF-5E10-80D40E2E61AB}"/>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78EBBF02-E332-69E0-85FC-4538919892A9}"/>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C10DBD19-06ED-6673-3985-51899FBA708A}"/>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81DED908-FA85-DF5D-E7BC-E7130317ABBF}"/>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4940FBEA-23E5-CF39-E6A1-2B69DE399682}"/>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CF171ACD-93F1-5FD6-46A0-F56E60600C5B}"/>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7DB127F2-5154-414D-811B-B6BF1C4795B4}"/>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9C61AEA3-919F-1D5E-5E86-63227835CF87}"/>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9FC8B76D-192B-FBF9-AA5C-AFCD9A06F996}"/>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B1F52AA7-4B85-382B-71F9-7C3FB28CDF1F}"/>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7B02282E-5789-0994-33FD-DD3F3FC0E12D}"/>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6E0BAC51-C80D-123B-9AC1-2D000D8ACCA9}"/>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HR Recruitment Team, HR Hiring Manager, Talent Acquisition Specialists</a:t>
            </a:r>
          </a:p>
        </p:txBody>
      </p:sp>
      <p:pic>
        <p:nvPicPr>
          <p:cNvPr id="4" name="Graphic 3">
            <a:extLst>
              <a:ext uri="{FF2B5EF4-FFF2-40B4-BE49-F238E27FC236}">
                <a16:creationId xmlns:a16="http://schemas.microsoft.com/office/drawing/2014/main" id="{FE7E7B52-BD6A-936E-7B0F-058D4D51E88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8179" y="1761689"/>
            <a:ext cx="154417" cy="134099"/>
          </a:xfrm>
          <a:prstGeom prst="rect">
            <a:avLst/>
          </a:prstGeom>
        </p:spPr>
      </p:pic>
      <p:sp>
        <p:nvSpPr>
          <p:cNvPr id="45" name="Rounded Rectangle 44">
            <a:extLst>
              <a:ext uri="{FF2B5EF4-FFF2-40B4-BE49-F238E27FC236}">
                <a16:creationId xmlns:a16="http://schemas.microsoft.com/office/drawing/2014/main" id="{620391FF-6398-F6DB-1FBC-7A82F43FA241}"/>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10ABA5ED-8149-0A0F-DE30-338D4A56F188}"/>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AC65E4A9-C3B6-D17E-C7E3-4B8C75527C8A}"/>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B1049AFB-8514-BC29-A047-065C3976D5C6}"/>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employee data &amp; Validate clock-in data according to the provided logic)</a:t>
            </a:r>
          </a:p>
        </p:txBody>
      </p:sp>
      <p:sp>
        <p:nvSpPr>
          <p:cNvPr id="51" name="Rounded Rectangle 50">
            <a:extLst>
              <a:ext uri="{FF2B5EF4-FFF2-40B4-BE49-F238E27FC236}">
                <a16:creationId xmlns:a16="http://schemas.microsoft.com/office/drawing/2014/main" id="{FF1CADFB-A6A5-253E-30E4-78D2ABF7B049}"/>
              </a:ext>
              <a:ext uri="{C183D7F6-B498-43B3-948B-1728B52AA6E4}">
                <adec:decorative xmlns:adec="http://schemas.microsoft.com/office/drawing/2017/decorative" val="1"/>
              </a:ext>
            </a:extLst>
          </p:cNvPr>
          <p:cNvSpPr/>
          <p:nvPr/>
        </p:nvSpPr>
        <p:spPr>
          <a:xfrm>
            <a:off x="9528192" y="4392043"/>
            <a:ext cx="1439290" cy="34695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Anomaly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(Identify anomaly with given logic, Flag &amp; Notify irregular data to Finance &amp; HR team)</a:t>
            </a:r>
          </a:p>
        </p:txBody>
      </p:sp>
      <p:sp>
        <p:nvSpPr>
          <p:cNvPr id="52" name="Rounded Rectangle 51">
            <a:extLst>
              <a:ext uri="{FF2B5EF4-FFF2-40B4-BE49-F238E27FC236}">
                <a16:creationId xmlns:a16="http://schemas.microsoft.com/office/drawing/2014/main" id="{2743A724-CF21-1A85-C873-877EE2F828E6}"/>
              </a:ext>
              <a:ext uri="{C183D7F6-B498-43B3-948B-1728B52AA6E4}">
                <adec:decorative xmlns:adec="http://schemas.microsoft.com/office/drawing/2017/decorative" val="1"/>
              </a:ext>
            </a:extLst>
          </p:cNvPr>
          <p:cNvSpPr/>
          <p:nvPr/>
        </p:nvSpPr>
        <p:spPr>
          <a:xfrm>
            <a:off x="9528192" y="4786627"/>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(Transfer unflagged employee data to Payroll team)</a:t>
            </a:r>
          </a:p>
        </p:txBody>
      </p:sp>
      <p:sp>
        <p:nvSpPr>
          <p:cNvPr id="53" name="Rounded Rectangle 52">
            <a:extLst>
              <a:ext uri="{FF2B5EF4-FFF2-40B4-BE49-F238E27FC236}">
                <a16:creationId xmlns:a16="http://schemas.microsoft.com/office/drawing/2014/main" id="{8AC8FDC4-39A6-432B-1DC0-86ACF5B56EAF}"/>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3C9DE464-C6BF-C606-9061-7C0278A2BDCF}"/>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8ACFF9B3-C9B6-76AE-47EB-4BBD0BFE64F3}"/>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13" name="Google Shape;498;p32">
            <a:extLst>
              <a:ext uri="{FF2B5EF4-FFF2-40B4-BE49-F238E27FC236}">
                <a16:creationId xmlns:a16="http://schemas.microsoft.com/office/drawing/2014/main" id="{32A026C0-DF33-63EB-995A-2B2AE790D7EE}"/>
              </a:ext>
              <a:ext uri="{C183D7F6-B498-43B3-948B-1728B52AA6E4}">
                <adec:decorative xmlns:adec="http://schemas.microsoft.com/office/drawing/2017/decorative" val="1"/>
              </a:ext>
            </a:extLst>
          </p:cNvPr>
          <p:cNvSpPr/>
          <p:nvPr/>
        </p:nvSpPr>
        <p:spPr>
          <a:xfrm>
            <a:off x="707186" y="1629871"/>
            <a:ext cx="3693840" cy="314186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Integrates with scheduling systems and payroll engines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real-time anomaly detection and rules-based validation logic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PII (employee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Timesheet logs (CSV,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Biometric/geolocation records (CSV, API)</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Work schedules and leave calendars (XLSX, DOCX)</a:t>
            </a:r>
          </a:p>
        </p:txBody>
      </p:sp>
      <p:sp>
        <p:nvSpPr>
          <p:cNvPr id="24" name="Rounded Rectangle 19">
            <a:extLst>
              <a:ext uri="{FF2B5EF4-FFF2-40B4-BE49-F238E27FC236}">
                <a16:creationId xmlns:a16="http://schemas.microsoft.com/office/drawing/2014/main" id="{6C93D5A5-901D-80CA-7A5F-720161B9DB35}"/>
              </a:ext>
              <a:ext uri="{C183D7F6-B498-43B3-948B-1728B52AA6E4}">
                <adec:decorative xmlns:adec="http://schemas.microsoft.com/office/drawing/2017/decorative" val="1"/>
              </a:ext>
            </a:extLst>
          </p:cNvPr>
          <p:cNvSpPr/>
          <p:nvPr/>
        </p:nvSpPr>
        <p:spPr>
          <a:xfrm>
            <a:off x="695993" y="4864045"/>
            <a:ext cx="3705033" cy="766747"/>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5" name="TextBox 24">
            <a:extLst>
              <a:ext uri="{FF2B5EF4-FFF2-40B4-BE49-F238E27FC236}">
                <a16:creationId xmlns:a16="http://schemas.microsoft.com/office/drawing/2014/main" id="{09345755-47D3-F9EB-3725-580EF1328526}"/>
              </a:ext>
              <a:ext uri="{C183D7F6-B498-43B3-948B-1728B52AA6E4}">
                <adec:decorative xmlns:adec="http://schemas.microsoft.com/office/drawing/2017/decorative" val="1"/>
              </a:ext>
            </a:extLst>
          </p:cNvPr>
          <p:cNvSpPr txBox="1"/>
          <p:nvPr/>
        </p:nvSpPr>
        <p:spPr>
          <a:xfrm>
            <a:off x="740798" y="504213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3" name="TextBox 32">
            <a:extLst>
              <a:ext uri="{FF2B5EF4-FFF2-40B4-BE49-F238E27FC236}">
                <a16:creationId xmlns:a16="http://schemas.microsoft.com/office/drawing/2014/main" id="{D6DF3316-85BD-5E4B-7AAF-9313D20A0EEB}"/>
              </a:ext>
              <a:ext uri="{C183D7F6-B498-43B3-948B-1728B52AA6E4}">
                <adec:decorative xmlns:adec="http://schemas.microsoft.com/office/drawing/2017/decorative" val="1"/>
              </a:ext>
            </a:extLst>
          </p:cNvPr>
          <p:cNvSpPr txBox="1"/>
          <p:nvPr/>
        </p:nvSpPr>
        <p:spPr>
          <a:xfrm>
            <a:off x="2076802" y="4925567"/>
            <a:ext cx="2298101" cy="643702"/>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Smart Incentive Design &amp; Cost Optimization</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Automated Leave Administration and Compliance Management Agent</a:t>
            </a:r>
          </a:p>
        </p:txBody>
      </p:sp>
      <p:sp>
        <p:nvSpPr>
          <p:cNvPr id="37" name="Rounded Rectangle 19">
            <a:extLst>
              <a:ext uri="{FF2B5EF4-FFF2-40B4-BE49-F238E27FC236}">
                <a16:creationId xmlns:a16="http://schemas.microsoft.com/office/drawing/2014/main" id="{25C85132-865E-E9B8-E2B5-4BE91BF14970}"/>
              </a:ext>
              <a:ext uri="{C183D7F6-B498-43B3-948B-1728B52AA6E4}">
                <adec:decorative xmlns:adec="http://schemas.microsoft.com/office/drawing/2017/decorative" val="1"/>
              </a:ext>
            </a:extLst>
          </p:cNvPr>
          <p:cNvSpPr/>
          <p:nvPr/>
        </p:nvSpPr>
        <p:spPr>
          <a:xfrm>
            <a:off x="695993" y="5723100"/>
            <a:ext cx="3705033" cy="791582"/>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timesheet systems, scheduling platforms, biometric data sources, and payroll engines for real-time validation</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time reconciliation workflows including anomaly detection, escalation logic, and compliance with labor regulations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Tree>
    <p:extLst>
      <p:ext uri="{BB962C8B-B14F-4D97-AF65-F5344CB8AC3E}">
        <p14:creationId xmlns:p14="http://schemas.microsoft.com/office/powerpoint/2010/main" val="3379457402"/>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13713-765E-BE78-DA10-0107AE5E5523}"/>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99050CF1-A44F-B5F9-DF5E-7689AED8CD3F}"/>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2" name="Google Shape;516;p32">
            <a:extLst>
              <a:ext uri="{FF2B5EF4-FFF2-40B4-BE49-F238E27FC236}">
                <a16:creationId xmlns:a16="http://schemas.microsoft.com/office/drawing/2014/main" id="{E5523FBC-620A-409C-0496-DD1A424BFEAB}"/>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HR &amp; payroll teams</a:t>
            </a:r>
          </a:p>
        </p:txBody>
      </p:sp>
      <p:sp>
        <p:nvSpPr>
          <p:cNvPr id="46" name="Google Shape;516;p32">
            <a:extLst>
              <a:ext uri="{FF2B5EF4-FFF2-40B4-BE49-F238E27FC236}">
                <a16:creationId xmlns:a16="http://schemas.microsoft.com/office/drawing/2014/main" id="{EA23B19D-70A5-CECB-0535-58F5EC52F424}"/>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Payroll &amp; benefits teams</a:t>
            </a:r>
          </a:p>
        </p:txBody>
      </p:sp>
      <p:sp>
        <p:nvSpPr>
          <p:cNvPr id="12" name="Google Shape;498;p32">
            <a:extLst>
              <a:ext uri="{FF2B5EF4-FFF2-40B4-BE49-F238E27FC236}">
                <a16:creationId xmlns:a16="http://schemas.microsoft.com/office/drawing/2014/main" id="{D705AEEC-CAE8-53F6-F637-2299CEA35DD3}"/>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Leave validation and compliance tracking is manual and error-prone, leading to delays, policy violations, and payroll inconsistencies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E58B99CF-BB0D-3DC0-9E77-8DBF0B337E15}"/>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6E48DFE9-435A-CCBD-D57D-3990770A4C59}"/>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Leave requests require cross-checking multiple systems increasing the risk of policy violations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HR and managers spend excessive time reviewing leave eligibility, resulting in delays and inconsistent decisions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Errors in syncing leave records with payroll lead to incorrect salary deductions, benefit miscalculations, and disputes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Employees, managers, and HR lack instant access to leave status, approvals, and compliance flags, causing miscommunication</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ABA6034B-F8E9-89FE-DC6F-85BABEC2E875}"/>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92AC6230-D545-CB30-9E3A-C762A4334115}"/>
              </a:ext>
              <a:ext uri="{C183D7F6-B498-43B3-948B-1728B52AA6E4}">
                <adec:decorative xmlns:adec="http://schemas.microsoft.com/office/drawing/2017/decorative" val="1"/>
              </a:ext>
            </a:extLst>
          </p:cNvPr>
          <p:cNvSpPr/>
          <p:nvPr/>
        </p:nvSpPr>
        <p:spPr>
          <a:xfrm>
            <a:off x="6248885" y="2233080"/>
            <a:ext cx="2066440" cy="6612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Cross-checks requests against policies, legal frameworks, and employee records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A602B5D0-CF74-02D7-1052-9D07CBCF4BCC}"/>
              </a:ext>
              <a:ext uri="{C183D7F6-B498-43B3-948B-1728B52AA6E4}">
                <adec:decorative xmlns:adec="http://schemas.microsoft.com/office/drawing/2017/decorative" val="1"/>
              </a:ext>
            </a:extLst>
          </p:cNvPr>
          <p:cNvSpPr/>
          <p:nvPr/>
        </p:nvSpPr>
        <p:spPr>
          <a:xfrm>
            <a:off x="6215591" y="3767053"/>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Processes approvals per delegation rules and keeps employees informed</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D9F4E4C5-7FF8-97C7-DA6E-BC5B2F4F2D9A}"/>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6A5092BD-6E26-4FD9-BEA4-C03EF729BE5D}"/>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199D79FA-41E6-93F7-BA16-E98EF276780E}"/>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1105AE85-4D5E-A0A0-998F-9C81F816090D}"/>
              </a:ext>
              <a:ext uri="{C183D7F6-B498-43B3-948B-1728B52AA6E4}">
                <adec:decorative xmlns:adec="http://schemas.microsoft.com/office/drawing/2017/decorative" val="1"/>
              </a:ext>
            </a:extLst>
          </p:cNvPr>
          <p:cNvSpPr/>
          <p:nvPr/>
        </p:nvSpPr>
        <p:spPr>
          <a:xfrm>
            <a:off x="6215591" y="2989925"/>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Flags policy violations and notifies HR of high-risk cases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9960019F-C409-6922-A4EA-823C409508AE}"/>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31" name="Google Shape;163;p22">
            <a:extLst>
              <a:ext uri="{FF2B5EF4-FFF2-40B4-BE49-F238E27FC236}">
                <a16:creationId xmlns:a16="http://schemas.microsoft.com/office/drawing/2014/main" id="{EAFCDEF4-2C70-6C7A-D9F6-11A1AAA92C8B}"/>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Leave-of-Absence Compliance Agent</a:t>
            </a:r>
          </a:p>
        </p:txBody>
      </p:sp>
      <p:sp>
        <p:nvSpPr>
          <p:cNvPr id="36" name="TextBox 35">
            <a:extLst>
              <a:ext uri="{FF2B5EF4-FFF2-40B4-BE49-F238E27FC236}">
                <a16:creationId xmlns:a16="http://schemas.microsoft.com/office/drawing/2014/main" id="{B732BC64-0E3A-6EDA-96B9-F864EA1FB3B8}"/>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leave verification, compliance checks, and approvals by integrating with HR and benefits systems for seamless leave management</a:t>
            </a:r>
          </a:p>
        </p:txBody>
      </p:sp>
      <p:sp>
        <p:nvSpPr>
          <p:cNvPr id="37" name="Google Shape;498;p32">
            <a:extLst>
              <a:ext uri="{FF2B5EF4-FFF2-40B4-BE49-F238E27FC236}">
                <a16:creationId xmlns:a16="http://schemas.microsoft.com/office/drawing/2014/main" id="{6BE48F57-5471-9187-0BC0-38CEFD8BACC2}"/>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AI-Agent automates leave verification, approval, compliance checks, and payroll integration</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42244900-748F-B648-72ED-552F7BE7AFF4}"/>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2A30BDA7-C344-5DD8-3FD8-C0DAB1D1FB54}"/>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Accurate Payroll Processing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Ensures correct employee compensation by minimizing errors</a:t>
            </a:r>
          </a:p>
        </p:txBody>
      </p:sp>
      <p:sp>
        <p:nvSpPr>
          <p:cNvPr id="48" name="Arrow: Up 56">
            <a:extLst>
              <a:ext uri="{FF2B5EF4-FFF2-40B4-BE49-F238E27FC236}">
                <a16:creationId xmlns:a16="http://schemas.microsoft.com/office/drawing/2014/main" id="{BD905B4D-B040-C803-F954-32C4C6BC20B1}"/>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B5506063-7656-39FC-4938-982498E93787}"/>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Enhanced Employee Experience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Provides real-time updates and seamless leave approvals</a:t>
            </a:r>
          </a:p>
        </p:txBody>
      </p:sp>
      <p:sp>
        <p:nvSpPr>
          <p:cNvPr id="50" name="Arrow: Up 56">
            <a:extLst>
              <a:ext uri="{FF2B5EF4-FFF2-40B4-BE49-F238E27FC236}">
                <a16:creationId xmlns:a16="http://schemas.microsoft.com/office/drawing/2014/main" id="{01854140-B5A1-DB0E-75AE-DFE819D25A8F}"/>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61DD0652-4C7E-F116-4738-F025124FDDD0}"/>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Streamlines time management and reduces manual administrative overhead</a:t>
            </a:r>
          </a:p>
        </p:txBody>
      </p:sp>
      <p:sp>
        <p:nvSpPr>
          <p:cNvPr id="52" name="Arrow: Up 56">
            <a:extLst>
              <a:ext uri="{FF2B5EF4-FFF2-40B4-BE49-F238E27FC236}">
                <a16:creationId xmlns:a16="http://schemas.microsoft.com/office/drawing/2014/main" id="{01EC8EED-4011-F14A-B13D-70EBB14E8550}"/>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C2F83B6B-39EB-1946-E8B0-2D6EF5654B95}"/>
              </a:ext>
              <a:ext uri="{C183D7F6-B498-43B3-948B-1728B52AA6E4}">
                <adec:decorative xmlns:adec="http://schemas.microsoft.com/office/drawing/2017/decorative" val="1"/>
              </a:ext>
            </a:extLst>
          </p:cNvPr>
          <p:cNvSpPr/>
          <p:nvPr/>
        </p:nvSpPr>
        <p:spPr>
          <a:xfrm>
            <a:off x="6215591" y="4598719"/>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Adjusts pay and benefits based on leave type and duration</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7" name="Google Shape;516;p32">
            <a:extLst>
              <a:ext uri="{FF2B5EF4-FFF2-40B4-BE49-F238E27FC236}">
                <a16:creationId xmlns:a16="http://schemas.microsoft.com/office/drawing/2014/main" id="{F727F0EA-91F5-93A1-AEAE-7505AB001061}"/>
              </a:ext>
              <a:ext uri="{C183D7F6-B498-43B3-948B-1728B52AA6E4}">
                <adec:decorative xmlns:adec="http://schemas.microsoft.com/office/drawing/2017/decorative" val="1"/>
              </a:ext>
            </a:extLst>
          </p:cNvPr>
          <p:cNvSpPr/>
          <p:nvPr/>
        </p:nvSpPr>
        <p:spPr>
          <a:xfrm>
            <a:off x="8682390" y="5521105"/>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People managers</a:t>
            </a:r>
          </a:p>
        </p:txBody>
      </p:sp>
      <p:sp>
        <p:nvSpPr>
          <p:cNvPr id="53" name="Google Shape;516;p32">
            <a:extLst>
              <a:ext uri="{FF2B5EF4-FFF2-40B4-BE49-F238E27FC236}">
                <a16:creationId xmlns:a16="http://schemas.microsoft.com/office/drawing/2014/main" id="{B0E506F2-A9F0-2E86-7735-B46A1EEEB82B}"/>
              </a:ext>
              <a:ext uri="{C183D7F6-B498-43B3-948B-1728B52AA6E4}">
                <adec:decorative xmlns:adec="http://schemas.microsoft.com/office/drawing/2017/decorative" val="1"/>
              </a:ext>
            </a:extLst>
          </p:cNvPr>
          <p:cNvSpPr/>
          <p:nvPr/>
        </p:nvSpPr>
        <p:spPr>
          <a:xfrm>
            <a:off x="10123065" y="5521105"/>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Employees</a:t>
            </a:r>
          </a:p>
        </p:txBody>
      </p:sp>
    </p:spTree>
    <p:extLst>
      <p:ext uri="{BB962C8B-B14F-4D97-AF65-F5344CB8AC3E}">
        <p14:creationId xmlns:p14="http://schemas.microsoft.com/office/powerpoint/2010/main" val="25033588"/>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0F0C-C834-DCF4-737C-2F443150CE8B}"/>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C041A04C-6536-4E74-3B37-DAFF0579838B}"/>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84EB370F-678B-1B02-96FF-DAF2FCF333DB}"/>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42F49C89-E95B-A67D-D738-375484AB948C}"/>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F363EF2D-04FE-5732-DE07-C8AD2F3EABB8}"/>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036C2D29-1981-E541-7990-4568A5F9B9D0}"/>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965BA761-2724-EC9F-6DBF-89F0421E4DC6}"/>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416295F5-EBA8-BABB-4D61-49DA6FCEB654}"/>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50240033-DFB7-AEAD-E757-28D152982739}"/>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FB43771F-B88D-FA89-9446-7414B18C49A5}"/>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2F508FF1-F4D7-C563-854B-8F532C08B4F9}"/>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86A1F1C4-A558-785D-93C9-EC1755AC7352}"/>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D26D0D27-C904-457B-2C9D-19F347AD24CD}"/>
              </a:ext>
              <a:ext uri="{C183D7F6-B498-43B3-948B-1728B52AA6E4}">
                <adec:decorative xmlns:adec="http://schemas.microsoft.com/office/drawing/2017/decorative" val="1"/>
              </a:ext>
            </a:extLst>
          </p:cNvPr>
          <p:cNvSpPr/>
          <p:nvPr/>
        </p:nvSpPr>
        <p:spPr>
          <a:xfrm>
            <a:off x="707186" y="1629870"/>
            <a:ext cx="3693840" cy="315675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Requires customizability to accommodate variations in company leave policies, regional variations,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Needs integration with HRIS, benefits systems, legal libraries, and payroll systems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Should support rules engine for eligibility validation and multi-jurisdictional compliance</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Employee data like role, leave balance, eligibility (XLSX)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Leave policies &amp; legal frameworks (e.g. Company policies, labor laws, union agreements.) (CSV,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Historical leave records (XLSX)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Managerial approvals &amp; delegations (e.g. reporting hierarchy, escalation rules, and approval chains) (XLSX)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Payroll &amp; benefits data (XLSX)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Medical &amp; compliance documentation (XLSX) </a:t>
            </a:r>
          </a:p>
        </p:txBody>
      </p:sp>
      <p:sp>
        <p:nvSpPr>
          <p:cNvPr id="94" name="TextBox 93">
            <a:extLst>
              <a:ext uri="{FF2B5EF4-FFF2-40B4-BE49-F238E27FC236}">
                <a16:creationId xmlns:a16="http://schemas.microsoft.com/office/drawing/2014/main" id="{86A8E657-B61E-3083-A469-94796E08563D}"/>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98041D56-EC43-BF1F-5B8E-682DE211AFC0}"/>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60E5C4FD-8CFC-CBDC-8C40-2C4755AFC715}"/>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7301F2CA-2DB5-4520-DC55-626DA9827CC0}"/>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4F537D12-16FD-5029-09A7-1BAF61A3438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F451041E-54FE-103E-6BDF-699893DF3A8B}"/>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CE925CB8-5099-3EDB-B11A-35A3BF476736}"/>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774F6147-2F0D-305C-620C-E678930E8B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CC96F482-0000-0A3C-13F2-5363396F417F}"/>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3B844497-C517-5887-5CC7-F7CAD3E5FB03}"/>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280A49BC-DC06-9D72-634B-A8868942B92B}"/>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E763A2AA-4A3C-9B49-C338-2A53D96C43F4}"/>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F88BD816-1054-353B-C396-9B28A2C1AFF5}"/>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04B1B5BF-47EF-C8BF-0944-1E8A102D3B06}"/>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A0794ABA-7E9F-CFFB-E324-AFFAB6263CDC}"/>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D856876C-4739-5445-FF6D-68B0678C3031}"/>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706A5A87-E1EB-4943-D298-BB144A3BE160}"/>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03301654-4004-0F74-DBE6-0229555DEC3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BF2A5C5A-8733-43AA-EFDC-D0FB383DD425}"/>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06E00D23-1D44-95B6-5437-EB8FE188BFC7}"/>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FCF8ED0E-6E1C-616F-8A32-7900F9F496E9}"/>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0FCB7424-9CC1-DA4D-D652-BF837346F7E1}"/>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4EC7F5C9-6365-AC53-331E-AB15FBF92B4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3A045E87-4F3E-0CD1-CB97-F4D2E415A479}"/>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8319C0D1-2ABA-80D5-0553-BE34B088223B}"/>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615C60D4-CDCD-8E7F-BBBD-ED5634975313}"/>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4896FD74-B3F5-BD2E-10AA-49A48F1665A6}"/>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4F68743E-8629-57A1-1E50-79FEFD554D17}"/>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CED18779-7E70-5E21-38CD-F0026784041A}"/>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6" name="Google Shape;163;p22">
            <a:extLst>
              <a:ext uri="{FF2B5EF4-FFF2-40B4-BE49-F238E27FC236}">
                <a16:creationId xmlns:a16="http://schemas.microsoft.com/office/drawing/2014/main" id="{E7F7DA78-CF4E-4793-40E7-6D0418BB6D96}"/>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Leave-of-Absence Compliance Agent</a:t>
            </a:r>
          </a:p>
        </p:txBody>
      </p:sp>
      <p:sp>
        <p:nvSpPr>
          <p:cNvPr id="9" name="TextBox 8">
            <a:extLst>
              <a:ext uri="{FF2B5EF4-FFF2-40B4-BE49-F238E27FC236}">
                <a16:creationId xmlns:a16="http://schemas.microsoft.com/office/drawing/2014/main" id="{FCF29678-866F-C28B-9A66-14D97F9D2230}"/>
              </a:ext>
            </a:extLst>
          </p:cNvPr>
          <p:cNvSpPr txBox="1"/>
          <p:nvPr/>
        </p:nvSpPr>
        <p:spPr>
          <a:xfrm>
            <a:off x="695994" y="1098881"/>
            <a:ext cx="11229707"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leave verification, compliance checks, and approvals by integrating with HR and benefits systems for seamless leave management</a:t>
            </a:r>
          </a:p>
        </p:txBody>
      </p:sp>
      <p:sp>
        <p:nvSpPr>
          <p:cNvPr id="173" name="TextBox 172">
            <a:extLst>
              <a:ext uri="{FF2B5EF4-FFF2-40B4-BE49-F238E27FC236}">
                <a16:creationId xmlns:a16="http://schemas.microsoft.com/office/drawing/2014/main" id="{49788059-9B2D-8693-DFE6-59A6A7146177}"/>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BF99025A-A548-1B8A-DD10-9ACF2EE9F815}"/>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B920F4FF-CD2E-11AD-A390-174514B41589}"/>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7C5F3925-05B5-8B20-B64A-BE927E305A0E}"/>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51BEF884-DE5F-B533-B4C6-854C6354DE36}"/>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D03F3BF3-FFBA-3E5E-E2DE-F8297A98BE0A}"/>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8DF05FF4-FE83-7F4D-1850-DD3927D0BB9A}"/>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707A1281-8F64-5142-09C2-363A5F60D86E}"/>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1D584AE3-F8B0-C781-E273-C7A9B0805923}"/>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37CBE606-54F7-23F5-D3AF-00A9C8181B1F}"/>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085CD065-BBCB-0FAD-6BC0-F15FD5B79CEA}"/>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94006CD0-CFAB-9E8B-C013-899930572D1C}"/>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577D5C80-8249-CE77-B642-24DDAA8ECF1A}"/>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66EEA542-0EA3-46B5-D62D-5A1612F950B9}"/>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HR Recruitment Team, HR Hiring Manager, Talent Acquisition Specialists</a:t>
            </a:r>
          </a:p>
        </p:txBody>
      </p:sp>
      <p:pic>
        <p:nvPicPr>
          <p:cNvPr id="4" name="Graphic 3">
            <a:extLst>
              <a:ext uri="{FF2B5EF4-FFF2-40B4-BE49-F238E27FC236}">
                <a16:creationId xmlns:a16="http://schemas.microsoft.com/office/drawing/2014/main" id="{9766BCC0-E14B-552C-6C6B-3CC46A8F7AE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8179" y="1761689"/>
            <a:ext cx="154417" cy="134099"/>
          </a:xfrm>
          <a:prstGeom prst="rect">
            <a:avLst/>
          </a:prstGeom>
        </p:spPr>
      </p:pic>
      <p:sp>
        <p:nvSpPr>
          <p:cNvPr id="21" name="Rounded Rectangle 19">
            <a:extLst>
              <a:ext uri="{FF2B5EF4-FFF2-40B4-BE49-F238E27FC236}">
                <a16:creationId xmlns:a16="http://schemas.microsoft.com/office/drawing/2014/main" id="{90BD3A1C-DBC6-7AEF-E43B-E77DE9E614F9}"/>
              </a:ext>
              <a:ext uri="{C183D7F6-B498-43B3-948B-1728B52AA6E4}">
                <adec:decorative xmlns:adec="http://schemas.microsoft.com/office/drawing/2017/decorative" val="1"/>
              </a:ext>
            </a:extLst>
          </p:cNvPr>
          <p:cNvSpPr/>
          <p:nvPr/>
        </p:nvSpPr>
        <p:spPr>
          <a:xfrm>
            <a:off x="695993" y="4864045"/>
            <a:ext cx="3705033" cy="930899"/>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3D3FE1DB-5029-C19C-89DD-B3D45FB1CEE5}"/>
              </a:ext>
              <a:ext uri="{C183D7F6-B498-43B3-948B-1728B52AA6E4}">
                <adec:decorative xmlns:adec="http://schemas.microsoft.com/office/drawing/2017/decorative" val="1"/>
              </a:ext>
            </a:extLst>
          </p:cNvPr>
          <p:cNvSpPr txBox="1"/>
          <p:nvPr/>
        </p:nvSpPr>
        <p:spPr>
          <a:xfrm>
            <a:off x="740798" y="511681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44CA2FE6-02EF-E2F5-B487-9B0BBF04B0AA}"/>
              </a:ext>
              <a:ext uri="{C183D7F6-B498-43B3-948B-1728B52AA6E4}">
                <adec:decorative xmlns:adec="http://schemas.microsoft.com/office/drawing/2017/decorative" val="1"/>
              </a:ext>
            </a:extLst>
          </p:cNvPr>
          <p:cNvSpPr txBox="1"/>
          <p:nvPr/>
        </p:nvSpPr>
        <p:spPr>
          <a:xfrm>
            <a:off x="2076802" y="5053721"/>
            <a:ext cx="2298101" cy="499880"/>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7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AI-Powered Timesheet Integrity &amp; Fraud Detection</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Smart Incentive Design &amp; Cost Optimization</a:t>
            </a:r>
          </a:p>
        </p:txBody>
      </p:sp>
      <p:sp>
        <p:nvSpPr>
          <p:cNvPr id="35" name="Rounded Rectangle 19">
            <a:extLst>
              <a:ext uri="{FF2B5EF4-FFF2-40B4-BE49-F238E27FC236}">
                <a16:creationId xmlns:a16="http://schemas.microsoft.com/office/drawing/2014/main" id="{502768DE-7450-6F98-0F2E-9B582F38E284}"/>
              </a:ext>
              <a:ext uri="{C183D7F6-B498-43B3-948B-1728B52AA6E4}">
                <adec:decorative xmlns:adec="http://schemas.microsoft.com/office/drawing/2017/decorative" val="1"/>
              </a:ext>
            </a:extLst>
          </p:cNvPr>
          <p:cNvSpPr/>
          <p:nvPr/>
        </p:nvSpPr>
        <p:spPr>
          <a:xfrm>
            <a:off x="695993" y="5849787"/>
            <a:ext cx="3705033" cy="66194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Semilight" pitchFamily="2" charset="0"/>
                <a:ea typeface="+mn-ea"/>
                <a:cs typeface="Segoe Sans Display Semilight" pitchFamily="2" charset="0"/>
                <a:sym typeface="DM Sans Light"/>
              </a:rPr>
              <a:t>Integration with HRIS, benefits platforms, payroll systems, and legal/policy libraries to support rule-based eligibility and compliance validation</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Semilight" pitchFamily="2" charset="0"/>
                <a:ea typeface="+mn-ea"/>
                <a:cs typeface="Segoe Sans Display Semilight" pitchFamily="2" charset="0"/>
                <a:sym typeface="DM Sans Light"/>
              </a:rPr>
              <a:t>Defined leave management workflows including multi-step approval logic, policy matching, and benefit impact calculations</a:t>
            </a:r>
            <a:endParaRPr kumimoji="0" lang="en-GB" sz="600" b="0" i="0" u="none" strike="noStrike" kern="1200" cap="none" spc="0" normalizeH="0" baseline="0" noProof="0">
              <a:ln>
                <a:noFill/>
              </a:ln>
              <a:solidFill>
                <a:srgbClr val="D8D9DC">
                  <a:lumMod val="25000"/>
                </a:srgbClr>
              </a:solidFill>
              <a:effectLst/>
              <a:uLnTx/>
              <a:uFillTx/>
              <a:latin typeface="Segoe Sans Display Semilight" pitchFamily="2" charset="0"/>
              <a:ea typeface="+mn-ea"/>
              <a:cs typeface="Segoe Sans Display Semilight" pitchFamily="2" charset="0"/>
              <a:sym typeface="DM Sans Light"/>
            </a:endParaRPr>
          </a:p>
        </p:txBody>
      </p:sp>
      <p:sp>
        <p:nvSpPr>
          <p:cNvPr id="45" name="Rounded Rectangle 44">
            <a:extLst>
              <a:ext uri="{FF2B5EF4-FFF2-40B4-BE49-F238E27FC236}">
                <a16:creationId xmlns:a16="http://schemas.microsoft.com/office/drawing/2014/main" id="{74A15372-E351-4279-D80D-407A1F054F64}"/>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74BD9536-54E0-8BF7-F02E-F595F26810D0}"/>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8595A281-167C-6CA5-8058-BB02CD5540C4}"/>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DE2D3E77-AB94-801A-8413-E6455CB29A84}"/>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Policy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employee leave information, Validate with clock-in data &amp; compliance)</a:t>
            </a:r>
          </a:p>
        </p:txBody>
      </p:sp>
      <p:sp>
        <p:nvSpPr>
          <p:cNvPr id="51" name="Rounded Rectangle 50">
            <a:extLst>
              <a:ext uri="{FF2B5EF4-FFF2-40B4-BE49-F238E27FC236}">
                <a16:creationId xmlns:a16="http://schemas.microsoft.com/office/drawing/2014/main" id="{66645B36-C9A5-B2BB-5978-D6C60C0EA00B}"/>
              </a:ext>
              <a:ext uri="{C183D7F6-B498-43B3-948B-1728B52AA6E4}">
                <adec:decorative xmlns:adec="http://schemas.microsoft.com/office/drawing/2017/decorative" val="1"/>
              </a:ext>
            </a:extLst>
          </p:cNvPr>
          <p:cNvSpPr/>
          <p:nvPr/>
        </p:nvSpPr>
        <p:spPr>
          <a:xfrm>
            <a:off x="9528192" y="4392043"/>
            <a:ext cx="1439290" cy="34695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HR Notification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(Flag &amp; Notify mismatch data to HR team)</a:t>
            </a:r>
          </a:p>
        </p:txBody>
      </p:sp>
      <p:sp>
        <p:nvSpPr>
          <p:cNvPr id="52" name="Rounded Rectangle 51">
            <a:extLst>
              <a:ext uri="{FF2B5EF4-FFF2-40B4-BE49-F238E27FC236}">
                <a16:creationId xmlns:a16="http://schemas.microsoft.com/office/drawing/2014/main" id="{B48E455D-F235-E3CA-019F-F2FA1EF64326}"/>
              </a:ext>
              <a:ext uri="{C183D7F6-B498-43B3-948B-1728B52AA6E4}">
                <adec:decorative xmlns:adec="http://schemas.microsoft.com/office/drawing/2017/decorative" val="1"/>
              </a:ext>
            </a:extLst>
          </p:cNvPr>
          <p:cNvSpPr/>
          <p:nvPr/>
        </p:nvSpPr>
        <p:spPr>
          <a:xfrm>
            <a:off x="9528192" y="4786627"/>
            <a:ext cx="1439290" cy="383728"/>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Employee Notification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(Inform employee about policy mismatch / violation via email, follow-ups, gather response from employee)</a:t>
            </a:r>
          </a:p>
        </p:txBody>
      </p:sp>
      <p:sp>
        <p:nvSpPr>
          <p:cNvPr id="53" name="Rounded Rectangle 52">
            <a:extLst>
              <a:ext uri="{FF2B5EF4-FFF2-40B4-BE49-F238E27FC236}">
                <a16:creationId xmlns:a16="http://schemas.microsoft.com/office/drawing/2014/main" id="{B0818492-6039-472F-8A2B-073D7609E80F}"/>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AAF6B52E-0268-1A9E-818B-A4F1302FCC1C}"/>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E6A0F2DE-BF6F-05D5-B81B-D533E212F202}"/>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6" name="Rounded Rectangle 55">
            <a:extLst>
              <a:ext uri="{FF2B5EF4-FFF2-40B4-BE49-F238E27FC236}">
                <a16:creationId xmlns:a16="http://schemas.microsoft.com/office/drawing/2014/main" id="{E6468897-13D9-019F-9821-8249908BA9A1}"/>
              </a:ext>
              <a:ext uri="{C183D7F6-B498-43B3-948B-1728B52AA6E4}">
                <adec:decorative xmlns:adec="http://schemas.microsoft.com/office/drawing/2017/decorative" val="1"/>
              </a:ext>
            </a:extLst>
          </p:cNvPr>
          <p:cNvSpPr/>
          <p:nvPr/>
        </p:nvSpPr>
        <p:spPr>
          <a:xfrm>
            <a:off x="9528192" y="5226696"/>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Payment Calculator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(Calculate payment based on Compliance team decision about violation)</a:t>
            </a:r>
          </a:p>
        </p:txBody>
      </p:sp>
    </p:spTree>
    <p:extLst>
      <p:ext uri="{BB962C8B-B14F-4D97-AF65-F5344CB8AC3E}">
        <p14:creationId xmlns:p14="http://schemas.microsoft.com/office/powerpoint/2010/main" val="496130857"/>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2C166-2ED8-B824-6599-F5DB13609DDD}"/>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32053B94-98CB-F313-7B04-407C8F2B9D82}"/>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2" name="Google Shape;516;p32">
            <a:extLst>
              <a:ext uri="{FF2B5EF4-FFF2-40B4-BE49-F238E27FC236}">
                <a16:creationId xmlns:a16="http://schemas.microsoft.com/office/drawing/2014/main" id="{BAD566A0-F13A-43AE-4A43-ECCA34235A41}"/>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Learning &amp; development teams</a:t>
            </a:r>
          </a:p>
        </p:txBody>
      </p:sp>
      <p:sp>
        <p:nvSpPr>
          <p:cNvPr id="46" name="Google Shape;516;p32">
            <a:extLst>
              <a:ext uri="{FF2B5EF4-FFF2-40B4-BE49-F238E27FC236}">
                <a16:creationId xmlns:a16="http://schemas.microsoft.com/office/drawing/2014/main" id="{E8A20788-9E1D-0D48-979B-3F8F8C7F902B}"/>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HR &amp; talent management professionals</a:t>
            </a:r>
          </a:p>
        </p:txBody>
      </p:sp>
      <p:sp>
        <p:nvSpPr>
          <p:cNvPr id="12" name="Google Shape;498;p32">
            <a:extLst>
              <a:ext uri="{FF2B5EF4-FFF2-40B4-BE49-F238E27FC236}">
                <a16:creationId xmlns:a16="http://schemas.microsoft.com/office/drawing/2014/main" id="{423AF079-63EF-D783-7874-C192D0728981}"/>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Disjointed learning experiences have generic training recommendations, inconsistent tracking, and a lack of engagement insights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C35F099D-26E6-09D7-DEC7-160B0D23057D}"/>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C3B9317A-BD1D-9A10-98DD-1FF5D0C57BCB}"/>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Generic learning paths do not account for individual roles, skill gaps, or career development needs, leading to disengagement and ineffective training outcomes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 Learners and administrators spend excessive time on sign-ups, tracking progress, and monitoring completion rates, slowing down learning adoption and efficiency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Lack of automated insights into course completion, learner performance, and training impact, making it difficult to optimize learning programs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Significant manual effort to curate, categorize, and recommend relevant content.</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27E91479-40F8-54BA-AE42-479711EC5C55}"/>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4E583F6F-DCBD-27D1-EA9F-DF1E6637EC65}"/>
              </a:ext>
              <a:ext uri="{C183D7F6-B498-43B3-948B-1728B52AA6E4}">
                <adec:decorative xmlns:adec="http://schemas.microsoft.com/office/drawing/2017/decorative" val="1"/>
              </a:ext>
            </a:extLst>
          </p:cNvPr>
          <p:cNvSpPr/>
          <p:nvPr/>
        </p:nvSpPr>
        <p:spPr>
          <a:xfrm>
            <a:off x="6248885" y="2233080"/>
            <a:ext cx="2066440" cy="6612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Aggregates and categorizes learning materials based on topics, skill levels, and user preferences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847C85F0-E16C-9758-8EE2-9701C687AD32}"/>
              </a:ext>
              <a:ext uri="{C183D7F6-B498-43B3-948B-1728B52AA6E4}">
                <adec:decorative xmlns:adec="http://schemas.microsoft.com/office/drawing/2017/decorative" val="1"/>
              </a:ext>
            </a:extLst>
          </p:cNvPr>
          <p:cNvSpPr/>
          <p:nvPr/>
        </p:nvSpPr>
        <p:spPr>
          <a:xfrm>
            <a:off x="6215591" y="3767053"/>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Summarizes lengthy training materials into concise, digestible insights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C5D4AE95-DB97-66F7-AA9C-B72F5C7FF254}"/>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6312755-AB0A-CBCD-C64F-59A52C04DEB3}"/>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3914B2C8-3486-9792-1CFD-D4576B103D8C}"/>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DACD2850-0F62-3A80-A56D-8F96161BAB07}"/>
              </a:ext>
              <a:ext uri="{C183D7F6-B498-43B3-948B-1728B52AA6E4}">
                <adec:decorative xmlns:adec="http://schemas.microsoft.com/office/drawing/2017/decorative" val="1"/>
              </a:ext>
            </a:extLst>
          </p:cNvPr>
          <p:cNvSpPr/>
          <p:nvPr/>
        </p:nvSpPr>
        <p:spPr>
          <a:xfrm>
            <a:off x="6215591" y="2989925"/>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Provides personalized training recommendations based on job role, past training, and skill gaps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64AF8C3A-718F-5E5B-2710-6B69DCC7C31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31" name="Google Shape;163;p22">
            <a:extLst>
              <a:ext uri="{FF2B5EF4-FFF2-40B4-BE49-F238E27FC236}">
                <a16:creationId xmlns:a16="http://schemas.microsoft.com/office/drawing/2014/main" id="{4AC27C42-2231-E89E-47BB-D2A897844883}"/>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Smart Learning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36" name="TextBox 35">
            <a:extLst>
              <a:ext uri="{FF2B5EF4-FFF2-40B4-BE49-F238E27FC236}">
                <a16:creationId xmlns:a16="http://schemas.microsoft.com/office/drawing/2014/main" id="{86F2ED65-3A95-E28D-D4E7-F279D949CBCA}"/>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learning experience creation by gathering, summarizing, and recommending training content based on employee roles, skills, and preferences</a:t>
            </a:r>
          </a:p>
        </p:txBody>
      </p:sp>
      <p:sp>
        <p:nvSpPr>
          <p:cNvPr id="37" name="Google Shape;498;p32">
            <a:extLst>
              <a:ext uri="{FF2B5EF4-FFF2-40B4-BE49-F238E27FC236}">
                <a16:creationId xmlns:a16="http://schemas.microsoft.com/office/drawing/2014/main" id="{89D0A306-FF0F-8E73-A184-ADD1B4134599}"/>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AI-driven learning delivers personalized recommendations specific to employee roles, automates course enrollments, and provides real-time progress tracking for effective skill development</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9CBE585F-CDE5-0704-945E-CD14D628B2A1}"/>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E01DF518-A382-5628-ED73-AC453330EAA6}"/>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Learning Course Completion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AI-led personalization enhances learner engagement and completion rates</a:t>
            </a:r>
          </a:p>
        </p:txBody>
      </p:sp>
      <p:sp>
        <p:nvSpPr>
          <p:cNvPr id="48" name="Arrow: Up 56">
            <a:extLst>
              <a:ext uri="{FF2B5EF4-FFF2-40B4-BE49-F238E27FC236}">
                <a16:creationId xmlns:a16="http://schemas.microsoft.com/office/drawing/2014/main" id="{C95AFCF7-0A92-4D55-F463-56A133784E80}"/>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CD2690E6-514B-B7B8-D674-33C583F9B7D6}"/>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Skills Mastered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Targeted skills mastered by completing specific training content</a:t>
            </a:r>
          </a:p>
        </p:txBody>
      </p:sp>
      <p:sp>
        <p:nvSpPr>
          <p:cNvPr id="50" name="Arrow: Up 56">
            <a:extLst>
              <a:ext uri="{FF2B5EF4-FFF2-40B4-BE49-F238E27FC236}">
                <a16:creationId xmlns:a16="http://schemas.microsoft.com/office/drawing/2014/main" id="{9631E95E-6EF9-FFE9-BA11-59290BEDD5D6}"/>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273320FB-17E5-8888-74AD-9532C3C2CFA7}"/>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Reduced administrative workload, streamlining training enrollment and tracking</a:t>
            </a:r>
          </a:p>
        </p:txBody>
      </p:sp>
      <p:sp>
        <p:nvSpPr>
          <p:cNvPr id="52" name="Arrow: Up 56">
            <a:extLst>
              <a:ext uri="{FF2B5EF4-FFF2-40B4-BE49-F238E27FC236}">
                <a16:creationId xmlns:a16="http://schemas.microsoft.com/office/drawing/2014/main" id="{438F7464-2FD0-21B4-3A43-F59FBAFDD89E}"/>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128994CD-C73C-A03A-4C7A-80E288CFE787}"/>
              </a:ext>
              <a:ext uri="{C183D7F6-B498-43B3-948B-1728B52AA6E4}">
                <adec:decorative xmlns:adec="http://schemas.microsoft.com/office/drawing/2017/decorative" val="1"/>
              </a:ext>
            </a:extLst>
          </p:cNvPr>
          <p:cNvSpPr/>
          <p:nvPr/>
        </p:nvSpPr>
        <p:spPr>
          <a:xfrm>
            <a:off x="6215591" y="4598719"/>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Automates course enrollment and schedules learning sessions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7" name="Google Shape;516;p32">
            <a:extLst>
              <a:ext uri="{FF2B5EF4-FFF2-40B4-BE49-F238E27FC236}">
                <a16:creationId xmlns:a16="http://schemas.microsoft.com/office/drawing/2014/main" id="{6D422E72-27DF-CCF0-6AD2-714756AB63BF}"/>
              </a:ext>
              <a:ext uri="{C183D7F6-B498-43B3-948B-1728B52AA6E4}">
                <adec:decorative xmlns:adec="http://schemas.microsoft.com/office/drawing/2017/decorative" val="1"/>
              </a:ext>
            </a:extLst>
          </p:cNvPr>
          <p:cNvSpPr/>
          <p:nvPr/>
        </p:nvSpPr>
        <p:spPr>
          <a:xfrm>
            <a:off x="8682390" y="5521105"/>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People managers</a:t>
            </a:r>
          </a:p>
        </p:txBody>
      </p:sp>
      <p:sp>
        <p:nvSpPr>
          <p:cNvPr id="53" name="Google Shape;516;p32">
            <a:extLst>
              <a:ext uri="{FF2B5EF4-FFF2-40B4-BE49-F238E27FC236}">
                <a16:creationId xmlns:a16="http://schemas.microsoft.com/office/drawing/2014/main" id="{A39D6072-3F12-ECB7-D5FB-55173C321E9A}"/>
              </a:ext>
              <a:ext uri="{C183D7F6-B498-43B3-948B-1728B52AA6E4}">
                <adec:decorative xmlns:adec="http://schemas.microsoft.com/office/drawing/2017/decorative" val="1"/>
              </a:ext>
            </a:extLst>
          </p:cNvPr>
          <p:cNvSpPr/>
          <p:nvPr/>
        </p:nvSpPr>
        <p:spPr>
          <a:xfrm>
            <a:off x="10123065" y="5521105"/>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Employees</a:t>
            </a:r>
          </a:p>
        </p:txBody>
      </p:sp>
      <p:sp>
        <p:nvSpPr>
          <p:cNvPr id="32" name="Google Shape;523;p32">
            <a:extLst>
              <a:ext uri="{FF2B5EF4-FFF2-40B4-BE49-F238E27FC236}">
                <a16:creationId xmlns:a16="http://schemas.microsoft.com/office/drawing/2014/main" id="{2AEC54D9-18DA-AA9E-7417-D732EE8BD13E}"/>
              </a:ext>
              <a:ext uri="{C183D7F6-B498-43B3-948B-1728B52AA6E4}">
                <adec:decorative xmlns:adec="http://schemas.microsoft.com/office/drawing/2017/decorative" val="1"/>
              </a:ext>
            </a:extLst>
          </p:cNvPr>
          <p:cNvSpPr/>
          <p:nvPr/>
        </p:nvSpPr>
        <p:spPr>
          <a:xfrm>
            <a:off x="6215591" y="5409425"/>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Tracks learner progress and generates real-time reports on completion, quiz scores, and engagement metrics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103283811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325A1-2791-BDC8-F52D-B30FAD814440}"/>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4A02E085-3D7D-DA1B-0908-DD4A6762ECA8}"/>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C33F644D-4445-BC35-F65E-7656D3CD17C7}"/>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50706546-C119-AC61-2DED-0140786C29E2}"/>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26C74872-97A0-B0E6-3292-EC26D8192EE8}"/>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DEAB7C0E-DC1E-C5E0-AAD3-BCA0F62F7703}"/>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E8ED99BC-4104-048B-75E7-B40980237796}"/>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0150EC65-13E0-1BA7-D7C7-483E95D28706}"/>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A1233076-A571-FE0D-98AC-25FA5A599F33}"/>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EF3CBC39-D9D3-D794-8CB4-BCCD86A83628}"/>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CF0C544A-80CA-02D8-5F01-AF23CAFF5923}"/>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1E45835C-0671-A86C-6F06-83FB3BF5A638}"/>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TextBox 93">
            <a:extLst>
              <a:ext uri="{FF2B5EF4-FFF2-40B4-BE49-F238E27FC236}">
                <a16:creationId xmlns:a16="http://schemas.microsoft.com/office/drawing/2014/main" id="{D4D43049-0024-9BDB-2A6F-AEB99A955CED}"/>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4FF14FE9-815F-D3B5-DC71-A1897DE0CA2E}"/>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0963153A-0454-CD03-AD90-496D64E6742B}"/>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076D9828-6BCD-A93F-829A-7FBB89A37BF6}"/>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68B5ED89-C8D4-ED97-7ED2-1A0A5146C47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7952468-01A0-7C23-4CB6-69B94F958893}"/>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8EBEEF41-7885-6366-AF84-F8C2CB37479C}"/>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88E6AB74-6699-3F28-371F-617394CDB7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FF7EFB69-0CD2-C45B-91D2-5D805F4DBDE8}"/>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66789CF0-C82D-490F-A259-60671D266C67}"/>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08C92ACD-7DF8-B2C0-7BD2-B538D1EADE3F}"/>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8349DB4A-2627-112A-63EF-EC54E6F21215}"/>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7A5ACF56-48F1-2746-20C2-526715428C39}"/>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C624E49D-5F13-2CD6-E438-1EE148C2003D}"/>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3C0B4A42-DA1F-9F58-8621-83D5DE704FB9}"/>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5597A77E-B579-8C76-975B-240730CBE97E}"/>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A4117047-C1ED-C696-1081-ACCC2E2CF945}"/>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AA13D3CE-E820-7472-87EE-C129740C7C3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14ABF20F-0D50-82DC-1592-2CF94DCC3A2B}"/>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0EFF7B7A-8A40-1AFC-37B6-2A526E7FB135}"/>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98C85385-C09F-79E4-5357-11AAD4DC99DF}"/>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F30E85F3-E474-D779-EA62-B473578759A0}"/>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E58F20A0-DE71-9CE0-1F7A-43197B5600D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8C7F83E9-BD0F-7168-5AAC-5BD64E668564}"/>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5D85821E-2747-9D8A-8333-BE4B79C77BEC}"/>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279A04AB-C0ED-FA95-3DC8-1131B00D7DF8}"/>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07680E4D-247C-B3E4-4402-D27052061F85}"/>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AE6B07D0-0F93-E7C7-0C33-947ABC005BC2}"/>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683CF9ED-F59F-CDDE-12BC-2C7576CE819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6" name="Google Shape;163;p22">
            <a:extLst>
              <a:ext uri="{FF2B5EF4-FFF2-40B4-BE49-F238E27FC236}">
                <a16:creationId xmlns:a16="http://schemas.microsoft.com/office/drawing/2014/main" id="{560BF3E8-8163-6D5A-6565-EF7E018A06D9}"/>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Smart Learning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9" name="TextBox 8">
            <a:extLst>
              <a:ext uri="{FF2B5EF4-FFF2-40B4-BE49-F238E27FC236}">
                <a16:creationId xmlns:a16="http://schemas.microsoft.com/office/drawing/2014/main" id="{2B154544-63E5-BE17-4883-BB190A6CD198}"/>
              </a:ext>
            </a:extLst>
          </p:cNvPr>
          <p:cNvSpPr txBox="1"/>
          <p:nvPr/>
        </p:nvSpPr>
        <p:spPr>
          <a:xfrm>
            <a:off x="695994" y="1098881"/>
            <a:ext cx="11229707"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learning experience creation by gathering, summarizing, and recommending training content based on employee roles, skills, and preferences</a:t>
            </a:r>
          </a:p>
        </p:txBody>
      </p:sp>
      <p:sp>
        <p:nvSpPr>
          <p:cNvPr id="173" name="TextBox 172">
            <a:extLst>
              <a:ext uri="{FF2B5EF4-FFF2-40B4-BE49-F238E27FC236}">
                <a16:creationId xmlns:a16="http://schemas.microsoft.com/office/drawing/2014/main" id="{3853EDF1-FA4B-23DB-315A-FEB9CFE9AB9E}"/>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84F55AD5-8892-AF85-8762-8F7B5AAFB173}"/>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3E93C38F-D340-AA4E-9168-F81A94B4085B}"/>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D3B25749-F05E-9BC2-6D98-4F8552DEBD09}"/>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00D2D83D-7D9F-EFA2-9B13-71C649D6A814}"/>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E9E6C8E4-597B-422D-4863-22C491FDAF2D}"/>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51810C22-D609-FD77-0EA2-243492C18272}"/>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EB7E09DD-7AD6-F1CE-5C3D-5AF843254DE1}"/>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238D466A-49A2-A7AC-ECDD-B6172D202566}"/>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7695ECA0-1F73-5438-528B-8E97BF19BE5A}"/>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2861D7CF-A5E4-5D32-8F74-0771F15F1C9C}"/>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4E3F3C61-5680-68F9-7EE1-7C77BAA1507E}"/>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1137AE2A-EEDD-7CCB-E246-6828941246EE}"/>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128A84AD-FDED-C331-BEA6-6A97DDEDEEE4}"/>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HR Recruitment Team, HR Hiring Manager, Talent Acquisition Specialists</a:t>
            </a:r>
          </a:p>
        </p:txBody>
      </p:sp>
      <p:pic>
        <p:nvPicPr>
          <p:cNvPr id="4" name="Graphic 3">
            <a:extLst>
              <a:ext uri="{FF2B5EF4-FFF2-40B4-BE49-F238E27FC236}">
                <a16:creationId xmlns:a16="http://schemas.microsoft.com/office/drawing/2014/main" id="{2F193B5A-79B5-AE7F-BE19-5E1DA428CE5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8179" y="1761689"/>
            <a:ext cx="154417" cy="134099"/>
          </a:xfrm>
          <a:prstGeom prst="rect">
            <a:avLst/>
          </a:prstGeom>
        </p:spPr>
      </p:pic>
      <p:sp>
        <p:nvSpPr>
          <p:cNvPr id="45" name="Rounded Rectangle 44">
            <a:extLst>
              <a:ext uri="{FF2B5EF4-FFF2-40B4-BE49-F238E27FC236}">
                <a16:creationId xmlns:a16="http://schemas.microsoft.com/office/drawing/2014/main" id="{6E827A42-ECCF-0623-E9BB-15CBF80CAA91}"/>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85ACC14F-5ECD-DB84-B852-D2A60A3F765A}"/>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930B20C1-50FA-1C3C-FE72-5691D0BE103E}"/>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720D9175-A400-23A2-B5CB-DFAA4B5C372A}"/>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employee data &amp; Validate clock-in data according to the provided logic)</a:t>
            </a:r>
          </a:p>
        </p:txBody>
      </p:sp>
      <p:sp>
        <p:nvSpPr>
          <p:cNvPr id="51" name="Rounded Rectangle 50">
            <a:extLst>
              <a:ext uri="{FF2B5EF4-FFF2-40B4-BE49-F238E27FC236}">
                <a16:creationId xmlns:a16="http://schemas.microsoft.com/office/drawing/2014/main" id="{BB93008D-2AA5-474F-A893-7B223C5D7F74}"/>
              </a:ext>
              <a:ext uri="{C183D7F6-B498-43B3-948B-1728B52AA6E4}">
                <adec:decorative xmlns:adec="http://schemas.microsoft.com/office/drawing/2017/decorative" val="1"/>
              </a:ext>
            </a:extLst>
          </p:cNvPr>
          <p:cNvSpPr/>
          <p:nvPr/>
        </p:nvSpPr>
        <p:spPr>
          <a:xfrm>
            <a:off x="9528192" y="4392043"/>
            <a:ext cx="1439290" cy="34695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Anomaly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(Identify anomaly with given logic, Flag &amp; Notify irregular data to Finance &amp; HR team)</a:t>
            </a:r>
          </a:p>
        </p:txBody>
      </p:sp>
      <p:sp>
        <p:nvSpPr>
          <p:cNvPr id="52" name="Rounded Rectangle 51">
            <a:extLst>
              <a:ext uri="{FF2B5EF4-FFF2-40B4-BE49-F238E27FC236}">
                <a16:creationId xmlns:a16="http://schemas.microsoft.com/office/drawing/2014/main" id="{D58C3EA7-3C8E-F2F2-0150-F0A902D94C65}"/>
              </a:ext>
              <a:ext uri="{C183D7F6-B498-43B3-948B-1728B52AA6E4}">
                <adec:decorative xmlns:adec="http://schemas.microsoft.com/office/drawing/2017/decorative" val="1"/>
              </a:ext>
            </a:extLst>
          </p:cNvPr>
          <p:cNvSpPr/>
          <p:nvPr/>
        </p:nvSpPr>
        <p:spPr>
          <a:xfrm>
            <a:off x="9528192" y="4786627"/>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(Transfer unflagged employee data to Payroll team)</a:t>
            </a:r>
          </a:p>
        </p:txBody>
      </p:sp>
      <p:sp>
        <p:nvSpPr>
          <p:cNvPr id="53" name="Rounded Rectangle 52">
            <a:extLst>
              <a:ext uri="{FF2B5EF4-FFF2-40B4-BE49-F238E27FC236}">
                <a16:creationId xmlns:a16="http://schemas.microsoft.com/office/drawing/2014/main" id="{00ED78CC-131A-8ECA-99F0-33B2C23D134B}"/>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F44171A2-C9AC-52BF-85AE-B8E8E34591A5}"/>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B098C3AC-A3EF-3E46-8E12-0187449B1BA5}"/>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13" name="Google Shape;498;p32">
            <a:extLst>
              <a:ext uri="{FF2B5EF4-FFF2-40B4-BE49-F238E27FC236}">
                <a16:creationId xmlns:a16="http://schemas.microsoft.com/office/drawing/2014/main" id="{979B9E78-95C1-4655-8C5B-44356D6BF50E}"/>
              </a:ext>
              <a:ext uri="{C183D7F6-B498-43B3-948B-1728B52AA6E4}">
                <adec:decorative xmlns:adec="http://schemas.microsoft.com/office/drawing/2017/decorative" val="1"/>
              </a:ext>
            </a:extLst>
          </p:cNvPr>
          <p:cNvSpPr/>
          <p:nvPr/>
        </p:nvSpPr>
        <p:spPr>
          <a:xfrm>
            <a:off x="707186" y="1629871"/>
            <a:ext cx="3693840" cy="314186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Required learning / training material and content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Ensure recommended content is credible, high-quality, updated, and aligned with organizational training goals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Integrates with learning platforms and HR systems for role/skill mapping</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Training content metadata and transcripts (DOCX, MP4 metadata,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Learner profile data and skills matrix (XLSX,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Feedback logs and quiz results (CSV, LMS exports)</a:t>
            </a:r>
          </a:p>
        </p:txBody>
      </p:sp>
      <p:sp>
        <p:nvSpPr>
          <p:cNvPr id="24" name="Rounded Rectangle 19">
            <a:extLst>
              <a:ext uri="{FF2B5EF4-FFF2-40B4-BE49-F238E27FC236}">
                <a16:creationId xmlns:a16="http://schemas.microsoft.com/office/drawing/2014/main" id="{51FABF58-E5C4-C8AF-7C2F-656597760A89}"/>
              </a:ext>
              <a:ext uri="{C183D7F6-B498-43B3-948B-1728B52AA6E4}">
                <adec:decorative xmlns:adec="http://schemas.microsoft.com/office/drawing/2017/decorative" val="1"/>
              </a:ext>
            </a:extLst>
          </p:cNvPr>
          <p:cNvSpPr/>
          <p:nvPr/>
        </p:nvSpPr>
        <p:spPr>
          <a:xfrm>
            <a:off x="695993" y="4864046"/>
            <a:ext cx="3705033" cy="681164"/>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5" name="TextBox 24">
            <a:extLst>
              <a:ext uri="{FF2B5EF4-FFF2-40B4-BE49-F238E27FC236}">
                <a16:creationId xmlns:a16="http://schemas.microsoft.com/office/drawing/2014/main" id="{B2F79919-2A37-1912-5EFF-F8EEA1D3D96D}"/>
              </a:ext>
              <a:ext uri="{C183D7F6-B498-43B3-948B-1728B52AA6E4}">
                <adec:decorative xmlns:adec="http://schemas.microsoft.com/office/drawing/2017/decorative" val="1"/>
              </a:ext>
            </a:extLst>
          </p:cNvPr>
          <p:cNvSpPr txBox="1"/>
          <p:nvPr/>
        </p:nvSpPr>
        <p:spPr>
          <a:xfrm>
            <a:off x="740798" y="500074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3" name="TextBox 32">
            <a:extLst>
              <a:ext uri="{FF2B5EF4-FFF2-40B4-BE49-F238E27FC236}">
                <a16:creationId xmlns:a16="http://schemas.microsoft.com/office/drawing/2014/main" id="{CE377FFC-1C0E-8975-A045-FA7B06C407BE}"/>
              </a:ext>
              <a:ext uri="{C183D7F6-B498-43B3-948B-1728B52AA6E4}">
                <adec:decorative xmlns:adec="http://schemas.microsoft.com/office/drawing/2017/decorative" val="1"/>
              </a:ext>
            </a:extLst>
          </p:cNvPr>
          <p:cNvSpPr txBox="1"/>
          <p:nvPr/>
        </p:nvSpPr>
        <p:spPr>
          <a:xfrm>
            <a:off x="2076802" y="5025241"/>
            <a:ext cx="2298101" cy="361574"/>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Behavioral Nudges and Adoption Enhancement Agent</a:t>
            </a:r>
          </a:p>
        </p:txBody>
      </p:sp>
      <p:sp>
        <p:nvSpPr>
          <p:cNvPr id="37" name="Rounded Rectangle 19">
            <a:extLst>
              <a:ext uri="{FF2B5EF4-FFF2-40B4-BE49-F238E27FC236}">
                <a16:creationId xmlns:a16="http://schemas.microsoft.com/office/drawing/2014/main" id="{E525357B-4592-69BB-B98D-84FBCF675A5B}"/>
              </a:ext>
              <a:ext uri="{C183D7F6-B498-43B3-948B-1728B52AA6E4}">
                <adec:decorative xmlns:adec="http://schemas.microsoft.com/office/drawing/2017/decorative" val="1"/>
              </a:ext>
            </a:extLst>
          </p:cNvPr>
          <p:cNvSpPr/>
          <p:nvPr/>
        </p:nvSpPr>
        <p:spPr>
          <a:xfrm>
            <a:off x="695993" y="5723100"/>
            <a:ext cx="3705033" cy="791582"/>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LMS, HRIS, and skills matrix platforms to support personalized learning recommendations and course assignment</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learning and development workflows including course alignment, enrollment, assessment tracking, and upskilling analytics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Tree>
    <p:extLst>
      <p:ext uri="{BB962C8B-B14F-4D97-AF65-F5344CB8AC3E}">
        <p14:creationId xmlns:p14="http://schemas.microsoft.com/office/powerpoint/2010/main" val="2317878411"/>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5FB9-3B15-DA35-82CE-8C7A09BA8427}"/>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DE4F8605-8095-4709-B7AC-794CE98C43E7}"/>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Legal scenarios</a:t>
            </a:r>
            <a:endParaRPr lang="en-US"/>
          </a:p>
        </p:txBody>
      </p:sp>
      <p:sp>
        <p:nvSpPr>
          <p:cNvPr id="78" name="TextBox 77">
            <a:extLst>
              <a:ext uri="{FF2B5EF4-FFF2-40B4-BE49-F238E27FC236}">
                <a16:creationId xmlns:a16="http://schemas.microsoft.com/office/drawing/2014/main" id="{CE20F08D-B4FB-E872-C33A-031590AF2B06}"/>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F92A8676-CC47-278A-4B18-A993AFEDA014}"/>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8886DC06-F60E-9068-A144-028BC4624AFA}"/>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5F02693F-28EC-14C4-8EC9-0BA8E77B2322}"/>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3A642406-C773-9085-BAAD-554EEAD15214}"/>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68AE84BC-DC7E-3360-7BF9-833EFD4ACDFA}"/>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5B098F4A-9AEC-D620-E08A-5E1F396ACC90}"/>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33C7C33C-60F9-4CAA-56F9-FBCA727AFD62}"/>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587716F6-EEA4-04FC-2FD7-22C485BFEC0C}"/>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E8A91313-6678-95F5-14DD-25AED906E309}"/>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EE3AFBAA-9FD2-0FF2-D745-B40F7F08D146}"/>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1BB2E5E0-3604-62A7-846E-E450A74E3EB7}"/>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69A95A75-75E1-12BC-8A94-08247CAC1749}"/>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B7A2421B-1BBE-CF1E-9A52-F8F530FEC1CF}"/>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3334FB19-9E6E-734A-5F4F-5B6DA0577496}"/>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031404C3-C35E-0FD5-DD3F-75FEDEECE5CD}"/>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E48E0DDD-71F0-7C63-DF7C-EFD726A27709}"/>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555A6EAA-B15F-67C6-4838-1CBD7699054F}"/>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1F41074C-5EBA-1EC2-A687-53B14441D747}"/>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D079F38F-64DC-D191-C2F5-983A2FCB0CD6}"/>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4277B735-3D06-F0C4-5762-5316BA055AEC}"/>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F4D6F297-E311-CBFC-40DD-F9ED859B4E85}"/>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4FF889F2-EEE9-1492-747D-D175EA7F3533}"/>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F32370D6-31C6-D22B-A769-145C20EE8846}"/>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309D8B15-1E46-CCD4-44F0-376DDE074ED7}"/>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DF2FF0FA-9F13-A268-D2A9-228887832B3F}"/>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3ABAAC2F-DFD3-36D2-09F9-58A4F344BF5A}"/>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74FFEDF8-AD9B-5D7D-9C8C-9C50EC657A5C}"/>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90FC6CAB-DF79-A175-04F8-C1474F60C00A}"/>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BAB3AC80-C690-F3A5-276B-465CCFC244F9}"/>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5C3D0535-A54A-2BE6-1C0A-7BF9F6E9D086}"/>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E18E1BDD-1641-161F-E1D6-58A8128568AC}"/>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dirty="0">
                          <a:solidFill>
                            <a:schemeClr val="bg1"/>
                          </a:solidFill>
                          <a:latin typeface="Segoe Sans Display"/>
                          <a:cs typeface="Segoe Sans Display"/>
                        </a:rPr>
                        <a:t>01</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a:solidFill>
                            <a:srgbClr val="000000"/>
                          </a:solidFill>
                          <a:latin typeface="Segoe Sans Display" pitchFamily="2" charset="0"/>
                          <a:ea typeface="DM Sans 14pt ExtraLight"/>
                          <a:cs typeface="Segoe Sans Display" pitchFamily="2" charset="0"/>
                          <a:sym typeface="DM Sans ExtraLight"/>
                        </a:rPr>
                        <a:t>Case &amp; Precedent Analysis</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dirty="0">
                          <a:solidFill>
                            <a:schemeClr val="bg1"/>
                          </a:solidFill>
                          <a:latin typeface="Segoe Sans Display"/>
                          <a:cs typeface="Segoe Sans Display"/>
                        </a:rPr>
                        <a:t>02</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a:solidFill>
                            <a:srgbClr val="000000"/>
                          </a:solidFill>
                          <a:latin typeface="Segoe Sans Display" pitchFamily="2" charset="0"/>
                          <a:ea typeface="DM Sans 14pt ExtraLight"/>
                          <a:cs typeface="Segoe Sans Display" pitchFamily="2" charset="0"/>
                          <a:sym typeface="DM Sans ExtraLight"/>
                        </a:rPr>
                        <a:t>Automated Contract Review</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dirty="0">
                          <a:solidFill>
                            <a:schemeClr val="bg1"/>
                          </a:solidFill>
                          <a:latin typeface="Segoe Sans Display"/>
                          <a:cs typeface="Segoe Sans Display"/>
                        </a:rPr>
                        <a:t>03</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a:solidFill>
                            <a:srgbClr val="000000"/>
                          </a:solidFill>
                          <a:latin typeface="Segoe Sans Display" pitchFamily="2" charset="0"/>
                          <a:ea typeface="DM Sans 14pt ExtraLight"/>
                          <a:cs typeface="Segoe Sans Display" pitchFamily="2" charset="0"/>
                          <a:sym typeface="DM Sans ExtraLight"/>
                        </a:rPr>
                        <a:t>Contract Lifecycle Management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dirty="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r>
                        <a:rPr lang="en-IN" sz="1200" b="0" i="0">
                          <a:latin typeface="Segoe Sans Display" pitchFamily="2" charset="0"/>
                          <a:cs typeface="Segoe Sans Display" pitchFamily="2" charset="0"/>
                        </a:rPr>
                        <a:t>IP Creation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dirty="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a:solidFill>
                            <a:srgbClr val="000000"/>
                          </a:solidFill>
                          <a:latin typeface="Segoe Sans Display" pitchFamily="2" charset="0"/>
                          <a:ea typeface="DM Sans 14pt ExtraLight"/>
                          <a:cs typeface="Segoe Sans Display" pitchFamily="2" charset="0"/>
                          <a:sym typeface="DM Sans ExtraLight"/>
                        </a:rPr>
                        <a:t>IP Protection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2" name="Oval 1">
            <a:extLst>
              <a:ext uri="{FF2B5EF4-FFF2-40B4-BE49-F238E27FC236}">
                <a16:creationId xmlns:a16="http://schemas.microsoft.com/office/drawing/2014/main" id="{C77A9DBD-0771-9474-7B8B-CDD68BB44241}"/>
              </a:ext>
              <a:ext uri="{C183D7F6-B498-43B3-948B-1728B52AA6E4}">
                <adec:decorative xmlns:adec="http://schemas.microsoft.com/office/drawing/2017/decorative" val="1"/>
              </a:ext>
            </a:extLst>
          </p:cNvPr>
          <p:cNvSpPr/>
          <p:nvPr/>
        </p:nvSpPr>
        <p:spPr bwMode="auto">
          <a:xfrm>
            <a:off x="2692337" y="2190163"/>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3" name="Oval 2">
            <a:extLst>
              <a:ext uri="{FF2B5EF4-FFF2-40B4-BE49-F238E27FC236}">
                <a16:creationId xmlns:a16="http://schemas.microsoft.com/office/drawing/2014/main" id="{2876B95D-FF5A-71CA-40F0-0F8B9B2B09C8}"/>
              </a:ext>
              <a:ext uri="{C183D7F6-B498-43B3-948B-1728B52AA6E4}">
                <adec:decorative xmlns:adec="http://schemas.microsoft.com/office/drawing/2017/decorative" val="1"/>
              </a:ext>
            </a:extLst>
          </p:cNvPr>
          <p:cNvSpPr/>
          <p:nvPr/>
        </p:nvSpPr>
        <p:spPr bwMode="auto">
          <a:xfrm>
            <a:off x="2367712" y="2190163"/>
            <a:ext cx="313854" cy="313854"/>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4" name="Oval 3">
            <a:extLst>
              <a:ext uri="{FF2B5EF4-FFF2-40B4-BE49-F238E27FC236}">
                <a16:creationId xmlns:a16="http://schemas.microsoft.com/office/drawing/2014/main" id="{6A7840AE-E604-421E-B931-CF35B1769E2F}"/>
              </a:ext>
              <a:ext uri="{C183D7F6-B498-43B3-948B-1728B52AA6E4}">
                <adec:decorative xmlns:adec="http://schemas.microsoft.com/office/drawing/2017/decorative" val="1"/>
              </a:ext>
            </a:extLst>
          </p:cNvPr>
          <p:cNvSpPr/>
          <p:nvPr/>
        </p:nvSpPr>
        <p:spPr bwMode="auto">
          <a:xfrm>
            <a:off x="2574741" y="3195519"/>
            <a:ext cx="313854" cy="313854"/>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5" name="Oval 4">
            <a:extLst>
              <a:ext uri="{FF2B5EF4-FFF2-40B4-BE49-F238E27FC236}">
                <a16:creationId xmlns:a16="http://schemas.microsoft.com/office/drawing/2014/main" id="{C25DB5B6-A148-DFD1-43B5-72D0788995C5}"/>
              </a:ext>
              <a:ext uri="{C183D7F6-B498-43B3-948B-1728B52AA6E4}">
                <adec:decorative xmlns:adec="http://schemas.microsoft.com/office/drawing/2017/decorative" val="1"/>
              </a:ext>
            </a:extLst>
          </p:cNvPr>
          <p:cNvSpPr/>
          <p:nvPr/>
        </p:nvSpPr>
        <p:spPr bwMode="auto">
          <a:xfrm>
            <a:off x="5454644" y="3212529"/>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6" name="Oval 5">
            <a:extLst>
              <a:ext uri="{FF2B5EF4-FFF2-40B4-BE49-F238E27FC236}">
                <a16:creationId xmlns:a16="http://schemas.microsoft.com/office/drawing/2014/main" id="{515F949E-C53F-5418-962E-5354B54CFBA7}"/>
              </a:ext>
              <a:ext uri="{C183D7F6-B498-43B3-948B-1728B52AA6E4}">
                <adec:decorative xmlns:adec="http://schemas.microsoft.com/office/drawing/2017/decorative" val="1"/>
              </a:ext>
            </a:extLst>
          </p:cNvPr>
          <p:cNvSpPr/>
          <p:nvPr/>
        </p:nvSpPr>
        <p:spPr bwMode="auto">
          <a:xfrm>
            <a:off x="2535410" y="2462599"/>
            <a:ext cx="313854" cy="313854"/>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Tree>
    <p:extLst>
      <p:ext uri="{BB962C8B-B14F-4D97-AF65-F5344CB8AC3E}">
        <p14:creationId xmlns:p14="http://schemas.microsoft.com/office/powerpoint/2010/main" val="975418050"/>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D40D0-5F0A-7BD7-AE42-5558A70E58CD}"/>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958B6E3E-9EDA-E3BD-1D73-ECCBCB43769A}"/>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2" name="Google Shape;516;p32">
            <a:extLst>
              <a:ext uri="{FF2B5EF4-FFF2-40B4-BE49-F238E27FC236}">
                <a16:creationId xmlns:a16="http://schemas.microsoft.com/office/drawing/2014/main" id="{B8E3F78E-05B8-6110-180B-67439475CC99}"/>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Legal analysts</a:t>
            </a:r>
          </a:p>
        </p:txBody>
      </p:sp>
      <p:sp>
        <p:nvSpPr>
          <p:cNvPr id="12" name="Google Shape;498;p32">
            <a:extLst>
              <a:ext uri="{FF2B5EF4-FFF2-40B4-BE49-F238E27FC236}">
                <a16:creationId xmlns:a16="http://schemas.microsoft.com/office/drawing/2014/main" id="{17EB6F7E-F850-5358-C68B-94EB76F04592}"/>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Manual and incomprehensive  case &amp; precedent analysis lacks tailored recommendations </a:t>
            </a:r>
          </a:p>
        </p:txBody>
      </p:sp>
      <p:sp>
        <p:nvSpPr>
          <p:cNvPr id="14" name="Google Shape;523;p32">
            <a:extLst>
              <a:ext uri="{FF2B5EF4-FFF2-40B4-BE49-F238E27FC236}">
                <a16:creationId xmlns:a16="http://schemas.microsoft.com/office/drawing/2014/main" id="{A4B3EF48-4640-8E71-3A75-53FEE60DE84D}"/>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70F66A8-EFD4-D4A9-9EFE-76623D2AA11F}"/>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Analysts manually conduct analyses, which consumes significant time and is not scalable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The research is often incomprehensive and  lacks actionable insights </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00611665-61F6-0143-B873-3338473E7A6C}"/>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B20AD2F4-B64F-6FBB-18D7-9240FB708900}"/>
              </a:ext>
              <a:ext uri="{C183D7F6-B498-43B3-948B-1728B52AA6E4}">
                <adec:decorative xmlns:adec="http://schemas.microsoft.com/office/drawing/2017/decorative" val="1"/>
              </a:ext>
            </a:extLst>
          </p:cNvPr>
          <p:cNvSpPr/>
          <p:nvPr/>
        </p:nvSpPr>
        <p:spPr>
          <a:xfrm>
            <a:off x="6248885" y="2233080"/>
            <a:ext cx="2066440" cy="6612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Ingests large volumes of case files, statutes, and precedents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45A165F4-048D-2389-8E34-D4C830906FFE}"/>
              </a:ext>
              <a:ext uri="{C183D7F6-B498-43B3-948B-1728B52AA6E4}">
                <adec:decorative xmlns:adec="http://schemas.microsoft.com/office/drawing/2017/decorative" val="1"/>
              </a:ext>
            </a:extLst>
          </p:cNvPr>
          <p:cNvSpPr/>
          <p:nvPr/>
        </p:nvSpPr>
        <p:spPr>
          <a:xfrm>
            <a:off x="6215591" y="3767053"/>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Generates strategic briefs and summaries that can be tailored to templates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0832BB92-7097-AD9D-07ED-719D554294CE}"/>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CA3F386A-5E6F-2DB6-5A9B-11212A6F61E8}"/>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ADE9A02D-8D36-011B-5B39-D7D7C4B10888}"/>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0A39B51B-C4EE-72B9-1B0E-0BAF5569E03A}"/>
              </a:ext>
              <a:ext uri="{C183D7F6-B498-43B3-948B-1728B52AA6E4}">
                <adec:decorative xmlns:adec="http://schemas.microsoft.com/office/drawing/2017/decorative" val="1"/>
              </a:ext>
            </a:extLst>
          </p:cNvPr>
          <p:cNvSpPr/>
          <p:nvPr/>
        </p:nvSpPr>
        <p:spPr>
          <a:xfrm>
            <a:off x="6215591" y="2989925"/>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Extracts and summarizes key legal arguments and identify relevant precedents aligned to the current case</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527735CF-68DB-DB39-2759-22B86C9B542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31" name="Google Shape;163;p22">
            <a:extLst>
              <a:ext uri="{FF2B5EF4-FFF2-40B4-BE49-F238E27FC236}">
                <a16:creationId xmlns:a16="http://schemas.microsoft.com/office/drawing/2014/main" id="{68315A73-006A-647C-DB34-C886A7399E43}"/>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Case &amp; Precedent Analysis</a:t>
            </a:r>
          </a:p>
        </p:txBody>
      </p:sp>
      <p:sp>
        <p:nvSpPr>
          <p:cNvPr id="36" name="TextBox 35">
            <a:extLst>
              <a:ext uri="{FF2B5EF4-FFF2-40B4-BE49-F238E27FC236}">
                <a16:creationId xmlns:a16="http://schemas.microsoft.com/office/drawing/2014/main" id="{DE50833F-1BC9-FD91-168B-DE1891DE20C5}"/>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Automatically analyze large volumes of legal documents to identify relevant arguments and generate tailored briefs to reduce billable hours</a:t>
            </a:r>
          </a:p>
        </p:txBody>
      </p:sp>
      <p:sp>
        <p:nvSpPr>
          <p:cNvPr id="37" name="Google Shape;498;p32">
            <a:extLst>
              <a:ext uri="{FF2B5EF4-FFF2-40B4-BE49-F238E27FC236}">
                <a16:creationId xmlns:a16="http://schemas.microsoft.com/office/drawing/2014/main" id="{27E2FADD-F62B-99F8-F535-18A96557F000}"/>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 Agent-driven case &amp; precedent analysis automates content ingestion, content analysis, and brief generation with actionable insights</a:t>
            </a:r>
          </a:p>
        </p:txBody>
      </p:sp>
      <p:sp>
        <p:nvSpPr>
          <p:cNvPr id="43" name="Google Shape;523;p32">
            <a:extLst>
              <a:ext uri="{FF2B5EF4-FFF2-40B4-BE49-F238E27FC236}">
                <a16:creationId xmlns:a16="http://schemas.microsoft.com/office/drawing/2014/main" id="{12E6603C-1B33-66C0-4708-C9AD561D190F}"/>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88A166B3-5FD2-04EA-2CE7-04EE8440277A}"/>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Legal Costs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reduced costs to pay legal team due to decreased billable hours</a:t>
            </a:r>
          </a:p>
        </p:txBody>
      </p:sp>
      <p:sp>
        <p:nvSpPr>
          <p:cNvPr id="48" name="Arrow: Up 56">
            <a:extLst>
              <a:ext uri="{FF2B5EF4-FFF2-40B4-BE49-F238E27FC236}">
                <a16:creationId xmlns:a16="http://schemas.microsoft.com/office/drawing/2014/main" id="{66F6C3B7-841C-F2EC-7E53-1EFE682F5C04}"/>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F4C7E413-D259-B8D8-F0B2-5939483B6E2D}"/>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Analysis Time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reduced duration of time to identify relevant arguments and create strategic briefs</a:t>
            </a:r>
          </a:p>
        </p:txBody>
      </p:sp>
      <p:sp>
        <p:nvSpPr>
          <p:cNvPr id="50" name="Arrow: Up 56">
            <a:extLst>
              <a:ext uri="{FF2B5EF4-FFF2-40B4-BE49-F238E27FC236}">
                <a16:creationId xmlns:a16="http://schemas.microsoft.com/office/drawing/2014/main" id="{3859BC04-5E64-EFC4-170B-F3D4D9AFC055}"/>
              </a:ext>
              <a:ext uri="{C183D7F6-B498-43B3-948B-1728B52AA6E4}">
                <adec:decorative xmlns:adec="http://schemas.microsoft.com/office/drawing/2017/decorative" val="1"/>
              </a:ext>
            </a:extLst>
          </p:cNvPr>
          <p:cNvSpPr/>
          <p:nvPr/>
        </p:nvSpPr>
        <p:spPr>
          <a:xfrm rot="10800000">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89863BF3-D567-1B0E-3293-65BFFC737993}"/>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Cases Analyzed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number of cases analyzed with additional bandwidth and increased efficiency</a:t>
            </a:r>
          </a:p>
        </p:txBody>
      </p:sp>
      <p:sp>
        <p:nvSpPr>
          <p:cNvPr id="52" name="Arrow: Up 56">
            <a:extLst>
              <a:ext uri="{FF2B5EF4-FFF2-40B4-BE49-F238E27FC236}">
                <a16:creationId xmlns:a16="http://schemas.microsoft.com/office/drawing/2014/main" id="{7F998491-F0DF-1048-05D9-1ADDEA0AAAB1}"/>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60B8F101-168A-8673-FBF4-7783EA523414}"/>
              </a:ext>
              <a:ext uri="{C183D7F6-B498-43B3-948B-1728B52AA6E4}">
                <adec:decorative xmlns:adec="http://schemas.microsoft.com/office/drawing/2017/decorative" val="1"/>
              </a:ext>
            </a:extLst>
          </p:cNvPr>
          <p:cNvSpPr/>
          <p:nvPr/>
        </p:nvSpPr>
        <p:spPr>
          <a:xfrm>
            <a:off x="6215591" y="4598719"/>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Recommends legal strategy pathways based on insights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112728012"/>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526-5781-BF73-F0F5-67947B140F99}"/>
            </a:ext>
          </a:extLst>
        </p:cNvPr>
        <p:cNvGrpSpPr/>
        <p:nvPr/>
      </p:nvGrpSpPr>
      <p:grpSpPr>
        <a:xfrm>
          <a:off x="0" y="0"/>
          <a:ext cx="0" cy="0"/>
          <a:chOff x="0" y="0"/>
          <a:chExt cx="0" cy="0"/>
        </a:xfrm>
      </p:grpSpPr>
      <p:sp>
        <p:nvSpPr>
          <p:cNvPr id="285" name="Rounded Rectangle 284">
            <a:extLst>
              <a:ext uri="{FF2B5EF4-FFF2-40B4-BE49-F238E27FC236}">
                <a16:creationId xmlns:a16="http://schemas.microsoft.com/office/drawing/2014/main" id="{0020958B-232C-4E52-0D63-116810DEE755}"/>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52BAF0B6-275F-D470-7468-CB5767D5EBE7}"/>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61A04E76-0474-A385-0DAA-8C657B8981CF}"/>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57B9EBEE-C85B-E5E2-8C38-474B0E84896D}"/>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D34989B5-0E53-CD8E-459A-9957EEE95A86}"/>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40BBD14-A7A8-C105-4A48-DDBAAB9444B2}"/>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21521E2B-3B18-82F9-688B-9B6F69CF3921}"/>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60C97CAA-FC29-1BFC-CABB-5B69C32F655A}"/>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35B4CA58-2167-66C5-DDEB-117DE1279081}"/>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DF9F84CC-239E-5F41-5F03-522D8307114F}"/>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F28DE120-047A-21A6-326C-5A17EB226D56}"/>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AA29640D-E8E6-55E6-BF7B-4CD447A8C482}"/>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Legal Team</a:t>
            </a:r>
          </a:p>
        </p:txBody>
      </p:sp>
      <p:sp>
        <p:nvSpPr>
          <p:cNvPr id="36" name="Rounded Rectangle 35">
            <a:extLst>
              <a:ext uri="{FF2B5EF4-FFF2-40B4-BE49-F238E27FC236}">
                <a16:creationId xmlns:a16="http://schemas.microsoft.com/office/drawing/2014/main" id="{377FF682-A7C3-BF0F-7077-A82EC4F7E533}"/>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AE9D4FA8-9159-5F85-FA2C-55C1F8156260}"/>
              </a:ext>
              <a:ext uri="{C183D7F6-B498-43B3-948B-1728B52AA6E4}">
                <adec:decorative xmlns:adec="http://schemas.microsoft.com/office/drawing/2017/decorative" val="1"/>
              </a:ext>
            </a:extLst>
          </p:cNvPr>
          <p:cNvSpPr/>
          <p:nvPr/>
        </p:nvSpPr>
        <p:spPr>
          <a:xfrm>
            <a:off x="707186" y="1629871"/>
            <a:ext cx="3693840" cy="380744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data from varied legal sources (e.g. internal case files, public statutes, and public precedents,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confidential internal case files &amp; strategy documents / briefs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Sensitive business information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legal-specific logic for argument extraction and precedent alignment</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Market research reports (PDF, DOC), or integrate to external sources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Internal case files and strategy documents / briefs (PDF, DOC)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Case law, statutes, filings (PDF, DOCX,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Legal knowledge base queries and prompts (TXT,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Internal meeting transcripts (.txt, .</a:t>
            </a:r>
            <a:r>
              <a:rPr kumimoji="0" lang="en-US" sz="105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sym typeface="DM Sans Light"/>
              </a:rPr>
              <a:t>vtt</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t>
            </a:r>
          </a:p>
        </p:txBody>
      </p:sp>
      <p:sp>
        <p:nvSpPr>
          <p:cNvPr id="94" name="TextBox 93">
            <a:extLst>
              <a:ext uri="{FF2B5EF4-FFF2-40B4-BE49-F238E27FC236}">
                <a16:creationId xmlns:a16="http://schemas.microsoft.com/office/drawing/2014/main" id="{D66610DB-C82D-A67C-56CF-14498A3624CA}"/>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870EE2DE-2044-6BA0-3DC8-EBA13634DC11}"/>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53045D3F-6B7D-E18F-84FB-C6AA3934490C}"/>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4EACF40D-E5C8-07EE-3710-357BD1A95322}"/>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4119B10A-88D7-5C4D-D966-9AF112AE6A4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B41B0980-678A-C2BC-9086-569E4531F6EA}"/>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7DEF8D84-3696-6710-5D8D-5E2A5ADE87D4}"/>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A924F098-28C9-4A73-3CE9-034A834774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E57D0970-7188-8DA8-05B5-ACD29C699E40}"/>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0C6C0064-CB15-300B-E3CE-03459471F3C2}"/>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AD045AA1-D505-A7EA-08C1-FA166B95001A}"/>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F05A93FB-626F-7B6E-EA3B-0B6C4219D487}"/>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CB5A39AE-5C45-BCE9-271C-337C6D4F87FD}"/>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C3965A90-5AF8-BF5A-EA40-3C2225D01A56}"/>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64D983CF-B4A7-E991-C34A-6E3197FCFC1C}"/>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AB3BFABA-123F-429B-397F-61088424ABB5}"/>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05130C6A-47B6-8677-C2F4-BD037C5C0B2A}"/>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B4B1A6A1-0F48-5534-7681-D9A9EDD0E8F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CA85F0A3-2F89-F0A9-8272-9E38F2C3BAA7}"/>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8A2AD764-0248-7794-8E2C-A179899B806D}"/>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C2474652-BE1E-EA56-C017-14128E4A02E5}"/>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CF423637-E5F2-7F74-C42A-FA91508496AD}"/>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D7AC18D2-4A05-C878-333C-536D959BC6B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570C3F82-786F-3573-6D89-2FF098D89383}"/>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3EACAA1B-5770-FFA4-E402-71D62DF2B77E}"/>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838461E7-26F0-1A89-23D5-A84F47826AF2}"/>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CADC2FCB-59C4-E7CE-9D65-86F2683452A7}"/>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427DC157-B50B-CC69-D720-122C56B94B9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9BC7BA0A-BC18-22BA-BCEF-31F215BCA1A8}"/>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0572FBE8-BB5C-07AF-927D-DD4EF17F357B}"/>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2F686883-E550-A8A0-C1C6-2BE76344FC75}"/>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6" name="Google Shape;163;p22">
            <a:extLst>
              <a:ext uri="{FF2B5EF4-FFF2-40B4-BE49-F238E27FC236}">
                <a16:creationId xmlns:a16="http://schemas.microsoft.com/office/drawing/2014/main" id="{C08CFC0E-8B3A-340E-CB97-2BE4188E6C9C}"/>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Case &amp; Precedent Analysis</a:t>
            </a:r>
          </a:p>
        </p:txBody>
      </p:sp>
      <p:sp>
        <p:nvSpPr>
          <p:cNvPr id="9" name="TextBox 8">
            <a:extLst>
              <a:ext uri="{FF2B5EF4-FFF2-40B4-BE49-F238E27FC236}">
                <a16:creationId xmlns:a16="http://schemas.microsoft.com/office/drawing/2014/main" id="{606F1DB1-CA9D-5D3D-1340-284573136903}"/>
              </a:ext>
            </a:extLst>
          </p:cNvPr>
          <p:cNvSpPr txBox="1"/>
          <p:nvPr/>
        </p:nvSpPr>
        <p:spPr>
          <a:xfrm>
            <a:off x="695995" y="1098881"/>
            <a:ext cx="10594440"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Automatically analyze large volumes of legal documents to identify relevant arguments and generate tailored briefs to reduce billable hours</a:t>
            </a:r>
          </a:p>
        </p:txBody>
      </p:sp>
      <p:sp>
        <p:nvSpPr>
          <p:cNvPr id="35" name="Rounded Rectangle 19">
            <a:extLst>
              <a:ext uri="{FF2B5EF4-FFF2-40B4-BE49-F238E27FC236}">
                <a16:creationId xmlns:a16="http://schemas.microsoft.com/office/drawing/2014/main" id="{70870076-A8CB-3662-B3D6-49939D360BC1}"/>
              </a:ext>
              <a:ext uri="{C183D7F6-B498-43B3-948B-1728B52AA6E4}">
                <adec:decorative xmlns:adec="http://schemas.microsoft.com/office/drawing/2017/decorative" val="1"/>
              </a:ext>
            </a:extLst>
          </p:cNvPr>
          <p:cNvSpPr/>
          <p:nvPr/>
        </p:nvSpPr>
        <p:spPr>
          <a:xfrm>
            <a:off x="695993" y="5544035"/>
            <a:ext cx="3705033" cy="817457"/>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legal document management systems, internal case repositories, and statutory/legal databases for precedent analysis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legal research workflows including argument validation, citation alignment, and brief generation under confidentiality controls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173" name="TextBox 172">
            <a:extLst>
              <a:ext uri="{FF2B5EF4-FFF2-40B4-BE49-F238E27FC236}">
                <a16:creationId xmlns:a16="http://schemas.microsoft.com/office/drawing/2014/main" id="{E94BDD72-84B6-9B21-FFDE-ADC1AB8807AD}"/>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E7BA79E6-D8CE-5F03-9D27-86B9DC27E480}"/>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D57353F9-ED7F-5067-DCA4-D3F3ADE44FBB}"/>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952DA864-78A2-4D19-BDFE-C1F1744C82CB}"/>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BECEC1FB-7AB4-6383-6F1B-0785EEA2ADF1}"/>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A02B7817-62A7-0DF6-028C-BADD9E080C64}"/>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EA33C7AF-AF05-8E0F-39C7-DD68D853ACE4}"/>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DE922A0A-9AA6-7969-A344-3614AE7B4ECE}"/>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2258BF70-69D0-6EE3-D300-D5DB86139A93}"/>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8D17C24D-30E3-1786-F2F6-38545CD690D0}"/>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198F9883-C93C-D280-2A4E-2D76C39BA354}"/>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FC8D0A5E-30B8-8324-786D-CBD4F53DE83A}"/>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2A001729-B9A8-48D9-E83E-1011103F3463}"/>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C79FDEB0-8D5F-71C1-62EE-D1F6EA818776}"/>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A5EBFBE1-3F59-90B5-D7D4-3B4F9EA3480B}"/>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(Extracts and validate key in arguments)</a:t>
            </a:r>
          </a:p>
        </p:txBody>
      </p:sp>
      <p:sp>
        <p:nvSpPr>
          <p:cNvPr id="290" name="Rounded Rectangle 289">
            <a:extLst>
              <a:ext uri="{FF2B5EF4-FFF2-40B4-BE49-F238E27FC236}">
                <a16:creationId xmlns:a16="http://schemas.microsoft.com/office/drawing/2014/main" id="{14C3F183-70E3-6055-677D-02AAF8CF7D55}"/>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Summarizer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(summarizes the extracted key  legal points relevant to the present case)</a:t>
            </a:r>
          </a:p>
        </p:txBody>
      </p:sp>
      <p:sp>
        <p:nvSpPr>
          <p:cNvPr id="291" name="Rounded Rectangle 290">
            <a:extLst>
              <a:ext uri="{FF2B5EF4-FFF2-40B4-BE49-F238E27FC236}">
                <a16:creationId xmlns:a16="http://schemas.microsoft.com/office/drawing/2014/main" id="{583F84C7-1E6E-C6B1-2754-26FDC2CEF36F}"/>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Strategy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(Generates strategies based on matched extracted arguments with precedents and insights                 from similar cases)</a:t>
            </a:r>
          </a:p>
        </p:txBody>
      </p:sp>
      <p:sp>
        <p:nvSpPr>
          <p:cNvPr id="293" name="Rounded Rectangle 292">
            <a:extLst>
              <a:ext uri="{FF2B5EF4-FFF2-40B4-BE49-F238E27FC236}">
                <a16:creationId xmlns:a16="http://schemas.microsoft.com/office/drawing/2014/main" id="{C537A63E-98A1-76A1-332F-08BD53C9EDBE}"/>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53C36269-8797-6FF4-00EA-83E13DABD025}"/>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9A87A56B-1E64-856A-85BD-A9342C99420A}"/>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Tree>
    <p:extLst>
      <p:ext uri="{BB962C8B-B14F-4D97-AF65-F5344CB8AC3E}">
        <p14:creationId xmlns:p14="http://schemas.microsoft.com/office/powerpoint/2010/main" val="1322715618"/>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933BD-E0BE-9F16-F507-0773908BCE3F}"/>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85B4049E-C708-3988-9FF3-E261CAA36ECD}"/>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2" name="Google Shape;516;p32">
            <a:extLst>
              <a:ext uri="{FF2B5EF4-FFF2-40B4-BE49-F238E27FC236}">
                <a16:creationId xmlns:a16="http://schemas.microsoft.com/office/drawing/2014/main" id="{66FDD74B-BC17-27B2-0466-6B484663FE5C}"/>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Legal analysts</a:t>
            </a:r>
          </a:p>
        </p:txBody>
      </p:sp>
      <p:sp>
        <p:nvSpPr>
          <p:cNvPr id="12" name="Google Shape;498;p32">
            <a:extLst>
              <a:ext uri="{FF2B5EF4-FFF2-40B4-BE49-F238E27FC236}">
                <a16:creationId xmlns:a16="http://schemas.microsoft.com/office/drawing/2014/main" id="{B2A4DB16-58E6-A192-22EC-B0D3C45A7F50}"/>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Contract reviews are manual, delayed, and require extensive billable hours, as analysts must parse through contracts searching for risks and compliance issues</a:t>
            </a:r>
          </a:p>
        </p:txBody>
      </p:sp>
      <p:sp>
        <p:nvSpPr>
          <p:cNvPr id="14" name="Google Shape;523;p32">
            <a:extLst>
              <a:ext uri="{FF2B5EF4-FFF2-40B4-BE49-F238E27FC236}">
                <a16:creationId xmlns:a16="http://schemas.microsoft.com/office/drawing/2014/main" id="{EFB00BC6-1359-064A-F052-4CEE1B7A19EC}"/>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77916B2D-668D-2B66-8717-14C58B0CC5B9}"/>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Analysts spend considerable time and resources reviewing contracts by hand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reviews can occasionally overlook risks or deviations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691787C6-5B73-EC1E-5C00-B9515888BA17}"/>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EB39BDEB-54C1-0E9D-EEC8-1006ADB0F60C}"/>
              </a:ext>
              <a:ext uri="{C183D7F6-B498-43B3-948B-1728B52AA6E4}">
                <adec:decorative xmlns:adec="http://schemas.microsoft.com/office/drawing/2017/decorative" val="1"/>
              </a:ext>
            </a:extLst>
          </p:cNvPr>
          <p:cNvSpPr/>
          <p:nvPr/>
        </p:nvSpPr>
        <p:spPr>
          <a:xfrm>
            <a:off x="6248885" y="2233080"/>
            <a:ext cx="2066440" cy="6612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Compares uploaded contract against standard templates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DFB7CFC3-CAC5-8D65-9FE6-D99267B7EE3B}"/>
              </a:ext>
              <a:ext uri="{C183D7F6-B498-43B3-948B-1728B52AA6E4}">
                <adec:decorative xmlns:adec="http://schemas.microsoft.com/office/drawing/2017/decorative" val="1"/>
              </a:ext>
            </a:extLst>
          </p:cNvPr>
          <p:cNvSpPr/>
          <p:nvPr/>
        </p:nvSpPr>
        <p:spPr>
          <a:xfrm>
            <a:off x="6215591" y="3767053"/>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Suggests alternative clauses based on policy/risk standards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recommends negotiation edits or redlines</a:t>
            </a:r>
          </a:p>
        </p:txBody>
      </p:sp>
      <p:cxnSp>
        <p:nvCxnSpPr>
          <p:cNvPr id="34" name="Straight Connector 33">
            <a:extLst>
              <a:ext uri="{FF2B5EF4-FFF2-40B4-BE49-F238E27FC236}">
                <a16:creationId xmlns:a16="http://schemas.microsoft.com/office/drawing/2014/main" id="{FA58ADE1-2C1D-4AF3-E6FB-8748C8ED8406}"/>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D58DEB8E-E529-2557-DB69-D10EBEAF3D86}"/>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C456AE3F-D479-F7D8-C6BD-1ACD718AFC50}"/>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368ABD45-10AC-77FF-CF82-6BA6E28867DD}"/>
              </a:ext>
              <a:ext uri="{C183D7F6-B498-43B3-948B-1728B52AA6E4}">
                <adec:decorative xmlns:adec="http://schemas.microsoft.com/office/drawing/2017/decorative" val="1"/>
              </a:ext>
            </a:extLst>
          </p:cNvPr>
          <p:cNvSpPr/>
          <p:nvPr/>
        </p:nvSpPr>
        <p:spPr>
          <a:xfrm>
            <a:off x="6215591" y="2989925"/>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Identifies deviations and risky clauses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8787E500-F9CF-B8D9-096F-3D8146579E13}"/>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31" name="Google Shape;163;p22">
            <a:extLst>
              <a:ext uri="{FF2B5EF4-FFF2-40B4-BE49-F238E27FC236}">
                <a16:creationId xmlns:a16="http://schemas.microsoft.com/office/drawing/2014/main" id="{9C84C41B-65BF-0811-8EBF-771A09116181}"/>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Automated Contract Review</a:t>
            </a:r>
          </a:p>
        </p:txBody>
      </p:sp>
      <p:sp>
        <p:nvSpPr>
          <p:cNvPr id="36" name="TextBox 35">
            <a:extLst>
              <a:ext uri="{FF2B5EF4-FFF2-40B4-BE49-F238E27FC236}">
                <a16:creationId xmlns:a16="http://schemas.microsoft.com/office/drawing/2014/main" id="{E3401C63-4D6F-8FDD-A300-BA8F9637A3A8}"/>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Detect risks, deviations, and compliance issues and recommend changes for faster legal review</a:t>
            </a:r>
          </a:p>
        </p:txBody>
      </p:sp>
      <p:sp>
        <p:nvSpPr>
          <p:cNvPr id="37" name="Google Shape;498;p32">
            <a:extLst>
              <a:ext uri="{FF2B5EF4-FFF2-40B4-BE49-F238E27FC236}">
                <a16:creationId xmlns:a16="http://schemas.microsoft.com/office/drawing/2014/main" id="{F90BBA46-7DC2-A7F8-146E-63C5E370C704}"/>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Optimized contract reviews with AI-Agents automate risk identification and mitigation recommendations</a:t>
            </a:r>
          </a:p>
        </p:txBody>
      </p:sp>
      <p:sp>
        <p:nvSpPr>
          <p:cNvPr id="43" name="Google Shape;523;p32">
            <a:extLst>
              <a:ext uri="{FF2B5EF4-FFF2-40B4-BE49-F238E27FC236}">
                <a16:creationId xmlns:a16="http://schemas.microsoft.com/office/drawing/2014/main" id="{609F82B2-2FDA-2105-2376-D10EFA5B088B}"/>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65691B24-1B6E-8345-E3A5-7A46D4123A60}"/>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Contract Review Time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reduced duration of reviewing a contract</a:t>
            </a:r>
          </a:p>
        </p:txBody>
      </p:sp>
      <p:sp>
        <p:nvSpPr>
          <p:cNvPr id="48" name="Arrow: Up 56">
            <a:extLst>
              <a:ext uri="{FF2B5EF4-FFF2-40B4-BE49-F238E27FC236}">
                <a16:creationId xmlns:a16="http://schemas.microsoft.com/office/drawing/2014/main" id="{68172C12-C30C-98CF-4FEB-EC829C74A300}"/>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AB282C99-7D71-E05A-43DE-B1EBAFC9E5D4}"/>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Risk Exposure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decreased exposure to potential risks in the contract review process</a:t>
            </a:r>
          </a:p>
        </p:txBody>
      </p:sp>
      <p:sp>
        <p:nvSpPr>
          <p:cNvPr id="50" name="Arrow: Up 56">
            <a:extLst>
              <a:ext uri="{FF2B5EF4-FFF2-40B4-BE49-F238E27FC236}">
                <a16:creationId xmlns:a16="http://schemas.microsoft.com/office/drawing/2014/main" id="{E599AB68-6EAC-3218-4373-CA84A716116B}"/>
              </a:ext>
              <a:ext uri="{C183D7F6-B498-43B3-948B-1728B52AA6E4}">
                <adec:decorative xmlns:adec="http://schemas.microsoft.com/office/drawing/2017/decorative" val="1"/>
              </a:ext>
            </a:extLst>
          </p:cNvPr>
          <p:cNvSpPr/>
          <p:nvPr/>
        </p:nvSpPr>
        <p:spPr>
          <a:xfrm rot="10800000">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927D9197-448E-F40B-D6EE-A0D9214F19D0}"/>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Legal Compliance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percentage of contracts that fully comply with legal standards</a:t>
            </a:r>
          </a:p>
        </p:txBody>
      </p:sp>
      <p:sp>
        <p:nvSpPr>
          <p:cNvPr id="52" name="Arrow: Up 56">
            <a:extLst>
              <a:ext uri="{FF2B5EF4-FFF2-40B4-BE49-F238E27FC236}">
                <a16:creationId xmlns:a16="http://schemas.microsoft.com/office/drawing/2014/main" id="{29134C53-C957-C911-4BD5-7963120C27CD}"/>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FE749835-5048-984D-83B3-0D5F08C5D19D}"/>
              </a:ext>
              <a:ext uri="{C183D7F6-B498-43B3-948B-1728B52AA6E4}">
                <adec:decorative xmlns:adec="http://schemas.microsoft.com/office/drawing/2017/decorative" val="1"/>
              </a:ext>
            </a:extLst>
          </p:cNvPr>
          <p:cNvSpPr/>
          <p:nvPr/>
        </p:nvSpPr>
        <p:spPr>
          <a:xfrm>
            <a:off x="6215591" y="4598719"/>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Summarizes findings for legal review</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38271433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99A31-C60D-ECC1-1B83-03B79FFE7796}"/>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E79F78E9-81CE-DDD1-BEBD-8F4B81401713}"/>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D99014FD-E63F-B78F-40FF-B94D7690CFF1}"/>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FD5C7865-C8F5-C23A-3059-95DFB679CE98}"/>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Students face manual, time-consuming searches across fragmented campus systems and limited appointment scheduling</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01C6D49E-93EB-F4EB-D7D3-B463E63D49F0}"/>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C3DB6829-BE3C-CCDA-F46A-4BE1203608A3}"/>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Student support is unavailable outside business hours, leaving gaps during evenings, weekends, and holidays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Outdated knowledge bases hinder staff from providing accurate, up-to-date responses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Staff spend too much time on repetitive queries, limiting focus on complex student needs and strategy</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Fragmented systems force students to repeat information and create inconsistent support experiences</a:t>
            </a:r>
            <a:endParaRPr kumimoji="0" lang="en-DE"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1DF2E510-A29B-3F59-B619-922A1B6D373E}"/>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B2776372-4017-5FE3-227D-1715A71034DE}"/>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Ingests university knowledge base, policy docs, and event calendars for comprehensive student information access</a:t>
            </a:r>
          </a:p>
        </p:txBody>
      </p:sp>
      <p:sp>
        <p:nvSpPr>
          <p:cNvPr id="19" name="Google Shape;523;p32">
            <a:extLst>
              <a:ext uri="{FF2B5EF4-FFF2-40B4-BE49-F238E27FC236}">
                <a16:creationId xmlns:a16="http://schemas.microsoft.com/office/drawing/2014/main" id="{550A0031-94F0-CD7E-0636-4E88A32D714D}"/>
              </a:ext>
            </a:extLst>
          </p:cNvPr>
          <p:cNvSpPr/>
          <p:nvPr/>
        </p:nvSpPr>
        <p:spPr>
          <a:xfrm>
            <a:off x="6228415" y="5124116"/>
            <a:ext cx="2099734" cy="51500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Monitors self-service performance and gathers feedback</a:t>
            </a:r>
          </a:p>
        </p:txBody>
      </p:sp>
      <p:sp>
        <p:nvSpPr>
          <p:cNvPr id="20" name="Google Shape;523;p32">
            <a:extLst>
              <a:ext uri="{FF2B5EF4-FFF2-40B4-BE49-F238E27FC236}">
                <a16:creationId xmlns:a16="http://schemas.microsoft.com/office/drawing/2014/main" id="{123A2DEB-8D8E-CE6B-9471-E364B02AA729}"/>
              </a:ext>
            </a:extLst>
          </p:cNvPr>
          <p:cNvSpPr/>
          <p:nvPr/>
        </p:nvSpPr>
        <p:spPr>
          <a:xfrm>
            <a:off x="6215591" y="4348553"/>
            <a:ext cx="2099734" cy="56656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Integrates with calendar systems for real-time scheduling capabilities for students</a:t>
            </a:r>
          </a:p>
        </p:txBody>
      </p:sp>
      <p:sp>
        <p:nvSpPr>
          <p:cNvPr id="33" name="Google Shape;519;p32">
            <a:extLst>
              <a:ext uri="{FF2B5EF4-FFF2-40B4-BE49-F238E27FC236}">
                <a16:creationId xmlns:a16="http://schemas.microsoft.com/office/drawing/2014/main" id="{B931B4A5-9026-8DFE-E824-9B806F69C154}"/>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77154DEE-9796-6EEF-064F-4DA8BE0263E4}"/>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1B7F7FAF-FE56-BEA1-58AF-F0030D62AD8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2E33B095-EE4F-C41F-1F91-6D3FF2DA0ED3}"/>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A5F8A6FA-D968-66FB-04B0-37658D092F1E}"/>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Campus Administrative Staff</a:t>
            </a:r>
          </a:p>
        </p:txBody>
      </p:sp>
      <p:sp>
        <p:nvSpPr>
          <p:cNvPr id="22" name="Google Shape;498;p32">
            <a:extLst>
              <a:ext uri="{FF2B5EF4-FFF2-40B4-BE49-F238E27FC236}">
                <a16:creationId xmlns:a16="http://schemas.microsoft.com/office/drawing/2014/main" id="{2C80A9EA-BD18-1581-48B5-CA402A4EC8EC}"/>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0A150CB1-A493-E17D-70E7-7AA4E6A9AF3E}"/>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sp>
        <p:nvSpPr>
          <p:cNvPr id="44" name="Google Shape;506;p32">
            <a:extLst>
              <a:ext uri="{FF2B5EF4-FFF2-40B4-BE49-F238E27FC236}">
                <a16:creationId xmlns:a16="http://schemas.microsoft.com/office/drawing/2014/main" id="{37C63E70-9F81-B167-1208-38F4906AC9DA}"/>
              </a:ext>
            </a:extLst>
          </p:cNvPr>
          <p:cNvSpPr/>
          <p:nvPr/>
        </p:nvSpPr>
        <p:spPr>
          <a:xfrm>
            <a:off x="8955020" y="140672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Education</a:t>
            </a:r>
          </a:p>
        </p:txBody>
      </p:sp>
      <p:grpSp>
        <p:nvGrpSpPr>
          <p:cNvPr id="66" name="Google Shape;2181;p75">
            <a:extLst>
              <a:ext uri="{FF2B5EF4-FFF2-40B4-BE49-F238E27FC236}">
                <a16:creationId xmlns:a16="http://schemas.microsoft.com/office/drawing/2014/main" id="{D8567759-9AFC-C809-13F9-8078077309AE}"/>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A25C0EF4-0399-F620-77E3-CAC5417DF51E}"/>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93D4D90E-766A-9F12-7771-C566BE9B86B4}"/>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DF226273-6748-55B2-7B2D-1AAE87ABAC68}"/>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68E89420-B0C5-98C1-C4F0-EE9E3BD702F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34617A4A-F782-2FD7-22A2-C7B4EBDCEC7E}"/>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C490660D-2123-F238-F024-7D1BE8228DFE}"/>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0A538BF3-D8A6-5FFC-C8EB-EA79ECA976CC}"/>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7203E012-FB85-DDA4-2C83-2A406D283368}"/>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0741F370-1E5A-0DC5-6B34-031E6E820459}"/>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489DA647-1903-A086-A348-E34535417AF1}"/>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873833C6-04D6-E62E-D630-4420B7B92332}"/>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1E9A2172-6906-48BA-F0DE-84F60D0CD15A}"/>
              </a:ext>
            </a:extLst>
          </p:cNvPr>
          <p:cNvSpPr/>
          <p:nvPr/>
        </p:nvSpPr>
        <p:spPr>
          <a:xfrm>
            <a:off x="6215591" y="3290816"/>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Retrieves relevant articles to answer student questions with direct links to source materials</a:t>
            </a:r>
          </a:p>
        </p:txBody>
      </p:sp>
      <p:sp>
        <p:nvSpPr>
          <p:cNvPr id="30" name="Google Shape;115;p20">
            <a:extLst>
              <a:ext uri="{FF2B5EF4-FFF2-40B4-BE49-F238E27FC236}">
                <a16:creationId xmlns:a16="http://schemas.microsoft.com/office/drawing/2014/main" id="{EA2A3810-DEEA-3D21-22C9-B4D0E34738C5}"/>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E668E99B-93EF-51ED-AC3F-1F355FBA5337}"/>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Campus Support Assistant Agent</a:t>
            </a:r>
          </a:p>
        </p:txBody>
      </p:sp>
      <p:sp>
        <p:nvSpPr>
          <p:cNvPr id="36" name="TextBox 35">
            <a:extLst>
              <a:ext uri="{FF2B5EF4-FFF2-40B4-BE49-F238E27FC236}">
                <a16:creationId xmlns:a16="http://schemas.microsoft.com/office/drawing/2014/main" id="{44CE29FB-99EA-CA69-A86E-C07E026E80C0}"/>
              </a:ext>
            </a:extLst>
          </p:cNvPr>
          <p:cNvSpPr txBox="1"/>
          <p:nvPr/>
        </p:nvSpPr>
        <p:spPr>
          <a:xfrm>
            <a:off x="695994"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Enable students to get campus answers and book appointments anytime through an automated support system</a:t>
            </a:r>
          </a:p>
        </p:txBody>
      </p:sp>
      <p:sp>
        <p:nvSpPr>
          <p:cNvPr id="37" name="Google Shape;498;p32">
            <a:extLst>
              <a:ext uri="{FF2B5EF4-FFF2-40B4-BE49-F238E27FC236}">
                <a16:creationId xmlns:a16="http://schemas.microsoft.com/office/drawing/2014/main" id="{5FE3F5B3-E3D2-C33C-7767-877F3488FA25}"/>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Delivers real-time answers via email, chat, and Teams, manages bookings, and learns continuously to improve knowledge delivery</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43" name="Google Shape;523;p32">
            <a:extLst>
              <a:ext uri="{FF2B5EF4-FFF2-40B4-BE49-F238E27FC236}">
                <a16:creationId xmlns:a16="http://schemas.microsoft.com/office/drawing/2014/main" id="{3E7F325A-514C-D74F-D929-CC54640B71F9}"/>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27" name="Group 26">
            <a:extLst>
              <a:ext uri="{FF2B5EF4-FFF2-40B4-BE49-F238E27FC236}">
                <a16:creationId xmlns:a16="http://schemas.microsoft.com/office/drawing/2014/main" id="{3EB8DFB8-7AAD-AFB1-372B-1240548C2AAB}"/>
              </a:ext>
            </a:extLst>
          </p:cNvPr>
          <p:cNvGrpSpPr/>
          <p:nvPr/>
        </p:nvGrpSpPr>
        <p:grpSpPr>
          <a:xfrm>
            <a:off x="8700923" y="2229264"/>
            <a:ext cx="2790518" cy="411648"/>
            <a:chOff x="8700923" y="2229264"/>
            <a:chExt cx="2790518" cy="411648"/>
          </a:xfrm>
        </p:grpSpPr>
        <p:sp>
          <p:nvSpPr>
            <p:cNvPr id="45" name="Rounded Rectangle 44">
              <a:extLst>
                <a:ext uri="{FF2B5EF4-FFF2-40B4-BE49-F238E27FC236}">
                  <a16:creationId xmlns:a16="http://schemas.microsoft.com/office/drawing/2014/main" id="{708071FD-229D-EF79-2632-B4325390DFF0}"/>
                </a:ext>
              </a:extLst>
            </p:cNvPr>
            <p:cNvSpPr/>
            <p:nvPr/>
          </p:nvSpPr>
          <p:spPr>
            <a:xfrm>
              <a:off x="8700923" y="2229264"/>
              <a:ext cx="2790518" cy="41164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Self S</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ervice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Adoption Rate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Students find answers and manage tasks independently, reducing their reliance on human intervention</a:t>
              </a:r>
            </a:p>
          </p:txBody>
        </p:sp>
        <p:sp>
          <p:nvSpPr>
            <p:cNvPr id="48" name="Arrow: Up 56">
              <a:extLst>
                <a:ext uri="{FF2B5EF4-FFF2-40B4-BE49-F238E27FC236}">
                  <a16:creationId xmlns:a16="http://schemas.microsoft.com/office/drawing/2014/main" id="{442776C0-A4BF-12C0-261D-409092B5FFCB}"/>
                </a:ext>
              </a:extLst>
            </p:cNvPr>
            <p:cNvSpPr/>
            <p:nvPr/>
          </p:nvSpPr>
          <p:spPr>
            <a:xfrm>
              <a:off x="8794754" y="230142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89216B41-9F4B-ADAD-C7F8-677DCDA3662B}"/>
              </a:ext>
            </a:extLst>
          </p:cNvPr>
          <p:cNvGrpSpPr/>
          <p:nvPr/>
        </p:nvGrpSpPr>
        <p:grpSpPr>
          <a:xfrm>
            <a:off x="8700923" y="2714297"/>
            <a:ext cx="2790518" cy="425124"/>
            <a:chOff x="8700923" y="2894282"/>
            <a:chExt cx="2790518" cy="425124"/>
          </a:xfrm>
        </p:grpSpPr>
        <p:sp>
          <p:nvSpPr>
            <p:cNvPr id="49" name="Rounded Rectangle 48">
              <a:extLst>
                <a:ext uri="{FF2B5EF4-FFF2-40B4-BE49-F238E27FC236}">
                  <a16:creationId xmlns:a16="http://schemas.microsoft.com/office/drawing/2014/main" id="{8505BF73-F53C-0157-7C00-5917235F24FC}"/>
                </a:ext>
              </a:extLst>
            </p:cNvPr>
            <p:cNvSpPr/>
            <p:nvPr/>
          </p:nvSpPr>
          <p:spPr>
            <a:xfrm>
              <a:off x="8700923" y="2894282"/>
              <a:ext cx="2790518" cy="425124"/>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 C</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ontact</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Resolves student inquiries during their initial interaction, eliminating the need for follow-ups or transfers</a:t>
              </a:r>
            </a:p>
          </p:txBody>
        </p:sp>
        <p:sp>
          <p:nvSpPr>
            <p:cNvPr id="2" name="Arrow: Up 56">
              <a:extLst>
                <a:ext uri="{FF2B5EF4-FFF2-40B4-BE49-F238E27FC236}">
                  <a16:creationId xmlns:a16="http://schemas.microsoft.com/office/drawing/2014/main" id="{BC310407-CDB9-58FE-414A-01A50D224F8D}"/>
                </a:ext>
              </a:extLst>
            </p:cNvPr>
            <p:cNvSpPr/>
            <p:nvPr/>
          </p:nvSpPr>
          <p:spPr>
            <a:xfrm>
              <a:off x="8794753" y="295338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Google Shape;516;p32">
            <a:extLst>
              <a:ext uri="{FF2B5EF4-FFF2-40B4-BE49-F238E27FC236}">
                <a16:creationId xmlns:a16="http://schemas.microsoft.com/office/drawing/2014/main" id="{C265B2D1-BEC7-CC7D-F93D-9EAFB0DE93D1}"/>
              </a:ext>
            </a:extLst>
          </p:cNvPr>
          <p:cNvSpPr/>
          <p:nvPr/>
        </p:nvSpPr>
        <p:spPr>
          <a:xfrm>
            <a:off x="10099564"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Academic Advisors</a:t>
            </a:r>
          </a:p>
        </p:txBody>
      </p:sp>
      <p:grpSp>
        <p:nvGrpSpPr>
          <p:cNvPr id="29" name="Group 28">
            <a:extLst>
              <a:ext uri="{FF2B5EF4-FFF2-40B4-BE49-F238E27FC236}">
                <a16:creationId xmlns:a16="http://schemas.microsoft.com/office/drawing/2014/main" id="{037400DE-E241-FC1A-A40A-B7F30DF57F35}"/>
              </a:ext>
            </a:extLst>
          </p:cNvPr>
          <p:cNvGrpSpPr/>
          <p:nvPr/>
        </p:nvGrpSpPr>
        <p:grpSpPr>
          <a:xfrm>
            <a:off x="8700923" y="3212806"/>
            <a:ext cx="2790518" cy="425124"/>
            <a:chOff x="8700923" y="3719499"/>
            <a:chExt cx="2790518" cy="425124"/>
          </a:xfrm>
        </p:grpSpPr>
        <p:sp>
          <p:nvSpPr>
            <p:cNvPr id="51" name="Rounded Rectangle 50">
              <a:extLst>
                <a:ext uri="{FF2B5EF4-FFF2-40B4-BE49-F238E27FC236}">
                  <a16:creationId xmlns:a16="http://schemas.microsoft.com/office/drawing/2014/main" id="{1C5DF451-F8CA-A07B-029F-82BDA6C5C2C3}"/>
                </a:ext>
              </a:extLst>
            </p:cNvPr>
            <p:cNvSpPr/>
            <p:nvPr/>
          </p:nvSpPr>
          <p:spPr>
            <a:xfrm>
              <a:off x="8700923" y="3719499"/>
              <a:ext cx="2790518" cy="425124"/>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Response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Students receive immediate answers to their questions and can schedule appointments instantaneously</a:t>
              </a:r>
            </a:p>
          </p:txBody>
        </p:sp>
        <p:sp>
          <p:nvSpPr>
            <p:cNvPr id="6" name="Arrow: Up 56">
              <a:extLst>
                <a:ext uri="{FF2B5EF4-FFF2-40B4-BE49-F238E27FC236}">
                  <a16:creationId xmlns:a16="http://schemas.microsoft.com/office/drawing/2014/main" id="{E091D7F8-3F2E-4E33-2B9A-311A2C889F8B}"/>
                </a:ext>
              </a:extLst>
            </p:cNvPr>
            <p:cNvSpPr/>
            <p:nvPr/>
          </p:nvSpPr>
          <p:spPr>
            <a:xfrm rot="10800000">
              <a:off x="8794754" y="381814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Google Shape;516;p32">
            <a:extLst>
              <a:ext uri="{FF2B5EF4-FFF2-40B4-BE49-F238E27FC236}">
                <a16:creationId xmlns:a16="http://schemas.microsoft.com/office/drawing/2014/main" id="{12653A64-15C1-1E7F-B1C4-0D4C28BE8795}"/>
              </a:ext>
            </a:extLst>
          </p:cNvPr>
          <p:cNvSpPr/>
          <p:nvPr/>
        </p:nvSpPr>
        <p:spPr>
          <a:xfrm>
            <a:off x="8682389" y="567397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Students</a:t>
            </a:r>
          </a:p>
        </p:txBody>
      </p:sp>
      <p:sp>
        <p:nvSpPr>
          <p:cNvPr id="16" name="Google Shape;516;p32">
            <a:extLst>
              <a:ext uri="{FF2B5EF4-FFF2-40B4-BE49-F238E27FC236}">
                <a16:creationId xmlns:a16="http://schemas.microsoft.com/office/drawing/2014/main" id="{8F2B74C6-19D8-7B08-22DE-8A88E9D12DCD}"/>
              </a:ext>
            </a:extLst>
          </p:cNvPr>
          <p:cNvSpPr/>
          <p:nvPr/>
        </p:nvSpPr>
        <p:spPr>
          <a:xfrm>
            <a:off x="10099564" y="567397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Systems Administrators</a:t>
            </a:r>
          </a:p>
        </p:txBody>
      </p:sp>
      <p:sp>
        <p:nvSpPr>
          <p:cNvPr id="21" name="Google Shape;506;p32">
            <a:extLst>
              <a:ext uri="{FF2B5EF4-FFF2-40B4-BE49-F238E27FC236}">
                <a16:creationId xmlns:a16="http://schemas.microsoft.com/office/drawing/2014/main" id="{D3AE33C4-76B2-5D7A-62AD-2722F7FF308C}"/>
              </a:ext>
            </a:extLst>
          </p:cNvPr>
          <p:cNvSpPr/>
          <p:nvPr/>
        </p:nvSpPr>
        <p:spPr>
          <a:xfrm>
            <a:off x="10578146" y="1416790"/>
            <a:ext cx="5486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25" name="Google Shape;523;p32">
            <a:extLst>
              <a:ext uri="{FF2B5EF4-FFF2-40B4-BE49-F238E27FC236}">
                <a16:creationId xmlns:a16="http://schemas.microsoft.com/office/drawing/2014/main" id="{21922123-15B8-9617-074C-C0AA6C5B5B96}"/>
              </a:ext>
            </a:extLst>
          </p:cNvPr>
          <p:cNvSpPr/>
          <p:nvPr/>
        </p:nvSpPr>
        <p:spPr>
          <a:xfrm>
            <a:off x="6215591" y="5848114"/>
            <a:ext cx="2099734" cy="51500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Smart escalation to student services teams for Flags sensitive or high-risk queries with  case summaries </a:t>
            </a:r>
          </a:p>
        </p:txBody>
      </p:sp>
      <p:grpSp>
        <p:nvGrpSpPr>
          <p:cNvPr id="32" name="Group 31">
            <a:extLst>
              <a:ext uri="{FF2B5EF4-FFF2-40B4-BE49-F238E27FC236}">
                <a16:creationId xmlns:a16="http://schemas.microsoft.com/office/drawing/2014/main" id="{46B2A058-68A6-D641-2E38-08DC94689F16}"/>
              </a:ext>
            </a:extLst>
          </p:cNvPr>
          <p:cNvGrpSpPr/>
          <p:nvPr/>
        </p:nvGrpSpPr>
        <p:grpSpPr>
          <a:xfrm>
            <a:off x="8703157" y="3711314"/>
            <a:ext cx="2790518" cy="425124"/>
            <a:chOff x="8700923" y="3719499"/>
            <a:chExt cx="2790518" cy="425124"/>
          </a:xfrm>
        </p:grpSpPr>
        <p:sp>
          <p:nvSpPr>
            <p:cNvPr id="35" name="Rounded Rectangle 50">
              <a:extLst>
                <a:ext uri="{FF2B5EF4-FFF2-40B4-BE49-F238E27FC236}">
                  <a16:creationId xmlns:a16="http://schemas.microsoft.com/office/drawing/2014/main" id="{3BC82A0A-D57F-99FE-476E-78EA80C91B19}"/>
                </a:ext>
              </a:extLst>
            </p:cNvPr>
            <p:cNvSpPr/>
            <p:nvPr/>
          </p:nvSpPr>
          <p:spPr>
            <a:xfrm>
              <a:off x="8700923" y="3719499"/>
              <a:ext cx="2790518" cy="425124"/>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Student Engagement &amp; Efficiency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Empowers students to find answers and manage tasks, increasing their productivity</a:t>
              </a:r>
            </a:p>
          </p:txBody>
        </p:sp>
        <p:sp>
          <p:nvSpPr>
            <p:cNvPr id="38" name="Arrow: Up 56">
              <a:extLst>
                <a:ext uri="{FF2B5EF4-FFF2-40B4-BE49-F238E27FC236}">
                  <a16:creationId xmlns:a16="http://schemas.microsoft.com/office/drawing/2014/main" id="{B7AAE302-88B9-9436-426C-95C6C13E9505}"/>
                </a:ext>
              </a:extLst>
            </p:cNvPr>
            <p:cNvSpPr/>
            <p:nvPr/>
          </p:nvSpPr>
          <p:spPr>
            <a:xfrm rot="10800000">
              <a:off x="8794754" y="381814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1184787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8E4E7-2465-12E2-C146-0E9B87CC2001}"/>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DFE8964D-1C1B-F4DF-7309-3E82D9761D6C}"/>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43FFD905-657E-326D-B7D9-06476C559792}"/>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A0844BC5-3F80-AB82-A9E5-46A886318A92}"/>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6FE8A7AA-DCCF-C72E-044C-31E53FBD1715}"/>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D99C93C6-1E5B-5A95-517F-8442D6E54D21}"/>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E48A204D-4BC2-ECD1-E6F9-79B8F6110E1F}"/>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E646CD49-9FB8-45A1-9B09-92A367E44DF9}"/>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1EA91932-EB39-442E-A0A8-BD43F5BC9FD4}"/>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11BA86E6-840A-AF4A-FE73-9C3663ABFD30}"/>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DBE0BD88-7ADF-8A4E-46AD-2E726D256BED}"/>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4F72BBCE-4A3D-A310-2EEE-427279D7C392}"/>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B83AE81F-42C6-E7C8-196D-25FE539FD780}"/>
              </a:ext>
              <a:ext uri="{C183D7F6-B498-43B3-948B-1728B52AA6E4}">
                <adec:decorative xmlns:adec="http://schemas.microsoft.com/office/drawing/2017/decorative" val="1"/>
              </a:ext>
            </a:extLst>
          </p:cNvPr>
          <p:cNvSpPr/>
          <p:nvPr/>
        </p:nvSpPr>
        <p:spPr>
          <a:xfrm>
            <a:off x="707186" y="1629870"/>
            <a:ext cx="3693840" cy="347696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45720" rIns="91440" bIns="3017520" anchor="t" anchorCtr="0">
            <a:noAutofit/>
          </a:bodyPr>
          <a:lstStyle/>
          <a:p>
            <a:pPr marL="0" marR="0" lvl="0" indent="0" algn="l" defTabSz="914400" rtl="0" eaLnBrk="1" fontAlgn="base" latinLnBrk="0" hangingPunct="1">
              <a:lnSpc>
                <a:spcPts val="1020"/>
              </a:lnSpc>
              <a:spcBef>
                <a:spcPts val="600"/>
              </a:spcBef>
              <a:spcAft>
                <a:spcPct val="0"/>
              </a:spcAft>
              <a:buClrTx/>
              <a:buSzTx/>
              <a:buFontTx/>
              <a:buNone/>
              <a:tabLst/>
              <a:defRPr/>
            </a:pPr>
            <a:r>
              <a:rPr kumimoji="0" lang="en-GB"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data from standard contract templates</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Logic needed to parse contract document (PDF, Word, Excel) and identify risky</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document generation tool (e.g., Word)</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 clauses / deviations</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Integrates with contract repositories (e.g., CLM, SharePoint, OneDrive)</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confidential internal contracts</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Sensitive business information</a:t>
            </a:r>
          </a:p>
          <a:p>
            <a:pPr marL="0" marR="0" lvl="0" indent="0" algn="l" defTabSz="914400" rtl="0" eaLnBrk="1" fontAlgn="base" latinLnBrk="0" hangingPunct="1">
              <a:lnSpc>
                <a:spcPts val="1020"/>
              </a:lnSpc>
              <a:spcBef>
                <a:spcPts val="600"/>
              </a:spcBef>
              <a:spcAft>
                <a:spcPct val="0"/>
              </a:spcAft>
              <a:buClrTx/>
              <a:buSzTx/>
              <a:buFontTx/>
              <a:buNone/>
              <a:tabLst/>
              <a:defRPr/>
            </a:pPr>
            <a:r>
              <a:rPr kumimoji="0" lang="en-US"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Standard contract templates (PDF, DOC)</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Policy/risk standards (PDF, DOC)</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Contracts in varied formats (DOCX, PDF, HTML)</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Standard clause libraries and policy rules (XLSX, JSON) - merge with first bullet point already listed there</a:t>
            </a:r>
          </a:p>
          <a:p>
            <a:pPr marL="171450" marR="0" lvl="0" indent="-171450" algn="l" defTabSz="914400" rtl="0" eaLnBrk="1" fontAlgn="base" latinLnBrk="0" hangingPunct="1">
              <a:lnSpc>
                <a:spcPts val="102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Approval history and negotiation metadata (CSV, JSON)</a:t>
            </a:r>
          </a:p>
        </p:txBody>
      </p:sp>
      <p:sp>
        <p:nvSpPr>
          <p:cNvPr id="94" name="TextBox 93">
            <a:extLst>
              <a:ext uri="{FF2B5EF4-FFF2-40B4-BE49-F238E27FC236}">
                <a16:creationId xmlns:a16="http://schemas.microsoft.com/office/drawing/2014/main" id="{A1D0A0FF-B762-8DFB-62C7-01B72BB9C3C6}"/>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573387B0-7AE0-BB8C-A05A-AF27BA93E003}"/>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098A1B3B-6D35-5B7E-0916-7A8B1849B187}"/>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F1286D55-0F29-A617-EA27-A8D78C3F6BF0}"/>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A2549AC3-5488-21CE-A08A-A3672DB7CAB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B78A7A98-91A1-7ABC-C4D9-3F36EABAB176}"/>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3CFD0238-4F9E-82C6-667B-21B7885A5B2F}"/>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404B8B42-4849-2FF6-8AD7-4AE8915032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B3E49306-259A-1550-30CA-6BA69D86565C}"/>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0940EE74-BF3F-7226-471B-EAC783A81C99}"/>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C69905B5-C3E3-10BA-C5BB-B083573F0F65}"/>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3148D3C5-A1E3-8799-B821-C70974D82B18}"/>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D8879D6C-5C5D-4198-6691-DEA21456F26B}"/>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491F06A6-6294-9CE0-09D8-60D49841C5EA}"/>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CEF0CAE9-6581-8547-D6BF-82C5A29CC6EF}"/>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14DC281C-E975-EB19-E8C9-FAB556B975ED}"/>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9C42C853-0654-93E2-DEAD-DFCA13066F12}"/>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6EC2BE0F-6487-14DE-6A0C-A3F09F84823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9FC58C90-F2B4-7830-D320-BB4698F449BB}"/>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E218D5C4-FB3A-1388-B244-DF2903D0D0F5}"/>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53195309-FDD1-CA0A-DF85-53477AB192CB}"/>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0EFC56D7-879D-047F-34EB-C85D7DED3153}"/>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503EF1F2-D20E-0BEB-87F4-8EB981B33CF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C92D1E74-3887-807B-42ED-9FDEACA0D8ED}"/>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9397343F-1953-E597-D18F-205183E73100}"/>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35A44F90-EB6D-FCAC-82DA-14D5D258ECEF}"/>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B8C864D3-3846-99F7-BC9A-7411816C34EA}"/>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9974BEE1-E277-96DE-5774-579AFBF4929B}"/>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A76E41AC-E8F5-2CFF-0672-F6C095FA16D2}"/>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6" name="Google Shape;163;p22">
            <a:extLst>
              <a:ext uri="{FF2B5EF4-FFF2-40B4-BE49-F238E27FC236}">
                <a16:creationId xmlns:a16="http://schemas.microsoft.com/office/drawing/2014/main" id="{3804FBE6-9605-E1CD-5A61-4B852229F166}"/>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Automated Contract Review</a:t>
            </a:r>
          </a:p>
        </p:txBody>
      </p:sp>
      <p:sp>
        <p:nvSpPr>
          <p:cNvPr id="9" name="TextBox 8">
            <a:extLst>
              <a:ext uri="{FF2B5EF4-FFF2-40B4-BE49-F238E27FC236}">
                <a16:creationId xmlns:a16="http://schemas.microsoft.com/office/drawing/2014/main" id="{CD940A8A-17AC-FBBA-EF2D-4015AF73AA22}"/>
              </a:ext>
            </a:extLst>
          </p:cNvPr>
          <p:cNvSpPr txBox="1"/>
          <p:nvPr/>
        </p:nvSpPr>
        <p:spPr>
          <a:xfrm>
            <a:off x="695994" y="1098881"/>
            <a:ext cx="11229707"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Detect risks, deviations, and compliance issues and recommend changes for faster legal review</a:t>
            </a:r>
          </a:p>
        </p:txBody>
      </p:sp>
      <p:sp>
        <p:nvSpPr>
          <p:cNvPr id="173" name="TextBox 172">
            <a:extLst>
              <a:ext uri="{FF2B5EF4-FFF2-40B4-BE49-F238E27FC236}">
                <a16:creationId xmlns:a16="http://schemas.microsoft.com/office/drawing/2014/main" id="{069F8123-18E5-A608-CEE0-E70384037D7C}"/>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210EA682-2544-49E7-59D1-663B03B63181}"/>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B8BF54D2-619A-4576-B377-04D64F5D0482}"/>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A17857C8-CA51-C69B-598B-79461EBD95A4}"/>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1E7D791D-DBC5-E45C-656D-71704BA35225}"/>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BE003B5E-8766-99CD-DDF4-1F7C1C73F361}"/>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0107C06B-E123-44C1-23F7-0F78EC0714BB}"/>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D868D2BE-C722-1D52-6917-2CC709F6A498}"/>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FDA98307-73D3-0018-C11F-D4844064F359}"/>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0FC00A99-019F-D458-668F-D31F0D6BDC04}"/>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3E173E70-1B4B-CA2B-05ED-6FBF7C132949}"/>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C201D7BD-C268-741D-98A1-53F67E04CE44}"/>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A7292D11-2363-01BC-E1BB-6C0C0457F9CD}"/>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BBD90B86-F038-C4FB-2E8B-83372017F6C7}"/>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Legal Team</a:t>
            </a:r>
          </a:p>
        </p:txBody>
      </p:sp>
      <p:pic>
        <p:nvPicPr>
          <p:cNvPr id="4" name="Graphic 3">
            <a:extLst>
              <a:ext uri="{FF2B5EF4-FFF2-40B4-BE49-F238E27FC236}">
                <a16:creationId xmlns:a16="http://schemas.microsoft.com/office/drawing/2014/main" id="{8FC69258-9E6B-9B87-77A9-035409F84FD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33638" y="1761689"/>
            <a:ext cx="154417" cy="134099"/>
          </a:xfrm>
          <a:prstGeom prst="rect">
            <a:avLst/>
          </a:prstGeom>
        </p:spPr>
      </p:pic>
      <p:sp>
        <p:nvSpPr>
          <p:cNvPr id="21" name="Rounded Rectangle 19">
            <a:extLst>
              <a:ext uri="{FF2B5EF4-FFF2-40B4-BE49-F238E27FC236}">
                <a16:creationId xmlns:a16="http://schemas.microsoft.com/office/drawing/2014/main" id="{30BD5568-668B-AA6B-918F-30F5E690DCE7}"/>
              </a:ext>
              <a:ext uri="{C183D7F6-B498-43B3-948B-1728B52AA6E4}">
                <adec:decorative xmlns:adec="http://schemas.microsoft.com/office/drawing/2017/decorative" val="1"/>
              </a:ext>
            </a:extLst>
          </p:cNvPr>
          <p:cNvSpPr/>
          <p:nvPr/>
        </p:nvSpPr>
        <p:spPr>
          <a:xfrm>
            <a:off x="695993" y="5170354"/>
            <a:ext cx="3705033" cy="624589"/>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7DADB00E-40CA-0AB3-093F-1E3D4B09E0D1}"/>
              </a:ext>
              <a:ext uri="{C183D7F6-B498-43B3-948B-1728B52AA6E4}">
                <adec:decorative xmlns:adec="http://schemas.microsoft.com/office/drawing/2017/decorative" val="1"/>
              </a:ext>
            </a:extLst>
          </p:cNvPr>
          <p:cNvSpPr txBox="1"/>
          <p:nvPr/>
        </p:nvSpPr>
        <p:spPr>
          <a:xfrm>
            <a:off x="740798" y="5288119"/>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B71EF735-131F-C3E5-43D1-1D8EC4200359}"/>
              </a:ext>
              <a:ext uri="{C183D7F6-B498-43B3-948B-1728B52AA6E4}">
                <adec:decorative xmlns:adec="http://schemas.microsoft.com/office/drawing/2017/decorative" val="1"/>
              </a:ext>
            </a:extLst>
          </p:cNvPr>
          <p:cNvSpPr txBox="1"/>
          <p:nvPr/>
        </p:nvSpPr>
        <p:spPr>
          <a:xfrm>
            <a:off x="2076802" y="5393247"/>
            <a:ext cx="2298101" cy="217752"/>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7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Automated Document Drafting Agent</a:t>
            </a:r>
          </a:p>
        </p:txBody>
      </p:sp>
      <p:sp>
        <p:nvSpPr>
          <p:cNvPr id="35" name="Rounded Rectangle 19">
            <a:extLst>
              <a:ext uri="{FF2B5EF4-FFF2-40B4-BE49-F238E27FC236}">
                <a16:creationId xmlns:a16="http://schemas.microsoft.com/office/drawing/2014/main" id="{00FE72A2-5111-5647-1E12-971D80A7E632}"/>
              </a:ext>
              <a:ext uri="{C183D7F6-B498-43B3-948B-1728B52AA6E4}">
                <adec:decorative xmlns:adec="http://schemas.microsoft.com/office/drawing/2017/decorative" val="1"/>
              </a:ext>
            </a:extLst>
          </p:cNvPr>
          <p:cNvSpPr/>
          <p:nvPr/>
        </p:nvSpPr>
        <p:spPr>
          <a:xfrm>
            <a:off x="695993" y="5849787"/>
            <a:ext cx="3705033" cy="66194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contract repositories, clause libraries, and document templates to support deviation detection and compliance validation</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legal review workflows for risk identification, policy alignment, and approval history tracking</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45" name="Rounded Rectangle 44">
            <a:extLst>
              <a:ext uri="{FF2B5EF4-FFF2-40B4-BE49-F238E27FC236}">
                <a16:creationId xmlns:a16="http://schemas.microsoft.com/office/drawing/2014/main" id="{9AC099C3-A33C-CBBE-867C-9338360F41B8}"/>
              </a:ext>
              <a:ext uri="{C183D7F6-B498-43B3-948B-1728B52AA6E4}">
                <adec:decorative xmlns:adec="http://schemas.microsoft.com/office/drawing/2017/decorative" val="1"/>
              </a:ext>
            </a:extLst>
          </p:cNvPr>
          <p:cNvSpPr/>
          <p:nvPr/>
        </p:nvSpPr>
        <p:spPr>
          <a:xfrm>
            <a:off x="9493388" y="3922186"/>
            <a:ext cx="1506285" cy="1335394"/>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21900E86-A1D7-65FF-0E9B-236E215D2014}"/>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0ACD413F-6743-9335-9D35-803D7EF950C8}"/>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7CFE7BE8-9E4A-805B-26EB-DFA971B54C80}"/>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Fetch data using PP connectors and gathered data will be verified by the applied logic)</a:t>
            </a:r>
          </a:p>
        </p:txBody>
      </p:sp>
      <p:sp>
        <p:nvSpPr>
          <p:cNvPr id="51" name="Rounded Rectangle 50">
            <a:extLst>
              <a:ext uri="{FF2B5EF4-FFF2-40B4-BE49-F238E27FC236}">
                <a16:creationId xmlns:a16="http://schemas.microsoft.com/office/drawing/2014/main" id="{5F46BD4D-9255-4F3A-6C1D-80071A41C437}"/>
              </a:ext>
              <a:ext uri="{C183D7F6-B498-43B3-948B-1728B52AA6E4}">
                <adec:decorative xmlns:adec="http://schemas.microsoft.com/office/drawing/2017/decorative" val="1"/>
              </a:ext>
            </a:extLst>
          </p:cNvPr>
          <p:cNvSpPr/>
          <p:nvPr/>
        </p:nvSpPr>
        <p:spPr>
          <a:xfrm>
            <a:off x="9528192" y="4392043"/>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Summarizer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Summarize findings and populate the information       the required template)</a:t>
            </a:r>
          </a:p>
        </p:txBody>
      </p:sp>
      <p:sp>
        <p:nvSpPr>
          <p:cNvPr id="52" name="Rounded Rectangle 51">
            <a:extLst>
              <a:ext uri="{FF2B5EF4-FFF2-40B4-BE49-F238E27FC236}">
                <a16:creationId xmlns:a16="http://schemas.microsoft.com/office/drawing/2014/main" id="{75AED10F-9642-84C7-B7B0-785850E73ED2}"/>
              </a:ext>
              <a:ext uri="{C183D7F6-B498-43B3-948B-1728B52AA6E4}">
                <adec:decorative xmlns:adec="http://schemas.microsoft.com/office/drawing/2017/decorative" val="1"/>
              </a:ext>
            </a:extLst>
          </p:cNvPr>
          <p:cNvSpPr/>
          <p:nvPr/>
        </p:nvSpPr>
        <p:spPr>
          <a:xfrm>
            <a:off x="9528192" y="4826695"/>
            <a:ext cx="1439290" cy="383728"/>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Risk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(review the template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Reports the detected risk, compliance                       issue, deviation)</a:t>
            </a:r>
          </a:p>
        </p:txBody>
      </p:sp>
      <p:sp>
        <p:nvSpPr>
          <p:cNvPr id="53" name="Rounded Rectangle 52">
            <a:extLst>
              <a:ext uri="{FF2B5EF4-FFF2-40B4-BE49-F238E27FC236}">
                <a16:creationId xmlns:a16="http://schemas.microsoft.com/office/drawing/2014/main" id="{6F1199B0-08B6-5D22-1926-2E97A0CD4543}"/>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68DCEE35-28D4-A8F4-2376-DDDA3A8B5F68}"/>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ECE837E6-66EF-FFFE-3872-A320112DB0BB}"/>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Tree>
    <p:extLst>
      <p:ext uri="{BB962C8B-B14F-4D97-AF65-F5344CB8AC3E}">
        <p14:creationId xmlns:p14="http://schemas.microsoft.com/office/powerpoint/2010/main" val="260413946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CBF6-5C00-67F2-231A-31CBE2D5507A}"/>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7008E429-38E8-7C64-D004-58442BA24040}"/>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2" name="Google Shape;516;p32">
            <a:extLst>
              <a:ext uri="{FF2B5EF4-FFF2-40B4-BE49-F238E27FC236}">
                <a16:creationId xmlns:a16="http://schemas.microsoft.com/office/drawing/2014/main" id="{298FC00E-3A99-DB83-123D-BE4EA49220EA}"/>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Legal analysts</a:t>
            </a:r>
          </a:p>
        </p:txBody>
      </p:sp>
      <p:sp>
        <p:nvSpPr>
          <p:cNvPr id="12" name="Google Shape;498;p32">
            <a:extLst>
              <a:ext uri="{FF2B5EF4-FFF2-40B4-BE49-F238E27FC236}">
                <a16:creationId xmlns:a16="http://schemas.microsoft.com/office/drawing/2014/main" id="{59F7FB55-C9A0-D753-534E-C954E8A0271A}"/>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182880" bIns="0" anchor="ctr" anchorCtr="0">
            <a:noAutofit/>
          </a:bodyPr>
          <a:lstStyle/>
          <a:p>
            <a:pPr marL="0" marR="0" lvl="0" indent="0" algn="l" defTabSz="914400" rtl="0" eaLnBrk="1" fontAlgn="base" latinLnBrk="0" hangingPunct="1">
              <a:lnSpc>
                <a:spcPts val="1580"/>
              </a:lnSpc>
              <a:spcBef>
                <a:spcPct val="0"/>
              </a:spcBef>
              <a:spcAft>
                <a:spcPct val="0"/>
              </a:spcAft>
              <a:buClr>
                <a:srgbClr val="000000"/>
              </a:buClr>
              <a:buSzPts val="500"/>
              <a:buFontTx/>
              <a:buNone/>
              <a:tabLst/>
              <a:defRPr/>
            </a:pPr>
            <a:r>
              <a:rPr kumimoji="0" lang="en-GB"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Manual and incomprehensive contract lifecycle management leads to errors, oversights, and inefficiency throughout contract monitoring, routing, tracking, and organization</a:t>
            </a:r>
          </a:p>
        </p:txBody>
      </p:sp>
      <p:sp>
        <p:nvSpPr>
          <p:cNvPr id="14" name="Google Shape;523;p32">
            <a:extLst>
              <a:ext uri="{FF2B5EF4-FFF2-40B4-BE49-F238E27FC236}">
                <a16:creationId xmlns:a16="http://schemas.microsoft.com/office/drawing/2014/main" id="{116F39B1-75E5-2171-BBF8-AFB8647EA27A}"/>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38ABC54A-B5B1-A444-1796-B7012A9C39FA}"/>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Analysts keep track of numerous contract dates manually and direct all contracts to the relevant stakeholders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This manual oversight consumes a considerable amount of time and resources for analysts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Errors or oversights can occasionally occur during manual assessments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75F552E1-0E2C-72A1-A0AE-6E68F5CAC08E}"/>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D8680526-F823-BCDF-3BEA-B4FA2E33E62F}"/>
              </a:ext>
              <a:ext uri="{C183D7F6-B498-43B3-948B-1728B52AA6E4}">
                <adec:decorative xmlns:adec="http://schemas.microsoft.com/office/drawing/2017/decorative" val="1"/>
              </a:ext>
            </a:extLst>
          </p:cNvPr>
          <p:cNvSpPr/>
          <p:nvPr/>
        </p:nvSpPr>
        <p:spPr>
          <a:xfrm>
            <a:off x="6248885" y="2233080"/>
            <a:ext cx="2066440" cy="6612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Monitors contract dates and initiate renewal alerts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FFC2907E-41DF-7FD7-CA9F-22CA36598F52}"/>
              </a:ext>
              <a:ext uri="{C183D7F6-B498-43B3-948B-1728B52AA6E4}">
                <adec:decorative xmlns:adec="http://schemas.microsoft.com/office/drawing/2017/decorative" val="1"/>
              </a:ext>
            </a:extLst>
          </p:cNvPr>
          <p:cNvSpPr/>
          <p:nvPr/>
        </p:nvSpPr>
        <p:spPr>
          <a:xfrm>
            <a:off x="6215591" y="3767053"/>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Tracks approval flow and completion</a:t>
            </a:r>
          </a:p>
        </p:txBody>
      </p:sp>
      <p:cxnSp>
        <p:nvCxnSpPr>
          <p:cNvPr id="34" name="Straight Connector 33">
            <a:extLst>
              <a:ext uri="{FF2B5EF4-FFF2-40B4-BE49-F238E27FC236}">
                <a16:creationId xmlns:a16="http://schemas.microsoft.com/office/drawing/2014/main" id="{64912955-489A-D7BE-E147-6E26C29E9B11}"/>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9A8835A7-5407-DB18-4299-17A1BC45D517}"/>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5DDDE262-80F7-394B-F0BB-54A8E8D27737}"/>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E07D1C95-1BCD-60B8-8D68-A98B239F0072}"/>
              </a:ext>
              <a:ext uri="{C183D7F6-B498-43B3-948B-1728B52AA6E4}">
                <adec:decorative xmlns:adec="http://schemas.microsoft.com/office/drawing/2017/decorative" val="1"/>
              </a:ext>
            </a:extLst>
          </p:cNvPr>
          <p:cNvSpPr/>
          <p:nvPr/>
        </p:nvSpPr>
        <p:spPr>
          <a:xfrm>
            <a:off x="6215591" y="2989925"/>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Routes contracts to stakeholders for approval</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A7C35E7B-16B4-1BB1-12F3-8427FDFE7785}"/>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31" name="Google Shape;163;p22">
            <a:extLst>
              <a:ext uri="{FF2B5EF4-FFF2-40B4-BE49-F238E27FC236}">
                <a16:creationId xmlns:a16="http://schemas.microsoft.com/office/drawing/2014/main" id="{1699C86B-9345-FCA5-8F84-86EF4088637E}"/>
              </a:ext>
            </a:extLst>
          </p:cNvPr>
          <p:cNvSpPr>
            <a:spLocks noGrp="1"/>
          </p:cNvSpPr>
          <p:nvPr>
            <p:ph type="title" idx="4294967295"/>
          </p:nvPr>
        </p:nvSpPr>
        <p:spPr>
          <a:xfrm>
            <a:off x="695995" y="639088"/>
            <a:ext cx="6291313"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Contract Lifecycle Management Agent</a:t>
            </a:r>
          </a:p>
        </p:txBody>
      </p:sp>
      <p:sp>
        <p:nvSpPr>
          <p:cNvPr id="36" name="TextBox 35">
            <a:extLst>
              <a:ext uri="{FF2B5EF4-FFF2-40B4-BE49-F238E27FC236}">
                <a16:creationId xmlns:a16="http://schemas.microsoft.com/office/drawing/2014/main" id="{F92EAADB-F785-B71B-417B-CAF3DA621049}"/>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 contract workflows with automated tracking, approvals, and repository management</a:t>
            </a:r>
          </a:p>
        </p:txBody>
      </p:sp>
      <p:sp>
        <p:nvSpPr>
          <p:cNvPr id="37" name="Google Shape;498;p32">
            <a:extLst>
              <a:ext uri="{FF2B5EF4-FFF2-40B4-BE49-F238E27FC236}">
                <a16:creationId xmlns:a16="http://schemas.microsoft.com/office/drawing/2014/main" id="{B3871B18-C7EC-7DDE-4B06-0C8974FF43EE}"/>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 Agent-driven contract lifecycle management automates monitoring, routing, and repository management</a:t>
            </a:r>
          </a:p>
        </p:txBody>
      </p:sp>
      <p:sp>
        <p:nvSpPr>
          <p:cNvPr id="43" name="Google Shape;523;p32">
            <a:extLst>
              <a:ext uri="{FF2B5EF4-FFF2-40B4-BE49-F238E27FC236}">
                <a16:creationId xmlns:a16="http://schemas.microsoft.com/office/drawing/2014/main" id="{88BEDA7F-F41D-E9B1-83B2-B5EB604F9ECC}"/>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D9CC9E59-5493-6147-E692-5450E88C3189}"/>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Contract Review Time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reduced duration of reviewing a contract</a:t>
            </a:r>
          </a:p>
        </p:txBody>
      </p:sp>
      <p:sp>
        <p:nvSpPr>
          <p:cNvPr id="48" name="Arrow: Up 56">
            <a:extLst>
              <a:ext uri="{FF2B5EF4-FFF2-40B4-BE49-F238E27FC236}">
                <a16:creationId xmlns:a16="http://schemas.microsoft.com/office/drawing/2014/main" id="{ED11E70B-DF01-7DA6-48C1-9D885C41B5D0}"/>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126AE627-BD5A-CADB-9F5B-7009B5CF3DE2}"/>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Stakeholder Workflow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efficiency of processes and interactions among stakeholders</a:t>
            </a:r>
          </a:p>
        </p:txBody>
      </p:sp>
      <p:sp>
        <p:nvSpPr>
          <p:cNvPr id="50" name="Arrow: Up 56">
            <a:extLst>
              <a:ext uri="{FF2B5EF4-FFF2-40B4-BE49-F238E27FC236}">
                <a16:creationId xmlns:a16="http://schemas.microsoft.com/office/drawing/2014/main" id="{B35701F6-3926-4DB7-8B19-5D456BCD06B2}"/>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9B60B7F7-50ED-9A18-A316-827869205E50}"/>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Contract Repository Accuracy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precision &amp; correctness of the information stored in contract repository</a:t>
            </a:r>
          </a:p>
        </p:txBody>
      </p:sp>
      <p:sp>
        <p:nvSpPr>
          <p:cNvPr id="52" name="Arrow: Up 56">
            <a:extLst>
              <a:ext uri="{FF2B5EF4-FFF2-40B4-BE49-F238E27FC236}">
                <a16:creationId xmlns:a16="http://schemas.microsoft.com/office/drawing/2014/main" id="{B7F74D8D-0BA8-A179-E5F6-AE256F4237D2}"/>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2218ABE8-AC97-6C3D-8C9B-A9DA9A1760C1}"/>
              </a:ext>
              <a:ext uri="{C183D7F6-B498-43B3-948B-1728B52AA6E4}">
                <adec:decorative xmlns:adec="http://schemas.microsoft.com/office/drawing/2017/decorative" val="1"/>
              </a:ext>
            </a:extLst>
          </p:cNvPr>
          <p:cNvSpPr/>
          <p:nvPr/>
        </p:nvSpPr>
        <p:spPr>
          <a:xfrm>
            <a:off x="6215591" y="4598719"/>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Organizes final versions in contract repository</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2679483044"/>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D9D5-4B94-BA36-2807-3C0D90617063}"/>
            </a:ext>
          </a:extLst>
        </p:cNvPr>
        <p:cNvGrpSpPr/>
        <p:nvPr/>
      </p:nvGrpSpPr>
      <p:grpSpPr>
        <a:xfrm>
          <a:off x="0" y="0"/>
          <a:ext cx="0" cy="0"/>
          <a:chOff x="0" y="0"/>
          <a:chExt cx="0" cy="0"/>
        </a:xfrm>
      </p:grpSpPr>
      <p:sp>
        <p:nvSpPr>
          <p:cNvPr id="285" name="Rounded Rectangle 284">
            <a:extLst>
              <a:ext uri="{FF2B5EF4-FFF2-40B4-BE49-F238E27FC236}">
                <a16:creationId xmlns:a16="http://schemas.microsoft.com/office/drawing/2014/main" id="{0F0D5582-AD70-7E5D-A185-BF2BFE6E686C}"/>
              </a:ext>
              <a:ext uri="{C183D7F6-B498-43B3-948B-1728B52AA6E4}">
                <adec:decorative xmlns:adec="http://schemas.microsoft.com/office/drawing/2017/decorative" val="1"/>
              </a:ext>
            </a:extLst>
          </p:cNvPr>
          <p:cNvSpPr/>
          <p:nvPr/>
        </p:nvSpPr>
        <p:spPr>
          <a:xfrm>
            <a:off x="9493388" y="3922186"/>
            <a:ext cx="1506285" cy="1449876"/>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57EFE8DD-2C60-9760-D184-EBE8D6BC9ACD}"/>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11D7321C-2AE6-8794-DCD8-56ECB06BF801}"/>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08BA35F8-93F9-F5EF-DE59-E734D7C3A88D}"/>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EF1E81A4-558D-00F2-1E5E-961A9986A129}"/>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98347D02-7963-AB23-9C9B-EF41746BD7B0}"/>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9E9CF84F-8722-8681-C50C-84BA0E84BB33}"/>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A663C04C-CBFC-6F9C-507B-9E975EE5CE4F}"/>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4A4C8408-183A-CE27-979B-8E23C7FF0BC2}"/>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484DCA75-F0DC-352B-F2A3-04F5F8A464B2}"/>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36617AED-0BC8-5E1B-A431-A00A2D08ED0A}"/>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7369FABE-0594-5E2F-827D-74FA97A36F01}"/>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Legal Team</a:t>
            </a:r>
          </a:p>
        </p:txBody>
      </p:sp>
      <p:sp>
        <p:nvSpPr>
          <p:cNvPr id="36" name="Rounded Rectangle 35">
            <a:extLst>
              <a:ext uri="{FF2B5EF4-FFF2-40B4-BE49-F238E27FC236}">
                <a16:creationId xmlns:a16="http://schemas.microsoft.com/office/drawing/2014/main" id="{F62F4569-12E5-25D8-1958-8F2079BDD97A}"/>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E6719C79-12A1-C60E-E0C3-20DCD3DD7064}"/>
              </a:ext>
              <a:ext uri="{C183D7F6-B498-43B3-948B-1728B52AA6E4}">
                <adec:decorative xmlns:adec="http://schemas.microsoft.com/office/drawing/2017/decorative" val="1"/>
              </a:ext>
            </a:extLst>
          </p:cNvPr>
          <p:cNvSpPr/>
          <p:nvPr/>
        </p:nvSpPr>
        <p:spPr>
          <a:xfrm>
            <a:off x="707186" y="1629871"/>
            <a:ext cx="3693840" cy="380744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to parse contracts for renewal dates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contract management tool or repository (e.g., SharePoint)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document editing tool (e.g., Word)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confidential internal contracts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Sensitive business information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integration with e-signature tools, approval workflows, and metadata trackers</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 contract documents (PDF, DOC)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data / approvals from stakeholders – </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(.mp3, .txt, PDF, Docs, PPT, Excel, .msg,)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Renewal schedules and escalation rules (XLSX, YAML)</a:t>
            </a:r>
          </a:p>
        </p:txBody>
      </p:sp>
      <p:sp>
        <p:nvSpPr>
          <p:cNvPr id="94" name="TextBox 93">
            <a:extLst>
              <a:ext uri="{FF2B5EF4-FFF2-40B4-BE49-F238E27FC236}">
                <a16:creationId xmlns:a16="http://schemas.microsoft.com/office/drawing/2014/main" id="{2927AAD2-B14E-6985-F8A4-3A817E48B18F}"/>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9D7F7C2B-DA95-CEF3-02A5-ABB41CB419C6}"/>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6F134E30-C8D5-E628-0DF0-E7837CE31A92}"/>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EDE3D9DF-F322-C43B-50CE-34DCEE55F1B6}"/>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F859ADFE-D858-1359-7B6E-2EA64D0BC24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00A4855D-518D-596F-6591-36960EE287E9}"/>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544A7332-3F1F-8DE3-3D6B-FF0C4F7E3ABA}"/>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CB8E8EE8-57ED-03BD-1FDF-340B03BBD21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A553F6F4-E374-1725-2CBB-DA6DD8C4DFC9}"/>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D5093276-9099-C60C-4191-69D2ECE2C459}"/>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AA60BAEC-648D-2144-F475-C0C8038758D6}"/>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8C9F9DE5-3177-0A28-4289-014B2E8BB7BB}"/>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0E9925A7-29C0-F6B9-B535-D8723E2A3766}"/>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6D5B53C7-2608-6E79-6990-BC6AD767A2A5}"/>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A1883F0D-76DA-F446-397B-61FAF0437941}"/>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C58F3ED0-8F89-BDB2-0ED2-24D7F995D0C6}"/>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CD70978D-A32E-6BE4-F363-6FA3998BC5FF}"/>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3B1256F3-4940-0416-D029-2FA8E568E39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5D624083-94C2-3498-9055-36489D951DD5}"/>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1F0687AA-4B1E-EB73-ED9F-397E25905975}"/>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0A6B2AE6-59F9-ABC0-B3CD-EF33A9C546C7}"/>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761E353B-26E9-DD15-8725-A95D8708EF64}"/>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DC54A6B7-9286-7F97-8ACF-9CE9E68653B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020E39C9-AB9C-07DB-6B75-EE6072CA6129}"/>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15FEFA60-3F8B-E507-B48A-87A3B208F924}"/>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A6D7DC94-FB1E-2A8E-15BB-C1C3545F6B74}"/>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3FE09F00-DDC2-BB7B-C9F6-2EFA55EC4D30}"/>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7C089A96-0024-A94E-FAA2-547FE22C48B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F204296D-16FB-6DB8-68DF-4F0B66C0862A}"/>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2D767F3F-EF02-C851-B546-E21FD80E3F1B}"/>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2373279E-A749-26E3-2A2F-3CB3A4279A15}"/>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6" name="Google Shape;163;p22">
            <a:extLst>
              <a:ext uri="{FF2B5EF4-FFF2-40B4-BE49-F238E27FC236}">
                <a16:creationId xmlns:a16="http://schemas.microsoft.com/office/drawing/2014/main" id="{4D031D00-4BB0-3B49-E1C5-0E7F61E41FDD}"/>
              </a:ext>
            </a:extLst>
          </p:cNvPr>
          <p:cNvSpPr>
            <a:spLocks noGrp="1"/>
          </p:cNvSpPr>
          <p:nvPr>
            <p:ph type="title" idx="4294967295"/>
          </p:nvPr>
        </p:nvSpPr>
        <p:spPr>
          <a:xfrm>
            <a:off x="710372" y="639088"/>
            <a:ext cx="5931879"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Contract Lifecycle Management Agent</a:t>
            </a:r>
          </a:p>
        </p:txBody>
      </p:sp>
      <p:sp>
        <p:nvSpPr>
          <p:cNvPr id="9" name="TextBox 8">
            <a:extLst>
              <a:ext uri="{FF2B5EF4-FFF2-40B4-BE49-F238E27FC236}">
                <a16:creationId xmlns:a16="http://schemas.microsoft.com/office/drawing/2014/main" id="{0E6F5894-E8D6-EAF5-3E5A-987BC1B992FD}"/>
              </a:ext>
            </a:extLst>
          </p:cNvPr>
          <p:cNvSpPr txBox="1"/>
          <p:nvPr/>
        </p:nvSpPr>
        <p:spPr>
          <a:xfrm>
            <a:off x="695995" y="1098881"/>
            <a:ext cx="10594440"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 contract workflows with automated tracking, approvals, and repository management</a:t>
            </a:r>
          </a:p>
        </p:txBody>
      </p:sp>
      <p:sp>
        <p:nvSpPr>
          <p:cNvPr id="35" name="Rounded Rectangle 19">
            <a:extLst>
              <a:ext uri="{FF2B5EF4-FFF2-40B4-BE49-F238E27FC236}">
                <a16:creationId xmlns:a16="http://schemas.microsoft.com/office/drawing/2014/main" id="{1CBE22C0-4D85-9469-5D96-26B4F4376577}"/>
              </a:ext>
              <a:ext uri="{C183D7F6-B498-43B3-948B-1728B52AA6E4}">
                <adec:decorative xmlns:adec="http://schemas.microsoft.com/office/drawing/2017/decorative" val="1"/>
              </a:ext>
            </a:extLst>
          </p:cNvPr>
          <p:cNvSpPr/>
          <p:nvPr/>
        </p:nvSpPr>
        <p:spPr>
          <a:xfrm>
            <a:off x="695993" y="5544035"/>
            <a:ext cx="3705033" cy="817457"/>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Integration with contract repositories, e-signature tools, and metadata tracking systems to support end-to-end contract lifecycle operations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Defined contract management workflows including renewal detection, stakeholder approvals, and repository maintenance</a:t>
            </a:r>
            <a:endParaRPr kumimoji="0" lang="en-GB"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endParaRPr>
          </a:p>
        </p:txBody>
      </p:sp>
      <p:sp>
        <p:nvSpPr>
          <p:cNvPr id="173" name="TextBox 172">
            <a:extLst>
              <a:ext uri="{FF2B5EF4-FFF2-40B4-BE49-F238E27FC236}">
                <a16:creationId xmlns:a16="http://schemas.microsoft.com/office/drawing/2014/main" id="{E33181DE-098E-D962-AEDD-D724697EBFA6}"/>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56C6FDA5-3B28-B3C2-57F9-60B38DAC2457}"/>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6F8F9DA6-9E9C-A7B8-355C-775CAC0D531B}"/>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656CD0B5-BB81-5F26-D435-C5C9805F9C1C}"/>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A5FB8AEF-13C0-9F14-96DD-A221A12AB3E8}"/>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0839848-0447-63CB-3463-766510E645B2}"/>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EB2E3D06-686F-C2EA-4ECC-5B9B991F77DF}"/>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BC916DAE-FBB8-A3D3-DB38-C5C55094DED6}"/>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C36DCC21-EBF7-2D2E-9E95-BA267E159ECC}"/>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87350AC0-86DA-8A6E-04BA-63EC759F0572}"/>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94E8057E-2925-66F1-FB56-AC0FD9886CD6}"/>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3F5446B3-B52A-F3F8-5F2B-71B7E21ABFAC}"/>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43443735-8E7B-6677-35B5-3A2CFB199D78}"/>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81B8BE47-FA42-CDD8-45BA-1D5274C4A0B1}"/>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015FF385-AA3D-627A-3BE1-E1E58FA73C9B}"/>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Sans Display Semilight" pitchFamily="2" charset="0"/>
                <a:ea typeface="Calibri" panose="020F0502020204030204" pitchFamily="34" charset="0"/>
                <a:cs typeface="Segoe Sans Display Semilight" pitchFamily="2" charset="0"/>
              </a:rPr>
              <a:t>(Gather data from legal sources and validate               the same)</a:t>
            </a:r>
          </a:p>
        </p:txBody>
      </p:sp>
      <p:sp>
        <p:nvSpPr>
          <p:cNvPr id="290" name="Rounded Rectangle 289">
            <a:extLst>
              <a:ext uri="{FF2B5EF4-FFF2-40B4-BE49-F238E27FC236}">
                <a16:creationId xmlns:a16="http://schemas.microsoft.com/office/drawing/2014/main" id="{326DA255-8639-6450-80E3-5DDE54A52E95}"/>
              </a:ext>
              <a:ext uri="{C183D7F6-B498-43B3-948B-1728B52AA6E4}">
                <adec:decorative xmlns:adec="http://schemas.microsoft.com/office/drawing/2017/decorative" val="1"/>
              </a:ext>
            </a:extLst>
          </p:cNvPr>
          <p:cNvSpPr/>
          <p:nvPr/>
        </p:nvSpPr>
        <p:spPr>
          <a:xfrm>
            <a:off x="9528192" y="431313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Repo Handler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(Maintain repo with version control to implement tracking operation)</a:t>
            </a:r>
          </a:p>
        </p:txBody>
      </p:sp>
      <p:sp>
        <p:nvSpPr>
          <p:cNvPr id="291" name="Rounded Rectangle 290">
            <a:extLst>
              <a:ext uri="{FF2B5EF4-FFF2-40B4-BE49-F238E27FC236}">
                <a16:creationId xmlns:a16="http://schemas.microsoft.com/office/drawing/2014/main" id="{B2D522EE-E7EE-90C6-82AF-5973B7E8B627}"/>
              </a:ext>
              <a:ext uri="{C183D7F6-B498-43B3-948B-1728B52AA6E4}">
                <adec:decorative xmlns:adec="http://schemas.microsoft.com/office/drawing/2017/decorative" val="1"/>
              </a:ext>
            </a:extLst>
          </p:cNvPr>
          <p:cNvSpPr/>
          <p:nvPr/>
        </p:nvSpPr>
        <p:spPr>
          <a:xfrm>
            <a:off x="9528192" y="4660050"/>
            <a:ext cx="1439290" cy="325123"/>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Similarity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(Identify Similar documents and approves the validated document)</a:t>
            </a:r>
          </a:p>
        </p:txBody>
      </p:sp>
      <p:sp>
        <p:nvSpPr>
          <p:cNvPr id="293" name="Rounded Rectangle 292">
            <a:extLst>
              <a:ext uri="{FF2B5EF4-FFF2-40B4-BE49-F238E27FC236}">
                <a16:creationId xmlns:a16="http://schemas.microsoft.com/office/drawing/2014/main" id="{F6A62049-361E-139D-EA10-58379AE930E8}"/>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28F34633-37D5-EA27-ED7A-B21A1B328994}"/>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BF72A529-7C43-E126-A572-3DB6699BB0AC}"/>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41" name="Rounded Rectangle 40">
            <a:extLst>
              <a:ext uri="{FF2B5EF4-FFF2-40B4-BE49-F238E27FC236}">
                <a16:creationId xmlns:a16="http://schemas.microsoft.com/office/drawing/2014/main" id="{78DB1505-24E8-77A8-2E62-459B058A97EB}"/>
              </a:ext>
              <a:ext uri="{C183D7F6-B498-43B3-948B-1728B52AA6E4}">
                <adec:decorative xmlns:adec="http://schemas.microsoft.com/office/drawing/2017/decorative" val="1"/>
              </a:ext>
            </a:extLst>
          </p:cNvPr>
          <p:cNvSpPr/>
          <p:nvPr/>
        </p:nvSpPr>
        <p:spPr>
          <a:xfrm>
            <a:off x="9528192" y="5012528"/>
            <a:ext cx="1439290" cy="325123"/>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Summarizer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(Organizes relevant documents and summarize with versions control)</a:t>
            </a:r>
          </a:p>
        </p:txBody>
      </p:sp>
    </p:spTree>
    <p:extLst>
      <p:ext uri="{BB962C8B-B14F-4D97-AF65-F5344CB8AC3E}">
        <p14:creationId xmlns:p14="http://schemas.microsoft.com/office/powerpoint/2010/main" val="1417128315"/>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D50B2-A193-5562-D6B7-922950F11EE1}"/>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E3031A80-3BF9-D56C-C4F0-8AB4EB70629B}"/>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2" name="Google Shape;516;p32">
            <a:extLst>
              <a:ext uri="{FF2B5EF4-FFF2-40B4-BE49-F238E27FC236}">
                <a16:creationId xmlns:a16="http://schemas.microsoft.com/office/drawing/2014/main" id="{1B1C675B-5AF2-5422-15BA-65E0759B04D9}"/>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Legal analysts</a:t>
            </a:r>
          </a:p>
        </p:txBody>
      </p:sp>
      <p:sp>
        <p:nvSpPr>
          <p:cNvPr id="12" name="Google Shape;498;p32">
            <a:extLst>
              <a:ext uri="{FF2B5EF4-FFF2-40B4-BE49-F238E27FC236}">
                <a16:creationId xmlns:a16="http://schemas.microsoft.com/office/drawing/2014/main" id="{F9C720AB-7833-9BC8-DC91-2A4C3E8BE11E}"/>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IP creation registration and lifecycle management are manual and time-consuming</a:t>
            </a:r>
          </a:p>
        </p:txBody>
      </p:sp>
      <p:sp>
        <p:nvSpPr>
          <p:cNvPr id="14" name="Google Shape;523;p32">
            <a:extLst>
              <a:ext uri="{FF2B5EF4-FFF2-40B4-BE49-F238E27FC236}">
                <a16:creationId xmlns:a16="http://schemas.microsoft.com/office/drawing/2014/main" id="{AC5102D9-5D43-2EB4-15B0-C1EADDE09B5F}"/>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0D7B1B4F-D189-C2AC-BD95-982F387AD301}"/>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Researchers perform analysis by hand, file applications, and oversee the monitoring and management of intellectual property assets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The process of creating and managing these assets manually consumes significant time and resources for analysts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Errors or oversights can occasionally occur during the manual creation and management process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285C0498-969C-73CF-7FA4-9FCD61B6106E}"/>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93096A4B-924D-4794-60A8-1B38281166B0}"/>
              </a:ext>
              <a:ext uri="{C183D7F6-B498-43B3-948B-1728B52AA6E4}">
                <adec:decorative xmlns:adec="http://schemas.microsoft.com/office/drawing/2017/decorative" val="1"/>
              </a:ext>
            </a:extLst>
          </p:cNvPr>
          <p:cNvSpPr/>
          <p:nvPr/>
        </p:nvSpPr>
        <p:spPr>
          <a:xfrm>
            <a:off x="6248885" y="2233080"/>
            <a:ext cx="2066440" cy="79716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Generates patent, trademark, copyright, and license documents and conducts intelligent search for preexisting IP</a:t>
            </a: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conflicts</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C24201C5-1100-97D6-E4AB-5EF53D952298}"/>
              </a:ext>
              <a:ext uri="{C183D7F6-B498-43B3-948B-1728B52AA6E4}">
                <adec:decorative xmlns:adec="http://schemas.microsoft.com/office/drawing/2017/decorative" val="1"/>
              </a:ext>
            </a:extLst>
          </p:cNvPr>
          <p:cNvSpPr/>
          <p:nvPr/>
        </p:nvSpPr>
        <p:spPr>
          <a:xfrm>
            <a:off x="6215591" y="3923295"/>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Monitors IP asset expiration dates and renewal needs and identifies IP usage risks and enforce compliance</a:t>
            </a:r>
          </a:p>
        </p:txBody>
      </p:sp>
      <p:sp>
        <p:nvSpPr>
          <p:cNvPr id="33" name="Google Shape;519;p32">
            <a:extLst>
              <a:ext uri="{FF2B5EF4-FFF2-40B4-BE49-F238E27FC236}">
                <a16:creationId xmlns:a16="http://schemas.microsoft.com/office/drawing/2014/main" id="{F26EA7D5-36BA-5553-C1D8-E66E3B60CE72}"/>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93416740-1735-6636-DB4C-F889A0DE1E74}"/>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031B9FC-1EBA-40A6-A334-3A96C8023E3C}"/>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CD5DD74E-312A-3E5C-C575-E73BE6CA62C6}"/>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ED08A11E-0E12-8D50-71DC-2C46A28C15FF}"/>
              </a:ext>
              <a:ext uri="{C183D7F6-B498-43B3-948B-1728B52AA6E4}">
                <adec:decorative xmlns:adec="http://schemas.microsoft.com/office/drawing/2017/decorative" val="1"/>
              </a:ext>
            </a:extLst>
          </p:cNvPr>
          <p:cNvSpPr/>
          <p:nvPr/>
        </p:nvSpPr>
        <p:spPr>
          <a:xfrm>
            <a:off x="6215591" y="3146167"/>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Submits applications to legal authorities and track status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DDE071C9-A198-A8EC-88F5-DA2F8DC52536}"/>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31" name="Google Shape;163;p22">
            <a:extLst>
              <a:ext uri="{FF2B5EF4-FFF2-40B4-BE49-F238E27FC236}">
                <a16:creationId xmlns:a16="http://schemas.microsoft.com/office/drawing/2014/main" id="{21A0196C-DAF5-3460-21A7-DD4C87ECC9C7}"/>
              </a:ext>
            </a:extLst>
          </p:cNvPr>
          <p:cNvSpPr>
            <a:spLocks noGrp="1"/>
          </p:cNvSpPr>
          <p:nvPr>
            <p:ph type="title" idx="4294967295"/>
          </p:nvPr>
        </p:nvSpPr>
        <p:spPr>
          <a:xfrm>
            <a:off x="695995" y="710974"/>
            <a:ext cx="5356785"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IP Creation Agent</a:t>
            </a:r>
          </a:p>
        </p:txBody>
      </p:sp>
      <p:sp>
        <p:nvSpPr>
          <p:cNvPr id="36" name="TextBox 35">
            <a:extLst>
              <a:ext uri="{FF2B5EF4-FFF2-40B4-BE49-F238E27FC236}">
                <a16:creationId xmlns:a16="http://schemas.microsoft.com/office/drawing/2014/main" id="{2F80FDD8-F080-68CB-534E-3CB3BA315143}"/>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Simplify intellectual property registration and lifecycle management with automated filings and monitoring</a:t>
            </a:r>
          </a:p>
        </p:txBody>
      </p:sp>
      <p:sp>
        <p:nvSpPr>
          <p:cNvPr id="37" name="Google Shape;498;p32">
            <a:extLst>
              <a:ext uri="{FF2B5EF4-FFF2-40B4-BE49-F238E27FC236}">
                <a16:creationId xmlns:a16="http://schemas.microsoft.com/office/drawing/2014/main" id="{3F6F5A9B-C01E-6A02-1D66-6E0E0A102607}"/>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Streamlined IP creation with AI-Agent automated filings, monitoring, and lifecycle management</a:t>
            </a:r>
          </a:p>
        </p:txBody>
      </p:sp>
      <p:sp>
        <p:nvSpPr>
          <p:cNvPr id="43" name="Google Shape;523;p32">
            <a:extLst>
              <a:ext uri="{FF2B5EF4-FFF2-40B4-BE49-F238E27FC236}">
                <a16:creationId xmlns:a16="http://schemas.microsoft.com/office/drawing/2014/main" id="{A11C393E-769E-B7C8-F046-2E2067647D15}"/>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E41FAB73-CE0D-82B2-A065-2D30B9D8B938}"/>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IP Application Processing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speed and effectiveness of IP application processing</a:t>
            </a:r>
          </a:p>
        </p:txBody>
      </p:sp>
      <p:sp>
        <p:nvSpPr>
          <p:cNvPr id="48" name="Arrow: Up 56">
            <a:extLst>
              <a:ext uri="{FF2B5EF4-FFF2-40B4-BE49-F238E27FC236}">
                <a16:creationId xmlns:a16="http://schemas.microsoft.com/office/drawing/2014/main" id="{2BE20C0A-0210-7ADD-6024-BA78E7360B44}"/>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F474FFD2-1586-CFDB-4526-0F1C0D58A01B}"/>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Renewal and Expiration Management Accuracy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precision with which renewals /expirations are managed</a:t>
            </a:r>
          </a:p>
        </p:txBody>
      </p:sp>
      <p:sp>
        <p:nvSpPr>
          <p:cNvPr id="50" name="Arrow: Up 56">
            <a:extLst>
              <a:ext uri="{FF2B5EF4-FFF2-40B4-BE49-F238E27FC236}">
                <a16:creationId xmlns:a16="http://schemas.microsoft.com/office/drawing/2014/main" id="{F506D7EF-47AD-63F4-A88F-4DBC5FAF66D2}"/>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CEF103D7-B9B5-794C-04EC-E8FEC41FC4CE}"/>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Compliance and Risk Detection Rate→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percentage of risks correctly identified by the IP Creation Agent</a:t>
            </a:r>
          </a:p>
        </p:txBody>
      </p:sp>
      <p:sp>
        <p:nvSpPr>
          <p:cNvPr id="52" name="Arrow: Up 56">
            <a:extLst>
              <a:ext uri="{FF2B5EF4-FFF2-40B4-BE49-F238E27FC236}">
                <a16:creationId xmlns:a16="http://schemas.microsoft.com/office/drawing/2014/main" id="{16E0CBAA-507E-A4F8-E931-2C8A3A795D91}"/>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11F5137E-FD2B-C081-1690-71C23730A43B}"/>
              </a:ext>
              <a:ext uri="{C183D7F6-B498-43B3-948B-1728B52AA6E4}">
                <adec:decorative xmlns:adec="http://schemas.microsoft.com/office/drawing/2017/decorative" val="1"/>
              </a:ext>
            </a:extLst>
          </p:cNvPr>
          <p:cNvSpPr/>
          <p:nvPr/>
        </p:nvSpPr>
        <p:spPr>
          <a:xfrm>
            <a:off x="6215591" y="4754961"/>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Manages licensing agreements lifecycle</a:t>
            </a:r>
          </a:p>
        </p:txBody>
      </p:sp>
    </p:spTree>
    <p:extLst>
      <p:ext uri="{BB962C8B-B14F-4D97-AF65-F5344CB8AC3E}">
        <p14:creationId xmlns:p14="http://schemas.microsoft.com/office/powerpoint/2010/main" val="4194453613"/>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B6112-3A77-43D5-2647-99A6402BEE45}"/>
            </a:ext>
          </a:extLst>
        </p:cNvPr>
        <p:cNvGrpSpPr/>
        <p:nvPr/>
      </p:nvGrpSpPr>
      <p:grpSpPr>
        <a:xfrm>
          <a:off x="0" y="0"/>
          <a:ext cx="0" cy="0"/>
          <a:chOff x="0" y="0"/>
          <a:chExt cx="0" cy="0"/>
        </a:xfrm>
      </p:grpSpPr>
      <p:sp>
        <p:nvSpPr>
          <p:cNvPr id="285" name="Rounded Rectangle 284">
            <a:extLst>
              <a:ext uri="{FF2B5EF4-FFF2-40B4-BE49-F238E27FC236}">
                <a16:creationId xmlns:a16="http://schemas.microsoft.com/office/drawing/2014/main" id="{0814C272-2286-5AB9-ECF3-03546A0BBB3C}"/>
              </a:ext>
              <a:ext uri="{C183D7F6-B498-43B3-948B-1728B52AA6E4}">
                <adec:decorative xmlns:adec="http://schemas.microsoft.com/office/drawing/2017/decorative" val="1"/>
              </a:ext>
            </a:extLst>
          </p:cNvPr>
          <p:cNvSpPr/>
          <p:nvPr/>
        </p:nvSpPr>
        <p:spPr>
          <a:xfrm>
            <a:off x="9493388" y="3922186"/>
            <a:ext cx="1506285" cy="1449876"/>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9FCAE305-0931-781C-A0FC-15030CE9C18A}"/>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02CBB30A-2CBD-F487-932C-CE8862B805BF}"/>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50D7538A-06B9-3556-28DE-BC4F8360DCBB}"/>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7E78B13A-84D0-FF88-1879-82F6FE38BC74}"/>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749B3CF4-2CF7-3B78-2BD5-0AFC5BE03416}"/>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FF5BA2A6-72CD-E387-DA86-8E349DFE0306}"/>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A3F12DCF-FAFB-8F80-15D5-801741BC4A54}"/>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969E8387-54F4-13FA-1069-168B32D45EFB}"/>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583E8068-41DE-5433-EE5D-67DF61711B34}"/>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73303799-69A7-3756-6CA7-EBE3366736A9}"/>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42F4E192-F387-F0E5-A598-213669AA547D}"/>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IP Creator</a:t>
            </a:r>
          </a:p>
        </p:txBody>
      </p:sp>
      <p:sp>
        <p:nvSpPr>
          <p:cNvPr id="36" name="Rounded Rectangle 35">
            <a:extLst>
              <a:ext uri="{FF2B5EF4-FFF2-40B4-BE49-F238E27FC236}">
                <a16:creationId xmlns:a16="http://schemas.microsoft.com/office/drawing/2014/main" id="{1F49A057-9820-651D-2844-B45F5F930EBF}"/>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7924D95C-A761-9755-3294-FAA7FF5BD7BD}"/>
              </a:ext>
              <a:ext uri="{C183D7F6-B498-43B3-948B-1728B52AA6E4}">
                <adec:decorative xmlns:adec="http://schemas.microsoft.com/office/drawing/2017/decorative" val="1"/>
              </a:ext>
            </a:extLst>
          </p:cNvPr>
          <p:cNvSpPr/>
          <p:nvPr/>
        </p:nvSpPr>
        <p:spPr>
          <a:xfrm>
            <a:off x="707186" y="1629871"/>
            <a:ext cx="3693840" cy="380744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data from varied internal and external sources (e.g., patents, trademarks, copyrights,  and license documents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data from IP applications (e.g., status, expiration dates, renewal needs) and integration with IP management tool or repository (e.g., SharePoint)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document generation tool (e.g., Word)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confidential IP applications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Sensitive business information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Connects with IP office APIs (USPTO, EPO, etc.) for submission and tracking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Supports conflict checks via existing IP databases</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research reports (PDF, DOC)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 IP applications (PDF, DOC)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Draft IP filings (DOCX, XLSX)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metadata (asset types, jurisdictions, expiration dates)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Prior art/conflict documents (PDF, HTML, JSON)</a:t>
            </a:r>
          </a:p>
        </p:txBody>
      </p:sp>
      <p:sp>
        <p:nvSpPr>
          <p:cNvPr id="94" name="TextBox 93">
            <a:extLst>
              <a:ext uri="{FF2B5EF4-FFF2-40B4-BE49-F238E27FC236}">
                <a16:creationId xmlns:a16="http://schemas.microsoft.com/office/drawing/2014/main" id="{4C46B34B-C537-C186-95FC-DDDCE9DBB53A}"/>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3AC4DFBA-4054-CD83-2417-093328E59112}"/>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5BF10F15-A8CD-DB17-BA07-547E84A5B1E5}"/>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A08E2995-B445-30AD-7A07-8ED4C50E13D6}"/>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25D3F262-62B9-7C82-D514-AE3F75EB6A2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93DB7E6A-9149-7654-B300-E22848E8AE36}"/>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0970A8A0-DB1C-C779-B5CD-B1719EBA5467}"/>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01A7E454-3E49-6C7D-BCBC-DC398D3C62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D981A110-9E45-DFCF-7228-6C5D0DBE92C0}"/>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7B2CBD00-AB6F-3FE7-E97D-B5CB2EE59E74}"/>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310B237A-629D-5C6A-0752-C324D68FE23A}"/>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12C69837-AD0C-0564-4B2A-1B46BF16EC93}"/>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DE11F560-A3BF-A7D4-C0C2-4D0B8985051A}"/>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BC5DD584-C551-7813-E9AB-F41592CF76C7}"/>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2ACA828D-762C-D5B9-1CC0-94723FA209F0}"/>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948C9F48-A48E-DFAB-A104-4EB4F4ECB981}"/>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A4A21A53-FB83-CA51-D2EB-CAA464B1E4DC}"/>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45C46972-582F-E5A1-D47E-7D06495884C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3A903356-F100-A014-8FCE-DA3968E688A8}"/>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AD473C76-9764-2624-F47C-F8BA0E0593AE}"/>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F6D1F918-B82E-A33D-88B4-B9D189A32CDC}"/>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DBEE0E5C-D3BA-2903-7832-DC15A177DD86}"/>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75AB15CD-37B1-6208-6C0B-B8574103A1B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20B0D4A1-AE7F-73E2-C5F9-DD1AD5C0F499}"/>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9B1711FB-31AA-AAC6-4EBA-255CCECCDAE9}"/>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BDB1F2CB-E3CB-8744-58F6-B0988194C4CD}"/>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93858844-D9F7-30D3-892D-516C828081C4}"/>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3E96EB99-58DC-8172-C1F8-B2CEE4A22F1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4F898963-B587-142B-75E3-E0990F2743A9}"/>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DDBBD296-64FF-F9E8-2CF1-23F41621C49D}"/>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0029E859-8800-A3F9-B181-EADF76214707}"/>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6" name="Google Shape;163;p22">
            <a:extLst>
              <a:ext uri="{FF2B5EF4-FFF2-40B4-BE49-F238E27FC236}">
                <a16:creationId xmlns:a16="http://schemas.microsoft.com/office/drawing/2014/main" id="{607CECE5-8D3E-35A6-45B5-663148FCCF0A}"/>
              </a:ext>
            </a:extLst>
          </p:cNvPr>
          <p:cNvSpPr>
            <a:spLocks noGrp="1"/>
          </p:cNvSpPr>
          <p:nvPr>
            <p:ph type="title" idx="4294967295"/>
          </p:nvPr>
        </p:nvSpPr>
        <p:spPr>
          <a:xfrm>
            <a:off x="695995" y="710974"/>
            <a:ext cx="5356785"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IP Creation Agent</a:t>
            </a:r>
          </a:p>
        </p:txBody>
      </p:sp>
      <p:sp>
        <p:nvSpPr>
          <p:cNvPr id="9" name="TextBox 8">
            <a:extLst>
              <a:ext uri="{FF2B5EF4-FFF2-40B4-BE49-F238E27FC236}">
                <a16:creationId xmlns:a16="http://schemas.microsoft.com/office/drawing/2014/main" id="{0192973B-91BD-88DE-43ED-99A8D582F442}"/>
              </a:ext>
            </a:extLst>
          </p:cNvPr>
          <p:cNvSpPr txBox="1"/>
          <p:nvPr/>
        </p:nvSpPr>
        <p:spPr>
          <a:xfrm>
            <a:off x="695995" y="1098881"/>
            <a:ext cx="10594440"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Simplify intellectual property registration and lifecycle management with automated filings and monitoring</a:t>
            </a:r>
          </a:p>
        </p:txBody>
      </p:sp>
      <p:sp>
        <p:nvSpPr>
          <p:cNvPr id="35" name="Rounded Rectangle 19">
            <a:extLst>
              <a:ext uri="{FF2B5EF4-FFF2-40B4-BE49-F238E27FC236}">
                <a16:creationId xmlns:a16="http://schemas.microsoft.com/office/drawing/2014/main" id="{80DDDDF6-49B5-10D8-0960-5BD9E353E16A}"/>
              </a:ext>
              <a:ext uri="{C183D7F6-B498-43B3-948B-1728B52AA6E4}">
                <adec:decorative xmlns:adec="http://schemas.microsoft.com/office/drawing/2017/decorative" val="1"/>
              </a:ext>
            </a:extLst>
          </p:cNvPr>
          <p:cNvSpPr/>
          <p:nvPr/>
        </p:nvSpPr>
        <p:spPr>
          <a:xfrm>
            <a:off x="695993" y="5544035"/>
            <a:ext cx="3705033" cy="817457"/>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Integration with IP repositories, government filing systems (e.g., USPTO, EPO), and legal metadata sources for end-to-end IP lifecycle support</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Defined IP management workflows including submission, renewal monitoring, licensing, and conflict resolution</a:t>
            </a:r>
            <a:endParaRPr kumimoji="0" lang="en-GB"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endParaRPr>
          </a:p>
        </p:txBody>
      </p:sp>
      <p:sp>
        <p:nvSpPr>
          <p:cNvPr id="173" name="TextBox 172">
            <a:extLst>
              <a:ext uri="{FF2B5EF4-FFF2-40B4-BE49-F238E27FC236}">
                <a16:creationId xmlns:a16="http://schemas.microsoft.com/office/drawing/2014/main" id="{98F11905-5904-7764-F5E6-68245A599011}"/>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8A6B3CF5-5031-05C5-03EC-998FB0D9E275}"/>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8DEE2C3E-7494-B264-2C4A-E8F22958CA92}"/>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5552EB6A-3A4D-4F09-79BB-FFACC282F3BD}"/>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318B6A6A-F174-A4DE-6AB6-68A8990C377F}"/>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C0899992-28B1-0B5D-4F8A-230E5D10B7F4}"/>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12F506DD-D924-AA68-8D0B-C30DE02C279F}"/>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AF8267BE-4DCE-D695-42FA-54A69173EA4B}"/>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BA4CED97-8685-553C-521F-D246CD190854}"/>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24032052-D6D2-0486-6A3A-4EBCA645C00D}"/>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C814A32C-4F4E-44EF-F3F4-74686666EEF1}"/>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A3CA3933-5EF7-70F0-3108-A1B7867FDAD9}"/>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0B360F8D-39FB-E3F0-D42A-9A49BBF2C25F}"/>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672ADC4E-E404-21D0-C46A-B3D4FB1B9238}"/>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B0A08422-013E-E351-697A-251DD3F5E1E8}"/>
              </a:ext>
              <a:ext uri="{C183D7F6-B498-43B3-948B-1728B52AA6E4}">
                <adec:decorative xmlns:adec="http://schemas.microsoft.com/office/drawing/2017/decorative" val="1"/>
              </a:ext>
            </a:extLst>
          </p:cNvPr>
          <p:cNvSpPr/>
          <p:nvPr/>
        </p:nvSpPr>
        <p:spPr>
          <a:xfrm>
            <a:off x="9528192" y="3955294"/>
            <a:ext cx="1439290" cy="29249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Sans Display Semilight" pitchFamily="2" charset="0"/>
                <a:ea typeface="Calibri" panose="020F0502020204030204" pitchFamily="34" charset="0"/>
                <a:cs typeface="Segoe Sans Display Semilight" pitchFamily="2" charset="0"/>
              </a:rPr>
              <a:t>(Gather data from legal sources and validate               the same)</a:t>
            </a:r>
          </a:p>
        </p:txBody>
      </p:sp>
      <p:sp>
        <p:nvSpPr>
          <p:cNvPr id="290" name="Rounded Rectangle 289">
            <a:extLst>
              <a:ext uri="{FF2B5EF4-FFF2-40B4-BE49-F238E27FC236}">
                <a16:creationId xmlns:a16="http://schemas.microsoft.com/office/drawing/2014/main" id="{DE884DC9-8210-AE2F-161F-3257133AF43F}"/>
              </a:ext>
              <a:ext uri="{C183D7F6-B498-43B3-948B-1728B52AA6E4}">
                <adec:decorative xmlns:adec="http://schemas.microsoft.com/office/drawing/2017/decorative" val="1"/>
              </a:ext>
            </a:extLst>
          </p:cNvPr>
          <p:cNvSpPr/>
          <p:nvPr/>
        </p:nvSpPr>
        <p:spPr>
          <a:xfrm>
            <a:off x="9528192" y="4266270"/>
            <a:ext cx="1439290" cy="24220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Filing Agent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(Submits application to local authorities)</a:t>
            </a:r>
          </a:p>
        </p:txBody>
      </p:sp>
      <p:sp>
        <p:nvSpPr>
          <p:cNvPr id="291" name="Rounded Rectangle 290">
            <a:extLst>
              <a:ext uri="{FF2B5EF4-FFF2-40B4-BE49-F238E27FC236}">
                <a16:creationId xmlns:a16="http://schemas.microsoft.com/office/drawing/2014/main" id="{38F17829-9CBA-1994-0DC1-A80FCA2D0488}"/>
              </a:ext>
              <a:ext uri="{C183D7F6-B498-43B3-948B-1728B52AA6E4}">
                <adec:decorative xmlns:adec="http://schemas.microsoft.com/office/drawing/2017/decorative" val="1"/>
              </a:ext>
            </a:extLst>
          </p:cNvPr>
          <p:cNvSpPr/>
          <p:nvPr/>
        </p:nvSpPr>
        <p:spPr>
          <a:xfrm>
            <a:off x="9528192" y="4526960"/>
            <a:ext cx="1439290" cy="281323"/>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IP Monitor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(Monitors IP assets and renewals, sends alerts for upcoming deadlines)</a:t>
            </a:r>
          </a:p>
        </p:txBody>
      </p:sp>
      <p:sp>
        <p:nvSpPr>
          <p:cNvPr id="293" name="Rounded Rectangle 292">
            <a:extLst>
              <a:ext uri="{FF2B5EF4-FFF2-40B4-BE49-F238E27FC236}">
                <a16:creationId xmlns:a16="http://schemas.microsoft.com/office/drawing/2014/main" id="{4F8E5E4C-D66E-C9B7-78EE-38DE25527DBC}"/>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2D519192-5505-8599-0153-3D3D9B888848}"/>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5DF8AD64-F1CB-98BA-8738-7AC1248267D6}"/>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41" name="Rounded Rectangle 40">
            <a:extLst>
              <a:ext uri="{FF2B5EF4-FFF2-40B4-BE49-F238E27FC236}">
                <a16:creationId xmlns:a16="http://schemas.microsoft.com/office/drawing/2014/main" id="{990A6ABD-284D-B13A-23F8-433CDD24AF16}"/>
              </a:ext>
              <a:ext uri="{C183D7F6-B498-43B3-948B-1728B52AA6E4}">
                <adec:decorative xmlns:adec="http://schemas.microsoft.com/office/drawing/2017/decorative" val="1"/>
              </a:ext>
            </a:extLst>
          </p:cNvPr>
          <p:cNvSpPr/>
          <p:nvPr/>
        </p:nvSpPr>
        <p:spPr>
          <a:xfrm>
            <a:off x="9528192" y="4826769"/>
            <a:ext cx="1439290" cy="245051"/>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Resource Holder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(Manages licensing agreements)</a:t>
            </a:r>
          </a:p>
        </p:txBody>
      </p:sp>
      <p:sp>
        <p:nvSpPr>
          <p:cNvPr id="33" name="Rounded Rectangle 32">
            <a:extLst>
              <a:ext uri="{FF2B5EF4-FFF2-40B4-BE49-F238E27FC236}">
                <a16:creationId xmlns:a16="http://schemas.microsoft.com/office/drawing/2014/main" id="{8AA2B8A8-2495-3A74-68AC-15834CE31F34}"/>
              </a:ext>
              <a:ext uri="{C183D7F6-B498-43B3-948B-1728B52AA6E4}">
                <adec:decorative xmlns:adec="http://schemas.microsoft.com/office/drawing/2017/decorative" val="1"/>
              </a:ext>
            </a:extLst>
          </p:cNvPr>
          <p:cNvSpPr/>
          <p:nvPr/>
        </p:nvSpPr>
        <p:spPr>
          <a:xfrm>
            <a:off x="9528192" y="5090307"/>
            <a:ext cx="1439290" cy="245051"/>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Conflict Tracker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(Fetch data from Monitor agent and                      supports conflict)</a:t>
            </a:r>
          </a:p>
        </p:txBody>
      </p:sp>
    </p:spTree>
    <p:extLst>
      <p:ext uri="{BB962C8B-B14F-4D97-AF65-F5344CB8AC3E}">
        <p14:creationId xmlns:p14="http://schemas.microsoft.com/office/powerpoint/2010/main" val="2548436299"/>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A8EF7-1285-BADA-89A6-4BC59E9FC9D3}"/>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BF5D46B3-6DE2-E5DF-ED96-D3516751F2A8}"/>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2" name="Google Shape;516;p32">
            <a:extLst>
              <a:ext uri="{FF2B5EF4-FFF2-40B4-BE49-F238E27FC236}">
                <a16:creationId xmlns:a16="http://schemas.microsoft.com/office/drawing/2014/main" id="{A9978AA2-F7AC-997C-2251-E677EF8823F9}"/>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Legal analysts</a:t>
            </a:r>
          </a:p>
        </p:txBody>
      </p:sp>
      <p:sp>
        <p:nvSpPr>
          <p:cNvPr id="12" name="Google Shape;498;p32">
            <a:extLst>
              <a:ext uri="{FF2B5EF4-FFF2-40B4-BE49-F238E27FC236}">
                <a16:creationId xmlns:a16="http://schemas.microsoft.com/office/drawing/2014/main" id="{BDBADA44-E4AF-F626-E585-78FB344543F4}"/>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18288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IP protection measures and oversight are conducted manually, resulting in numerous violations being overlooked or not pursued further</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3647AB36-A9E1-F8DE-55B2-6013840286A2}"/>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A6EAB235-749E-5F03-51E6-34A8D2EC55C7}"/>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Analysts oversee IP violations manually and take necessary follow-up actions to ensure compliance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Given the high number of infringements, there is a possibility that analysts might overlook some violations or misjudge their impact/risk</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The considerable amount of bandwidth analysts dedicate to monitoring IP protection could be redirected towards more strategic tasks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7E56177A-C48F-A559-D054-FF1465E1EE56}"/>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3E02C66F-BADF-B334-1DD7-171A311C3C8C}"/>
              </a:ext>
              <a:ext uri="{C183D7F6-B498-43B3-948B-1728B52AA6E4}">
                <adec:decorative xmlns:adec="http://schemas.microsoft.com/office/drawing/2017/decorative" val="1"/>
              </a:ext>
            </a:extLst>
          </p:cNvPr>
          <p:cNvSpPr/>
          <p:nvPr/>
        </p:nvSpPr>
        <p:spPr>
          <a:xfrm>
            <a:off x="6248885" y="2233080"/>
            <a:ext cx="2066440" cy="79716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Monitors digital/IP ecosystems for infringements and evaluates impact and risk of detected violations</a:t>
            </a:r>
          </a:p>
        </p:txBody>
      </p:sp>
      <p:sp>
        <p:nvSpPr>
          <p:cNvPr id="20" name="Google Shape;523;p32">
            <a:extLst>
              <a:ext uri="{FF2B5EF4-FFF2-40B4-BE49-F238E27FC236}">
                <a16:creationId xmlns:a16="http://schemas.microsoft.com/office/drawing/2014/main" id="{EB70106E-45A5-D416-1FE2-132C9619759D}"/>
              </a:ext>
              <a:ext uri="{C183D7F6-B498-43B3-948B-1728B52AA6E4}">
                <adec:decorative xmlns:adec="http://schemas.microsoft.com/office/drawing/2017/decorative" val="1"/>
              </a:ext>
            </a:extLst>
          </p:cNvPr>
          <p:cNvSpPr/>
          <p:nvPr/>
        </p:nvSpPr>
        <p:spPr>
          <a:xfrm>
            <a:off x="6215591" y="3923295"/>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Tracks action outcomes and legal follow-through</a:t>
            </a:r>
          </a:p>
        </p:txBody>
      </p:sp>
      <p:sp>
        <p:nvSpPr>
          <p:cNvPr id="33" name="Google Shape;519;p32">
            <a:extLst>
              <a:ext uri="{FF2B5EF4-FFF2-40B4-BE49-F238E27FC236}">
                <a16:creationId xmlns:a16="http://schemas.microsoft.com/office/drawing/2014/main" id="{0FCCE3A6-0180-5455-387D-CA570DA10BC7}"/>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E5A187DA-40A8-8FDF-F973-28E3282A571C}"/>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FF993E9-E63E-6FB8-12D8-E789655D03D7}"/>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30D39A3D-82AC-BAD5-510F-442041AADC53}"/>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7B9EF640-099A-7EB9-B193-911155335D27}"/>
              </a:ext>
              <a:ext uri="{C183D7F6-B498-43B3-948B-1728B52AA6E4}">
                <adec:decorative xmlns:adec="http://schemas.microsoft.com/office/drawing/2017/decorative" val="1"/>
              </a:ext>
            </a:extLst>
          </p:cNvPr>
          <p:cNvSpPr/>
          <p:nvPr/>
        </p:nvSpPr>
        <p:spPr>
          <a:xfrm>
            <a:off x="6215591" y="3146167"/>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Drafts enforcement action (e.g., cease-and-desist)</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42E48BA8-0D33-0502-F393-8B0809B3DA08}"/>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31" name="Google Shape;163;p22">
            <a:extLst>
              <a:ext uri="{FF2B5EF4-FFF2-40B4-BE49-F238E27FC236}">
                <a16:creationId xmlns:a16="http://schemas.microsoft.com/office/drawing/2014/main" id="{A85B1D6E-2400-149F-1FBB-DF4192428102}"/>
              </a:ext>
            </a:extLst>
          </p:cNvPr>
          <p:cNvSpPr>
            <a:spLocks noGrp="1"/>
          </p:cNvSpPr>
          <p:nvPr>
            <p:ph type="title" idx="4294967295"/>
          </p:nvPr>
        </p:nvSpPr>
        <p:spPr>
          <a:xfrm>
            <a:off x="695995" y="710974"/>
            <a:ext cx="5356785"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IP Protection Agent</a:t>
            </a:r>
          </a:p>
        </p:txBody>
      </p:sp>
      <p:sp>
        <p:nvSpPr>
          <p:cNvPr id="36" name="TextBox 35">
            <a:extLst>
              <a:ext uri="{FF2B5EF4-FFF2-40B4-BE49-F238E27FC236}">
                <a16:creationId xmlns:a16="http://schemas.microsoft.com/office/drawing/2014/main" id="{6545C26E-DFDC-FB3C-1C7B-B9ECFBDC8D37}"/>
              </a:ext>
            </a:extLst>
          </p:cNvPr>
          <p:cNvSpPr txBox="1"/>
          <p:nvPr/>
        </p:nvSpPr>
        <p:spPr>
          <a:xfrm>
            <a:off x="695994" y="1098881"/>
            <a:ext cx="77522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Detect infringements and automate enforcement actions to safeguard IP</a:t>
            </a:r>
          </a:p>
        </p:txBody>
      </p:sp>
      <p:sp>
        <p:nvSpPr>
          <p:cNvPr id="37" name="Google Shape;498;p32">
            <a:extLst>
              <a:ext uri="{FF2B5EF4-FFF2-40B4-BE49-F238E27FC236}">
                <a16:creationId xmlns:a16="http://schemas.microsoft.com/office/drawing/2014/main" id="{9BC1C864-AA47-22D0-1591-A485DEF60EF5}"/>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Optimized IP protection with AI-Agents automates infringement detection and enforcement actions to ensure compliance</a:t>
            </a:r>
          </a:p>
        </p:txBody>
      </p:sp>
      <p:sp>
        <p:nvSpPr>
          <p:cNvPr id="43" name="Google Shape;523;p32">
            <a:extLst>
              <a:ext uri="{FF2B5EF4-FFF2-40B4-BE49-F238E27FC236}">
                <a16:creationId xmlns:a16="http://schemas.microsoft.com/office/drawing/2014/main" id="{54E0E841-A360-0D02-4C3A-16393FDC8F51}"/>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29E11F30-51FF-CF09-DAC1-6F790EB4F7B5}"/>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Infringement Detection Rate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percentage of times where IP infringements are successfully identified</a:t>
            </a:r>
          </a:p>
        </p:txBody>
      </p:sp>
      <p:sp>
        <p:nvSpPr>
          <p:cNvPr id="48" name="Arrow: Up 56">
            <a:extLst>
              <a:ext uri="{FF2B5EF4-FFF2-40B4-BE49-F238E27FC236}">
                <a16:creationId xmlns:a16="http://schemas.microsoft.com/office/drawing/2014/main" id="{AD4E6A3B-4724-1808-F734-3D479C403359}"/>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33B69818-59B7-8468-7344-E93F8AE7C817}"/>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Compliance Monitoring Accuracy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precision with which compliance of laws/policies are monitored</a:t>
            </a:r>
          </a:p>
        </p:txBody>
      </p:sp>
      <p:sp>
        <p:nvSpPr>
          <p:cNvPr id="50" name="Arrow: Up 56">
            <a:extLst>
              <a:ext uri="{FF2B5EF4-FFF2-40B4-BE49-F238E27FC236}">
                <a16:creationId xmlns:a16="http://schemas.microsoft.com/office/drawing/2014/main" id="{9B5B48B1-7588-8F5B-82F9-C864FFBBEA95}"/>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B9175C04-4F16-DE85-9279-4F70AFC83EF1}"/>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Violation Resolution Time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reduced amount of time it takes to resolve identified violations</a:t>
            </a:r>
          </a:p>
        </p:txBody>
      </p:sp>
      <p:sp>
        <p:nvSpPr>
          <p:cNvPr id="52" name="Arrow: Up 56">
            <a:extLst>
              <a:ext uri="{FF2B5EF4-FFF2-40B4-BE49-F238E27FC236}">
                <a16:creationId xmlns:a16="http://schemas.microsoft.com/office/drawing/2014/main" id="{155205DB-28BE-740E-86AD-3EC54220AE83}"/>
              </a:ext>
              <a:ext uri="{C183D7F6-B498-43B3-948B-1728B52AA6E4}">
                <adec:decorative xmlns:adec="http://schemas.microsoft.com/office/drawing/2017/decorative" val="1"/>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36F90B1B-EB87-52CF-822C-38533CB36C98}"/>
              </a:ext>
              <a:ext uri="{C183D7F6-B498-43B3-948B-1728B52AA6E4}">
                <adec:decorative xmlns:adec="http://schemas.microsoft.com/office/drawing/2017/decorative" val="1"/>
              </a:ext>
            </a:extLst>
          </p:cNvPr>
          <p:cNvSpPr/>
          <p:nvPr/>
        </p:nvSpPr>
        <p:spPr>
          <a:xfrm>
            <a:off x="6215591" y="4754961"/>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Maintains compliance and enforcement history logs</a:t>
            </a:r>
          </a:p>
        </p:txBody>
      </p:sp>
    </p:spTree>
    <p:extLst>
      <p:ext uri="{BB962C8B-B14F-4D97-AF65-F5344CB8AC3E}">
        <p14:creationId xmlns:p14="http://schemas.microsoft.com/office/powerpoint/2010/main" val="2715145429"/>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7B85B-9D95-12A0-D073-1C9707860164}"/>
            </a:ext>
          </a:extLst>
        </p:cNvPr>
        <p:cNvGrpSpPr/>
        <p:nvPr/>
      </p:nvGrpSpPr>
      <p:grpSpPr>
        <a:xfrm>
          <a:off x="0" y="0"/>
          <a:ext cx="0" cy="0"/>
          <a:chOff x="0" y="0"/>
          <a:chExt cx="0" cy="0"/>
        </a:xfrm>
      </p:grpSpPr>
      <p:sp>
        <p:nvSpPr>
          <p:cNvPr id="285" name="Rounded Rectangle 284">
            <a:extLst>
              <a:ext uri="{FF2B5EF4-FFF2-40B4-BE49-F238E27FC236}">
                <a16:creationId xmlns:a16="http://schemas.microsoft.com/office/drawing/2014/main" id="{740361C3-8731-FF4E-E071-D3EA645B84FE}"/>
              </a:ext>
              <a:ext uri="{C183D7F6-B498-43B3-948B-1728B52AA6E4}">
                <adec:decorative xmlns:adec="http://schemas.microsoft.com/office/drawing/2017/decorative" val="1"/>
              </a:ext>
            </a:extLst>
          </p:cNvPr>
          <p:cNvSpPr/>
          <p:nvPr/>
        </p:nvSpPr>
        <p:spPr>
          <a:xfrm>
            <a:off x="9493388" y="3922186"/>
            <a:ext cx="1506285" cy="1449876"/>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2DD8F1D7-4467-0B31-85EE-B72C81CF24EB}"/>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A3D0E77C-5E4A-009F-E91C-54B213481B8C}"/>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6DF579D0-BB4A-6DE1-DC54-D5FEB112149D}"/>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3FF8738C-D8C7-D433-33F3-C6E0282742AB}"/>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7B9176C-D653-500C-6CEC-1D44471121A6}"/>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303DC6B9-BD63-17FA-971A-65239B1A2048}"/>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2AD2B927-89AE-91B3-22AE-D72F25BDC84D}"/>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D4D8DE23-A1B3-C585-A4C5-E0CE08778DAC}"/>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9B3FCDFF-A5A2-6A2B-E9A6-34D802555800}"/>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C25BC9E8-A1F8-54F6-60BB-62D534FEE032}"/>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B2EEAEDC-3CEE-40EB-B05D-A2E395AC6135}"/>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IP Agent</a:t>
            </a:r>
          </a:p>
        </p:txBody>
      </p:sp>
      <p:sp>
        <p:nvSpPr>
          <p:cNvPr id="36" name="Rounded Rectangle 35">
            <a:extLst>
              <a:ext uri="{FF2B5EF4-FFF2-40B4-BE49-F238E27FC236}">
                <a16:creationId xmlns:a16="http://schemas.microsoft.com/office/drawing/2014/main" id="{06366B45-131C-6DBC-2F42-210F2EA3FE94}"/>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D93A456C-0686-738D-7023-6F5304A0F806}"/>
              </a:ext>
              <a:ext uri="{C183D7F6-B498-43B3-948B-1728B52AA6E4}">
                <adec:decorative xmlns:adec="http://schemas.microsoft.com/office/drawing/2017/decorative" val="1"/>
              </a:ext>
            </a:extLst>
          </p:cNvPr>
          <p:cNvSpPr/>
          <p:nvPr/>
        </p:nvSpPr>
        <p:spPr>
          <a:xfrm>
            <a:off x="707186" y="1629870"/>
            <a:ext cx="3693840" cy="408282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data from internal enforcement documents (e.g., cease-and-desists)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Logic needed to parse IP documents and identify conflicts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document generation tool (e.g., Word)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IP management tool or repository (e.g., SharePoint)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sensitive business / IP information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to support crawling of digital platforms and marketplaces for IP violations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similarity check for infringement detection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Integrates with legal case tracking tools and enforcement workflows</a:t>
            </a:r>
            <a:endParaRPr kumimoji="0" lang="en-US" sz="9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application &amp; management documents (PDF, DOC)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 IP enforcement logs and legal notices (PDF, DOC,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Registered IP assets (logos, patents, trademarks - PNG, PDF, DOC)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Scraped or monitored content feeds (HTML, CSV, API feeds)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9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94" name="TextBox 93">
            <a:extLst>
              <a:ext uri="{FF2B5EF4-FFF2-40B4-BE49-F238E27FC236}">
                <a16:creationId xmlns:a16="http://schemas.microsoft.com/office/drawing/2014/main" id="{93806AC3-CD67-B7A2-6281-98C5400DFF2B}"/>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624641F8-DE0B-9D99-7706-48F74F10864B}"/>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19737A97-68D7-68D1-3C5B-F3333FC34945}"/>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2C2C833D-4A9B-EA05-E59C-2C7130E65907}"/>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F23A8CAF-C4FA-80FE-C779-F149D81B0D4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741A1A8A-E980-6B83-673F-80AFEC012C7D}"/>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2DAB46AA-EB5E-EE0C-E2AC-2D2EF076A671}"/>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D530059B-B87C-540B-00EA-F9AF8BD4DB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272FBE72-271B-79A0-86EE-5BEC88883B25}"/>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A7E9849C-6767-BFDF-F8BA-F909CA28C1F4}"/>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269E6027-930F-003C-AC20-F1DEA14C7701}"/>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B7A5C82F-8819-E871-DCB3-6E7E699FEA9F}"/>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74505E19-5FC0-3376-2701-F4E93A83CE91}"/>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81DBB5A9-1005-996C-4FE0-70C0C0E4958F}"/>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043FB588-1E36-5F67-DF49-A1ECB12105FF}"/>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68E36FDD-E27D-379D-DD63-1FCCEE32CF38}"/>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8A785BCA-012E-11C6-2A57-5C8872EC4652}"/>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5C8A7ABB-1CDE-ED0D-94C2-948A8015D9C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5E6A6106-91A4-8700-6DA9-C83F538A681C}"/>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E1AAFA97-262E-C4A3-C886-E64412A7D223}"/>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DC1A13AF-C465-7770-8FF2-33AE0F20C05D}"/>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6231E136-987F-E3EF-7C36-73CC7FF155FF}"/>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8F393D40-B0EE-9CF1-4435-4E0C4CB2578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83632B80-C3DE-FB65-6C88-AFDA14A98C20}"/>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9DEB8001-1A0A-11D9-03AF-2F82AAF91F8D}"/>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B31F1E19-9742-4A43-9043-41FAE46223F4}"/>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F4D34B3C-A4C6-28AA-5B01-4E6916DD4CE4}"/>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C2A39DBA-9F58-12C5-A51B-FED24515098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4353C2A2-F39C-EBFC-C9B7-857680A475E6}"/>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E0EA3D99-09BD-D690-51B1-43902D3DBDF3}"/>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9055DA94-A0EB-12CD-02BB-4DAB64C6E6B1}"/>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LEGAL FUNCTION</a:t>
            </a:r>
          </a:p>
        </p:txBody>
      </p:sp>
      <p:sp>
        <p:nvSpPr>
          <p:cNvPr id="35" name="Rounded Rectangle 19">
            <a:extLst>
              <a:ext uri="{FF2B5EF4-FFF2-40B4-BE49-F238E27FC236}">
                <a16:creationId xmlns:a16="http://schemas.microsoft.com/office/drawing/2014/main" id="{A6668307-B7B2-5BAC-A8F0-9BD0BD7AFB4B}"/>
              </a:ext>
              <a:ext uri="{C183D7F6-B498-43B3-948B-1728B52AA6E4}">
                <adec:decorative xmlns:adec="http://schemas.microsoft.com/office/drawing/2017/decorative" val="1"/>
              </a:ext>
            </a:extLst>
          </p:cNvPr>
          <p:cNvSpPr/>
          <p:nvPr/>
        </p:nvSpPr>
        <p:spPr>
          <a:xfrm>
            <a:off x="695993" y="5806056"/>
            <a:ext cx="3705033" cy="70752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IP enforcement systems, legal case tracking tools, and digital content monitoring platforms for real-time infringement detection</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IP protection workflows including similarity analysis, violation flagging, and automated legal enforcement actions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173" name="TextBox 172">
            <a:extLst>
              <a:ext uri="{FF2B5EF4-FFF2-40B4-BE49-F238E27FC236}">
                <a16:creationId xmlns:a16="http://schemas.microsoft.com/office/drawing/2014/main" id="{9F4AD96C-CA8F-A68D-916B-8A1B980C2BB0}"/>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0D007E3B-7EB1-AE21-C423-56990E135410}"/>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C5AF8E58-04F2-2E12-CE12-9A2EDB5F28E4}"/>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0EE8FEC3-FCB4-AD38-19B8-380278FDA787}"/>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54D59606-C599-B714-2738-3B8427878C6C}"/>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E421839-20CA-314D-E767-5945422BAB74}"/>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9C0D9CAE-20D1-8AC7-1EE4-95FB5865E163}"/>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389CE09D-A6C7-2C82-633A-D95B6F8FDBAD}"/>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FA28F36B-C856-91B7-00CC-BD94B1D0C420}"/>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18F2E9B8-5DE0-7A1B-53AB-BA6A77BD771E}"/>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C63E14C0-1A50-61CD-AAE1-E7EC3E9A01DC}"/>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421B76C0-C9A9-0EB4-F0BC-284DF6EC91A9}"/>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F26010D6-A712-9662-084C-3062DD3A021F}"/>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3A9C1323-39D8-63D0-24FD-F562A6D4E245}"/>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E07654DE-E38A-8666-47F7-7E2D28F51868}"/>
              </a:ext>
              <a:ext uri="{C183D7F6-B498-43B3-948B-1728B52AA6E4}">
                <adec:decorative xmlns:adec="http://schemas.microsoft.com/office/drawing/2017/decorative" val="1"/>
              </a:ext>
            </a:extLst>
          </p:cNvPr>
          <p:cNvSpPr/>
          <p:nvPr/>
        </p:nvSpPr>
        <p:spPr>
          <a:xfrm>
            <a:off x="9528192" y="3955293"/>
            <a:ext cx="1439290" cy="349301"/>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Sans Display Semilight" pitchFamily="2" charset="0"/>
                <a:ea typeface="Calibri" panose="020F0502020204030204" pitchFamily="34" charset="0"/>
                <a:cs typeface="Segoe Sans Display Semilight" pitchFamily="2" charset="0"/>
              </a:rPr>
              <a:t>(Gather data from legal sources and validate               the same)</a:t>
            </a:r>
          </a:p>
        </p:txBody>
      </p:sp>
      <p:sp>
        <p:nvSpPr>
          <p:cNvPr id="291" name="Rounded Rectangle 290">
            <a:extLst>
              <a:ext uri="{FF2B5EF4-FFF2-40B4-BE49-F238E27FC236}">
                <a16:creationId xmlns:a16="http://schemas.microsoft.com/office/drawing/2014/main" id="{038E03A7-7C2A-0622-8A40-04355A67D9F3}"/>
              </a:ext>
              <a:ext uri="{C183D7F6-B498-43B3-948B-1728B52AA6E4}">
                <adec:decorative xmlns:adec="http://schemas.microsoft.com/office/drawing/2017/decorative" val="1"/>
              </a:ext>
            </a:extLst>
          </p:cNvPr>
          <p:cNvSpPr/>
          <p:nvPr/>
        </p:nvSpPr>
        <p:spPr>
          <a:xfrm>
            <a:off x="9528192" y="4345865"/>
            <a:ext cx="1439290" cy="331055"/>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IP Monitor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Sans Display Semilight" pitchFamily="2" charset="0"/>
                <a:ea typeface="Calibri" panose="020F0502020204030204" pitchFamily="34" charset="0"/>
                <a:cs typeface="Segoe Sans Display Semilight" pitchFamily="2" charset="0"/>
              </a:rPr>
              <a:t>(Monitors IP assets of both internal and external by integrating and crawling digital platforms)</a:t>
            </a:r>
          </a:p>
        </p:txBody>
      </p:sp>
      <p:sp>
        <p:nvSpPr>
          <p:cNvPr id="293" name="Rounded Rectangle 292">
            <a:extLst>
              <a:ext uri="{FF2B5EF4-FFF2-40B4-BE49-F238E27FC236}">
                <a16:creationId xmlns:a16="http://schemas.microsoft.com/office/drawing/2014/main" id="{C6C9B61E-AC84-C708-88FC-6C77156FE7EE}"/>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2DA642DF-3AB6-4B92-5947-F2BD4FA80196}"/>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FDE95A65-D9B7-69AA-7B61-8767D56AA217}"/>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41" name="Rounded Rectangle 40">
            <a:extLst>
              <a:ext uri="{FF2B5EF4-FFF2-40B4-BE49-F238E27FC236}">
                <a16:creationId xmlns:a16="http://schemas.microsoft.com/office/drawing/2014/main" id="{B52EFB63-24E0-C655-426F-797B636C1A5C}"/>
              </a:ext>
              <a:ext uri="{C183D7F6-B498-43B3-948B-1728B52AA6E4}">
                <adec:decorative xmlns:adec="http://schemas.microsoft.com/office/drawing/2017/decorative" val="1"/>
              </a:ext>
            </a:extLst>
          </p:cNvPr>
          <p:cNvSpPr/>
          <p:nvPr/>
        </p:nvSpPr>
        <p:spPr>
          <a:xfrm>
            <a:off x="9528192" y="4714408"/>
            <a:ext cx="1439290" cy="245051"/>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IP Protector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(Validate on violated IPs)</a:t>
            </a:r>
          </a:p>
        </p:txBody>
      </p:sp>
      <p:sp>
        <p:nvSpPr>
          <p:cNvPr id="33" name="Rounded Rectangle 32">
            <a:extLst>
              <a:ext uri="{FF2B5EF4-FFF2-40B4-BE49-F238E27FC236}">
                <a16:creationId xmlns:a16="http://schemas.microsoft.com/office/drawing/2014/main" id="{F54C02DD-8F5E-EDCC-41A9-FDE06E0296F9}"/>
              </a:ext>
              <a:ext uri="{C183D7F6-B498-43B3-948B-1728B52AA6E4}">
                <adec:decorative xmlns:adec="http://schemas.microsoft.com/office/drawing/2017/decorative" val="1"/>
              </a:ext>
            </a:extLst>
          </p:cNvPr>
          <p:cNvSpPr/>
          <p:nvPr/>
        </p:nvSpPr>
        <p:spPr>
          <a:xfrm>
            <a:off x="9528192" y="5003705"/>
            <a:ext cx="1439290" cy="331653"/>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Enforcement 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(Automatically drafts enforcement action letters based on detected infringements)</a:t>
            </a:r>
          </a:p>
        </p:txBody>
      </p:sp>
      <p:sp>
        <p:nvSpPr>
          <p:cNvPr id="2" name="Google Shape;163;p22">
            <a:extLst>
              <a:ext uri="{FF2B5EF4-FFF2-40B4-BE49-F238E27FC236}">
                <a16:creationId xmlns:a16="http://schemas.microsoft.com/office/drawing/2014/main" id="{A5C853D3-C5F0-74B1-899F-4E4354B6557A}"/>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IP Protection Agent</a:t>
            </a:r>
          </a:p>
        </p:txBody>
      </p:sp>
      <p:sp>
        <p:nvSpPr>
          <p:cNvPr id="4" name="TextBox 3">
            <a:extLst>
              <a:ext uri="{FF2B5EF4-FFF2-40B4-BE49-F238E27FC236}">
                <a16:creationId xmlns:a16="http://schemas.microsoft.com/office/drawing/2014/main" id="{11A96AB9-4BE1-265F-ED56-939C7198138C}"/>
              </a:ext>
            </a:extLst>
          </p:cNvPr>
          <p:cNvSpPr txBox="1"/>
          <p:nvPr/>
        </p:nvSpPr>
        <p:spPr>
          <a:xfrm>
            <a:off x="695994" y="1098881"/>
            <a:ext cx="77522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Detect infringements and automate enforcement actions to safeguard IP</a:t>
            </a:r>
          </a:p>
        </p:txBody>
      </p:sp>
    </p:spTree>
    <p:extLst>
      <p:ext uri="{BB962C8B-B14F-4D97-AF65-F5344CB8AC3E}">
        <p14:creationId xmlns:p14="http://schemas.microsoft.com/office/powerpoint/2010/main" val="1962668558"/>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115C-CAB9-C3E2-90CD-150E4A01CB0E}"/>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B23A6116-DE1E-66CA-AABF-59AD0BD26AB7}"/>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IT scenarios</a:t>
            </a:r>
            <a:endParaRPr lang="en-US"/>
          </a:p>
        </p:txBody>
      </p:sp>
      <p:sp>
        <p:nvSpPr>
          <p:cNvPr id="78" name="TextBox 77">
            <a:extLst>
              <a:ext uri="{FF2B5EF4-FFF2-40B4-BE49-F238E27FC236}">
                <a16:creationId xmlns:a16="http://schemas.microsoft.com/office/drawing/2014/main" id="{289A7F1F-0DD1-0666-778F-794D5E11B21C}"/>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2E740E2D-2E28-8CD2-7647-53F2581B5876}"/>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4D2C89B4-D9F7-3444-B426-C166629D22DF}"/>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A0834CE8-D5A6-5915-D168-8BA68AB844A5}"/>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5833ECD3-5A79-5179-B81A-26A9DED34D48}"/>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E7FE623D-C778-C882-6BC9-15491F1228EE}"/>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98DA0A77-B84D-B711-C4F4-3FEEF34C6A7C}"/>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CA76EF42-FD0F-9BA5-2079-711691C273E1}"/>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6E2A470F-BFEC-7EED-EB22-6326F569DB61}"/>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D7013DFE-E621-09C2-3B64-A211D496C56F}"/>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9F99EBDE-0EB1-1B6F-DCBE-4DB80B231867}"/>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4997D972-A8F8-6089-4C33-F903955D8F8C}"/>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5ACD168B-5F82-5AD2-77EB-3DE2EA7F3A78}"/>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81D35485-398D-FFD1-ED6C-FA34E7C6A83B}"/>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0F04F119-2892-CF6F-77BD-10E733B02970}"/>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282A3660-7CFD-1AE7-B99C-6F2B16DC9CF0}"/>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2FEE1BD8-E1D6-D989-86B1-2EABB9D83396}"/>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D68A10D3-023C-D9A9-C558-0249CD68E865}"/>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576216BF-D5CB-35BB-57DA-EA370DDAD0A9}"/>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5F22BE17-62EF-4C24-584C-B16A50E7353B}"/>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CD1DA894-7889-9CCD-EF64-C27A43C230D5}"/>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A15F4B39-F28C-150C-3B48-3E7874F76702}"/>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FEA6650D-F9BB-7F21-00A3-E8A18796083C}"/>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FD37608D-FAFB-58D6-354C-4228FB2307BC}"/>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168CE680-199B-0C95-6710-29EFDBB6AAB1}"/>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2D7F0C5F-BEBE-776C-9C95-7345B7A7A3CA}"/>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12362805-1A7C-F502-4512-B565E3C8E25A}"/>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F763674D-381E-067A-762C-5505C224584D}"/>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C1CA63B3-35C6-91AB-45E4-BE3899C90A5D}"/>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9F02394C-9E9D-D991-6A78-9A2934906AF8}"/>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045F548B-1BEC-1BCB-8FCE-B6A6452638BA}"/>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81DEFF0B-17AE-B399-598C-0A0EF292F7D5}"/>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dirty="0">
                          <a:solidFill>
                            <a:schemeClr val="bg1"/>
                          </a:solidFill>
                          <a:latin typeface="Segoe Sans Display"/>
                          <a:cs typeface="Segoe Sans Display"/>
                        </a:rPr>
                        <a:t>01</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defTabSz="1218712">
                        <a:buClr>
                          <a:srgbClr val="000000"/>
                        </a:buClr>
                      </a:pPr>
                      <a:r>
                        <a:rPr lang="en-GB" sz="1200" b="0" i="0" kern="0">
                          <a:solidFill>
                            <a:srgbClr val="000000"/>
                          </a:solidFill>
                          <a:latin typeface="Segoe Sans Display" pitchFamily="2" charset="0"/>
                          <a:ea typeface="DM Sans 14pt ExtraLight"/>
                          <a:cs typeface="Segoe Sans Display" pitchFamily="2" charset="0"/>
                          <a:sym typeface="DM Sans ExtraLight"/>
                        </a:rPr>
                        <a:t>Admin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dirty="0">
                          <a:solidFill>
                            <a:schemeClr val="bg1"/>
                          </a:solidFill>
                          <a:latin typeface="Segoe Sans Display"/>
                          <a:cs typeface="Segoe Sans Display"/>
                        </a:rPr>
                        <a:t>02</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defTabSz="1218712">
                        <a:buClr>
                          <a:srgbClr val="000000"/>
                        </a:buClr>
                      </a:pPr>
                      <a:r>
                        <a:rPr lang="en-US" sz="1200" b="0" i="0" kern="0">
                          <a:solidFill>
                            <a:srgbClr val="000000"/>
                          </a:solidFill>
                          <a:latin typeface="Segoe Sans Display" pitchFamily="2" charset="0"/>
                          <a:cs typeface="Segoe Sans Display" pitchFamily="2" charset="0"/>
                        </a:rPr>
                        <a:t>Project Manager </a:t>
                      </a:r>
                      <a:r>
                        <a:rPr lang="en-GB" sz="1200" b="0" i="0" kern="0">
                          <a:solidFill>
                            <a:srgbClr val="000000"/>
                          </a:solidFill>
                          <a:latin typeface="Segoe Sans Display" pitchFamily="2" charset="0"/>
                          <a:cs typeface="Segoe Sans Display" pitchFamily="2" charset="0"/>
                          <a:sym typeface="DM Sans ExtraLight"/>
                        </a:rPr>
                        <a:t>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dirty="0">
                          <a:solidFill>
                            <a:schemeClr val="bg1"/>
                          </a:solidFill>
                          <a:latin typeface="Segoe Sans Display"/>
                          <a:cs typeface="Segoe Sans Display"/>
                        </a:rPr>
                        <a:t>03</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defTabSz="1218712">
                        <a:buClr>
                          <a:srgbClr val="000000"/>
                        </a:buClr>
                      </a:pPr>
                      <a:r>
                        <a:rPr lang="en-US" sz="1200" b="0" i="0" kern="0">
                          <a:solidFill>
                            <a:srgbClr val="000000"/>
                          </a:solidFill>
                          <a:latin typeface="Segoe Sans Display" pitchFamily="2" charset="0"/>
                          <a:cs typeface="Segoe Sans Display" pitchFamily="2" charset="0"/>
                        </a:rPr>
                        <a:t>Automated QA Testing </a:t>
                      </a:r>
                      <a:r>
                        <a:rPr lang="en-GB" sz="1200" b="0" i="0" kern="0">
                          <a:solidFill>
                            <a:srgbClr val="000000"/>
                          </a:solidFill>
                          <a:latin typeface="Segoe Sans Display" pitchFamily="2" charset="0"/>
                          <a:ea typeface="DM Sans 14pt ExtraLight"/>
                          <a:cs typeface="Segoe Sans Display" pitchFamily="2" charset="0"/>
                          <a:sym typeface="DM Sans ExtraLight"/>
                        </a:rPr>
                        <a:t>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dirty="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defTabSz="1218712">
                        <a:buClr>
                          <a:srgbClr val="000000"/>
                        </a:buClr>
                      </a:pPr>
                      <a:r>
                        <a:rPr lang="en-US" sz="1200" b="0" i="0" kern="0">
                          <a:solidFill>
                            <a:srgbClr val="000000"/>
                          </a:solidFill>
                          <a:latin typeface="Segoe Sans Display" pitchFamily="2" charset="0"/>
                          <a:cs typeface="Segoe Sans Display" pitchFamily="2" charset="0"/>
                        </a:rPr>
                        <a:t>Machine Configuration Agent</a:t>
                      </a:r>
                      <a:endParaRPr lang="en-GB" sz="1200" b="0" i="0" kern="0">
                        <a:solidFill>
                          <a:srgbClr val="000000"/>
                        </a:solidFill>
                        <a:latin typeface="Segoe Sans Display" pitchFamily="2" charset="0"/>
                        <a:cs typeface="Segoe Sans Display" pitchFamily="2" charset="0"/>
                        <a:sym typeface="DM Sans ExtraLight"/>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dirty="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a:solidFill>
                            <a:srgbClr val="000000"/>
                          </a:solidFill>
                          <a:latin typeface="Segoe Sans Display" pitchFamily="2" charset="0"/>
                          <a:ea typeface="DM Sans 14pt ExtraLight"/>
                          <a:cs typeface="Segoe Sans Display" pitchFamily="2" charset="0"/>
                          <a:sym typeface="DM Sans ExtraLight"/>
                        </a:rPr>
                        <a:t>Root Cause Analysis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7" name="Oval 6">
            <a:extLst>
              <a:ext uri="{FF2B5EF4-FFF2-40B4-BE49-F238E27FC236}">
                <a16:creationId xmlns:a16="http://schemas.microsoft.com/office/drawing/2014/main" id="{22440F26-9233-4A22-61B8-8D02FBB7D197}"/>
              </a:ext>
              <a:ext uri="{C183D7F6-B498-43B3-948B-1728B52AA6E4}">
                <adec:decorative xmlns:adec="http://schemas.microsoft.com/office/drawing/2017/decorative" val="1"/>
              </a:ext>
            </a:extLst>
          </p:cNvPr>
          <p:cNvSpPr/>
          <p:nvPr/>
        </p:nvSpPr>
        <p:spPr bwMode="auto">
          <a:xfrm>
            <a:off x="5173597" y="2029536"/>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8" name="Oval 7">
            <a:extLst>
              <a:ext uri="{FF2B5EF4-FFF2-40B4-BE49-F238E27FC236}">
                <a16:creationId xmlns:a16="http://schemas.microsoft.com/office/drawing/2014/main" id="{1968C5BD-A38B-EE6A-BE8D-CF87FABA46D9}"/>
              </a:ext>
              <a:ext uri="{C183D7F6-B498-43B3-948B-1728B52AA6E4}">
                <adec:decorative xmlns:adec="http://schemas.microsoft.com/office/drawing/2017/decorative" val="1"/>
              </a:ext>
            </a:extLst>
          </p:cNvPr>
          <p:cNvSpPr/>
          <p:nvPr/>
        </p:nvSpPr>
        <p:spPr bwMode="auto">
          <a:xfrm>
            <a:off x="1575089" y="2029536"/>
            <a:ext cx="313854" cy="313854"/>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9" name="Oval 8">
            <a:extLst>
              <a:ext uri="{FF2B5EF4-FFF2-40B4-BE49-F238E27FC236}">
                <a16:creationId xmlns:a16="http://schemas.microsoft.com/office/drawing/2014/main" id="{8D1C1FD1-7032-E77F-954F-B75587DEA749}"/>
              </a:ext>
              <a:ext uri="{C183D7F6-B498-43B3-948B-1728B52AA6E4}">
                <adec:decorative xmlns:adec="http://schemas.microsoft.com/office/drawing/2017/decorative" val="1"/>
              </a:ext>
            </a:extLst>
          </p:cNvPr>
          <p:cNvSpPr/>
          <p:nvPr/>
        </p:nvSpPr>
        <p:spPr bwMode="auto">
          <a:xfrm>
            <a:off x="2814803" y="3225019"/>
            <a:ext cx="313854" cy="313854"/>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10" name="Oval 9">
            <a:extLst>
              <a:ext uri="{FF2B5EF4-FFF2-40B4-BE49-F238E27FC236}">
                <a16:creationId xmlns:a16="http://schemas.microsoft.com/office/drawing/2014/main" id="{F4700F17-4A67-F53A-BF3C-5498B6724176}"/>
              </a:ext>
              <a:ext uri="{C183D7F6-B498-43B3-948B-1728B52AA6E4}">
                <adec:decorative xmlns:adec="http://schemas.microsoft.com/office/drawing/2017/decorative" val="1"/>
              </a:ext>
            </a:extLst>
          </p:cNvPr>
          <p:cNvSpPr/>
          <p:nvPr/>
        </p:nvSpPr>
        <p:spPr bwMode="auto">
          <a:xfrm>
            <a:off x="1575089" y="3214413"/>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11" name="Oval 10">
            <a:extLst>
              <a:ext uri="{FF2B5EF4-FFF2-40B4-BE49-F238E27FC236}">
                <a16:creationId xmlns:a16="http://schemas.microsoft.com/office/drawing/2014/main" id="{3C810C43-1993-0F13-BF9C-0B995568B1D9}"/>
              </a:ext>
              <a:ext uri="{C183D7F6-B498-43B3-948B-1728B52AA6E4}">
                <adec:decorative xmlns:adec="http://schemas.microsoft.com/office/drawing/2017/decorative" val="1"/>
              </a:ext>
            </a:extLst>
          </p:cNvPr>
          <p:cNvSpPr/>
          <p:nvPr/>
        </p:nvSpPr>
        <p:spPr bwMode="auto">
          <a:xfrm>
            <a:off x="2814255" y="2029536"/>
            <a:ext cx="313854" cy="313854"/>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Tree>
    <p:extLst>
      <p:ext uri="{BB962C8B-B14F-4D97-AF65-F5344CB8AC3E}">
        <p14:creationId xmlns:p14="http://schemas.microsoft.com/office/powerpoint/2010/main" val="3520035745"/>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42B8A-6742-C16E-E101-0BEFDF74283D}"/>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1CB454C8-CD8A-8DFD-E3A5-5C42727F3136}"/>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12" name="Google Shape;498;p32">
            <a:extLst>
              <a:ext uri="{FF2B5EF4-FFF2-40B4-BE49-F238E27FC236}">
                <a16:creationId xmlns:a16="http://schemas.microsoft.com/office/drawing/2014/main" id="{E2733318-088F-18FE-F26A-B55AFE262184}"/>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18288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IT support is fragmented with manual ticket requirements intake, creation, and routing with delayed communications/ limited visibility</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91C23EBB-770C-0AD7-3CCA-2CD1A81C3B5B}"/>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A276CAD1-3381-592B-1229-6CCF8010F447}"/>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Ticket intake and creation is manual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Tickets are routed manually and do not leverage knowledge base nor historical tickets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Inconsistent ticket creation and misrouting requires customer follow-ups and creates delays in ticket ownership and time-to-resolution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Open-ticket follow-ups are manual</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updates are manual and delayed to customers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processes do not scale with volume of tickets</a:t>
            </a:r>
            <a:endParaRPr kumimoji="0" lang="en-DE"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AF22A350-D03D-2001-F05D-211BBA8F4A3E}"/>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04E0E23E-3D2B-3163-C314-FE49634A491E}"/>
              </a:ext>
              <a:ext uri="{C183D7F6-B498-43B3-948B-1728B52AA6E4}">
                <adec:decorative xmlns:adec="http://schemas.microsoft.com/office/drawing/2017/decorative" val="1"/>
              </a:ext>
            </a:extLst>
          </p:cNvPr>
          <p:cNvSpPr/>
          <p:nvPr/>
        </p:nvSpPr>
        <p:spPr>
          <a:xfrm>
            <a:off x="6248885" y="2233080"/>
            <a:ext cx="2066440" cy="79716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Manages intake communication with customer and retrieves details from database if required</a:t>
            </a:r>
          </a:p>
        </p:txBody>
      </p:sp>
      <p:sp>
        <p:nvSpPr>
          <p:cNvPr id="20" name="Google Shape;523;p32">
            <a:extLst>
              <a:ext uri="{FF2B5EF4-FFF2-40B4-BE49-F238E27FC236}">
                <a16:creationId xmlns:a16="http://schemas.microsoft.com/office/drawing/2014/main" id="{82A6345B-4D5A-A36E-CCFF-4C6683A4B81F}"/>
              </a:ext>
              <a:ext uri="{C183D7F6-B498-43B3-948B-1728B52AA6E4}">
                <adec:decorative xmlns:adec="http://schemas.microsoft.com/office/drawing/2017/decorative" val="1"/>
              </a:ext>
            </a:extLst>
          </p:cNvPr>
          <p:cNvSpPr/>
          <p:nvPr/>
        </p:nvSpPr>
        <p:spPr>
          <a:xfrm>
            <a:off x="6215591" y="3923295"/>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Follows up with customer for additional required details</a:t>
            </a:r>
          </a:p>
        </p:txBody>
      </p:sp>
      <p:cxnSp>
        <p:nvCxnSpPr>
          <p:cNvPr id="34" name="Straight Connector 33">
            <a:extLst>
              <a:ext uri="{FF2B5EF4-FFF2-40B4-BE49-F238E27FC236}">
                <a16:creationId xmlns:a16="http://schemas.microsoft.com/office/drawing/2014/main" id="{4319A34B-C8A0-9897-220F-ABDD7D016B47}"/>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50972162-C1E7-79C6-7A26-1FCFDCFDC306}"/>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92119430-0C1B-FA55-192A-588E0DB6B6A2}"/>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8F9B6134-A928-5D40-DF2F-5090E2BC08CF}"/>
              </a:ext>
              <a:ext uri="{C183D7F6-B498-43B3-948B-1728B52AA6E4}">
                <adec:decorative xmlns:adec="http://schemas.microsoft.com/office/drawing/2017/decorative" val="1"/>
              </a:ext>
            </a:extLst>
          </p:cNvPr>
          <p:cNvSpPr/>
          <p:nvPr/>
        </p:nvSpPr>
        <p:spPr>
          <a:xfrm>
            <a:off x="6215591" y="3146167"/>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Automatically creates a ticket and assigns type, resolution team, and priority based on historical tickets</a:t>
            </a:r>
          </a:p>
        </p:txBody>
      </p:sp>
      <p:sp>
        <p:nvSpPr>
          <p:cNvPr id="30" name="Google Shape;115;p20">
            <a:extLst>
              <a:ext uri="{FF2B5EF4-FFF2-40B4-BE49-F238E27FC236}">
                <a16:creationId xmlns:a16="http://schemas.microsoft.com/office/drawing/2014/main" id="{984BA281-61C7-487F-06F4-80465B076A81}"/>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31" name="Google Shape;163;p22">
            <a:extLst>
              <a:ext uri="{FF2B5EF4-FFF2-40B4-BE49-F238E27FC236}">
                <a16:creationId xmlns:a16="http://schemas.microsoft.com/office/drawing/2014/main" id="{7B374F3E-6122-BB75-C9DA-5CF164ADCCE7}"/>
              </a:ext>
            </a:extLst>
          </p:cNvPr>
          <p:cNvSpPr>
            <a:spLocks noGrp="1"/>
          </p:cNvSpPr>
          <p:nvPr>
            <p:ph type="title" idx="4294967295"/>
          </p:nvPr>
        </p:nvSpPr>
        <p:spPr>
          <a:xfrm>
            <a:off x="695995" y="710974"/>
            <a:ext cx="5356785"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Admin Agent</a:t>
            </a:r>
          </a:p>
        </p:txBody>
      </p:sp>
      <p:sp>
        <p:nvSpPr>
          <p:cNvPr id="36" name="TextBox 35">
            <a:extLst>
              <a:ext uri="{FF2B5EF4-FFF2-40B4-BE49-F238E27FC236}">
                <a16:creationId xmlns:a16="http://schemas.microsoft.com/office/drawing/2014/main" id="{07AAA0D1-EFCD-F70A-1CFA-305408F6ED76}"/>
              </a:ext>
            </a:extLst>
          </p:cNvPr>
          <p:cNvSpPr txBox="1"/>
          <p:nvPr/>
        </p:nvSpPr>
        <p:spPr>
          <a:xfrm>
            <a:off x="695994" y="1098881"/>
            <a:ext cx="77522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IT ticket creation, routing, follow-ups, and resolution communication</a:t>
            </a:r>
          </a:p>
        </p:txBody>
      </p:sp>
      <p:sp>
        <p:nvSpPr>
          <p:cNvPr id="37" name="Google Shape;498;p32">
            <a:extLst>
              <a:ext uri="{FF2B5EF4-FFF2-40B4-BE49-F238E27FC236}">
                <a16:creationId xmlns:a16="http://schemas.microsoft.com/office/drawing/2014/main" id="{1049E672-0149-09A8-DE13-DBF54E5EF006}"/>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IT ticketing is automated and intelligent—where AI handles intake, classifies issues, routes to the right team, and keeps users informed throughout resolution</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142CDBC5-A837-1AD3-4469-BDEDA1DD3CE2}"/>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19220911-1004-5B4E-B1D4-3B2E1577E019}"/>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Ticket Resolution Rate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faster issue resolution via automated ticket intake, creation, and routing</a:t>
            </a:r>
          </a:p>
        </p:txBody>
      </p:sp>
      <p:sp>
        <p:nvSpPr>
          <p:cNvPr id="48" name="Arrow: Up 56">
            <a:extLst>
              <a:ext uri="{FF2B5EF4-FFF2-40B4-BE49-F238E27FC236}">
                <a16:creationId xmlns:a16="http://schemas.microsoft.com/office/drawing/2014/main" id="{7E7A4A20-451C-5D82-CFC8-F98FB51122D2}"/>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883D8D23-BD02-8196-1986-1FE7E2D25C5A}"/>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CSAT Score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improved IT service experience through a digital, automated, and streamlined bug submission process</a:t>
            </a:r>
          </a:p>
        </p:txBody>
      </p:sp>
      <p:sp>
        <p:nvSpPr>
          <p:cNvPr id="50" name="Arrow: Up 56">
            <a:extLst>
              <a:ext uri="{FF2B5EF4-FFF2-40B4-BE49-F238E27FC236}">
                <a16:creationId xmlns:a16="http://schemas.microsoft.com/office/drawing/2014/main" id="{BB8A6514-9059-6F4D-23D3-7B4F7E5E28C0}"/>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9938FD7A-7A8B-8621-B196-38901AF4DFA4}"/>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reduction in time and manual interventions to process IT requests</a:t>
            </a:r>
          </a:p>
        </p:txBody>
      </p:sp>
      <p:sp>
        <p:nvSpPr>
          <p:cNvPr id="52" name="Arrow: Up 56">
            <a:extLst>
              <a:ext uri="{FF2B5EF4-FFF2-40B4-BE49-F238E27FC236}">
                <a16:creationId xmlns:a16="http://schemas.microsoft.com/office/drawing/2014/main" id="{6B9B7EBC-DF9B-5127-BA5E-FD18C65E496C}"/>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3E3CCBEE-A2AB-D1DE-DA34-20ECE65B1352}"/>
              </a:ext>
              <a:ext uri="{C183D7F6-B498-43B3-948B-1728B52AA6E4}">
                <adec:decorative xmlns:adec="http://schemas.microsoft.com/office/drawing/2017/decorative" val="1"/>
              </a:ext>
            </a:extLst>
          </p:cNvPr>
          <p:cNvSpPr/>
          <p:nvPr/>
        </p:nvSpPr>
        <p:spPr>
          <a:xfrm>
            <a:off x="6215591" y="4754961"/>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Provides ticket lifecycle updates and follows up with teams on open items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1" name="Google Shape;516;p32">
            <a:extLst>
              <a:ext uri="{FF2B5EF4-FFF2-40B4-BE49-F238E27FC236}">
                <a16:creationId xmlns:a16="http://schemas.microsoft.com/office/drawing/2014/main" id="{58AA8E6B-C071-248F-0B3C-04F638F10567}"/>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Customer service representatives</a:t>
            </a:r>
          </a:p>
        </p:txBody>
      </p:sp>
      <p:sp>
        <p:nvSpPr>
          <p:cNvPr id="46" name="Google Shape;516;p32">
            <a:extLst>
              <a:ext uri="{FF2B5EF4-FFF2-40B4-BE49-F238E27FC236}">
                <a16:creationId xmlns:a16="http://schemas.microsoft.com/office/drawing/2014/main" id="{2BE09CC7-5A2A-A352-4885-E235F2144F56}"/>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Employees</a:t>
            </a:r>
          </a:p>
        </p:txBody>
      </p:sp>
      <p:sp>
        <p:nvSpPr>
          <p:cNvPr id="47" name="Google Shape;516;p32">
            <a:extLst>
              <a:ext uri="{FF2B5EF4-FFF2-40B4-BE49-F238E27FC236}">
                <a16:creationId xmlns:a16="http://schemas.microsoft.com/office/drawing/2014/main" id="{147F4CDD-C5B5-C6AA-70F8-FE484AD09118}"/>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IT support teams</a:t>
            </a:r>
          </a:p>
        </p:txBody>
      </p:sp>
    </p:spTree>
    <p:extLst>
      <p:ext uri="{BB962C8B-B14F-4D97-AF65-F5344CB8AC3E}">
        <p14:creationId xmlns:p14="http://schemas.microsoft.com/office/powerpoint/2010/main" val="1614484649"/>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2C3C-1FDA-DEBF-A21E-4601FD5E708E}"/>
            </a:ext>
          </a:extLst>
        </p:cNvPr>
        <p:cNvGrpSpPr/>
        <p:nvPr/>
      </p:nvGrpSpPr>
      <p:grpSpPr>
        <a:xfrm>
          <a:off x="0" y="0"/>
          <a:ext cx="0" cy="0"/>
          <a:chOff x="0" y="0"/>
          <a:chExt cx="0" cy="0"/>
        </a:xfrm>
      </p:grpSpPr>
      <p:sp>
        <p:nvSpPr>
          <p:cNvPr id="285" name="Rounded Rectangle 284">
            <a:extLst>
              <a:ext uri="{FF2B5EF4-FFF2-40B4-BE49-F238E27FC236}">
                <a16:creationId xmlns:a16="http://schemas.microsoft.com/office/drawing/2014/main" id="{8F09F8BB-9A01-E2BE-BE99-E5DB6C738CE3}"/>
              </a:ext>
              <a:ext uri="{C183D7F6-B498-43B3-948B-1728B52AA6E4}">
                <adec:decorative xmlns:adec="http://schemas.microsoft.com/office/drawing/2017/decorative" val="1"/>
              </a:ext>
            </a:extLst>
          </p:cNvPr>
          <p:cNvSpPr/>
          <p:nvPr/>
        </p:nvSpPr>
        <p:spPr>
          <a:xfrm>
            <a:off x="9493388" y="3922186"/>
            <a:ext cx="1506285" cy="133539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B4ABBBDF-BEC8-BEE3-DBBB-123DEB7E9672}"/>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B6657004-1BBE-F101-91DB-67B0E2562432}"/>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DEFCC3CA-47AF-99C4-1F46-3E21E8CC2415}"/>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729DE480-9451-492A-E4AC-33CD36933E6A}"/>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F57CC775-FE73-693E-F7D9-A8EAE15D9B3D}"/>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3804218E-3639-42EB-9F58-9A01D1FFFC9E}"/>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4A2AA5C8-0D59-2C8A-A606-59569A24C3F8}"/>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3A7BBEA5-438C-1E96-F8DC-702F7F906813}"/>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7230A369-92B3-0944-81AA-05CC68F377CF}"/>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30CC2377-C0FB-C5D5-8610-B60A233D7A40}"/>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3C233FC0-01C4-6C50-FDBA-F70352AFC48E}"/>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IT Support Team, Customer Service Representative, Employee</a:t>
            </a:r>
          </a:p>
        </p:txBody>
      </p:sp>
      <p:sp>
        <p:nvSpPr>
          <p:cNvPr id="36" name="Rounded Rectangle 35">
            <a:extLst>
              <a:ext uri="{FF2B5EF4-FFF2-40B4-BE49-F238E27FC236}">
                <a16:creationId xmlns:a16="http://schemas.microsoft.com/office/drawing/2014/main" id="{8B2DEE99-C53A-EAFE-EE0B-6794B11C2E09}"/>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C422A5DC-49BB-7EF3-00F4-61FBD601881D}"/>
              </a:ext>
              <a:ext uri="{C183D7F6-B498-43B3-948B-1728B52AA6E4}">
                <adec:decorative xmlns:adec="http://schemas.microsoft.com/office/drawing/2017/decorative" val="1"/>
              </a:ext>
            </a:extLst>
          </p:cNvPr>
          <p:cNvSpPr/>
          <p:nvPr/>
        </p:nvSpPr>
        <p:spPr>
          <a:xfrm>
            <a:off x="707186" y="1629870"/>
            <a:ext cx="3693840" cy="408282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PII required encryption (e.g., customer name, employee name, account info,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Must connect to ticketing system (e.g., ADO)</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Email/chat ingestion requires parsing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Data required for routing logic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base formats include (PDFs, Docs, SharePoint)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data (.msg/.txt)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content – optional (PDF,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94" name="TextBox 93">
            <a:extLst>
              <a:ext uri="{FF2B5EF4-FFF2-40B4-BE49-F238E27FC236}">
                <a16:creationId xmlns:a16="http://schemas.microsoft.com/office/drawing/2014/main" id="{CA962930-CE4A-D94E-529D-886CC414EB1B}"/>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F69649D1-7616-5604-325E-71BB0075E3C6}"/>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B9E3063F-2999-785C-3AC8-0F16C4942945}"/>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6D477A20-F0C9-CE35-4CAA-A7579DB1F807}"/>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B0352611-6EC6-C377-6D42-BE3CF99D792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14363701-2280-A3E3-4C6F-4F3F27427608}"/>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0C33EC4C-7BC5-8B53-4129-A538F8BEB80E}"/>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A1E3CB47-E7FD-4041-7928-1CD8C202EB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29CEAEB8-B3B0-F2DF-5EA4-8C5019DB8A81}"/>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C606B645-A118-20DD-43FE-5C1D1268B124}"/>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FDFE9FE9-B03C-B901-B46D-92BDB7B4E4A7}"/>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7BC16122-BBF4-3E4A-367B-DD09032D3389}"/>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CB8EE313-F5C0-9983-E11B-F454E1576F5F}"/>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213D9414-FE5F-F629-D50F-416749745D7E}"/>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59F11F5D-7143-2BCD-B533-66EE60B5D843}"/>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B1678BEF-8E2B-705E-66BC-CC0DB1CE19B2}"/>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47614518-8AD9-47F8-3623-8183141630F6}"/>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24C25109-9F17-C5D6-0FA6-7A78603E9DD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5AA0ACC4-AFAD-3061-B7EB-82A1F6D7EF41}"/>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D82AEC11-2C68-57FD-BA2E-BE6CF6F847D4}"/>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C2782F8B-8464-C5AA-816F-FA6F47F74FBE}"/>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E99B8567-B02C-90DB-728D-F27E8ADA7319}"/>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0EBD740D-6CFE-C554-6549-09A5C675817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E9E6B2C7-33F4-6617-1FFE-808424D0FC95}"/>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D7FDF564-E32C-A86B-06E6-EDC5FD5C8B2F}"/>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39B0289D-6A6C-A550-DAF3-0933E8C7F73B}"/>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03E53F13-BBF7-4137-E0DF-EC00F022B7CD}"/>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5437297D-C863-1B10-AD9F-7B80EF6ABF5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8506" y="1761689"/>
            <a:ext cx="154417" cy="134099"/>
          </a:xfrm>
          <a:prstGeom prst="rect">
            <a:avLst/>
          </a:prstGeom>
        </p:spPr>
      </p:pic>
      <p:cxnSp>
        <p:nvCxnSpPr>
          <p:cNvPr id="252" name="Straight Connector 251">
            <a:extLst>
              <a:ext uri="{FF2B5EF4-FFF2-40B4-BE49-F238E27FC236}">
                <a16:creationId xmlns:a16="http://schemas.microsoft.com/office/drawing/2014/main" id="{DDFFDAA4-F667-EFB5-3398-FED348094A75}"/>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698F5EA3-929A-FA98-7BFA-127D16B20BEE}"/>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5F9199C2-1501-55CE-ABDC-8A190E5B35EA}"/>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35" name="Rounded Rectangle 19">
            <a:extLst>
              <a:ext uri="{FF2B5EF4-FFF2-40B4-BE49-F238E27FC236}">
                <a16:creationId xmlns:a16="http://schemas.microsoft.com/office/drawing/2014/main" id="{ADAF2207-5A81-2C73-32A0-2F03671B16E1}"/>
              </a:ext>
              <a:ext uri="{C183D7F6-B498-43B3-948B-1728B52AA6E4}">
                <adec:decorative xmlns:adec="http://schemas.microsoft.com/office/drawing/2017/decorative" val="1"/>
              </a:ext>
            </a:extLst>
          </p:cNvPr>
          <p:cNvSpPr/>
          <p:nvPr/>
        </p:nvSpPr>
        <p:spPr>
          <a:xfrm>
            <a:off x="695993" y="5806056"/>
            <a:ext cx="3705033" cy="70752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ticketing systems (e.g., ADO, ServiceNow) and communication platforms for request intake and routing logic</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IT support workflows including ticket classification, escalation handling, and resolution status updates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173" name="TextBox 172">
            <a:extLst>
              <a:ext uri="{FF2B5EF4-FFF2-40B4-BE49-F238E27FC236}">
                <a16:creationId xmlns:a16="http://schemas.microsoft.com/office/drawing/2014/main" id="{FCBD71EF-A628-D151-E0FE-5A4CE895CBFC}"/>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4B6A89AC-5B84-6AA7-0792-E74F5A8E97B8}"/>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5D297359-3181-6893-17FB-8AF5A1BB53F8}"/>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580AC9F7-5167-6460-CA1D-5B909CB82B0E}"/>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0C9BD702-733B-755F-283F-0A066FF5629D}"/>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B8C3004C-D9A4-E9CB-D521-3C6CDBF04A75}"/>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59F82698-D25D-590E-13D5-6AE63D9834E2}"/>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0123D66B-AC13-73F5-CFFF-1D00A88CDC0C}"/>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E687B2C3-F6EF-56C8-E327-65EDE4523594}"/>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A96827A5-B457-E47D-6C74-5E758648E6CB}"/>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3B2EF2BB-121A-40D0-92CC-6CDD4F4DCC67}"/>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711A4D6F-0C7E-4122-BB39-AB5C47AA2493}"/>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61D6B04E-64BB-2CE0-8695-E96D228EF28C}"/>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A365DD1E-23F4-1AB8-B27E-4760D0C8088B}"/>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EB44E1BC-75BF-3CCC-E606-336DDE35AF0A}"/>
              </a:ext>
              <a:ext uri="{C183D7F6-B498-43B3-948B-1728B52AA6E4}">
                <adec:decorative xmlns:adec="http://schemas.microsoft.com/office/drawing/2017/decorative" val="1"/>
              </a:ext>
            </a:extLst>
          </p:cNvPr>
          <p:cNvSpPr/>
          <p:nvPr/>
        </p:nvSpPr>
        <p:spPr>
          <a:xfrm>
            <a:off x="9528192" y="3955293"/>
            <a:ext cx="1439290" cy="349301"/>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requirement data for ticket creation)</a:t>
            </a:r>
          </a:p>
        </p:txBody>
      </p:sp>
      <p:sp>
        <p:nvSpPr>
          <p:cNvPr id="291" name="Rounded Rectangle 290">
            <a:extLst>
              <a:ext uri="{FF2B5EF4-FFF2-40B4-BE49-F238E27FC236}">
                <a16:creationId xmlns:a16="http://schemas.microsoft.com/office/drawing/2014/main" id="{529A6854-C2AB-18B5-90AE-253764FF2D95}"/>
              </a:ext>
              <a:ext uri="{C183D7F6-B498-43B3-948B-1728B52AA6E4}">
                <adec:decorative xmlns:adec="http://schemas.microsoft.com/office/drawing/2017/decorative" val="1"/>
              </a:ext>
            </a:extLst>
          </p:cNvPr>
          <p:cNvSpPr/>
          <p:nvPr/>
        </p:nvSpPr>
        <p:spPr>
          <a:xfrm>
            <a:off x="9528192" y="4345865"/>
            <a:ext cx="1439290" cy="331055"/>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Ticket Creator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(Create and store ticket with priority and category)</a:t>
            </a:r>
          </a:p>
        </p:txBody>
      </p:sp>
      <p:sp>
        <p:nvSpPr>
          <p:cNvPr id="293" name="Rounded Rectangle 292">
            <a:extLst>
              <a:ext uri="{FF2B5EF4-FFF2-40B4-BE49-F238E27FC236}">
                <a16:creationId xmlns:a16="http://schemas.microsoft.com/office/drawing/2014/main" id="{C0E4EB8A-B3C2-9490-42E0-0C253479A72B}"/>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6176FA23-17B2-93D5-4EEE-DFB9A939E60A}"/>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C139E6AC-6963-E9A6-CE50-2345F9B87953}"/>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41" name="Rounded Rectangle 40">
            <a:extLst>
              <a:ext uri="{FF2B5EF4-FFF2-40B4-BE49-F238E27FC236}">
                <a16:creationId xmlns:a16="http://schemas.microsoft.com/office/drawing/2014/main" id="{9B67D56C-DCC8-3A1C-0052-B585CFA83FB8}"/>
              </a:ext>
              <a:ext uri="{C183D7F6-B498-43B3-948B-1728B52AA6E4}">
                <adec:decorative xmlns:adec="http://schemas.microsoft.com/office/drawing/2017/decorative" val="1"/>
              </a:ext>
            </a:extLst>
          </p:cNvPr>
          <p:cNvSpPr/>
          <p:nvPr/>
        </p:nvSpPr>
        <p:spPr>
          <a:xfrm>
            <a:off x="9528192" y="4714408"/>
            <a:ext cx="1439290" cy="51372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(Assist in gathering ticket info such as log, chat history, ticket status to do follow-up )</a:t>
            </a:r>
          </a:p>
        </p:txBody>
      </p:sp>
      <p:sp>
        <p:nvSpPr>
          <p:cNvPr id="2" name="Google Shape;163;p22">
            <a:extLst>
              <a:ext uri="{FF2B5EF4-FFF2-40B4-BE49-F238E27FC236}">
                <a16:creationId xmlns:a16="http://schemas.microsoft.com/office/drawing/2014/main" id="{5EE0D33E-2ABD-0D0E-FDBD-FFCCEEF5FC33}"/>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Admin Agent</a:t>
            </a:r>
          </a:p>
        </p:txBody>
      </p:sp>
      <p:sp>
        <p:nvSpPr>
          <p:cNvPr id="4" name="TextBox 3">
            <a:extLst>
              <a:ext uri="{FF2B5EF4-FFF2-40B4-BE49-F238E27FC236}">
                <a16:creationId xmlns:a16="http://schemas.microsoft.com/office/drawing/2014/main" id="{AD8B12A5-1335-EB25-A7C7-75ECFA451C71}"/>
              </a:ext>
            </a:extLst>
          </p:cNvPr>
          <p:cNvSpPr txBox="1"/>
          <p:nvPr/>
        </p:nvSpPr>
        <p:spPr>
          <a:xfrm>
            <a:off x="695994" y="1098881"/>
            <a:ext cx="77522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IT ticket creation, routing, follow-ups, and resolution communication</a:t>
            </a:r>
          </a:p>
        </p:txBody>
      </p:sp>
    </p:spTree>
    <p:extLst>
      <p:ext uri="{BB962C8B-B14F-4D97-AF65-F5344CB8AC3E}">
        <p14:creationId xmlns:p14="http://schemas.microsoft.com/office/powerpoint/2010/main" val="30362139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921C6-CDC6-64BD-7FC2-87BCB6587F27}"/>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0A9515EA-1729-C41D-7B4A-8C9C00BDA1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C30F1B77-5384-4411-DA2B-A5F1BFBC694C}"/>
              </a:ext>
            </a:extLst>
          </p:cNvPr>
          <p:cNvSpPr/>
          <p:nvPr/>
        </p:nvSpPr>
        <p:spPr>
          <a:xfrm>
            <a:off x="695993" y="4798782"/>
            <a:ext cx="3705033" cy="473724"/>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5B9DDE2B-7C27-6DCF-BCCE-1FD7FEFCB187}"/>
              </a:ext>
            </a:extLst>
          </p:cNvPr>
          <p:cNvSpPr/>
          <p:nvPr/>
        </p:nvSpPr>
        <p:spPr>
          <a:xfrm>
            <a:off x="707186" y="1629871"/>
            <a:ext cx="3693840" cy="3071501"/>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&amp; Knowledge Base (SharePoint) in PDF, DOCX, (event calendars) format to ingest student handbooks, policy documents, FAQs, event schedules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Communication &amp; Messaging tools (Teams, Outlook) for sending meeting invites to pull academic schedules/event feeds, enable booking, send reminders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Databases (Dataverse) tables for interaction logs, sentiment scores, unresolved-query to track self-service performance and student feedback</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scope includes student name, email, student ID, booking history, feedback</a:t>
            </a: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3" name="Google Shape;115;p20">
            <a:extLst>
              <a:ext uri="{FF2B5EF4-FFF2-40B4-BE49-F238E27FC236}">
                <a16:creationId xmlns:a16="http://schemas.microsoft.com/office/drawing/2014/main" id="{D3ADC4AB-5C69-E90F-1B76-8FE8305758E7}"/>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9C8F3AB3-3EAD-45BD-804B-C3F5A285D759}"/>
              </a:ext>
            </a:extLst>
          </p:cNvPr>
          <p:cNvSpPr/>
          <p:nvPr/>
        </p:nvSpPr>
        <p:spPr>
          <a:xfrm>
            <a:off x="695995" y="710974"/>
            <a:ext cx="692400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Campus Support Assistant Agent</a:t>
            </a:r>
          </a:p>
        </p:txBody>
      </p:sp>
      <p:sp>
        <p:nvSpPr>
          <p:cNvPr id="9" name="TextBox 8">
            <a:extLst>
              <a:ext uri="{FF2B5EF4-FFF2-40B4-BE49-F238E27FC236}">
                <a16:creationId xmlns:a16="http://schemas.microsoft.com/office/drawing/2014/main" id="{9E3DD690-DF9D-E801-CA1B-FEB6FBD0F9E0}"/>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Enable students to get campus answers and book appointments anytime through an automated support system</a:t>
            </a:r>
          </a:p>
        </p:txBody>
      </p:sp>
      <p:sp>
        <p:nvSpPr>
          <p:cNvPr id="35" name="Rounded Rectangle 19">
            <a:extLst>
              <a:ext uri="{FF2B5EF4-FFF2-40B4-BE49-F238E27FC236}">
                <a16:creationId xmlns:a16="http://schemas.microsoft.com/office/drawing/2014/main" id="{F60B9690-C2BA-B1CF-CDD6-855BF9FC6ED2}"/>
              </a:ext>
            </a:extLst>
          </p:cNvPr>
          <p:cNvSpPr/>
          <p:nvPr/>
        </p:nvSpPr>
        <p:spPr>
          <a:xfrm>
            <a:off x="707186" y="5360657"/>
            <a:ext cx="3705033" cy="102439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Supported policy documents as knowledge in SharePoint are PDF, PPTX, DOCX</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Personas are supposed have M365 license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using Microsoft authentication</a:t>
            </a:r>
          </a:p>
          <a:p>
            <a:pPr marL="0" marR="0" lvl="0" indent="0" algn="l" defTabSz="914400" rtl="0" eaLnBrk="1" fontAlgn="base" latinLnBrk="0" hangingPunct="1">
              <a:lnSpc>
                <a:spcPts val="104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DDDFD96A-07F3-614D-BC20-4FB9663EA1F7}"/>
              </a:ext>
            </a:extLst>
          </p:cNvPr>
          <p:cNvSpPr txBox="1"/>
          <p:nvPr/>
        </p:nvSpPr>
        <p:spPr>
          <a:xfrm>
            <a:off x="782232" y="4841619"/>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4DB9B593-A584-3595-4C6A-C7DC4D9666DC}"/>
              </a:ext>
            </a:extLst>
          </p:cNvPr>
          <p:cNvSpPr txBox="1"/>
          <p:nvPr/>
        </p:nvSpPr>
        <p:spPr>
          <a:xfrm>
            <a:off x="2102925" y="4837130"/>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NA</a:t>
            </a:r>
          </a:p>
        </p:txBody>
      </p:sp>
      <p:pic>
        <p:nvPicPr>
          <p:cNvPr id="37" name="Graphic 36">
            <a:extLst>
              <a:ext uri="{FF2B5EF4-FFF2-40B4-BE49-F238E27FC236}">
                <a16:creationId xmlns:a16="http://schemas.microsoft.com/office/drawing/2014/main" id="{317ABB0C-CA7A-9074-F53E-2004A5524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30742" y="6201550"/>
            <a:ext cx="281039" cy="281039"/>
          </a:xfrm>
          <a:prstGeom prst="rect">
            <a:avLst/>
          </a:prstGeom>
        </p:spPr>
      </p:pic>
      <p:sp>
        <p:nvSpPr>
          <p:cNvPr id="31" name="Rectangle 30">
            <a:extLst>
              <a:ext uri="{FF2B5EF4-FFF2-40B4-BE49-F238E27FC236}">
                <a16:creationId xmlns:a16="http://schemas.microsoft.com/office/drawing/2014/main" id="{7D8D0ACD-8A2E-3882-100A-5B04898ED07A}"/>
              </a:ext>
            </a:extLst>
          </p:cNvPr>
          <p:cNvSpPr/>
          <p:nvPr/>
        </p:nvSpPr>
        <p:spPr bwMode="auto">
          <a:xfrm>
            <a:off x="6252804" y="2051688"/>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0" name="Rectangle 49">
            <a:extLst>
              <a:ext uri="{FF2B5EF4-FFF2-40B4-BE49-F238E27FC236}">
                <a16:creationId xmlns:a16="http://schemas.microsoft.com/office/drawing/2014/main" id="{5D0A7147-D27E-F991-EE99-9827C827299F}"/>
              </a:ext>
            </a:extLst>
          </p:cNvPr>
          <p:cNvSpPr/>
          <p:nvPr/>
        </p:nvSpPr>
        <p:spPr bwMode="auto">
          <a:xfrm>
            <a:off x="6252804" y="2675686"/>
            <a:ext cx="4637553" cy="2041244"/>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5" name="Rectangle 54">
            <a:extLst>
              <a:ext uri="{FF2B5EF4-FFF2-40B4-BE49-F238E27FC236}">
                <a16:creationId xmlns:a16="http://schemas.microsoft.com/office/drawing/2014/main" id="{59AC456B-A280-E54E-88F8-8C77C1F7E199}"/>
              </a:ext>
            </a:extLst>
          </p:cNvPr>
          <p:cNvSpPr/>
          <p:nvPr/>
        </p:nvSpPr>
        <p:spPr bwMode="auto">
          <a:xfrm>
            <a:off x="6252804" y="4716930"/>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7" name="TextBox 56">
            <a:extLst>
              <a:ext uri="{FF2B5EF4-FFF2-40B4-BE49-F238E27FC236}">
                <a16:creationId xmlns:a16="http://schemas.microsoft.com/office/drawing/2014/main" id="{66676AE9-F296-545C-25FC-560F83BAE2F3}"/>
              </a:ext>
            </a:extLst>
          </p:cNvPr>
          <p:cNvSpPr txBox="1"/>
          <p:nvPr/>
        </p:nvSpPr>
        <p:spPr>
          <a:xfrm>
            <a:off x="7034903" y="2052373"/>
            <a:ext cx="2461473"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sp>
        <p:nvSpPr>
          <p:cNvPr id="58" name="Rectangle: Rounded Corners 57">
            <a:extLst>
              <a:ext uri="{FF2B5EF4-FFF2-40B4-BE49-F238E27FC236}">
                <a16:creationId xmlns:a16="http://schemas.microsoft.com/office/drawing/2014/main" id="{63FF2550-673A-6931-2D8F-C6D34EE6519C}"/>
              </a:ext>
            </a:extLst>
          </p:cNvPr>
          <p:cNvSpPr/>
          <p:nvPr/>
        </p:nvSpPr>
        <p:spPr bwMode="auto">
          <a:xfrm>
            <a:off x="6681415" y="2969155"/>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0" name="Rectangle: Rounded Corners 59">
            <a:extLst>
              <a:ext uri="{FF2B5EF4-FFF2-40B4-BE49-F238E27FC236}">
                <a16:creationId xmlns:a16="http://schemas.microsoft.com/office/drawing/2014/main" id="{B3FE21F8-EB5A-8DB2-91D6-D9640108E616}"/>
              </a:ext>
            </a:extLst>
          </p:cNvPr>
          <p:cNvSpPr/>
          <p:nvPr/>
        </p:nvSpPr>
        <p:spPr bwMode="auto">
          <a:xfrm>
            <a:off x="6669263" y="4013240"/>
            <a:ext cx="1640495"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1" name="Rectangle: Rounded Corners 60">
            <a:extLst>
              <a:ext uri="{FF2B5EF4-FFF2-40B4-BE49-F238E27FC236}">
                <a16:creationId xmlns:a16="http://schemas.microsoft.com/office/drawing/2014/main" id="{8CF99166-688C-BA33-CEE7-2557ADBEAA4E}"/>
              </a:ext>
            </a:extLst>
          </p:cNvPr>
          <p:cNvSpPr/>
          <p:nvPr/>
        </p:nvSpPr>
        <p:spPr bwMode="auto">
          <a:xfrm>
            <a:off x="9508128" y="3421616"/>
            <a:ext cx="940069"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2" name="TextBox 61">
            <a:extLst>
              <a:ext uri="{FF2B5EF4-FFF2-40B4-BE49-F238E27FC236}">
                <a16:creationId xmlns:a16="http://schemas.microsoft.com/office/drawing/2014/main" id="{6A888034-27BF-04A0-EFAB-741E382CBE12}"/>
              </a:ext>
            </a:extLst>
          </p:cNvPr>
          <p:cNvSpPr txBox="1"/>
          <p:nvPr/>
        </p:nvSpPr>
        <p:spPr>
          <a:xfrm>
            <a:off x="9905264" y="2073197"/>
            <a:ext cx="90126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63" name="TextBox 62">
            <a:extLst>
              <a:ext uri="{FF2B5EF4-FFF2-40B4-BE49-F238E27FC236}">
                <a16:creationId xmlns:a16="http://schemas.microsoft.com/office/drawing/2014/main" id="{2ADB6C07-CB2D-4061-B2C9-C001AD6A2125}"/>
              </a:ext>
            </a:extLst>
          </p:cNvPr>
          <p:cNvSpPr txBox="1"/>
          <p:nvPr/>
        </p:nvSpPr>
        <p:spPr>
          <a:xfrm>
            <a:off x="9541816" y="495826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sp>
        <p:nvSpPr>
          <p:cNvPr id="70" name="TextBox 69">
            <a:extLst>
              <a:ext uri="{FF2B5EF4-FFF2-40B4-BE49-F238E27FC236}">
                <a16:creationId xmlns:a16="http://schemas.microsoft.com/office/drawing/2014/main" id="{A05F1E70-58A7-D167-F9E7-6717BE408EE6}"/>
              </a:ext>
            </a:extLst>
          </p:cNvPr>
          <p:cNvSpPr txBox="1"/>
          <p:nvPr/>
        </p:nvSpPr>
        <p:spPr>
          <a:xfrm>
            <a:off x="6457174" y="4865452"/>
            <a:ext cx="105384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Agent logs are shown on Power CAT tool dashboard</a:t>
            </a:r>
          </a:p>
        </p:txBody>
      </p:sp>
      <p:pic>
        <p:nvPicPr>
          <p:cNvPr id="74" name="Graphic 73">
            <a:extLst>
              <a:ext uri="{FF2B5EF4-FFF2-40B4-BE49-F238E27FC236}">
                <a16:creationId xmlns:a16="http://schemas.microsoft.com/office/drawing/2014/main" id="{8619EDDD-316C-21E7-394D-6F4F987D1D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4881" y="2183910"/>
            <a:ext cx="413399" cy="413399"/>
          </a:xfrm>
          <a:prstGeom prst="rect">
            <a:avLst/>
          </a:prstGeom>
        </p:spPr>
      </p:pic>
      <p:pic>
        <p:nvPicPr>
          <p:cNvPr id="80" name="Graphic 79">
            <a:extLst>
              <a:ext uri="{FF2B5EF4-FFF2-40B4-BE49-F238E27FC236}">
                <a16:creationId xmlns:a16="http://schemas.microsoft.com/office/drawing/2014/main" id="{F8E8781F-932C-AA06-34E9-26DE8C26B9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5601" y="4942686"/>
            <a:ext cx="336979" cy="286071"/>
          </a:xfrm>
          <a:prstGeom prst="rect">
            <a:avLst/>
          </a:prstGeom>
        </p:spPr>
      </p:pic>
      <p:pic>
        <p:nvPicPr>
          <p:cNvPr id="82" name="Graphic 81">
            <a:extLst>
              <a:ext uri="{FF2B5EF4-FFF2-40B4-BE49-F238E27FC236}">
                <a16:creationId xmlns:a16="http://schemas.microsoft.com/office/drawing/2014/main" id="{35C88155-FBD5-6DE1-445D-E63460CE56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5184" y="4117031"/>
            <a:ext cx="281039" cy="281039"/>
          </a:xfrm>
          <a:prstGeom prst="rect">
            <a:avLst/>
          </a:prstGeom>
        </p:spPr>
      </p:pic>
      <p:cxnSp>
        <p:nvCxnSpPr>
          <p:cNvPr id="83" name="Straight Arrow Connector 82">
            <a:extLst>
              <a:ext uri="{FF2B5EF4-FFF2-40B4-BE49-F238E27FC236}">
                <a16:creationId xmlns:a16="http://schemas.microsoft.com/office/drawing/2014/main" id="{105EE040-C82F-9405-95A5-A75DD9DFA72A}"/>
              </a:ext>
            </a:extLst>
          </p:cNvPr>
          <p:cNvCxnSpPr>
            <a:cxnSpLocks/>
            <a:endCxn id="80" idx="3"/>
          </p:cNvCxnSpPr>
          <p:nvPr/>
        </p:nvCxnSpPr>
        <p:spPr>
          <a:xfrm flipH="1">
            <a:off x="6632580" y="5081374"/>
            <a:ext cx="889604"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2E16B61A-9ECC-8A6C-D87D-7B6D12E1B75B}"/>
              </a:ext>
            </a:extLst>
          </p:cNvPr>
          <p:cNvSpPr/>
          <p:nvPr/>
        </p:nvSpPr>
        <p:spPr bwMode="auto">
          <a:xfrm>
            <a:off x="11267184" y="1983130"/>
            <a:ext cx="791117" cy="2672855"/>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7" name="TextBox 86">
            <a:extLst>
              <a:ext uri="{FF2B5EF4-FFF2-40B4-BE49-F238E27FC236}">
                <a16:creationId xmlns:a16="http://schemas.microsoft.com/office/drawing/2014/main" id="{C723F4BF-F7AC-376D-D254-29057296E2C4}"/>
              </a:ext>
            </a:extLst>
          </p:cNvPr>
          <p:cNvSpPr txBox="1"/>
          <p:nvPr/>
        </p:nvSpPr>
        <p:spPr>
          <a:xfrm>
            <a:off x="11359058" y="2444311"/>
            <a:ext cx="60736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Campus Administrative Staff</a:t>
            </a:r>
          </a:p>
        </p:txBody>
      </p:sp>
      <p:sp>
        <p:nvSpPr>
          <p:cNvPr id="89" name="TextBox 88">
            <a:extLst>
              <a:ext uri="{FF2B5EF4-FFF2-40B4-BE49-F238E27FC236}">
                <a16:creationId xmlns:a16="http://schemas.microsoft.com/office/drawing/2014/main" id="{DB73FFED-E830-4DD3-B33B-A5AC75D11AD7}"/>
              </a:ext>
            </a:extLst>
          </p:cNvPr>
          <p:cNvSpPr txBox="1"/>
          <p:nvPr/>
        </p:nvSpPr>
        <p:spPr>
          <a:xfrm>
            <a:off x="11359058" y="3202174"/>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Academic Advisors</a:t>
            </a:r>
          </a:p>
        </p:txBody>
      </p:sp>
      <p:sp>
        <p:nvSpPr>
          <p:cNvPr id="91" name="TextBox 90">
            <a:extLst>
              <a:ext uri="{FF2B5EF4-FFF2-40B4-BE49-F238E27FC236}">
                <a16:creationId xmlns:a16="http://schemas.microsoft.com/office/drawing/2014/main" id="{0D5526EC-CBB2-23DE-E0E3-13C82518A220}"/>
              </a:ext>
            </a:extLst>
          </p:cNvPr>
          <p:cNvSpPr txBox="1"/>
          <p:nvPr/>
        </p:nvSpPr>
        <p:spPr>
          <a:xfrm>
            <a:off x="11359058" y="3867704"/>
            <a:ext cx="607369"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Compliance Team</a:t>
            </a:r>
          </a:p>
        </p:txBody>
      </p:sp>
      <p:pic>
        <p:nvPicPr>
          <p:cNvPr id="92" name="Graphic 91" descr="Office worker female outline">
            <a:extLst>
              <a:ext uri="{FF2B5EF4-FFF2-40B4-BE49-F238E27FC236}">
                <a16:creationId xmlns:a16="http://schemas.microsoft.com/office/drawing/2014/main" id="{775ACCC1-4F79-FEF2-DE01-4379975F7B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14659" y="2813659"/>
            <a:ext cx="296166" cy="296166"/>
          </a:xfrm>
          <a:prstGeom prst="rect">
            <a:avLst/>
          </a:prstGeom>
        </p:spPr>
      </p:pic>
      <p:pic>
        <p:nvPicPr>
          <p:cNvPr id="93" name="Graphic 92" descr="Office worker male outline">
            <a:extLst>
              <a:ext uri="{FF2B5EF4-FFF2-40B4-BE49-F238E27FC236}">
                <a16:creationId xmlns:a16="http://schemas.microsoft.com/office/drawing/2014/main" id="{6A91B025-EFA1-946F-8877-19CEA8B642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14658" y="2055794"/>
            <a:ext cx="296168" cy="296168"/>
          </a:xfrm>
          <a:prstGeom prst="rect">
            <a:avLst/>
          </a:prstGeom>
        </p:spPr>
      </p:pic>
      <p:pic>
        <p:nvPicPr>
          <p:cNvPr id="94" name="Graphic 93" descr="Office worker female outline">
            <a:extLst>
              <a:ext uri="{FF2B5EF4-FFF2-40B4-BE49-F238E27FC236}">
                <a16:creationId xmlns:a16="http://schemas.microsoft.com/office/drawing/2014/main" id="{8049CB00-BC38-78AB-3B3C-30670FD43B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14659" y="3479189"/>
            <a:ext cx="296166" cy="296166"/>
          </a:xfrm>
          <a:prstGeom prst="rect">
            <a:avLst/>
          </a:prstGeom>
        </p:spPr>
      </p:pic>
      <p:sp>
        <p:nvSpPr>
          <p:cNvPr id="95" name="TextBox 94">
            <a:extLst>
              <a:ext uri="{FF2B5EF4-FFF2-40B4-BE49-F238E27FC236}">
                <a16:creationId xmlns:a16="http://schemas.microsoft.com/office/drawing/2014/main" id="{7FD90EC9-0535-3557-F282-E267E8867AA8}"/>
              </a:ext>
            </a:extLst>
          </p:cNvPr>
          <p:cNvSpPr txBox="1"/>
          <p:nvPr/>
        </p:nvSpPr>
        <p:spPr>
          <a:xfrm>
            <a:off x="7139291" y="2995675"/>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sp>
        <p:nvSpPr>
          <p:cNvPr id="97" name="TextBox 96">
            <a:extLst>
              <a:ext uri="{FF2B5EF4-FFF2-40B4-BE49-F238E27FC236}">
                <a16:creationId xmlns:a16="http://schemas.microsoft.com/office/drawing/2014/main" id="{35B2EC64-1B59-B688-C017-FD143D0B5BF5}"/>
              </a:ext>
            </a:extLst>
          </p:cNvPr>
          <p:cNvSpPr txBox="1"/>
          <p:nvPr/>
        </p:nvSpPr>
        <p:spPr>
          <a:xfrm>
            <a:off x="6829970" y="3441120"/>
            <a:ext cx="6073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Event Calendar List</a:t>
            </a:r>
          </a:p>
        </p:txBody>
      </p:sp>
      <p:sp>
        <p:nvSpPr>
          <p:cNvPr id="98" name="TextBox 97">
            <a:extLst>
              <a:ext uri="{FF2B5EF4-FFF2-40B4-BE49-F238E27FC236}">
                <a16:creationId xmlns:a16="http://schemas.microsoft.com/office/drawing/2014/main" id="{A3CBCADB-B215-55C5-5B9D-85C8D20FF290}"/>
              </a:ext>
            </a:extLst>
          </p:cNvPr>
          <p:cNvSpPr txBox="1"/>
          <p:nvPr/>
        </p:nvSpPr>
        <p:spPr>
          <a:xfrm>
            <a:off x="7345023" y="3441120"/>
            <a:ext cx="102369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sp>
        <p:nvSpPr>
          <p:cNvPr id="99" name="TextBox 98">
            <a:extLst>
              <a:ext uri="{FF2B5EF4-FFF2-40B4-BE49-F238E27FC236}">
                <a16:creationId xmlns:a16="http://schemas.microsoft.com/office/drawing/2014/main" id="{8258D029-69E6-A34A-0E4A-98DDBF9DD460}"/>
              </a:ext>
            </a:extLst>
          </p:cNvPr>
          <p:cNvSpPr txBox="1"/>
          <p:nvPr/>
        </p:nvSpPr>
        <p:spPr>
          <a:xfrm>
            <a:off x="7323076" y="4024995"/>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100" name="TextBox 99">
            <a:extLst>
              <a:ext uri="{FF2B5EF4-FFF2-40B4-BE49-F238E27FC236}">
                <a16:creationId xmlns:a16="http://schemas.microsoft.com/office/drawing/2014/main" id="{321F76AE-7427-3A60-02FC-184429D16AD0}"/>
              </a:ext>
            </a:extLst>
          </p:cNvPr>
          <p:cNvSpPr txBox="1"/>
          <p:nvPr/>
        </p:nvSpPr>
        <p:spPr>
          <a:xfrm>
            <a:off x="9750955" y="3720342"/>
            <a:ext cx="45441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sp>
        <p:nvSpPr>
          <p:cNvPr id="104" name="TextBox 103">
            <a:extLst>
              <a:ext uri="{FF2B5EF4-FFF2-40B4-BE49-F238E27FC236}">
                <a16:creationId xmlns:a16="http://schemas.microsoft.com/office/drawing/2014/main" id="{96516427-E396-D7A1-1A53-4788C95D84D7}"/>
              </a:ext>
            </a:extLst>
          </p:cNvPr>
          <p:cNvSpPr txBox="1"/>
          <p:nvPr/>
        </p:nvSpPr>
        <p:spPr>
          <a:xfrm>
            <a:off x="11249643" y="1825435"/>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pic>
        <p:nvPicPr>
          <p:cNvPr id="105" name="Graphic 104" descr="Office worker male outline">
            <a:extLst>
              <a:ext uri="{FF2B5EF4-FFF2-40B4-BE49-F238E27FC236}">
                <a16:creationId xmlns:a16="http://schemas.microsoft.com/office/drawing/2014/main" id="{A6812B12-A0A3-BDED-CC96-C3530535EF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14658" y="4052386"/>
            <a:ext cx="296168" cy="296168"/>
          </a:xfrm>
          <a:prstGeom prst="rect">
            <a:avLst/>
          </a:prstGeom>
        </p:spPr>
      </p:pic>
      <p:sp>
        <p:nvSpPr>
          <p:cNvPr id="106" name="TextBox 105">
            <a:extLst>
              <a:ext uri="{FF2B5EF4-FFF2-40B4-BE49-F238E27FC236}">
                <a16:creationId xmlns:a16="http://schemas.microsoft.com/office/drawing/2014/main" id="{A85BE38D-66E0-D666-7380-E0C61C59E0CB}"/>
              </a:ext>
            </a:extLst>
          </p:cNvPr>
          <p:cNvSpPr txBox="1"/>
          <p:nvPr/>
        </p:nvSpPr>
        <p:spPr>
          <a:xfrm>
            <a:off x="11359058" y="4440901"/>
            <a:ext cx="607369"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Students</a:t>
            </a:r>
          </a:p>
        </p:txBody>
      </p:sp>
      <p:cxnSp>
        <p:nvCxnSpPr>
          <p:cNvPr id="107" name="Connector: Elbow 106">
            <a:extLst>
              <a:ext uri="{FF2B5EF4-FFF2-40B4-BE49-F238E27FC236}">
                <a16:creationId xmlns:a16="http://schemas.microsoft.com/office/drawing/2014/main" id="{C8A24720-621E-0FCB-E1BC-5AA0BA4BD229}"/>
              </a:ext>
            </a:extLst>
          </p:cNvPr>
          <p:cNvCxnSpPr>
            <a:cxnSpLocks/>
            <a:stCxn id="152" idx="3"/>
            <a:endCxn id="31" idx="2"/>
          </p:cNvCxnSpPr>
          <p:nvPr/>
        </p:nvCxnSpPr>
        <p:spPr>
          <a:xfrm flipV="1">
            <a:off x="7965854" y="2672173"/>
            <a:ext cx="605727" cy="626648"/>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A319F0F6-CB42-6442-2C19-CD64E2B864EB}"/>
              </a:ext>
            </a:extLst>
          </p:cNvPr>
          <p:cNvSpPr txBox="1"/>
          <p:nvPr/>
        </p:nvSpPr>
        <p:spPr>
          <a:xfrm>
            <a:off x="7955703" y="2810230"/>
            <a:ext cx="6073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knowledge base: policy docs</a:t>
            </a:r>
          </a:p>
        </p:txBody>
      </p:sp>
      <p:cxnSp>
        <p:nvCxnSpPr>
          <p:cNvPr id="110" name="Connector: Elbow 109">
            <a:extLst>
              <a:ext uri="{FF2B5EF4-FFF2-40B4-BE49-F238E27FC236}">
                <a16:creationId xmlns:a16="http://schemas.microsoft.com/office/drawing/2014/main" id="{87CAE60B-8498-FC0D-C545-BFCD44DA5D80}"/>
              </a:ext>
            </a:extLst>
          </p:cNvPr>
          <p:cNvCxnSpPr>
            <a:cxnSpLocks/>
            <a:stCxn id="158" idx="1"/>
          </p:cNvCxnSpPr>
          <p:nvPr/>
        </p:nvCxnSpPr>
        <p:spPr>
          <a:xfrm rot="10800000">
            <a:off x="6591524" y="2614743"/>
            <a:ext cx="417685" cy="68407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71BBE143-A8D7-E154-CFAD-AC68B8CA9833}"/>
              </a:ext>
            </a:extLst>
          </p:cNvPr>
          <p:cNvCxnSpPr>
            <a:cxnSpLocks/>
          </p:cNvCxnSpPr>
          <p:nvPr/>
        </p:nvCxnSpPr>
        <p:spPr>
          <a:xfrm flipH="1" flipV="1">
            <a:off x="9116338" y="2351098"/>
            <a:ext cx="2133305" cy="86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1215ADE6-E3F9-6241-B75D-4B6ECC90F501}"/>
              </a:ext>
            </a:extLst>
          </p:cNvPr>
          <p:cNvSpPr txBox="1"/>
          <p:nvPr/>
        </p:nvSpPr>
        <p:spPr>
          <a:xfrm>
            <a:off x="9392960" y="2380946"/>
            <a:ext cx="143941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9c. Feedback – update campus policy docs, creates calendar events or updates instructions</a:t>
            </a:r>
          </a:p>
        </p:txBody>
      </p:sp>
      <p:cxnSp>
        <p:nvCxnSpPr>
          <p:cNvPr id="113" name="Straight Arrow Connector 112">
            <a:extLst>
              <a:ext uri="{FF2B5EF4-FFF2-40B4-BE49-F238E27FC236}">
                <a16:creationId xmlns:a16="http://schemas.microsoft.com/office/drawing/2014/main" id="{401B0DEB-A2D2-896D-CC54-92EFBD1843A7}"/>
              </a:ext>
            </a:extLst>
          </p:cNvPr>
          <p:cNvCxnSpPr>
            <a:cxnSpLocks/>
            <a:stCxn id="82" idx="3"/>
          </p:cNvCxnSpPr>
          <p:nvPr/>
        </p:nvCxnSpPr>
        <p:spPr>
          <a:xfrm flipV="1">
            <a:off x="8096223" y="4257550"/>
            <a:ext cx="3153420" cy="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37DA160-C10D-65A9-1A19-F289480D0741}"/>
              </a:ext>
            </a:extLst>
          </p:cNvPr>
          <p:cNvSpPr txBox="1"/>
          <p:nvPr/>
        </p:nvSpPr>
        <p:spPr>
          <a:xfrm>
            <a:off x="8817049" y="4271610"/>
            <a:ext cx="155818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Sends email to escalate</a:t>
            </a:r>
          </a:p>
        </p:txBody>
      </p:sp>
      <p:cxnSp>
        <p:nvCxnSpPr>
          <p:cNvPr id="116" name="Connector: Elbow 115">
            <a:extLst>
              <a:ext uri="{FF2B5EF4-FFF2-40B4-BE49-F238E27FC236}">
                <a16:creationId xmlns:a16="http://schemas.microsoft.com/office/drawing/2014/main" id="{DBAD38DD-31EB-1F0E-E22C-FF9C27EA4333}"/>
              </a:ext>
            </a:extLst>
          </p:cNvPr>
          <p:cNvCxnSpPr>
            <a:cxnSpLocks/>
            <a:stCxn id="82" idx="0"/>
            <a:endCxn id="61" idx="2"/>
          </p:cNvCxnSpPr>
          <p:nvPr/>
        </p:nvCxnSpPr>
        <p:spPr>
          <a:xfrm rot="5400000" flipH="1" flipV="1">
            <a:off x="8833056" y="2971925"/>
            <a:ext cx="267754" cy="2022459"/>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5E4E6B74-344A-322D-6CB1-0452D5330FC5}"/>
              </a:ext>
            </a:extLst>
          </p:cNvPr>
          <p:cNvSpPr txBox="1"/>
          <p:nvPr/>
        </p:nvSpPr>
        <p:spPr>
          <a:xfrm>
            <a:off x="8405493" y="3991804"/>
            <a:ext cx="113632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Schedules Appointments ( Graph API)</a:t>
            </a:r>
          </a:p>
        </p:txBody>
      </p:sp>
      <p:cxnSp>
        <p:nvCxnSpPr>
          <p:cNvPr id="119" name="Connector: Elbow 118">
            <a:extLst>
              <a:ext uri="{FF2B5EF4-FFF2-40B4-BE49-F238E27FC236}">
                <a16:creationId xmlns:a16="http://schemas.microsoft.com/office/drawing/2014/main" id="{D798B230-5CA8-5A85-8A71-6B04C5FBFD2D}"/>
              </a:ext>
            </a:extLst>
          </p:cNvPr>
          <p:cNvCxnSpPr>
            <a:cxnSpLocks/>
            <a:stCxn id="74" idx="1"/>
            <a:endCxn id="60" idx="1"/>
          </p:cNvCxnSpPr>
          <p:nvPr/>
        </p:nvCxnSpPr>
        <p:spPr>
          <a:xfrm rot="10800000" flipV="1">
            <a:off x="6669263" y="2390610"/>
            <a:ext cx="1695618" cy="1952296"/>
          </a:xfrm>
          <a:prstGeom prst="bentConnector3">
            <a:avLst>
              <a:gd name="adj1" fmla="val 11348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E247A1A-4BC3-55CA-8E4D-C75D5CB47E81}"/>
              </a:ext>
            </a:extLst>
          </p:cNvPr>
          <p:cNvSpPr txBox="1"/>
          <p:nvPr/>
        </p:nvSpPr>
        <p:spPr>
          <a:xfrm>
            <a:off x="6890500" y="2259456"/>
            <a:ext cx="113632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Raises Incident to Self Service Portal</a:t>
            </a:r>
          </a:p>
        </p:txBody>
      </p:sp>
      <p:sp>
        <p:nvSpPr>
          <p:cNvPr id="121" name="Rectangle 120">
            <a:extLst>
              <a:ext uri="{FF2B5EF4-FFF2-40B4-BE49-F238E27FC236}">
                <a16:creationId xmlns:a16="http://schemas.microsoft.com/office/drawing/2014/main" id="{077E420B-CCC3-6C41-84E0-75BE2259CD85}"/>
              </a:ext>
            </a:extLst>
          </p:cNvPr>
          <p:cNvSpPr/>
          <p:nvPr/>
        </p:nvSpPr>
        <p:spPr bwMode="auto">
          <a:xfrm>
            <a:off x="4980865" y="1978757"/>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22" name="Graphic 121">
            <a:extLst>
              <a:ext uri="{FF2B5EF4-FFF2-40B4-BE49-F238E27FC236}">
                <a16:creationId xmlns:a16="http://schemas.microsoft.com/office/drawing/2014/main" id="{38B3A3B7-58DB-61FC-0A7D-E9920A2DDE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7728" y="2936302"/>
            <a:ext cx="227480" cy="227480"/>
          </a:xfrm>
          <a:prstGeom prst="rect">
            <a:avLst/>
          </a:prstGeom>
        </p:spPr>
      </p:pic>
      <p:pic>
        <p:nvPicPr>
          <p:cNvPr id="123" name="Graphic 122">
            <a:extLst>
              <a:ext uri="{FF2B5EF4-FFF2-40B4-BE49-F238E27FC236}">
                <a16:creationId xmlns:a16="http://schemas.microsoft.com/office/drawing/2014/main" id="{C41E1FAF-5BC6-864C-01AF-F088DF397FF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37728" y="2343606"/>
            <a:ext cx="227480" cy="227480"/>
          </a:xfrm>
          <a:prstGeom prst="rect">
            <a:avLst/>
          </a:prstGeom>
        </p:spPr>
      </p:pic>
      <p:pic>
        <p:nvPicPr>
          <p:cNvPr id="124" name="Graphic 123">
            <a:extLst>
              <a:ext uri="{FF2B5EF4-FFF2-40B4-BE49-F238E27FC236}">
                <a16:creationId xmlns:a16="http://schemas.microsoft.com/office/drawing/2014/main" id="{3F90D3B2-1F11-7B88-1F33-9D5C2A71818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37728" y="2047257"/>
            <a:ext cx="227481" cy="227481"/>
          </a:xfrm>
          <a:prstGeom prst="rect">
            <a:avLst/>
          </a:prstGeom>
        </p:spPr>
      </p:pic>
      <p:pic>
        <p:nvPicPr>
          <p:cNvPr id="125" name="Graphic 124">
            <a:extLst>
              <a:ext uri="{FF2B5EF4-FFF2-40B4-BE49-F238E27FC236}">
                <a16:creationId xmlns:a16="http://schemas.microsoft.com/office/drawing/2014/main" id="{4CFA620F-D2F7-1DBB-846D-56A6ABEA09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25018" y="3554418"/>
            <a:ext cx="252900" cy="227480"/>
          </a:xfrm>
          <a:prstGeom prst="rect">
            <a:avLst/>
          </a:prstGeom>
        </p:spPr>
      </p:pic>
      <p:pic>
        <p:nvPicPr>
          <p:cNvPr id="127" name="Graphic 126">
            <a:extLst>
              <a:ext uri="{FF2B5EF4-FFF2-40B4-BE49-F238E27FC236}">
                <a16:creationId xmlns:a16="http://schemas.microsoft.com/office/drawing/2014/main" id="{36A48AD0-DB84-66ED-9BA7-587C18F814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7728" y="3850765"/>
            <a:ext cx="227480" cy="227480"/>
          </a:xfrm>
          <a:prstGeom prst="rect">
            <a:avLst/>
          </a:prstGeom>
        </p:spPr>
      </p:pic>
      <p:sp>
        <p:nvSpPr>
          <p:cNvPr id="128" name="TextBox 127">
            <a:extLst>
              <a:ext uri="{FF2B5EF4-FFF2-40B4-BE49-F238E27FC236}">
                <a16:creationId xmlns:a16="http://schemas.microsoft.com/office/drawing/2014/main" id="{EE74B2D1-EEEF-BF45-1AC2-03B82DF1BA6E}"/>
              </a:ext>
            </a:extLst>
          </p:cNvPr>
          <p:cNvSpPr txBox="1"/>
          <p:nvPr/>
        </p:nvSpPr>
        <p:spPr>
          <a:xfrm>
            <a:off x="5369597" y="2122525"/>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30" name="TextBox 129">
            <a:extLst>
              <a:ext uri="{FF2B5EF4-FFF2-40B4-BE49-F238E27FC236}">
                <a16:creationId xmlns:a16="http://schemas.microsoft.com/office/drawing/2014/main" id="{B08B3174-12B2-CCE2-8174-B0CCEDE9B65C}"/>
              </a:ext>
            </a:extLst>
          </p:cNvPr>
          <p:cNvSpPr txBox="1"/>
          <p:nvPr/>
        </p:nvSpPr>
        <p:spPr>
          <a:xfrm>
            <a:off x="5538556" y="2418874"/>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31" name="TextBox 130">
            <a:extLst>
              <a:ext uri="{FF2B5EF4-FFF2-40B4-BE49-F238E27FC236}">
                <a16:creationId xmlns:a16="http://schemas.microsoft.com/office/drawing/2014/main" id="{3C60282D-8ACD-9B88-0719-15BAFEE10B48}"/>
              </a:ext>
            </a:extLst>
          </p:cNvPr>
          <p:cNvSpPr txBox="1"/>
          <p:nvPr/>
        </p:nvSpPr>
        <p:spPr>
          <a:xfrm>
            <a:off x="5380484" y="3011046"/>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32" name="TextBox 131">
            <a:extLst>
              <a:ext uri="{FF2B5EF4-FFF2-40B4-BE49-F238E27FC236}">
                <a16:creationId xmlns:a16="http://schemas.microsoft.com/office/drawing/2014/main" id="{DD8BBD1C-3BB0-AF15-EFBD-C24FC7B8E03A}"/>
              </a:ext>
            </a:extLst>
          </p:cNvPr>
          <p:cNvSpPr txBox="1"/>
          <p:nvPr/>
        </p:nvSpPr>
        <p:spPr>
          <a:xfrm>
            <a:off x="5316228" y="3629162"/>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34" name="TextBox 133">
            <a:extLst>
              <a:ext uri="{FF2B5EF4-FFF2-40B4-BE49-F238E27FC236}">
                <a16:creationId xmlns:a16="http://schemas.microsoft.com/office/drawing/2014/main" id="{0EBE6599-7050-E4C9-E9C3-FCF895C52BDD}"/>
              </a:ext>
            </a:extLst>
          </p:cNvPr>
          <p:cNvSpPr txBox="1"/>
          <p:nvPr/>
        </p:nvSpPr>
        <p:spPr>
          <a:xfrm>
            <a:off x="5432653" y="3925509"/>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35" name="TextBox 134">
            <a:extLst>
              <a:ext uri="{FF2B5EF4-FFF2-40B4-BE49-F238E27FC236}">
                <a16:creationId xmlns:a16="http://schemas.microsoft.com/office/drawing/2014/main" id="{63768F95-1180-1E70-DD8E-EF8FE992B298}"/>
              </a:ext>
            </a:extLst>
          </p:cNvPr>
          <p:cNvSpPr txBox="1"/>
          <p:nvPr/>
        </p:nvSpPr>
        <p:spPr>
          <a:xfrm>
            <a:off x="5153567" y="1825435"/>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36" name="Graphic 135">
            <a:extLst>
              <a:ext uri="{FF2B5EF4-FFF2-40B4-BE49-F238E27FC236}">
                <a16:creationId xmlns:a16="http://schemas.microsoft.com/office/drawing/2014/main" id="{14B2CB78-4096-5226-1C6A-2220DED0D07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25018" y="3232650"/>
            <a:ext cx="252900" cy="252900"/>
          </a:xfrm>
          <a:prstGeom prst="rect">
            <a:avLst/>
          </a:prstGeom>
        </p:spPr>
      </p:pic>
      <p:pic>
        <p:nvPicPr>
          <p:cNvPr id="138" name="Graphic 137">
            <a:extLst>
              <a:ext uri="{FF2B5EF4-FFF2-40B4-BE49-F238E27FC236}">
                <a16:creationId xmlns:a16="http://schemas.microsoft.com/office/drawing/2014/main" id="{437DD429-7F14-6566-7937-44983C186E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7728" y="2639954"/>
            <a:ext cx="227480" cy="227480"/>
          </a:xfrm>
          <a:prstGeom prst="rect">
            <a:avLst/>
          </a:prstGeom>
        </p:spPr>
      </p:pic>
      <p:sp>
        <p:nvSpPr>
          <p:cNvPr id="140" name="TextBox 139">
            <a:extLst>
              <a:ext uri="{FF2B5EF4-FFF2-40B4-BE49-F238E27FC236}">
                <a16:creationId xmlns:a16="http://schemas.microsoft.com/office/drawing/2014/main" id="{0670EB45-9C8E-2E77-F1A9-14F3B8932CFE}"/>
              </a:ext>
            </a:extLst>
          </p:cNvPr>
          <p:cNvSpPr txBox="1"/>
          <p:nvPr/>
        </p:nvSpPr>
        <p:spPr>
          <a:xfrm>
            <a:off x="5526486" y="2715222"/>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41" name="TextBox 140">
            <a:extLst>
              <a:ext uri="{FF2B5EF4-FFF2-40B4-BE49-F238E27FC236}">
                <a16:creationId xmlns:a16="http://schemas.microsoft.com/office/drawing/2014/main" id="{371E8D3A-2250-60F7-5E61-530E2767F083}"/>
              </a:ext>
            </a:extLst>
          </p:cNvPr>
          <p:cNvSpPr txBox="1"/>
          <p:nvPr/>
        </p:nvSpPr>
        <p:spPr>
          <a:xfrm>
            <a:off x="5504291" y="3320628"/>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sp>
        <p:nvSpPr>
          <p:cNvPr id="143" name="Rectangle 142">
            <a:extLst>
              <a:ext uri="{FF2B5EF4-FFF2-40B4-BE49-F238E27FC236}">
                <a16:creationId xmlns:a16="http://schemas.microsoft.com/office/drawing/2014/main" id="{F489BCF6-39DE-9082-515A-E216A931F631}"/>
              </a:ext>
            </a:extLst>
          </p:cNvPr>
          <p:cNvSpPr/>
          <p:nvPr/>
        </p:nvSpPr>
        <p:spPr bwMode="auto">
          <a:xfrm>
            <a:off x="7520196" y="4792870"/>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46" name="Graphic 145">
            <a:extLst>
              <a:ext uri="{FF2B5EF4-FFF2-40B4-BE49-F238E27FC236}">
                <a16:creationId xmlns:a16="http://schemas.microsoft.com/office/drawing/2014/main" id="{369F84D9-3589-BE9B-7EBE-362A4F077D0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31165" y="4838416"/>
            <a:ext cx="390341" cy="390341"/>
          </a:xfrm>
          <a:prstGeom prst="rect">
            <a:avLst/>
          </a:prstGeom>
        </p:spPr>
      </p:pic>
      <p:sp>
        <p:nvSpPr>
          <p:cNvPr id="148" name="TextBox 147">
            <a:extLst>
              <a:ext uri="{FF2B5EF4-FFF2-40B4-BE49-F238E27FC236}">
                <a16:creationId xmlns:a16="http://schemas.microsoft.com/office/drawing/2014/main" id="{CDB1883A-2E64-45AC-A1AF-DD58C8102260}"/>
              </a:ext>
            </a:extLst>
          </p:cNvPr>
          <p:cNvSpPr txBox="1"/>
          <p:nvPr/>
        </p:nvSpPr>
        <p:spPr>
          <a:xfrm>
            <a:off x="8619144" y="5216411"/>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50" name="Graphic 149">
            <a:extLst>
              <a:ext uri="{FF2B5EF4-FFF2-40B4-BE49-F238E27FC236}">
                <a16:creationId xmlns:a16="http://schemas.microsoft.com/office/drawing/2014/main" id="{45535C50-441F-A201-3400-A2AB29D7BC8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23372" y="4838416"/>
            <a:ext cx="390341" cy="390341"/>
          </a:xfrm>
          <a:prstGeom prst="rect">
            <a:avLst/>
          </a:prstGeom>
        </p:spPr>
      </p:pic>
      <p:pic>
        <p:nvPicPr>
          <p:cNvPr id="152" name="Graphic 151">
            <a:extLst>
              <a:ext uri="{FF2B5EF4-FFF2-40B4-BE49-F238E27FC236}">
                <a16:creationId xmlns:a16="http://schemas.microsoft.com/office/drawing/2014/main" id="{9F5CEA05-F374-B251-A9D0-D8EF062C36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4815" y="3158301"/>
            <a:ext cx="281039" cy="281039"/>
          </a:xfrm>
          <a:prstGeom prst="rect">
            <a:avLst/>
          </a:prstGeom>
        </p:spPr>
      </p:pic>
      <p:pic>
        <p:nvPicPr>
          <p:cNvPr id="153" name="Graphic 152">
            <a:extLst>
              <a:ext uri="{FF2B5EF4-FFF2-40B4-BE49-F238E27FC236}">
                <a16:creationId xmlns:a16="http://schemas.microsoft.com/office/drawing/2014/main" id="{BFA25C79-70BF-5FE4-A94B-0120A43F4D8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37642" y="3444773"/>
            <a:ext cx="281039" cy="281039"/>
          </a:xfrm>
          <a:prstGeom prst="rect">
            <a:avLst/>
          </a:prstGeom>
        </p:spPr>
      </p:pic>
      <p:pic>
        <p:nvPicPr>
          <p:cNvPr id="155" name="Graphic 154">
            <a:extLst>
              <a:ext uri="{FF2B5EF4-FFF2-40B4-BE49-F238E27FC236}">
                <a16:creationId xmlns:a16="http://schemas.microsoft.com/office/drawing/2014/main" id="{390ED8F9-02E2-8A11-9E75-F2FE12A2D07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37728" y="4147112"/>
            <a:ext cx="227480" cy="227480"/>
          </a:xfrm>
          <a:prstGeom prst="rect">
            <a:avLst/>
          </a:prstGeom>
        </p:spPr>
      </p:pic>
      <p:sp>
        <p:nvSpPr>
          <p:cNvPr id="157" name="TextBox 156">
            <a:extLst>
              <a:ext uri="{FF2B5EF4-FFF2-40B4-BE49-F238E27FC236}">
                <a16:creationId xmlns:a16="http://schemas.microsoft.com/office/drawing/2014/main" id="{55D2FCA8-AA3C-0B90-78D4-6C819B4FD24E}"/>
              </a:ext>
            </a:extLst>
          </p:cNvPr>
          <p:cNvSpPr txBox="1"/>
          <p:nvPr/>
        </p:nvSpPr>
        <p:spPr>
          <a:xfrm>
            <a:off x="5432653" y="4221856"/>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pic>
        <p:nvPicPr>
          <p:cNvPr id="158" name="Graphic 157">
            <a:extLst>
              <a:ext uri="{FF2B5EF4-FFF2-40B4-BE49-F238E27FC236}">
                <a16:creationId xmlns:a16="http://schemas.microsoft.com/office/drawing/2014/main" id="{928EA2A2-6AAA-9304-7CC7-26AC4F0E7F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9208" y="3158301"/>
            <a:ext cx="281039" cy="281039"/>
          </a:xfrm>
          <a:prstGeom prst="rect">
            <a:avLst/>
          </a:prstGeom>
        </p:spPr>
      </p:pic>
      <p:pic>
        <p:nvPicPr>
          <p:cNvPr id="160" name="Picture 159" descr="A blue rectangle with white text">
            <a:extLst>
              <a:ext uri="{FF2B5EF4-FFF2-40B4-BE49-F238E27FC236}">
                <a16:creationId xmlns:a16="http://schemas.microsoft.com/office/drawing/2014/main" id="{18E41CAA-7EE7-DDE3-4EF0-F08E1BC655B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993100" y="3611875"/>
            <a:ext cx="183258" cy="127855"/>
          </a:xfrm>
          <a:prstGeom prst="rect">
            <a:avLst/>
          </a:prstGeom>
        </p:spPr>
      </p:pic>
      <p:cxnSp>
        <p:nvCxnSpPr>
          <p:cNvPr id="161" name="Connector: Elbow 160">
            <a:extLst>
              <a:ext uri="{FF2B5EF4-FFF2-40B4-BE49-F238E27FC236}">
                <a16:creationId xmlns:a16="http://schemas.microsoft.com/office/drawing/2014/main" id="{32DA4076-8DB4-6B71-6C7B-9084847890D5}"/>
              </a:ext>
            </a:extLst>
          </p:cNvPr>
          <p:cNvCxnSpPr>
            <a:cxnSpLocks/>
            <a:stCxn id="61" idx="0"/>
          </p:cNvCxnSpPr>
          <p:nvPr/>
        </p:nvCxnSpPr>
        <p:spPr>
          <a:xfrm rot="5400000" flipH="1" flipV="1">
            <a:off x="10430634" y="2585609"/>
            <a:ext cx="383536" cy="1288479"/>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0CAFF9B2-15F8-6AEE-D71F-F78D4AC6CBA3}"/>
              </a:ext>
            </a:extLst>
          </p:cNvPr>
          <p:cNvSpPr txBox="1"/>
          <p:nvPr/>
        </p:nvSpPr>
        <p:spPr>
          <a:xfrm>
            <a:off x="10102567" y="2900417"/>
            <a:ext cx="1004698"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Queries about campus systems</a:t>
            </a:r>
          </a:p>
        </p:txBody>
      </p:sp>
      <p:sp>
        <p:nvSpPr>
          <p:cNvPr id="163" name="TextBox 162">
            <a:extLst>
              <a:ext uri="{FF2B5EF4-FFF2-40B4-BE49-F238E27FC236}">
                <a16:creationId xmlns:a16="http://schemas.microsoft.com/office/drawing/2014/main" id="{5B9F13EF-14E6-4228-2687-485A35D35AAA}"/>
              </a:ext>
            </a:extLst>
          </p:cNvPr>
          <p:cNvSpPr txBox="1"/>
          <p:nvPr/>
        </p:nvSpPr>
        <p:spPr>
          <a:xfrm>
            <a:off x="10198907" y="3064065"/>
            <a:ext cx="701601" cy="2373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8a. Curated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8b. Incident Number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8c. Appointment details</a:t>
            </a:r>
          </a:p>
        </p:txBody>
      </p:sp>
      <p:cxnSp>
        <p:nvCxnSpPr>
          <p:cNvPr id="164" name="Connector: Elbow 163">
            <a:extLst>
              <a:ext uri="{FF2B5EF4-FFF2-40B4-BE49-F238E27FC236}">
                <a16:creationId xmlns:a16="http://schemas.microsoft.com/office/drawing/2014/main" id="{6621B2B3-CE5D-B1F6-5B5A-AA13D5155964}"/>
              </a:ext>
            </a:extLst>
          </p:cNvPr>
          <p:cNvCxnSpPr>
            <a:cxnSpLocks/>
            <a:stCxn id="61" idx="1"/>
          </p:cNvCxnSpPr>
          <p:nvPr/>
        </p:nvCxnSpPr>
        <p:spPr>
          <a:xfrm rot="10800000">
            <a:off x="8758544" y="2510829"/>
            <a:ext cx="749585" cy="1124618"/>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02034D7E-0143-0936-A63B-0709B76E651E}"/>
              </a:ext>
            </a:extLst>
          </p:cNvPr>
          <p:cNvSpPr txBox="1"/>
          <p:nvPr/>
        </p:nvSpPr>
        <p:spPr>
          <a:xfrm>
            <a:off x="8773591" y="2809981"/>
            <a:ext cx="100469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Forwards queries to orchestrator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5a. Responds back</a:t>
            </a:r>
          </a:p>
        </p:txBody>
      </p:sp>
      <p:cxnSp>
        <p:nvCxnSpPr>
          <p:cNvPr id="167" name="Connector: Elbow 166">
            <a:extLst>
              <a:ext uri="{FF2B5EF4-FFF2-40B4-BE49-F238E27FC236}">
                <a16:creationId xmlns:a16="http://schemas.microsoft.com/office/drawing/2014/main" id="{303BD8AB-4524-AA19-D1F7-C39DC5983433}"/>
              </a:ext>
            </a:extLst>
          </p:cNvPr>
          <p:cNvCxnSpPr>
            <a:cxnSpLocks/>
          </p:cNvCxnSpPr>
          <p:nvPr/>
        </p:nvCxnSpPr>
        <p:spPr>
          <a:xfrm>
            <a:off x="6986143" y="4342905"/>
            <a:ext cx="341979" cy="167041"/>
          </a:xfrm>
          <a:prstGeom prst="bentConnector3">
            <a:avLst>
              <a:gd name="adj1" fmla="val 39"/>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D254272C-CBA8-A9DD-9DF3-D2F8DFA8E013}"/>
              </a:ext>
            </a:extLst>
          </p:cNvPr>
          <p:cNvSpPr txBox="1"/>
          <p:nvPr/>
        </p:nvSpPr>
        <p:spPr>
          <a:xfrm>
            <a:off x="6306126" y="4451946"/>
            <a:ext cx="67136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5b. Sentiment analysis </a:t>
            </a:r>
          </a:p>
        </p:txBody>
      </p:sp>
      <p:cxnSp>
        <p:nvCxnSpPr>
          <p:cNvPr id="169" name="Connector: Elbow 168">
            <a:extLst>
              <a:ext uri="{FF2B5EF4-FFF2-40B4-BE49-F238E27FC236}">
                <a16:creationId xmlns:a16="http://schemas.microsoft.com/office/drawing/2014/main" id="{FE7F08EB-0D09-3851-DB8A-236580400E9A}"/>
              </a:ext>
            </a:extLst>
          </p:cNvPr>
          <p:cNvCxnSpPr>
            <a:cxnSpLocks/>
          </p:cNvCxnSpPr>
          <p:nvPr/>
        </p:nvCxnSpPr>
        <p:spPr>
          <a:xfrm rot="5400000">
            <a:off x="7711255" y="4250973"/>
            <a:ext cx="142357" cy="346542"/>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50925223-A640-0E8F-A0B7-A4DB7442992B}"/>
              </a:ext>
            </a:extLst>
          </p:cNvPr>
          <p:cNvSpPr txBox="1"/>
          <p:nvPr/>
        </p:nvSpPr>
        <p:spPr>
          <a:xfrm>
            <a:off x="6585323" y="2795565"/>
            <a:ext cx="92569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Pulls events &amp; policy docs</a:t>
            </a:r>
          </a:p>
        </p:txBody>
      </p:sp>
      <p:cxnSp>
        <p:nvCxnSpPr>
          <p:cNvPr id="171" name="Connector: Elbow 170">
            <a:extLst>
              <a:ext uri="{FF2B5EF4-FFF2-40B4-BE49-F238E27FC236}">
                <a16:creationId xmlns:a16="http://schemas.microsoft.com/office/drawing/2014/main" id="{BBBD0062-B149-C64A-F3A5-B236DA3BCE85}"/>
              </a:ext>
            </a:extLst>
          </p:cNvPr>
          <p:cNvCxnSpPr>
            <a:cxnSpLocks/>
            <a:stCxn id="80" idx="2"/>
            <a:endCxn id="85" idx="2"/>
          </p:cNvCxnSpPr>
          <p:nvPr/>
        </p:nvCxnSpPr>
        <p:spPr>
          <a:xfrm rot="5400000" flipH="1" flipV="1">
            <a:off x="8777031" y="2343045"/>
            <a:ext cx="572772" cy="5198652"/>
          </a:xfrm>
          <a:prstGeom prst="bentConnector3">
            <a:avLst>
              <a:gd name="adj1" fmla="val -6327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85C12CE6-B7F3-85C0-5FE5-DFB5AEC20129}"/>
              </a:ext>
            </a:extLst>
          </p:cNvPr>
          <p:cNvSpPr txBox="1"/>
          <p:nvPr/>
        </p:nvSpPr>
        <p:spPr>
          <a:xfrm>
            <a:off x="8217461" y="5478024"/>
            <a:ext cx="183308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Agent logs are reviewed by administrative staff and advisors</a:t>
            </a:r>
          </a:p>
        </p:txBody>
      </p:sp>
      <p:pic>
        <p:nvPicPr>
          <p:cNvPr id="173" name="Graphic 172">
            <a:extLst>
              <a:ext uri="{FF2B5EF4-FFF2-40B4-BE49-F238E27FC236}">
                <a16:creationId xmlns:a16="http://schemas.microsoft.com/office/drawing/2014/main" id="{3B5C00A5-8CA7-01F1-C76B-C38F9615E2D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295021" y="4171262"/>
            <a:ext cx="281039" cy="281039"/>
          </a:xfrm>
          <a:prstGeom prst="rect">
            <a:avLst/>
          </a:prstGeom>
        </p:spPr>
      </p:pic>
      <p:pic>
        <p:nvPicPr>
          <p:cNvPr id="7" name="Graphic 6">
            <a:extLst>
              <a:ext uri="{FF2B5EF4-FFF2-40B4-BE49-F238E27FC236}">
                <a16:creationId xmlns:a16="http://schemas.microsoft.com/office/drawing/2014/main" id="{9DD771AC-FB82-90A7-8496-61322DA4A1E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834017" y="4023725"/>
            <a:ext cx="281039" cy="281039"/>
          </a:xfrm>
          <a:prstGeom prst="rect">
            <a:avLst/>
          </a:prstGeom>
        </p:spPr>
      </p:pic>
      <p:sp>
        <p:nvSpPr>
          <p:cNvPr id="5" name="TextBox 4">
            <a:extLst>
              <a:ext uri="{FF2B5EF4-FFF2-40B4-BE49-F238E27FC236}">
                <a16:creationId xmlns:a16="http://schemas.microsoft.com/office/drawing/2014/main" id="{B066226A-C9FE-4325-1B3B-1AFE4EBC8544}"/>
              </a:ext>
            </a:extLst>
          </p:cNvPr>
          <p:cNvSpPr txBox="1"/>
          <p:nvPr/>
        </p:nvSpPr>
        <p:spPr>
          <a:xfrm>
            <a:off x="7309166" y="4455833"/>
            <a:ext cx="309807" cy="769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TextBox 7">
            <a:extLst>
              <a:ext uri="{FF2B5EF4-FFF2-40B4-BE49-F238E27FC236}">
                <a16:creationId xmlns:a16="http://schemas.microsoft.com/office/drawing/2014/main" id="{B57CE17F-F5F4-7913-05D1-5B7A6FF313FA}"/>
              </a:ext>
            </a:extLst>
          </p:cNvPr>
          <p:cNvSpPr txBox="1"/>
          <p:nvPr/>
        </p:nvSpPr>
        <p:spPr>
          <a:xfrm>
            <a:off x="6848719" y="4261444"/>
            <a:ext cx="251635" cy="769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Rest API</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3744720092"/>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0B2A-1152-38DB-1C9D-660556CE9841}"/>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1EDDA327-B889-66CD-27B7-FB3A66A2E413}"/>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12" name="Google Shape;498;p32">
            <a:extLst>
              <a:ext uri="{FF2B5EF4-FFF2-40B4-BE49-F238E27FC236}">
                <a16:creationId xmlns:a16="http://schemas.microsoft.com/office/drawing/2014/main" id="{E263A47B-0FF5-4D44-53D1-B38DBB2791CF}"/>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18288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There is difficulty in identifying the root causes of IT issues, leading to prolonged resolution times and recurring problems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13F6F272-D148-0DA3-4484-5E54E8F35621}"/>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862732A-4F48-0EC1-D039-C188D908A7DB}"/>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data collection and analysis from various sources is time-consuming and prone to errors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Identifying correlated events and determining the root cause is complex and often inaccurate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Lack of proactive solutions and remediation steps leads to recurring issues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Generating comprehensive reports with findings and recommendations is manual and inconsistent</a:t>
            </a:r>
          </a:p>
        </p:txBody>
      </p:sp>
      <p:sp>
        <p:nvSpPr>
          <p:cNvPr id="17" name="Google Shape;498;p32">
            <a:extLst>
              <a:ext uri="{FF2B5EF4-FFF2-40B4-BE49-F238E27FC236}">
                <a16:creationId xmlns:a16="http://schemas.microsoft.com/office/drawing/2014/main" id="{06EE321F-4C30-E1E0-4FB7-3AC3C86C6833}"/>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35D31A9C-599F-67DC-5CB5-9C95FC60EC0A}"/>
              </a:ext>
              <a:ext uri="{C183D7F6-B498-43B3-948B-1728B52AA6E4}">
                <adec:decorative xmlns:adec="http://schemas.microsoft.com/office/drawing/2017/decorative" val="1"/>
              </a:ext>
            </a:extLst>
          </p:cNvPr>
          <p:cNvSpPr/>
          <p:nvPr/>
        </p:nvSpPr>
        <p:spPr>
          <a:xfrm>
            <a:off x="6248885" y="2233080"/>
            <a:ext cx="2066440" cy="79716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Connects to external IT tools/platforms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4F1CEE53-58EC-014D-48E5-9EBF9344E054}"/>
              </a:ext>
              <a:ext uri="{C183D7F6-B498-43B3-948B-1728B52AA6E4}">
                <adec:decorative xmlns:adec="http://schemas.microsoft.com/office/drawing/2017/decorative" val="1"/>
              </a:ext>
            </a:extLst>
          </p:cNvPr>
          <p:cNvSpPr/>
          <p:nvPr/>
        </p:nvSpPr>
        <p:spPr>
          <a:xfrm>
            <a:off x="6215591" y="4012171"/>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Intelligently analyzes correlated events and determine the probable/definitive root cause</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3" name="Google Shape;519;p32">
            <a:extLst>
              <a:ext uri="{FF2B5EF4-FFF2-40B4-BE49-F238E27FC236}">
                <a16:creationId xmlns:a16="http://schemas.microsoft.com/office/drawing/2014/main" id="{56741B06-F43E-2710-07FB-2A5D81A26B8D}"/>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F42CF5EE-B5A5-0363-581D-8DB4210C0991}"/>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A330CB7-F9C2-A39D-C7E7-2F18F420339C}"/>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AA80E16E-02DC-2613-B8DB-F7424AC56B84}"/>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77718B50-8204-B217-5B68-E652FFD4D858}"/>
              </a:ext>
              <a:ext uri="{C183D7F6-B498-43B3-948B-1728B52AA6E4}">
                <adec:decorative xmlns:adec="http://schemas.microsoft.com/office/drawing/2017/decorative" val="1"/>
              </a:ext>
            </a:extLst>
          </p:cNvPr>
          <p:cNvSpPr/>
          <p:nvPr/>
        </p:nvSpPr>
        <p:spPr>
          <a:xfrm>
            <a:off x="6215591" y="3146167"/>
            <a:ext cx="2099734" cy="75007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Collects and analyzes data real-time from various sources of the platforms (tickets, logs, monitoring tools)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04C05903-C87E-11F7-5C29-E0EEDACC58E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31" name="Google Shape;163;p22">
            <a:extLst>
              <a:ext uri="{FF2B5EF4-FFF2-40B4-BE49-F238E27FC236}">
                <a16:creationId xmlns:a16="http://schemas.microsoft.com/office/drawing/2014/main" id="{3FFB2149-2A62-21D7-6A89-545D1FB70408}"/>
              </a:ext>
            </a:extLst>
          </p:cNvPr>
          <p:cNvSpPr>
            <a:spLocks noGrp="1"/>
          </p:cNvSpPr>
          <p:nvPr>
            <p:ph type="title" idx="4294967295"/>
          </p:nvPr>
        </p:nvSpPr>
        <p:spPr>
          <a:xfrm>
            <a:off x="695995" y="710974"/>
            <a:ext cx="5356785"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Root Cause Analysis Agent</a:t>
            </a:r>
          </a:p>
        </p:txBody>
      </p:sp>
      <p:sp>
        <p:nvSpPr>
          <p:cNvPr id="36" name="TextBox 35">
            <a:extLst>
              <a:ext uri="{FF2B5EF4-FFF2-40B4-BE49-F238E27FC236}">
                <a16:creationId xmlns:a16="http://schemas.microsoft.com/office/drawing/2014/main" id="{CCFB56D6-73AE-46CB-34E2-E5CAAF3B11BC}"/>
              </a:ext>
            </a:extLst>
          </p:cNvPr>
          <p:cNvSpPr txBox="1"/>
          <p:nvPr/>
        </p:nvSpPr>
        <p:spPr>
          <a:xfrm>
            <a:off x="695994" y="1098881"/>
            <a:ext cx="77522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Identify root causes of IT issues and provide proactive solutions</a:t>
            </a:r>
          </a:p>
        </p:txBody>
      </p:sp>
      <p:sp>
        <p:nvSpPr>
          <p:cNvPr id="37" name="Google Shape;498;p32">
            <a:extLst>
              <a:ext uri="{FF2B5EF4-FFF2-40B4-BE49-F238E27FC236}">
                <a16:creationId xmlns:a16="http://schemas.microsoft.com/office/drawing/2014/main" id="{2CA04E19-3D11-A151-800C-87F6E6E6649C}"/>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 Agents conduct </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root cause analysis to proactively identify the underlying causes of IT issues and provide actionable insights and solutions to prevent recurrence</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4AF93EB9-FB2C-02B7-89A2-6C4B0F63C08F}"/>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B945FCCD-FF33-577A-9B6B-95AC39B9BFC2}"/>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RCA Accuracy Rate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improved accuracy in identifying root cause of the issues</a:t>
            </a:r>
          </a:p>
        </p:txBody>
      </p:sp>
      <p:sp>
        <p:nvSpPr>
          <p:cNvPr id="48" name="Arrow: Up 56">
            <a:extLst>
              <a:ext uri="{FF2B5EF4-FFF2-40B4-BE49-F238E27FC236}">
                <a16:creationId xmlns:a16="http://schemas.microsoft.com/office/drawing/2014/main" id="{DD1419FB-D3E2-F886-0B2E-C14632014AA5}"/>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81B45B93-EFA6-CCEF-F257-D0416D0F24D5}"/>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SDLC Functioning→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reduction in development delays due to faster issue resolution</a:t>
            </a:r>
          </a:p>
        </p:txBody>
      </p:sp>
      <p:sp>
        <p:nvSpPr>
          <p:cNvPr id="50" name="Arrow: Up 56">
            <a:extLst>
              <a:ext uri="{FF2B5EF4-FFF2-40B4-BE49-F238E27FC236}">
                <a16:creationId xmlns:a16="http://schemas.microsoft.com/office/drawing/2014/main" id="{91759F41-9C55-98F1-B706-0B7311934DFD}"/>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D501C7A5-B071-FD4C-5DAA-C3E1688F042C}"/>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reduction in end user time for manual troubleshooting</a:t>
            </a:r>
          </a:p>
        </p:txBody>
      </p:sp>
      <p:sp>
        <p:nvSpPr>
          <p:cNvPr id="52" name="Arrow: Up 56">
            <a:extLst>
              <a:ext uri="{FF2B5EF4-FFF2-40B4-BE49-F238E27FC236}">
                <a16:creationId xmlns:a16="http://schemas.microsoft.com/office/drawing/2014/main" id="{CF4433A5-6650-456B-ABD6-BC3EDC435CCD}"/>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E43AB2BB-D597-D5A7-3F70-A5F42BE269B5}"/>
              </a:ext>
              <a:ext uri="{C183D7F6-B498-43B3-948B-1728B52AA6E4}">
                <adec:decorative xmlns:adec="http://schemas.microsoft.com/office/drawing/2017/decorative" val="1"/>
              </a:ext>
            </a:extLst>
          </p:cNvPr>
          <p:cNvSpPr/>
          <p:nvPr/>
        </p:nvSpPr>
        <p:spPr>
          <a:xfrm>
            <a:off x="6215591" y="4843837"/>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Suggests potential solutions and remediation steps and generates a report with findings and remediations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1" name="Google Shape;516;p32">
            <a:extLst>
              <a:ext uri="{FF2B5EF4-FFF2-40B4-BE49-F238E27FC236}">
                <a16:creationId xmlns:a16="http://schemas.microsoft.com/office/drawing/2014/main" id="{82BE3F4B-F7FB-7E63-CEEA-C86C030E10A6}"/>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QA Teams</a:t>
            </a:r>
          </a:p>
        </p:txBody>
      </p:sp>
      <p:sp>
        <p:nvSpPr>
          <p:cNvPr id="46" name="Google Shape;516;p32">
            <a:extLst>
              <a:ext uri="{FF2B5EF4-FFF2-40B4-BE49-F238E27FC236}">
                <a16:creationId xmlns:a16="http://schemas.microsoft.com/office/drawing/2014/main" id="{97AC5107-8B15-1474-2CA5-32F772DF91DD}"/>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Employees</a:t>
            </a:r>
          </a:p>
        </p:txBody>
      </p:sp>
      <p:sp>
        <p:nvSpPr>
          <p:cNvPr id="47" name="Google Shape;516;p32">
            <a:extLst>
              <a:ext uri="{FF2B5EF4-FFF2-40B4-BE49-F238E27FC236}">
                <a16:creationId xmlns:a16="http://schemas.microsoft.com/office/drawing/2014/main" id="{0DB9911A-C953-4E4C-1692-A8D4224D1690}"/>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IT support teams</a:t>
            </a:r>
          </a:p>
        </p:txBody>
      </p:sp>
    </p:spTree>
    <p:extLst>
      <p:ext uri="{BB962C8B-B14F-4D97-AF65-F5344CB8AC3E}">
        <p14:creationId xmlns:p14="http://schemas.microsoft.com/office/powerpoint/2010/main" val="3317608632"/>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FCAAE-8F50-72FC-4D62-D5CBC05E7EFC}"/>
            </a:ext>
          </a:extLst>
        </p:cNvPr>
        <p:cNvGrpSpPr/>
        <p:nvPr/>
      </p:nvGrpSpPr>
      <p:grpSpPr>
        <a:xfrm>
          <a:off x="0" y="0"/>
          <a:ext cx="0" cy="0"/>
          <a:chOff x="0" y="0"/>
          <a:chExt cx="0" cy="0"/>
        </a:xfrm>
      </p:grpSpPr>
      <p:sp>
        <p:nvSpPr>
          <p:cNvPr id="285" name="Rounded Rectangle 284">
            <a:extLst>
              <a:ext uri="{FF2B5EF4-FFF2-40B4-BE49-F238E27FC236}">
                <a16:creationId xmlns:a16="http://schemas.microsoft.com/office/drawing/2014/main" id="{BFDF4DB6-8CD4-56D5-A078-E71589DD0C39}"/>
              </a:ext>
              <a:ext uri="{C183D7F6-B498-43B3-948B-1728B52AA6E4}">
                <adec:decorative xmlns:adec="http://schemas.microsoft.com/office/drawing/2017/decorative" val="1"/>
              </a:ext>
            </a:extLst>
          </p:cNvPr>
          <p:cNvSpPr/>
          <p:nvPr/>
        </p:nvSpPr>
        <p:spPr>
          <a:xfrm>
            <a:off x="9493388" y="3922186"/>
            <a:ext cx="1506285" cy="133539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BE773183-1D69-CC5D-BCAD-68548657B980}"/>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FC647D9D-B4FE-518C-1010-01E6636960FF}"/>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E0335E60-CBEC-4733-8599-CF43CD89DA3D}"/>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9D0B0DEA-C1CD-43BA-452A-D64FF172B130}"/>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DD7C93A-A6B3-B21E-1880-E295EFAC16EE}"/>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F1B1C6E1-E551-A15B-B0C7-5957C9654192}"/>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FA6CB9BB-F512-965D-1E43-3DAC659612D8}"/>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8272F164-73D0-C15E-D54A-48800570ADD5}"/>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A26EEC2B-2FB5-47E4-07C9-8BE65069C1AA}"/>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01E4518D-E588-119B-ABEA-57D23E690415}"/>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B1BC1836-7EBD-E898-DEEE-12FDFEBD76A3}"/>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IT Support Team, Customer Service Representative, Employee</a:t>
            </a:r>
          </a:p>
        </p:txBody>
      </p:sp>
      <p:sp>
        <p:nvSpPr>
          <p:cNvPr id="36" name="Rounded Rectangle 35">
            <a:extLst>
              <a:ext uri="{FF2B5EF4-FFF2-40B4-BE49-F238E27FC236}">
                <a16:creationId xmlns:a16="http://schemas.microsoft.com/office/drawing/2014/main" id="{9A701C4E-8B7D-3110-EC2E-F2D79FDB08A5}"/>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3BE78E25-6285-C5E8-355A-B953FC4C879C}"/>
              </a:ext>
              <a:ext uri="{C183D7F6-B498-43B3-948B-1728B52AA6E4}">
                <adec:decorative xmlns:adec="http://schemas.microsoft.com/office/drawing/2017/decorative" val="1"/>
              </a:ext>
            </a:extLst>
          </p:cNvPr>
          <p:cNvSpPr/>
          <p:nvPr/>
        </p:nvSpPr>
        <p:spPr>
          <a:xfrm>
            <a:off x="707186" y="1629871"/>
            <a:ext cx="3693840" cy="347430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Must integrate with observability platforms (e.g. Azure Monitor)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Supports log ingestion, event stream parsing, and incident correlation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historical incident data for pattern recognition</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Monitoring/log data (JSON, CSV, syslog)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Ticket history and resolution metadata (CSV, API)</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base with remediation steps (HTML, PDF)</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94" name="TextBox 93">
            <a:extLst>
              <a:ext uri="{FF2B5EF4-FFF2-40B4-BE49-F238E27FC236}">
                <a16:creationId xmlns:a16="http://schemas.microsoft.com/office/drawing/2014/main" id="{9117C9AB-0509-019A-A3E0-DD418FA60523}"/>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F5F7ED2A-82CC-84D0-56BA-61426770AAED}"/>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E718B4E6-6974-B1D7-5DAF-BAA9F45BE7AA}"/>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DC99CE29-3DF1-E29F-40CD-9B6AB28F8525}"/>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F9B95EC1-3600-20B3-1B32-79E62F8BAD4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0B673DD2-C4B4-5823-E71B-75B8BDF28B89}"/>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E0B7D8E6-E236-FE81-88C3-E57E1BBB5ED8}"/>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E7C7E9F5-CACE-23FF-DC24-B074F05D9F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0FE5A317-4BC5-6D82-EEE0-D5686D53C54A}"/>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9FC9FBDB-0AC7-D6EF-646D-7B6803FF1752}"/>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5F84FE28-7A8C-E685-9675-B5EA816723EB}"/>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294D73C4-E0BE-B0F5-2083-35AE926F1C44}"/>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14BD7BA7-E9FC-CBFA-99DB-660521FDE93B}"/>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DE871164-94FF-A8A3-D351-64B134F7C4AC}"/>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785AB0EF-1EC2-2534-1FA6-C7CEF8261A82}"/>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F9E77EFF-46A5-D6F9-78DC-BADB6FF43397}"/>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909C07E0-DFF3-37F8-B719-815A7FF20303}"/>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F06A81D2-458D-4367-7A09-96B45EC83EE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E300F97D-B9AB-8C60-45AD-B597F779B89F}"/>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21E9AC30-7586-389E-2275-299F66A4F89F}"/>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A6F1C3CD-9A5B-BFD3-F04A-BDB39964AF48}"/>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5351CFB6-A800-76A3-6B74-AA85B93426CE}"/>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400D4BE4-1179-D910-18AD-BEC47AD0EC2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FDBFF69D-2EF7-C0AB-8CB2-110832CD7BE8}"/>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997FB252-2550-C058-563D-B79716927AFA}"/>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0DA4C055-E23B-0AEC-07F2-AE8D107AC551}"/>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2B0C5F6D-5A48-AC25-4099-E115816AB79B}"/>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23FF080A-DDC3-B351-374D-561B28FE347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8506" y="1761689"/>
            <a:ext cx="154417" cy="134099"/>
          </a:xfrm>
          <a:prstGeom prst="rect">
            <a:avLst/>
          </a:prstGeom>
        </p:spPr>
      </p:pic>
      <p:cxnSp>
        <p:nvCxnSpPr>
          <p:cNvPr id="252" name="Straight Connector 251">
            <a:extLst>
              <a:ext uri="{FF2B5EF4-FFF2-40B4-BE49-F238E27FC236}">
                <a16:creationId xmlns:a16="http://schemas.microsoft.com/office/drawing/2014/main" id="{B5B38FB7-0A28-EB5F-FF36-7BBD7DBF3DCB}"/>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F027D142-C871-16C3-5B39-3A218B63C198}"/>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67F233B6-4644-B7C8-78A8-3B75127B7E9D}"/>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173" name="TextBox 172">
            <a:extLst>
              <a:ext uri="{FF2B5EF4-FFF2-40B4-BE49-F238E27FC236}">
                <a16:creationId xmlns:a16="http://schemas.microsoft.com/office/drawing/2014/main" id="{CE07F710-18BF-5338-7F9D-362759D3C257}"/>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3E488828-F72D-ED9E-310D-AB3E1833B351}"/>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A6229235-F164-5105-9F9B-052B528BBD8C}"/>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F65ABAC2-0D0E-293D-AA4F-9084EC33BB9D}"/>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48352099-1952-19D1-8D5D-B5708F07330C}"/>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E4AFA638-CBB5-5EF9-706C-0845CD39FD27}"/>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10323FAD-2910-DD04-FCFC-891EADE4924F}"/>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505179E1-C60F-7BA2-6281-8215FEDA9551}"/>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9651BE88-E1F5-850A-69AE-47F6249B385C}"/>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7B017D49-B579-EC29-71BE-07F1F8EE2F1E}"/>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1C25B617-406C-9113-36AB-E7B610A3B502}"/>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34F4E00C-2B43-D6D7-D037-E30DA57A193F}"/>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7814EF99-B330-9923-7F48-46296A9148EB}"/>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CDA1352A-D236-121F-8B7B-3A4713C05FC0}"/>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3D2CBD39-8E55-4B17-0CA3-910EC39B40F1}"/>
              </a:ext>
              <a:ext uri="{C183D7F6-B498-43B3-948B-1728B52AA6E4}">
                <adec:decorative xmlns:adec="http://schemas.microsoft.com/office/drawing/2017/decorative" val="1"/>
              </a:ext>
            </a:extLst>
          </p:cNvPr>
          <p:cNvSpPr/>
          <p:nvPr/>
        </p:nvSpPr>
        <p:spPr>
          <a:xfrm>
            <a:off x="9528192" y="3955293"/>
            <a:ext cx="1439290" cy="349301"/>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requirement data for data analysis)</a:t>
            </a:r>
          </a:p>
        </p:txBody>
      </p:sp>
      <p:sp>
        <p:nvSpPr>
          <p:cNvPr id="291" name="Rounded Rectangle 290">
            <a:extLst>
              <a:ext uri="{FF2B5EF4-FFF2-40B4-BE49-F238E27FC236}">
                <a16:creationId xmlns:a16="http://schemas.microsoft.com/office/drawing/2014/main" id="{CB1BEA4C-5FBE-3D6D-E47C-ED79D434D6AE}"/>
              </a:ext>
              <a:ext uri="{C183D7F6-B498-43B3-948B-1728B52AA6E4}">
                <adec:decorative xmlns:adec="http://schemas.microsoft.com/office/drawing/2017/decorative" val="1"/>
              </a:ext>
            </a:extLst>
          </p:cNvPr>
          <p:cNvSpPr/>
          <p:nvPr/>
        </p:nvSpPr>
        <p:spPr>
          <a:xfrm>
            <a:off x="9528192" y="4345865"/>
            <a:ext cx="1439290" cy="331055"/>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Root Cause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ticket and generate insight report)</a:t>
            </a:r>
          </a:p>
        </p:txBody>
      </p:sp>
      <p:sp>
        <p:nvSpPr>
          <p:cNvPr id="293" name="Rounded Rectangle 292">
            <a:extLst>
              <a:ext uri="{FF2B5EF4-FFF2-40B4-BE49-F238E27FC236}">
                <a16:creationId xmlns:a16="http://schemas.microsoft.com/office/drawing/2014/main" id="{DB50014D-31F4-58F0-4A78-297D9C8894F6}"/>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D1A18C19-7284-E8A7-3EDA-F298B2DA0136}"/>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93A6ACE9-D623-202B-D703-4A8A43A6C969}"/>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41" name="Rounded Rectangle 40">
            <a:extLst>
              <a:ext uri="{FF2B5EF4-FFF2-40B4-BE49-F238E27FC236}">
                <a16:creationId xmlns:a16="http://schemas.microsoft.com/office/drawing/2014/main" id="{CDA87F02-088A-6756-7778-1CC88CD854B6}"/>
              </a:ext>
              <a:ext uri="{C183D7F6-B498-43B3-948B-1728B52AA6E4}">
                <adec:decorative xmlns:adec="http://schemas.microsoft.com/office/drawing/2017/decorative" val="1"/>
              </a:ext>
            </a:extLst>
          </p:cNvPr>
          <p:cNvSpPr/>
          <p:nvPr/>
        </p:nvSpPr>
        <p:spPr>
          <a:xfrm>
            <a:off x="9528192" y="4714408"/>
            <a:ext cx="1439290" cy="51372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Resolution 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(Provide solution based on the root cause analysis report and knowledge base )</a:t>
            </a:r>
          </a:p>
        </p:txBody>
      </p:sp>
      <p:sp>
        <p:nvSpPr>
          <p:cNvPr id="2" name="Google Shape;163;p22">
            <a:extLst>
              <a:ext uri="{FF2B5EF4-FFF2-40B4-BE49-F238E27FC236}">
                <a16:creationId xmlns:a16="http://schemas.microsoft.com/office/drawing/2014/main" id="{78C859BA-21B0-2C31-C954-8103EAC20F31}"/>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Root Cause Analysis Agent</a:t>
            </a:r>
          </a:p>
        </p:txBody>
      </p:sp>
      <p:sp>
        <p:nvSpPr>
          <p:cNvPr id="4" name="TextBox 3">
            <a:extLst>
              <a:ext uri="{FF2B5EF4-FFF2-40B4-BE49-F238E27FC236}">
                <a16:creationId xmlns:a16="http://schemas.microsoft.com/office/drawing/2014/main" id="{A8134592-B4EF-83EA-3B6C-D1A9D0A9F128}"/>
              </a:ext>
            </a:extLst>
          </p:cNvPr>
          <p:cNvSpPr txBox="1"/>
          <p:nvPr/>
        </p:nvSpPr>
        <p:spPr>
          <a:xfrm>
            <a:off x="695994" y="1098881"/>
            <a:ext cx="77522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Identify root causes of IT issues and provide proactive solutions</a:t>
            </a:r>
          </a:p>
        </p:txBody>
      </p:sp>
      <p:sp>
        <p:nvSpPr>
          <p:cNvPr id="11" name="Rounded Rectangle 19">
            <a:extLst>
              <a:ext uri="{FF2B5EF4-FFF2-40B4-BE49-F238E27FC236}">
                <a16:creationId xmlns:a16="http://schemas.microsoft.com/office/drawing/2014/main" id="{C380CF28-C814-A0B8-658A-9871BD6C5AD9}"/>
              </a:ext>
              <a:ext uri="{C183D7F6-B498-43B3-948B-1728B52AA6E4}">
                <adec:decorative xmlns:adec="http://schemas.microsoft.com/office/drawing/2017/decorative" val="1"/>
              </a:ext>
            </a:extLst>
          </p:cNvPr>
          <p:cNvSpPr/>
          <p:nvPr/>
        </p:nvSpPr>
        <p:spPr>
          <a:xfrm>
            <a:off x="695993" y="5170354"/>
            <a:ext cx="3705033" cy="624589"/>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13" name="TextBox 12">
            <a:extLst>
              <a:ext uri="{FF2B5EF4-FFF2-40B4-BE49-F238E27FC236}">
                <a16:creationId xmlns:a16="http://schemas.microsoft.com/office/drawing/2014/main" id="{7F673130-0CE4-CBF2-CB9A-5F3B0FB536DB}"/>
              </a:ext>
              <a:ext uri="{C183D7F6-B498-43B3-948B-1728B52AA6E4}">
                <adec:decorative xmlns:adec="http://schemas.microsoft.com/office/drawing/2017/decorative" val="1"/>
              </a:ext>
            </a:extLst>
          </p:cNvPr>
          <p:cNvSpPr txBox="1"/>
          <p:nvPr/>
        </p:nvSpPr>
        <p:spPr>
          <a:xfrm>
            <a:off x="740798" y="5288119"/>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21" name="TextBox 20">
            <a:extLst>
              <a:ext uri="{FF2B5EF4-FFF2-40B4-BE49-F238E27FC236}">
                <a16:creationId xmlns:a16="http://schemas.microsoft.com/office/drawing/2014/main" id="{25E53D0F-E092-E735-CB5C-4605B0355525}"/>
              </a:ext>
              <a:ext uri="{C183D7F6-B498-43B3-948B-1728B52AA6E4}">
                <adec:decorative xmlns:adec="http://schemas.microsoft.com/office/drawing/2017/decorative" val="1"/>
              </a:ext>
            </a:extLst>
          </p:cNvPr>
          <p:cNvSpPr txBox="1"/>
          <p:nvPr/>
        </p:nvSpPr>
        <p:spPr>
          <a:xfrm>
            <a:off x="2076802" y="5384194"/>
            <a:ext cx="2298101" cy="222882"/>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7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Automated QA Testing Agent</a:t>
            </a:r>
          </a:p>
        </p:txBody>
      </p:sp>
      <p:sp>
        <p:nvSpPr>
          <p:cNvPr id="23" name="Rounded Rectangle 19">
            <a:extLst>
              <a:ext uri="{FF2B5EF4-FFF2-40B4-BE49-F238E27FC236}">
                <a16:creationId xmlns:a16="http://schemas.microsoft.com/office/drawing/2014/main" id="{00CDB210-0A83-F4B9-C935-704F19811A9C}"/>
              </a:ext>
              <a:ext uri="{C183D7F6-B498-43B3-948B-1728B52AA6E4}">
                <adec:decorative xmlns:adec="http://schemas.microsoft.com/office/drawing/2017/decorative" val="1"/>
              </a:ext>
            </a:extLst>
          </p:cNvPr>
          <p:cNvSpPr/>
          <p:nvPr/>
        </p:nvSpPr>
        <p:spPr>
          <a:xfrm>
            <a:off x="695993" y="5849787"/>
            <a:ext cx="3705033" cy="66194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observability platforms (e.g., Azure Monitor, Splunk) and ITSM tools for ingesting logs, events, and resolution data</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root cause analysis workflows including incident correlation, anomaly detection, and automated remediation recommendations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Tree>
    <p:extLst>
      <p:ext uri="{BB962C8B-B14F-4D97-AF65-F5344CB8AC3E}">
        <p14:creationId xmlns:p14="http://schemas.microsoft.com/office/powerpoint/2010/main" val="1635690956"/>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F89F2-FC58-A316-7D00-86819E9D97B4}"/>
            </a:ext>
          </a:extLst>
        </p:cNvPr>
        <p:cNvGrpSpPr/>
        <p:nvPr/>
      </p:nvGrpSpPr>
      <p:grpSpPr>
        <a:xfrm>
          <a:off x="0" y="0"/>
          <a:ext cx="0" cy="0"/>
          <a:chOff x="0" y="0"/>
          <a:chExt cx="0" cy="0"/>
        </a:xfrm>
      </p:grpSpPr>
      <p:sp>
        <p:nvSpPr>
          <p:cNvPr id="12" name="Google Shape;498;p32">
            <a:extLst>
              <a:ext uri="{FF2B5EF4-FFF2-40B4-BE49-F238E27FC236}">
                <a16:creationId xmlns:a16="http://schemas.microsoft.com/office/drawing/2014/main" id="{F9D159B2-84CF-BADB-11FA-B275FE3E6320}"/>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18288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Manual and time-consuming QA testing processes lead to delayed detection of failures and prolonged debugging times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C2524634-73B6-7BC9-726F-D6B898ECBC66}"/>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E0637C6-EF72-0DB1-54BB-1F25FA7EA906}"/>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test data generation and test completion is time-consuming and prone to errors / missed test scenarios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Collection and analysis of test log data is manual and inefficient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Failure pattern identification and root-cause analysis is complex and sometimes inaccurate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It is time-consuming to  produce actionable insights and next steps for remediation</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p:txBody>
      </p:sp>
      <p:sp>
        <p:nvSpPr>
          <p:cNvPr id="17" name="Google Shape;498;p32">
            <a:extLst>
              <a:ext uri="{FF2B5EF4-FFF2-40B4-BE49-F238E27FC236}">
                <a16:creationId xmlns:a16="http://schemas.microsoft.com/office/drawing/2014/main" id="{C4719921-7A49-FE91-27E1-294EC16DAA04}"/>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129D0EC4-EF79-290D-541C-099030ADF12F}"/>
              </a:ext>
              <a:ext uri="{C183D7F6-B498-43B3-948B-1728B52AA6E4}">
                <adec:decorative xmlns:adec="http://schemas.microsoft.com/office/drawing/2017/decorative" val="1"/>
              </a:ext>
            </a:extLst>
          </p:cNvPr>
          <p:cNvSpPr/>
          <p:nvPr/>
        </p:nvSpPr>
        <p:spPr>
          <a:xfrm>
            <a:off x="6248885" y="2233080"/>
            <a:ext cx="2066440" cy="79716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Generates context specific test data (tailored to user input/business logic/</a:t>
            </a:r>
            <a:r>
              <a:rPr kumimoji="0" lang="en-US" sz="900" b="0" i="0" u="none" strike="noStrike" kern="0" cap="none" spc="0" normalizeH="0" baseline="0" noProof="0" err="1">
                <a:ln>
                  <a:noFill/>
                </a:ln>
                <a:solidFill>
                  <a:srgbClr val="000000"/>
                </a:solidFill>
                <a:effectLst/>
                <a:uLnTx/>
                <a:uFillTx/>
                <a:latin typeface="Segoe Sans Display" pitchFamily="2" charset="0"/>
                <a:ea typeface="+mn-ea"/>
                <a:cs typeface="Segoe Sans Display" pitchFamily="2" charset="0"/>
              </a:rPr>
              <a:t>etc</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 required for running the tests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D293C894-2AEC-2CF0-63E1-1120EA6585D1}"/>
              </a:ext>
              <a:ext uri="{C183D7F6-B498-43B3-948B-1728B52AA6E4}">
                <adec:decorative xmlns:adec="http://schemas.microsoft.com/office/drawing/2017/decorative" val="1"/>
              </a:ext>
            </a:extLst>
          </p:cNvPr>
          <p:cNvSpPr/>
          <p:nvPr/>
        </p:nvSpPr>
        <p:spPr>
          <a:xfrm>
            <a:off x="6215591" y="4012171"/>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Collects and analyzes error data and performance metrics from test logs, failure reports, and code analysis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3" name="Google Shape;519;p32">
            <a:extLst>
              <a:ext uri="{FF2B5EF4-FFF2-40B4-BE49-F238E27FC236}">
                <a16:creationId xmlns:a16="http://schemas.microsoft.com/office/drawing/2014/main" id="{6B597C17-4B8E-7A7B-3C61-3611BF9CF7EF}"/>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FD21A9C0-74CF-5006-29C7-88471532E14F}"/>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24" name="Google Shape;523;p32">
            <a:extLst>
              <a:ext uri="{FF2B5EF4-FFF2-40B4-BE49-F238E27FC236}">
                <a16:creationId xmlns:a16="http://schemas.microsoft.com/office/drawing/2014/main" id="{68A18302-6EAB-6F75-0925-8A93185136BF}"/>
              </a:ext>
              <a:ext uri="{C183D7F6-B498-43B3-948B-1728B52AA6E4}">
                <adec:decorative xmlns:adec="http://schemas.microsoft.com/office/drawing/2017/decorative" val="1"/>
              </a:ext>
            </a:extLst>
          </p:cNvPr>
          <p:cNvSpPr/>
          <p:nvPr/>
        </p:nvSpPr>
        <p:spPr>
          <a:xfrm>
            <a:off x="6215591" y="3146167"/>
            <a:ext cx="2099734" cy="75007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Executes the tests automatically using the generated test data</a:t>
            </a:r>
          </a:p>
        </p:txBody>
      </p:sp>
      <p:sp>
        <p:nvSpPr>
          <p:cNvPr id="30" name="Google Shape;115;p20">
            <a:extLst>
              <a:ext uri="{FF2B5EF4-FFF2-40B4-BE49-F238E27FC236}">
                <a16:creationId xmlns:a16="http://schemas.microsoft.com/office/drawing/2014/main" id="{D4EB5B24-09F3-4C6C-77DD-A8756DD8DD4F}"/>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31" name="Google Shape;163;p22">
            <a:extLst>
              <a:ext uri="{FF2B5EF4-FFF2-40B4-BE49-F238E27FC236}">
                <a16:creationId xmlns:a16="http://schemas.microsoft.com/office/drawing/2014/main" id="{933439B4-60C3-D376-0A0B-9CDEF73B57AF}"/>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Automated QA Testing </a:t>
            </a: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Agent</a:t>
            </a:r>
          </a:p>
        </p:txBody>
      </p:sp>
      <p:sp>
        <p:nvSpPr>
          <p:cNvPr id="36" name="TextBox 35">
            <a:extLst>
              <a:ext uri="{FF2B5EF4-FFF2-40B4-BE49-F238E27FC236}">
                <a16:creationId xmlns:a16="http://schemas.microsoft.com/office/drawing/2014/main" id="{3DDD9B9D-AACC-85E6-DD5A-00EDBCD9BB40}"/>
              </a:ext>
            </a:extLst>
          </p:cNvPr>
          <p:cNvSpPr txBox="1"/>
          <p:nvPr/>
        </p:nvSpPr>
        <p:spPr>
          <a:xfrm>
            <a:off x="695994" y="1098881"/>
            <a:ext cx="7752204"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the detection of failures and the generation of actionable insights for faster debugging</a:t>
            </a:r>
          </a:p>
        </p:txBody>
      </p:sp>
      <p:sp>
        <p:nvSpPr>
          <p:cNvPr id="37" name="Google Shape;498;p32">
            <a:extLst>
              <a:ext uri="{FF2B5EF4-FFF2-40B4-BE49-F238E27FC236}">
                <a16:creationId xmlns:a16="http://schemas.microsoft.com/office/drawing/2014/main" id="{B02790F1-A0DF-C9ED-1FBE-920B3081C3CB}"/>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 Agent-driven </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automated QA testing generates test data, identifies failure cases, and provides actionable insights for faster debugging and resolution</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E769766D-3876-DFDB-44F7-AAAD9D50CE13}"/>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2" name="Google Shape;523;p32">
            <a:extLst>
              <a:ext uri="{FF2B5EF4-FFF2-40B4-BE49-F238E27FC236}">
                <a16:creationId xmlns:a16="http://schemas.microsoft.com/office/drawing/2014/main" id="{EFE2C764-C7A7-3711-6742-D40CC14D1CC1}"/>
              </a:ext>
              <a:ext uri="{C183D7F6-B498-43B3-948B-1728B52AA6E4}">
                <adec:decorative xmlns:adec="http://schemas.microsoft.com/office/drawing/2017/decorative" val="1"/>
              </a:ext>
            </a:extLst>
          </p:cNvPr>
          <p:cNvSpPr/>
          <p:nvPr/>
        </p:nvSpPr>
        <p:spPr>
          <a:xfrm>
            <a:off x="6215591" y="4843837"/>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Provides actionable insights for issue resolution based on the analysis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9" name="Google Shape;498;p32">
            <a:extLst>
              <a:ext uri="{FF2B5EF4-FFF2-40B4-BE49-F238E27FC236}">
                <a16:creationId xmlns:a16="http://schemas.microsoft.com/office/drawing/2014/main" id="{7ED0447C-2F81-594B-17B1-219F289C70AF}"/>
              </a:ext>
              <a:ext uri="{C183D7F6-B498-43B3-948B-1728B52AA6E4}">
                <adec:decorative xmlns:adec="http://schemas.microsoft.com/office/drawing/2017/decorative" val="1"/>
              </a:ext>
            </a:extLst>
          </p:cNvPr>
          <p:cNvSpPr/>
          <p:nvPr/>
        </p:nvSpPr>
        <p:spPr>
          <a:xfrm>
            <a:off x="8558347" y="4766457"/>
            <a:ext cx="3057247" cy="177448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0" name="Google Shape;516;p32">
            <a:extLst>
              <a:ext uri="{FF2B5EF4-FFF2-40B4-BE49-F238E27FC236}">
                <a16:creationId xmlns:a16="http://schemas.microsoft.com/office/drawing/2014/main" id="{75819BD4-93C4-09C2-C22F-C0783A05E283}"/>
              </a:ext>
              <a:ext uri="{C183D7F6-B498-43B3-948B-1728B52AA6E4}">
                <adec:decorative xmlns:adec="http://schemas.microsoft.com/office/drawing/2017/decorative" val="1"/>
              </a:ext>
            </a:extLst>
          </p:cNvPr>
          <p:cNvSpPr/>
          <p:nvPr/>
        </p:nvSpPr>
        <p:spPr>
          <a:xfrm>
            <a:off x="8682390" y="5885236"/>
            <a:ext cx="1369774" cy="47469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Team leads</a:t>
            </a:r>
          </a:p>
        </p:txBody>
      </p:sp>
      <p:sp>
        <p:nvSpPr>
          <p:cNvPr id="42" name="Google Shape;516;p32">
            <a:extLst>
              <a:ext uri="{FF2B5EF4-FFF2-40B4-BE49-F238E27FC236}">
                <a16:creationId xmlns:a16="http://schemas.microsoft.com/office/drawing/2014/main" id="{FB5BBC73-6E09-048E-8DF9-7D8576B56549}"/>
              </a:ext>
              <a:ext uri="{C183D7F6-B498-43B3-948B-1728B52AA6E4}">
                <adec:decorative xmlns:adec="http://schemas.microsoft.com/office/drawing/2017/decorative" val="1"/>
              </a:ext>
            </a:extLst>
          </p:cNvPr>
          <p:cNvSpPr/>
          <p:nvPr/>
        </p:nvSpPr>
        <p:spPr>
          <a:xfrm>
            <a:off x="10123065" y="5875258"/>
            <a:ext cx="1369774" cy="488318"/>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Credit risk team</a:t>
            </a:r>
          </a:p>
        </p:txBody>
      </p:sp>
      <p:sp>
        <p:nvSpPr>
          <p:cNvPr id="53" name="Google Shape;516;p32">
            <a:extLst>
              <a:ext uri="{FF2B5EF4-FFF2-40B4-BE49-F238E27FC236}">
                <a16:creationId xmlns:a16="http://schemas.microsoft.com/office/drawing/2014/main" id="{DBD5E105-353A-6C24-0791-99B9F17084F9}"/>
              </a:ext>
              <a:ext uri="{C183D7F6-B498-43B3-948B-1728B52AA6E4}">
                <adec:decorative xmlns:adec="http://schemas.microsoft.com/office/drawing/2017/decorative" val="1"/>
              </a:ext>
            </a:extLst>
          </p:cNvPr>
          <p:cNvSpPr/>
          <p:nvPr/>
        </p:nvSpPr>
        <p:spPr>
          <a:xfrm>
            <a:off x="8682390"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QA Testing teams</a:t>
            </a:r>
          </a:p>
        </p:txBody>
      </p:sp>
      <p:sp>
        <p:nvSpPr>
          <p:cNvPr id="54" name="Google Shape;516;p32">
            <a:extLst>
              <a:ext uri="{FF2B5EF4-FFF2-40B4-BE49-F238E27FC236}">
                <a16:creationId xmlns:a16="http://schemas.microsoft.com/office/drawing/2014/main" id="{D0A57026-6D23-D836-EA4A-30874F67F8B4}"/>
              </a:ext>
              <a:ext uri="{C183D7F6-B498-43B3-948B-1728B52AA6E4}">
                <adec:decorative xmlns:adec="http://schemas.microsoft.com/office/drawing/2017/decorative" val="1"/>
              </a:ext>
            </a:extLst>
          </p:cNvPr>
          <p:cNvSpPr/>
          <p:nvPr/>
        </p:nvSpPr>
        <p:spPr>
          <a:xfrm>
            <a:off x="10123065"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Software developers</a:t>
            </a:r>
          </a:p>
        </p:txBody>
      </p:sp>
      <p:sp>
        <p:nvSpPr>
          <p:cNvPr id="55" name="TextBox 54">
            <a:extLst>
              <a:ext uri="{FF2B5EF4-FFF2-40B4-BE49-F238E27FC236}">
                <a16:creationId xmlns:a16="http://schemas.microsoft.com/office/drawing/2014/main" id="{096679D1-22F6-72AA-D593-D27750EDB391}"/>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6" name="Google Shape;498;p32">
            <a:extLst>
              <a:ext uri="{FF2B5EF4-FFF2-40B4-BE49-F238E27FC236}">
                <a16:creationId xmlns:a16="http://schemas.microsoft.com/office/drawing/2014/main" id="{95181D66-ECE2-C193-BA53-79F88F35943A}"/>
              </a:ext>
              <a:ext uri="{C183D7F6-B498-43B3-948B-1728B52AA6E4}">
                <adec:decorative xmlns:adec="http://schemas.microsoft.com/office/drawing/2017/decorative" val="1"/>
              </a:ext>
            </a:extLst>
          </p:cNvPr>
          <p:cNvSpPr/>
          <p:nvPr/>
        </p:nvSpPr>
        <p:spPr>
          <a:xfrm>
            <a:off x="8558349" y="1740228"/>
            <a:ext cx="3057246" cy="291096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57" name="Rounded Rectangle 56">
            <a:extLst>
              <a:ext uri="{FF2B5EF4-FFF2-40B4-BE49-F238E27FC236}">
                <a16:creationId xmlns:a16="http://schemas.microsoft.com/office/drawing/2014/main" id="{6CDAF843-824E-D2F3-EF61-F2D2950F2ED8}"/>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Test Failure Correlation Rate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faster correlation of test failures through automated analysis</a:t>
            </a:r>
          </a:p>
        </p:txBody>
      </p:sp>
      <p:sp>
        <p:nvSpPr>
          <p:cNvPr id="58" name="Arrow: Up 56">
            <a:extLst>
              <a:ext uri="{FF2B5EF4-FFF2-40B4-BE49-F238E27FC236}">
                <a16:creationId xmlns:a16="http://schemas.microsoft.com/office/drawing/2014/main" id="{66764706-F53C-5F6D-23FF-DC619E2C4B7A}"/>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9" name="Rounded Rectangle 58">
            <a:extLst>
              <a:ext uri="{FF2B5EF4-FFF2-40B4-BE49-F238E27FC236}">
                <a16:creationId xmlns:a16="http://schemas.microsoft.com/office/drawing/2014/main" id="{76601157-0CC4-C875-C0D4-3BD112C68221}"/>
              </a:ext>
              <a:ext uri="{C183D7F6-B498-43B3-948B-1728B52AA6E4}">
                <adec:decorative xmlns:adec="http://schemas.microsoft.com/office/drawing/2017/decorative" val="1"/>
              </a:ext>
            </a:extLst>
          </p:cNvPr>
          <p:cNvSpPr/>
          <p:nvPr/>
        </p:nvSpPr>
        <p:spPr>
          <a:xfrm>
            <a:off x="8700923" y="28104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Failure Pattern Detection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improved accuracy and efficiency in detecting failure patterns in code</a:t>
            </a:r>
          </a:p>
        </p:txBody>
      </p:sp>
      <p:sp>
        <p:nvSpPr>
          <p:cNvPr id="60" name="Arrow: Up 56">
            <a:extLst>
              <a:ext uri="{FF2B5EF4-FFF2-40B4-BE49-F238E27FC236}">
                <a16:creationId xmlns:a16="http://schemas.microsoft.com/office/drawing/2014/main" id="{53B6C1E9-EF5C-9F3F-606C-CC8273000B2C}"/>
              </a:ext>
              <a:ext uri="{C183D7F6-B498-43B3-948B-1728B52AA6E4}">
                <adec:decorative xmlns:adec="http://schemas.microsoft.com/office/drawing/2017/decorative" val="1"/>
              </a:ext>
            </a:extLst>
          </p:cNvPr>
          <p:cNvSpPr/>
          <p:nvPr/>
        </p:nvSpPr>
        <p:spPr>
          <a:xfrm>
            <a:off x="8794754" y="294639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Rounded Rectangle 60">
            <a:extLst>
              <a:ext uri="{FF2B5EF4-FFF2-40B4-BE49-F238E27FC236}">
                <a16:creationId xmlns:a16="http://schemas.microsoft.com/office/drawing/2014/main" id="{6FCF0C11-8ECA-4F1B-97C5-11592D18437F}"/>
              </a:ext>
              <a:ext uri="{C183D7F6-B498-43B3-948B-1728B52AA6E4}">
                <adec:decorative xmlns:adec="http://schemas.microsoft.com/office/drawing/2017/decorative" val="1"/>
              </a:ext>
            </a:extLst>
          </p:cNvPr>
          <p:cNvSpPr/>
          <p:nvPr/>
        </p:nvSpPr>
        <p:spPr>
          <a:xfrm>
            <a:off x="8700923" y="339160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Code Issue Identification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increased effectiveness in identifying bugs in the code</a:t>
            </a:r>
          </a:p>
        </p:txBody>
      </p:sp>
      <p:sp>
        <p:nvSpPr>
          <p:cNvPr id="62" name="Arrow: Up 56">
            <a:extLst>
              <a:ext uri="{FF2B5EF4-FFF2-40B4-BE49-F238E27FC236}">
                <a16:creationId xmlns:a16="http://schemas.microsoft.com/office/drawing/2014/main" id="{074E408E-E284-D6FF-21D9-3BF6DDE4AF6D}"/>
              </a:ext>
              <a:ext uri="{C183D7F6-B498-43B3-948B-1728B52AA6E4}">
                <adec:decorative xmlns:adec="http://schemas.microsoft.com/office/drawing/2017/decorative" val="1"/>
              </a:ext>
            </a:extLst>
          </p:cNvPr>
          <p:cNvSpPr/>
          <p:nvPr/>
        </p:nvSpPr>
        <p:spPr>
          <a:xfrm>
            <a:off x="8794754" y="352756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Rounded Rectangle 62">
            <a:extLst>
              <a:ext uri="{FF2B5EF4-FFF2-40B4-BE49-F238E27FC236}">
                <a16:creationId xmlns:a16="http://schemas.microsoft.com/office/drawing/2014/main" id="{8F78CF44-E50B-21A5-DE9A-E1D09E5518C3}"/>
              </a:ext>
              <a:ext uri="{C183D7F6-B498-43B3-948B-1728B52AA6E4}">
                <adec:decorative xmlns:adec="http://schemas.microsoft.com/office/drawing/2017/decorative" val="1"/>
              </a:ext>
            </a:extLst>
          </p:cNvPr>
          <p:cNvSpPr/>
          <p:nvPr/>
        </p:nvSpPr>
        <p:spPr>
          <a:xfrm>
            <a:off x="8700923" y="3966636"/>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Test Cycle Time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reduced time taken to complete a testing cycle while maintaining quality</a:t>
            </a:r>
          </a:p>
        </p:txBody>
      </p:sp>
      <p:sp>
        <p:nvSpPr>
          <p:cNvPr id="64" name="Arrow: Up 56">
            <a:extLst>
              <a:ext uri="{FF2B5EF4-FFF2-40B4-BE49-F238E27FC236}">
                <a16:creationId xmlns:a16="http://schemas.microsoft.com/office/drawing/2014/main" id="{4EDAE335-34A9-EF16-12C6-2B784EC08627}"/>
              </a:ext>
              <a:ext uri="{C183D7F6-B498-43B3-948B-1728B52AA6E4}">
                <adec:decorative xmlns:adec="http://schemas.microsoft.com/office/drawing/2017/decorative" val="1"/>
              </a:ext>
            </a:extLst>
          </p:cNvPr>
          <p:cNvSpPr/>
          <p:nvPr/>
        </p:nvSpPr>
        <p:spPr>
          <a:xfrm>
            <a:off x="8794754" y="410259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3029186"/>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9280-6C7A-8AD1-95A2-1002F216C70B}"/>
            </a:ext>
          </a:extLst>
        </p:cNvPr>
        <p:cNvGrpSpPr/>
        <p:nvPr/>
      </p:nvGrpSpPr>
      <p:grpSpPr>
        <a:xfrm>
          <a:off x="0" y="0"/>
          <a:ext cx="0" cy="0"/>
          <a:chOff x="0" y="0"/>
          <a:chExt cx="0" cy="0"/>
        </a:xfrm>
      </p:grpSpPr>
      <p:sp>
        <p:nvSpPr>
          <p:cNvPr id="38" name="Rounded Rectangle 37">
            <a:extLst>
              <a:ext uri="{FF2B5EF4-FFF2-40B4-BE49-F238E27FC236}">
                <a16:creationId xmlns:a16="http://schemas.microsoft.com/office/drawing/2014/main" id="{2F387CB7-31ED-BAFE-A98B-75CDD74306F0}"/>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DAFE1B68-9869-AC93-1C81-4B0E3BDE5203}"/>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8D456B5A-B9B6-E4C1-CF02-20D7824E4017}"/>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DEB8E56-ACF8-214A-72AC-5063B7D0DF53}"/>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1C9E2AB4-142D-6729-B183-7D2AF6486FB0}"/>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236F8EBE-9F5F-C635-0566-EFEC16DF6F5A}"/>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F7E8B2A1-B158-2450-7266-79E9867D5DDA}"/>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9E7D090C-55BA-CDEF-F82A-98EFC3C89FED}"/>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16248688-76F0-6E12-EC2B-274272603506}"/>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70FAB25D-9661-CA3B-9CC8-B0F76D235531}"/>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QA Testing Team, Developer Team, Team leads</a:t>
            </a:r>
          </a:p>
        </p:txBody>
      </p:sp>
      <p:sp>
        <p:nvSpPr>
          <p:cNvPr id="36" name="Rounded Rectangle 35">
            <a:extLst>
              <a:ext uri="{FF2B5EF4-FFF2-40B4-BE49-F238E27FC236}">
                <a16:creationId xmlns:a16="http://schemas.microsoft.com/office/drawing/2014/main" id="{B262CA5D-25AB-CFDC-6290-7ED2BC4F74F7}"/>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02FA3F26-51B1-4D33-0FB1-ED2390B7B208}"/>
              </a:ext>
              <a:ext uri="{C183D7F6-B498-43B3-948B-1728B52AA6E4}">
                <adec:decorative xmlns:adec="http://schemas.microsoft.com/office/drawing/2017/decorative" val="1"/>
              </a:ext>
            </a:extLst>
          </p:cNvPr>
          <p:cNvSpPr/>
          <p:nvPr/>
        </p:nvSpPr>
        <p:spPr>
          <a:xfrm>
            <a:off x="707186" y="1629871"/>
            <a:ext cx="3693840" cy="347430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9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Agent to maintain version control for test data and reports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base formats include (compiled source code, query, .txt, database, </a:t>
            </a: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JSON/XML</a:t>
            </a: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Integrates with QA frameworks and CI/CD tools (e.g., GitHub Actions, Azure DevOps)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Supports test script execution, failure analysis, and pattern detection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access to test plans, logs, and bug history</a:t>
            </a:r>
            <a:endParaRPr kumimoji="0" lang="en-US" sz="9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9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9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Historical test logs, failure reports, code analysis data (.txt)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Test scripts and failure logs (TXT, XML,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Source code comments and annotated test results (Markdown, CSV)</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DevOps pipeline artifacts (YAML, logs)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9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94" name="TextBox 93">
            <a:extLst>
              <a:ext uri="{FF2B5EF4-FFF2-40B4-BE49-F238E27FC236}">
                <a16:creationId xmlns:a16="http://schemas.microsoft.com/office/drawing/2014/main" id="{DB1609D3-809B-CF5F-2743-637004EC5442}"/>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41B1C24E-F18A-16C3-0139-12D4C8D4E2A2}"/>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CF485A5D-C3A2-C003-C8B4-E7235269B798}"/>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4FE44E36-93EB-62F0-7FE0-B621FACA4A39}"/>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202C9B4F-EE87-34BE-BBAC-5183EAC1C5B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A38F35BB-CF4E-6DDB-559E-C69F553A06A5}"/>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DADD759E-B346-1C00-3DEF-D3226125ECBC}"/>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CC841692-6196-50F7-7BB8-4B2769D019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36013E9F-4245-002B-B841-79050B9DB5B8}"/>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B042A015-FABB-1182-6172-BF2D77CBA67E}"/>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111FA6E9-2C19-9625-1FC8-AE92B5C7C71F}"/>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65147967-C579-4D0C-A31E-58E2A0BD82ED}"/>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396B488D-0AFC-1065-3C5F-D800A014E1FE}"/>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F52D7C94-86AA-7299-68E4-575B2627EB41}"/>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B8860283-1B81-753A-A925-B745F823F48C}"/>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3A9252AF-C6E1-6004-70DB-3BF50E6C2BA9}"/>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09471D64-A94D-A6E0-E281-2578CDD686CA}"/>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4AB14E6D-481A-668A-BF13-C294BA0A0AD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B43F44FA-775E-B3F9-DBA2-E6201E3259F9}"/>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4425E45D-44DD-818E-8EC3-E03ECB068348}"/>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82330CDF-FB11-0EF0-44B5-0A0893977A4E}"/>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2F23DE49-DF94-CBE4-F93A-AB5B98FA142E}"/>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515685A6-04F4-3F8A-FF94-BC2CB52B39D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13B6A3B1-F837-4808-CD5C-B69FA26EEDDE}"/>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AB6B3159-568B-4BD4-74D1-61095590EC09}"/>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817F955A-7CA2-CDDE-FC32-0DF7BDC4760F}"/>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55229B24-EEBE-6181-A146-033B4B39EC7E}"/>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96280A64-930C-D01A-8CC4-6C74BC6BDB1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84376" y="1761689"/>
            <a:ext cx="154417" cy="134099"/>
          </a:xfrm>
          <a:prstGeom prst="rect">
            <a:avLst/>
          </a:prstGeom>
        </p:spPr>
      </p:pic>
      <p:sp>
        <p:nvSpPr>
          <p:cNvPr id="3" name="Google Shape;115;p20">
            <a:extLst>
              <a:ext uri="{FF2B5EF4-FFF2-40B4-BE49-F238E27FC236}">
                <a16:creationId xmlns:a16="http://schemas.microsoft.com/office/drawing/2014/main" id="{C6D1A520-B630-528F-50D3-C5608958BDA9}"/>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173" name="TextBox 172">
            <a:extLst>
              <a:ext uri="{FF2B5EF4-FFF2-40B4-BE49-F238E27FC236}">
                <a16:creationId xmlns:a16="http://schemas.microsoft.com/office/drawing/2014/main" id="{86607B99-1022-3493-A90D-94622A4CA52D}"/>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B1FDA921-98B6-7900-C9D5-1AC37C43B35A}"/>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843271FD-F740-5397-8B29-55DA3FA23AA2}"/>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CCF994F4-7CA7-B5D8-B9BA-B45821781995}"/>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BDC8F745-E0E0-833A-F3F5-8699BEB00571}"/>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0AB5787-B20B-3340-E3A2-25AE6B4F82E0}"/>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B7B5C8B1-1E66-8A98-68E5-210678BE8F0E}"/>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06653588-4BA1-8050-1E7C-5A80884C7046}"/>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9C7930D4-E2A8-FF67-6467-B06C1C2C93E7}"/>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5A0421BD-7976-FE59-CC8C-A60AF1D52210}"/>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43D49F0E-9FDC-9529-35AD-7DCB7CFF52F5}"/>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5B561345-2591-ACF9-97B9-73AC89D925C7}"/>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DCDF9ABB-2563-D3F0-08EB-11C156CAB6C2}"/>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Google Shape;163;p22">
            <a:extLst>
              <a:ext uri="{FF2B5EF4-FFF2-40B4-BE49-F238E27FC236}">
                <a16:creationId xmlns:a16="http://schemas.microsoft.com/office/drawing/2014/main" id="{A3C9DE83-E7E4-795F-DEA7-573AA61CAA97}"/>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Automated QA Testing </a:t>
            </a: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Agent</a:t>
            </a:r>
          </a:p>
        </p:txBody>
      </p:sp>
      <p:sp>
        <p:nvSpPr>
          <p:cNvPr id="4" name="TextBox 3">
            <a:extLst>
              <a:ext uri="{FF2B5EF4-FFF2-40B4-BE49-F238E27FC236}">
                <a16:creationId xmlns:a16="http://schemas.microsoft.com/office/drawing/2014/main" id="{7D266B70-A39A-18DA-0C56-7F7FF5147F77}"/>
              </a:ext>
            </a:extLst>
          </p:cNvPr>
          <p:cNvSpPr txBox="1"/>
          <p:nvPr/>
        </p:nvSpPr>
        <p:spPr>
          <a:xfrm>
            <a:off x="695994" y="1098881"/>
            <a:ext cx="10349349"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the detection of failures and the generation of actionable insights for faster debugging</a:t>
            </a:r>
          </a:p>
        </p:txBody>
      </p:sp>
      <p:sp>
        <p:nvSpPr>
          <p:cNvPr id="11" name="Rounded Rectangle 19">
            <a:extLst>
              <a:ext uri="{FF2B5EF4-FFF2-40B4-BE49-F238E27FC236}">
                <a16:creationId xmlns:a16="http://schemas.microsoft.com/office/drawing/2014/main" id="{497AF0D3-00D8-493A-489C-794F19D7E4F4}"/>
              </a:ext>
              <a:ext uri="{C183D7F6-B498-43B3-948B-1728B52AA6E4}">
                <adec:decorative xmlns:adec="http://schemas.microsoft.com/office/drawing/2017/decorative" val="1"/>
              </a:ext>
            </a:extLst>
          </p:cNvPr>
          <p:cNvSpPr/>
          <p:nvPr/>
        </p:nvSpPr>
        <p:spPr>
          <a:xfrm>
            <a:off x="695993" y="5170354"/>
            <a:ext cx="3705033" cy="624589"/>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13" name="TextBox 12">
            <a:extLst>
              <a:ext uri="{FF2B5EF4-FFF2-40B4-BE49-F238E27FC236}">
                <a16:creationId xmlns:a16="http://schemas.microsoft.com/office/drawing/2014/main" id="{E238B29B-50DE-B66B-C07F-25A7439D910D}"/>
              </a:ext>
              <a:ext uri="{C183D7F6-B498-43B3-948B-1728B52AA6E4}">
                <adec:decorative xmlns:adec="http://schemas.microsoft.com/office/drawing/2017/decorative" val="1"/>
              </a:ext>
            </a:extLst>
          </p:cNvPr>
          <p:cNvSpPr txBox="1"/>
          <p:nvPr/>
        </p:nvSpPr>
        <p:spPr>
          <a:xfrm>
            <a:off x="740798" y="5288119"/>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21" name="TextBox 20">
            <a:extLst>
              <a:ext uri="{FF2B5EF4-FFF2-40B4-BE49-F238E27FC236}">
                <a16:creationId xmlns:a16="http://schemas.microsoft.com/office/drawing/2014/main" id="{2FD98D3C-085F-CAAE-34C0-D5D2A4B887D5}"/>
              </a:ext>
              <a:ext uri="{C183D7F6-B498-43B3-948B-1728B52AA6E4}">
                <adec:decorative xmlns:adec="http://schemas.microsoft.com/office/drawing/2017/decorative" val="1"/>
              </a:ext>
            </a:extLst>
          </p:cNvPr>
          <p:cNvSpPr txBox="1"/>
          <p:nvPr/>
        </p:nvSpPr>
        <p:spPr>
          <a:xfrm>
            <a:off x="2076802" y="5384194"/>
            <a:ext cx="2298101" cy="222882"/>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Root Cause Analysis (RCA) Agent</a:t>
            </a:r>
          </a:p>
        </p:txBody>
      </p:sp>
      <p:sp>
        <p:nvSpPr>
          <p:cNvPr id="23" name="Rounded Rectangle 19">
            <a:extLst>
              <a:ext uri="{FF2B5EF4-FFF2-40B4-BE49-F238E27FC236}">
                <a16:creationId xmlns:a16="http://schemas.microsoft.com/office/drawing/2014/main" id="{A7E964C5-85B4-6059-7FD6-3E0AFC9280D3}"/>
              </a:ext>
              <a:ext uri="{C183D7F6-B498-43B3-948B-1728B52AA6E4}">
                <adec:decorative xmlns:adec="http://schemas.microsoft.com/office/drawing/2017/decorative" val="1"/>
              </a:ext>
            </a:extLst>
          </p:cNvPr>
          <p:cNvSpPr/>
          <p:nvPr/>
        </p:nvSpPr>
        <p:spPr>
          <a:xfrm>
            <a:off x="695993" y="5849787"/>
            <a:ext cx="3705033" cy="66194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QA frameworks, CI/CD pipelines, and version control systems to support automated testing and failure detection</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quality assurance workflows including test case generation, result analysis, bug tracking, and regression monitoring</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46" name="Rounded Rectangle 45">
            <a:extLst>
              <a:ext uri="{FF2B5EF4-FFF2-40B4-BE49-F238E27FC236}">
                <a16:creationId xmlns:a16="http://schemas.microsoft.com/office/drawing/2014/main" id="{8A15552F-0828-01FC-701E-F3F808A418B1}"/>
              </a:ext>
              <a:ext uri="{C183D7F6-B498-43B3-948B-1728B52AA6E4}">
                <adec:decorative xmlns:adec="http://schemas.microsoft.com/office/drawing/2017/decorative" val="1"/>
              </a:ext>
            </a:extLst>
          </p:cNvPr>
          <p:cNvSpPr/>
          <p:nvPr/>
        </p:nvSpPr>
        <p:spPr>
          <a:xfrm>
            <a:off x="9493388" y="3922186"/>
            <a:ext cx="1506285" cy="1449876"/>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Rounded Rectangle 46">
            <a:extLst>
              <a:ext uri="{FF2B5EF4-FFF2-40B4-BE49-F238E27FC236}">
                <a16:creationId xmlns:a16="http://schemas.microsoft.com/office/drawing/2014/main" id="{3304F665-B90E-E591-0BE0-75123E0242DC}"/>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48" name="Straight Connector 47">
            <a:extLst>
              <a:ext uri="{FF2B5EF4-FFF2-40B4-BE49-F238E27FC236}">
                <a16:creationId xmlns:a16="http://schemas.microsoft.com/office/drawing/2014/main" id="{0E9AFB8E-537B-0EF9-026E-9D260B00F0DD}"/>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84FF81A-1E92-0680-5956-A7844733C2B8}"/>
              </a:ext>
              <a:ext uri="{C183D7F6-B498-43B3-948B-1728B52AA6E4}">
                <adec:decorative xmlns:adec="http://schemas.microsoft.com/office/drawing/2017/decorative" val="1"/>
              </a:ext>
            </a:extLst>
          </p:cNvPr>
          <p:cNvCxnSpPr>
            <a:cxnSpLocks/>
            <a:stCxn id="51"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Rounded Rectangle 50">
            <a:extLst>
              <a:ext uri="{FF2B5EF4-FFF2-40B4-BE49-F238E27FC236}">
                <a16:creationId xmlns:a16="http://schemas.microsoft.com/office/drawing/2014/main" id="{397AC91C-54B0-90FB-15EA-D032800D7A96}"/>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Rounded Rectangle 51">
            <a:extLst>
              <a:ext uri="{FF2B5EF4-FFF2-40B4-BE49-F238E27FC236}">
                <a16:creationId xmlns:a16="http://schemas.microsoft.com/office/drawing/2014/main" id="{B4C20FA0-F03A-9623-9367-884465CB1B66}"/>
              </a:ext>
              <a:ext uri="{C183D7F6-B498-43B3-948B-1728B52AA6E4}">
                <adec:decorative xmlns:adec="http://schemas.microsoft.com/office/drawing/2017/decorative" val="1"/>
              </a:ext>
            </a:extLst>
          </p:cNvPr>
          <p:cNvSpPr/>
          <p:nvPr/>
        </p:nvSpPr>
        <p:spPr>
          <a:xfrm>
            <a:off x="9528192" y="3955294"/>
            <a:ext cx="1439290" cy="29249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Test Case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 test cases for different scenarios)</a:t>
            </a:r>
          </a:p>
        </p:txBody>
      </p:sp>
      <p:sp>
        <p:nvSpPr>
          <p:cNvPr id="53" name="Rounded Rectangle 52">
            <a:extLst>
              <a:ext uri="{FF2B5EF4-FFF2-40B4-BE49-F238E27FC236}">
                <a16:creationId xmlns:a16="http://schemas.microsoft.com/office/drawing/2014/main" id="{4046AFCC-7014-063A-F0F2-60501FF08370}"/>
              </a:ext>
              <a:ext uri="{C183D7F6-B498-43B3-948B-1728B52AA6E4}">
                <adec:decorative xmlns:adec="http://schemas.microsoft.com/office/drawing/2017/decorative" val="1"/>
              </a:ext>
            </a:extLst>
          </p:cNvPr>
          <p:cNvSpPr/>
          <p:nvPr/>
        </p:nvSpPr>
        <p:spPr>
          <a:xfrm>
            <a:off x="9528192" y="4266270"/>
            <a:ext cx="1439290" cy="24220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Test Cases Executor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(Execute test cases)</a:t>
            </a:r>
          </a:p>
        </p:txBody>
      </p:sp>
      <p:sp>
        <p:nvSpPr>
          <p:cNvPr id="54" name="Rounded Rectangle 53">
            <a:extLst>
              <a:ext uri="{FF2B5EF4-FFF2-40B4-BE49-F238E27FC236}">
                <a16:creationId xmlns:a16="http://schemas.microsoft.com/office/drawing/2014/main" id="{56F7BC75-00FD-B93D-25FC-A0F7B11442EA}"/>
              </a:ext>
              <a:ext uri="{C183D7F6-B498-43B3-948B-1728B52AA6E4}">
                <adec:decorative xmlns:adec="http://schemas.microsoft.com/office/drawing/2017/decorative" val="1"/>
              </a:ext>
            </a:extLst>
          </p:cNvPr>
          <p:cNvSpPr/>
          <p:nvPr/>
        </p:nvSpPr>
        <p:spPr>
          <a:xfrm>
            <a:off x="9528192" y="4526961"/>
            <a:ext cx="1439290" cy="212038"/>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Report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execution report)</a:t>
            </a:r>
          </a:p>
        </p:txBody>
      </p:sp>
      <p:sp>
        <p:nvSpPr>
          <p:cNvPr id="55" name="Rounded Rectangle 54">
            <a:extLst>
              <a:ext uri="{FF2B5EF4-FFF2-40B4-BE49-F238E27FC236}">
                <a16:creationId xmlns:a16="http://schemas.microsoft.com/office/drawing/2014/main" id="{5CE6D4BD-E826-8291-491B-2BCF27232546}"/>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6" name="Rounded Rectangle 55">
            <a:extLst>
              <a:ext uri="{FF2B5EF4-FFF2-40B4-BE49-F238E27FC236}">
                <a16:creationId xmlns:a16="http://schemas.microsoft.com/office/drawing/2014/main" id="{4D67535E-A768-20A9-6D49-515977BC95EA}"/>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7" name="Rounded Rectangle 56">
            <a:extLst>
              <a:ext uri="{FF2B5EF4-FFF2-40B4-BE49-F238E27FC236}">
                <a16:creationId xmlns:a16="http://schemas.microsoft.com/office/drawing/2014/main" id="{25089E69-A398-FA51-D124-B6DF3F7156EB}"/>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8" name="Rounded Rectangle 57">
            <a:extLst>
              <a:ext uri="{FF2B5EF4-FFF2-40B4-BE49-F238E27FC236}">
                <a16:creationId xmlns:a16="http://schemas.microsoft.com/office/drawing/2014/main" id="{108F43D5-3704-F452-74F3-B1DEC13803BB}"/>
              </a:ext>
              <a:ext uri="{C183D7F6-B498-43B3-948B-1728B52AA6E4}">
                <adec:decorative xmlns:adec="http://schemas.microsoft.com/office/drawing/2017/decorative" val="1"/>
              </a:ext>
            </a:extLst>
          </p:cNvPr>
          <p:cNvSpPr/>
          <p:nvPr/>
        </p:nvSpPr>
        <p:spPr>
          <a:xfrm>
            <a:off x="9528192" y="4766443"/>
            <a:ext cx="1439290" cy="305378"/>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Solution 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(Suggest actionable insights to dev team to resolve the bugs)</a:t>
            </a:r>
          </a:p>
        </p:txBody>
      </p:sp>
      <p:sp>
        <p:nvSpPr>
          <p:cNvPr id="59" name="Rounded Rectangle 58">
            <a:extLst>
              <a:ext uri="{FF2B5EF4-FFF2-40B4-BE49-F238E27FC236}">
                <a16:creationId xmlns:a16="http://schemas.microsoft.com/office/drawing/2014/main" id="{DA98E706-D015-56AD-F79B-CEE1C9ADBC5E}"/>
              </a:ext>
              <a:ext uri="{C183D7F6-B498-43B3-948B-1728B52AA6E4}">
                <adec:decorative xmlns:adec="http://schemas.microsoft.com/office/drawing/2017/decorative" val="1"/>
              </a:ext>
            </a:extLst>
          </p:cNvPr>
          <p:cNvSpPr/>
          <p:nvPr/>
        </p:nvSpPr>
        <p:spPr>
          <a:xfrm>
            <a:off x="9528192" y="5090307"/>
            <a:ext cx="1439290" cy="245051"/>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Version Controller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(Maintains the analysis report using versions)</a:t>
            </a:r>
          </a:p>
        </p:txBody>
      </p:sp>
    </p:spTree>
    <p:extLst>
      <p:ext uri="{BB962C8B-B14F-4D97-AF65-F5344CB8AC3E}">
        <p14:creationId xmlns:p14="http://schemas.microsoft.com/office/powerpoint/2010/main" val="736688387"/>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C69A-3DD6-5C8B-945C-ADF07E05A23E}"/>
            </a:ext>
          </a:extLst>
        </p:cNvPr>
        <p:cNvGrpSpPr/>
        <p:nvPr/>
      </p:nvGrpSpPr>
      <p:grpSpPr>
        <a:xfrm>
          <a:off x="0" y="0"/>
          <a:ext cx="0" cy="0"/>
          <a:chOff x="0" y="0"/>
          <a:chExt cx="0" cy="0"/>
        </a:xfrm>
      </p:grpSpPr>
      <p:sp>
        <p:nvSpPr>
          <p:cNvPr id="12" name="Google Shape;498;p32">
            <a:extLst>
              <a:ext uri="{FF2B5EF4-FFF2-40B4-BE49-F238E27FC236}">
                <a16:creationId xmlns:a16="http://schemas.microsoft.com/office/drawing/2014/main" id="{6FF99E96-D969-76CB-CC26-4D8B745DB99A}"/>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18288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Manual and inconsistent management of end-user device configurations leads to performance issues, security vulnerabilities, and compliance risks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3C0D9872-66D3-46FC-CA5D-ACC875A9C3B0}"/>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C9636AD4-37D9-1E85-00D9-047478528C37}"/>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and untimely scanning and identifying of hardware, software, and configuration issues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Outdated drivers, OS versions, and software conflicts are often overlooked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Performance bottlenecks, resource utilization issues, and network problems are not proactively addressed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Security vulnerabilities and misconfigurations pose significant risks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Inconsistent analysis of performance metrics and unauthorized changes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p:txBody>
      </p:sp>
      <p:sp>
        <p:nvSpPr>
          <p:cNvPr id="17" name="Google Shape;498;p32">
            <a:extLst>
              <a:ext uri="{FF2B5EF4-FFF2-40B4-BE49-F238E27FC236}">
                <a16:creationId xmlns:a16="http://schemas.microsoft.com/office/drawing/2014/main" id="{0FDCBD76-FD6F-9EBF-E018-B6F2590DBD86}"/>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9384EA37-D04E-5E3D-C057-1E84FEEA3FA0}"/>
              </a:ext>
              <a:ext uri="{C183D7F6-B498-43B3-948B-1728B52AA6E4}">
                <adec:decorative xmlns:adec="http://schemas.microsoft.com/office/drawing/2017/decorative" val="1"/>
              </a:ext>
            </a:extLst>
          </p:cNvPr>
          <p:cNvSpPr/>
          <p:nvPr/>
        </p:nvSpPr>
        <p:spPr>
          <a:xfrm>
            <a:off x="6248885" y="2233080"/>
            <a:ext cx="2066440" cy="79716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Scans end-user devices, OS, network, and cloud infrastructure real-time for hardware, software, and configuration issues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E0BC910D-1FC6-62C4-7232-FF7F1C05BA6F}"/>
              </a:ext>
              <a:ext uri="{C183D7F6-B498-43B3-948B-1728B52AA6E4}">
                <adec:decorative xmlns:adec="http://schemas.microsoft.com/office/drawing/2017/decorative" val="1"/>
              </a:ext>
            </a:extLst>
          </p:cNvPr>
          <p:cNvSpPr/>
          <p:nvPr/>
        </p:nvSpPr>
        <p:spPr>
          <a:xfrm>
            <a:off x="6215591" y="4012171"/>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Flags performance bottlenecks, resource utilization issues, network latency, and connectivity problems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38EB339B-5797-1B8F-EA9D-68C065D5BC46}"/>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24" name="Google Shape;523;p32">
            <a:extLst>
              <a:ext uri="{FF2B5EF4-FFF2-40B4-BE49-F238E27FC236}">
                <a16:creationId xmlns:a16="http://schemas.microsoft.com/office/drawing/2014/main" id="{3962B5F1-2DFA-D968-C53E-7E8F12249E7A}"/>
              </a:ext>
              <a:ext uri="{C183D7F6-B498-43B3-948B-1728B52AA6E4}">
                <adec:decorative xmlns:adec="http://schemas.microsoft.com/office/drawing/2017/decorative" val="1"/>
              </a:ext>
            </a:extLst>
          </p:cNvPr>
          <p:cNvSpPr/>
          <p:nvPr/>
        </p:nvSpPr>
        <p:spPr>
          <a:xfrm>
            <a:off x="6215591" y="3146167"/>
            <a:ext cx="2099734" cy="75007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Automatically identifies outdated drivers, OS versions, software conflicts, misconfigurations, and security vulnerabilities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94663283-40A3-E0CF-2AC0-E3651740AAD3}"/>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31" name="Google Shape;163;p22">
            <a:extLst>
              <a:ext uri="{FF2B5EF4-FFF2-40B4-BE49-F238E27FC236}">
                <a16:creationId xmlns:a16="http://schemas.microsoft.com/office/drawing/2014/main" id="{169535BC-64E2-F19C-79F6-327D4430BCEB}"/>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Machine Configuration </a:t>
            </a: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Agent</a:t>
            </a:r>
          </a:p>
        </p:txBody>
      </p:sp>
      <p:sp>
        <p:nvSpPr>
          <p:cNvPr id="36" name="TextBox 35">
            <a:extLst>
              <a:ext uri="{FF2B5EF4-FFF2-40B4-BE49-F238E27FC236}">
                <a16:creationId xmlns:a16="http://schemas.microsoft.com/office/drawing/2014/main" id="{6F71D7CE-8D73-7395-F439-1AD21D51B24A}"/>
              </a:ext>
            </a:extLst>
          </p:cNvPr>
          <p:cNvSpPr txBox="1"/>
          <p:nvPr/>
        </p:nvSpPr>
        <p:spPr>
          <a:xfrm>
            <a:off x="695994" y="1098881"/>
            <a:ext cx="7752204"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Automatically scan and suggests optimization actions for end-user devices and cloud connections for performance, security, and compliance</a:t>
            </a:r>
          </a:p>
        </p:txBody>
      </p:sp>
      <p:sp>
        <p:nvSpPr>
          <p:cNvPr id="37" name="Google Shape;498;p32">
            <a:extLst>
              <a:ext uri="{FF2B5EF4-FFF2-40B4-BE49-F238E27FC236}">
                <a16:creationId xmlns:a16="http://schemas.microsoft.com/office/drawing/2014/main" id="{03B56184-A9C0-292B-B70A-953B7B4DE3F1}"/>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 Agent </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continuously scans and flags identified issues to ensure optimal performance, security, and compliance of end-user devices </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D51A4982-FD8D-C855-7708-F0D2A4FFEF3E}"/>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2" name="Google Shape;523;p32">
            <a:extLst>
              <a:ext uri="{FF2B5EF4-FFF2-40B4-BE49-F238E27FC236}">
                <a16:creationId xmlns:a16="http://schemas.microsoft.com/office/drawing/2014/main" id="{70E740C5-29B1-497E-1546-60C3BF1DB933}"/>
              </a:ext>
              <a:ext uri="{C183D7F6-B498-43B3-948B-1728B52AA6E4}">
                <adec:decorative xmlns:adec="http://schemas.microsoft.com/office/drawing/2017/decorative" val="1"/>
              </a:ext>
            </a:extLst>
          </p:cNvPr>
          <p:cNvSpPr/>
          <p:nvPr/>
        </p:nvSpPr>
        <p:spPr>
          <a:xfrm>
            <a:off x="6215591" y="4843837"/>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Suggests configuration optimizations and potential cost-saving opportunities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9" name="Google Shape;498;p32">
            <a:extLst>
              <a:ext uri="{FF2B5EF4-FFF2-40B4-BE49-F238E27FC236}">
                <a16:creationId xmlns:a16="http://schemas.microsoft.com/office/drawing/2014/main" id="{2779393F-EB9F-9DDE-67C2-1F0C9E9A6887}"/>
              </a:ext>
              <a:ext uri="{C183D7F6-B498-43B3-948B-1728B52AA6E4}">
                <adec:decorative xmlns:adec="http://schemas.microsoft.com/office/drawing/2017/decorative" val="1"/>
              </a:ext>
            </a:extLst>
          </p:cNvPr>
          <p:cNvSpPr/>
          <p:nvPr/>
        </p:nvSpPr>
        <p:spPr>
          <a:xfrm>
            <a:off x="8558347" y="4766457"/>
            <a:ext cx="3057247" cy="177448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0" name="Google Shape;516;p32">
            <a:extLst>
              <a:ext uri="{FF2B5EF4-FFF2-40B4-BE49-F238E27FC236}">
                <a16:creationId xmlns:a16="http://schemas.microsoft.com/office/drawing/2014/main" id="{6AC004EE-3A51-5574-A37A-99719DA06862}"/>
              </a:ext>
              <a:ext uri="{C183D7F6-B498-43B3-948B-1728B52AA6E4}">
                <adec:decorative xmlns:adec="http://schemas.microsoft.com/office/drawing/2017/decorative" val="1"/>
              </a:ext>
            </a:extLst>
          </p:cNvPr>
          <p:cNvSpPr/>
          <p:nvPr/>
        </p:nvSpPr>
        <p:spPr>
          <a:xfrm>
            <a:off x="8682390" y="5885236"/>
            <a:ext cx="1369774" cy="47469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System administrators</a:t>
            </a:r>
          </a:p>
        </p:txBody>
      </p:sp>
      <p:sp>
        <p:nvSpPr>
          <p:cNvPr id="53" name="Google Shape;516;p32">
            <a:extLst>
              <a:ext uri="{FF2B5EF4-FFF2-40B4-BE49-F238E27FC236}">
                <a16:creationId xmlns:a16="http://schemas.microsoft.com/office/drawing/2014/main" id="{1F47923B-9619-CE23-D0DC-CF7C34CE432D}"/>
              </a:ext>
              <a:ext uri="{C183D7F6-B498-43B3-948B-1728B52AA6E4}">
                <adec:decorative xmlns:adec="http://schemas.microsoft.com/office/drawing/2017/decorative" val="1"/>
              </a:ext>
            </a:extLst>
          </p:cNvPr>
          <p:cNvSpPr/>
          <p:nvPr/>
        </p:nvSpPr>
        <p:spPr>
          <a:xfrm>
            <a:off x="8682390"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IT support teams</a:t>
            </a:r>
          </a:p>
        </p:txBody>
      </p:sp>
      <p:sp>
        <p:nvSpPr>
          <p:cNvPr id="54" name="Google Shape;516;p32">
            <a:extLst>
              <a:ext uri="{FF2B5EF4-FFF2-40B4-BE49-F238E27FC236}">
                <a16:creationId xmlns:a16="http://schemas.microsoft.com/office/drawing/2014/main" id="{14F6FC3F-709A-F639-4FFE-2E80CD596E02}"/>
              </a:ext>
              <a:ext uri="{C183D7F6-B498-43B3-948B-1728B52AA6E4}">
                <adec:decorative xmlns:adec="http://schemas.microsoft.com/office/drawing/2017/decorative" val="1"/>
              </a:ext>
            </a:extLst>
          </p:cNvPr>
          <p:cNvSpPr/>
          <p:nvPr/>
        </p:nvSpPr>
        <p:spPr>
          <a:xfrm>
            <a:off x="10123065"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End-user device owners</a:t>
            </a:r>
          </a:p>
        </p:txBody>
      </p:sp>
      <p:sp>
        <p:nvSpPr>
          <p:cNvPr id="55" name="TextBox 54">
            <a:extLst>
              <a:ext uri="{FF2B5EF4-FFF2-40B4-BE49-F238E27FC236}">
                <a16:creationId xmlns:a16="http://schemas.microsoft.com/office/drawing/2014/main" id="{ED712CB3-D0B8-61D8-5FEA-04A229E810EF}"/>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6" name="Google Shape;498;p32">
            <a:extLst>
              <a:ext uri="{FF2B5EF4-FFF2-40B4-BE49-F238E27FC236}">
                <a16:creationId xmlns:a16="http://schemas.microsoft.com/office/drawing/2014/main" id="{350C54D4-5CD8-48A9-F473-3F1EB8E22666}"/>
              </a:ext>
              <a:ext uri="{C183D7F6-B498-43B3-948B-1728B52AA6E4}">
                <adec:decorative xmlns:adec="http://schemas.microsoft.com/office/drawing/2017/decorative" val="1"/>
              </a:ext>
            </a:extLst>
          </p:cNvPr>
          <p:cNvSpPr/>
          <p:nvPr/>
        </p:nvSpPr>
        <p:spPr>
          <a:xfrm>
            <a:off x="8558349" y="1740228"/>
            <a:ext cx="3057246" cy="291096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57" name="Rounded Rectangle 56">
            <a:extLst>
              <a:ext uri="{FF2B5EF4-FFF2-40B4-BE49-F238E27FC236}">
                <a16:creationId xmlns:a16="http://schemas.microsoft.com/office/drawing/2014/main" id="{40921272-3423-5940-9289-71CD4EBE29AF}"/>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Device Performance Uptime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increased uptime through proactive optimization and issue resolution</a:t>
            </a:r>
          </a:p>
        </p:txBody>
      </p:sp>
      <p:sp>
        <p:nvSpPr>
          <p:cNvPr id="58" name="Arrow: Up 56">
            <a:extLst>
              <a:ext uri="{FF2B5EF4-FFF2-40B4-BE49-F238E27FC236}">
                <a16:creationId xmlns:a16="http://schemas.microsoft.com/office/drawing/2014/main" id="{AC3DA9D9-8275-7553-6CC6-C577662E7312}"/>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9" name="Rounded Rectangle 58">
            <a:extLst>
              <a:ext uri="{FF2B5EF4-FFF2-40B4-BE49-F238E27FC236}">
                <a16:creationId xmlns:a16="http://schemas.microsoft.com/office/drawing/2014/main" id="{9EA4C1B6-9D9A-442C-3D27-A0BDC886B0D7}"/>
              </a:ext>
              <a:ext uri="{C183D7F6-B498-43B3-948B-1728B52AA6E4}">
                <adec:decorative xmlns:adec="http://schemas.microsoft.com/office/drawing/2017/decorative" val="1"/>
              </a:ext>
            </a:extLst>
          </p:cNvPr>
          <p:cNvSpPr/>
          <p:nvPr/>
        </p:nvSpPr>
        <p:spPr>
          <a:xfrm>
            <a:off x="8700923" y="28104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Mean Time to Identify (MTTI)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lesser time taken to detect performance, security or compliance issues</a:t>
            </a:r>
          </a:p>
        </p:txBody>
      </p:sp>
      <p:sp>
        <p:nvSpPr>
          <p:cNvPr id="60" name="Arrow: Up 56">
            <a:extLst>
              <a:ext uri="{FF2B5EF4-FFF2-40B4-BE49-F238E27FC236}">
                <a16:creationId xmlns:a16="http://schemas.microsoft.com/office/drawing/2014/main" id="{7FB11E3B-87D3-E103-FCFF-01FA81EE9C6E}"/>
              </a:ext>
              <a:ext uri="{C183D7F6-B498-43B3-948B-1728B52AA6E4}">
                <adec:decorative xmlns:adec="http://schemas.microsoft.com/office/drawing/2017/decorative" val="1"/>
              </a:ext>
            </a:extLst>
          </p:cNvPr>
          <p:cNvSpPr/>
          <p:nvPr/>
        </p:nvSpPr>
        <p:spPr>
          <a:xfrm>
            <a:off x="8794754" y="294639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Rounded Rectangle 60">
            <a:extLst>
              <a:ext uri="{FF2B5EF4-FFF2-40B4-BE49-F238E27FC236}">
                <a16:creationId xmlns:a16="http://schemas.microsoft.com/office/drawing/2014/main" id="{7175E324-E694-C190-71B6-365191700EBD}"/>
              </a:ext>
              <a:ext uri="{C183D7F6-B498-43B3-948B-1728B52AA6E4}">
                <adec:decorative xmlns:adec="http://schemas.microsoft.com/office/drawing/2017/decorative" val="1"/>
              </a:ext>
            </a:extLst>
          </p:cNvPr>
          <p:cNvSpPr/>
          <p:nvPr/>
        </p:nvSpPr>
        <p:spPr>
          <a:xfrm>
            <a:off x="8700923" y="339160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End User Productivity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improved productivity by reduction in manual IT tickets</a:t>
            </a:r>
          </a:p>
        </p:txBody>
      </p:sp>
      <p:sp>
        <p:nvSpPr>
          <p:cNvPr id="62" name="Arrow: Up 56">
            <a:extLst>
              <a:ext uri="{FF2B5EF4-FFF2-40B4-BE49-F238E27FC236}">
                <a16:creationId xmlns:a16="http://schemas.microsoft.com/office/drawing/2014/main" id="{806BD708-4867-51F0-AC4C-602905BD65AF}"/>
              </a:ext>
              <a:ext uri="{C183D7F6-B498-43B3-948B-1728B52AA6E4}">
                <adec:decorative xmlns:adec="http://schemas.microsoft.com/office/drawing/2017/decorative" val="1"/>
              </a:ext>
            </a:extLst>
          </p:cNvPr>
          <p:cNvSpPr/>
          <p:nvPr/>
        </p:nvSpPr>
        <p:spPr>
          <a:xfrm>
            <a:off x="8794754" y="352756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Rounded Rectangle 62">
            <a:extLst>
              <a:ext uri="{FF2B5EF4-FFF2-40B4-BE49-F238E27FC236}">
                <a16:creationId xmlns:a16="http://schemas.microsoft.com/office/drawing/2014/main" id="{0B90CEAC-8D93-8FDF-AA26-BD31F1DF63E9}"/>
              </a:ext>
              <a:ext uri="{C183D7F6-B498-43B3-948B-1728B52AA6E4}">
                <adec:decorative xmlns:adec="http://schemas.microsoft.com/office/drawing/2017/decorative" val="1"/>
              </a:ext>
            </a:extLst>
          </p:cNvPr>
          <p:cNvSpPr/>
          <p:nvPr/>
        </p:nvSpPr>
        <p:spPr>
          <a:xfrm>
            <a:off x="8700923" y="3966636"/>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enhanced efficiency through automated scanning and optimization</a:t>
            </a:r>
          </a:p>
        </p:txBody>
      </p:sp>
      <p:sp>
        <p:nvSpPr>
          <p:cNvPr id="64" name="Arrow: Up 56">
            <a:extLst>
              <a:ext uri="{FF2B5EF4-FFF2-40B4-BE49-F238E27FC236}">
                <a16:creationId xmlns:a16="http://schemas.microsoft.com/office/drawing/2014/main" id="{CB5E185D-FB04-495A-F985-4492C61C76BA}"/>
              </a:ext>
              <a:ext uri="{C183D7F6-B498-43B3-948B-1728B52AA6E4}">
                <adec:decorative xmlns:adec="http://schemas.microsoft.com/office/drawing/2017/decorative" val="1"/>
              </a:ext>
            </a:extLst>
          </p:cNvPr>
          <p:cNvSpPr/>
          <p:nvPr/>
        </p:nvSpPr>
        <p:spPr>
          <a:xfrm>
            <a:off x="8794754" y="410259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Google Shape;523;p32">
            <a:extLst>
              <a:ext uri="{FF2B5EF4-FFF2-40B4-BE49-F238E27FC236}">
                <a16:creationId xmlns:a16="http://schemas.microsoft.com/office/drawing/2014/main" id="{A81646B9-D6A8-E27D-8783-C3C2360987AE}"/>
              </a:ext>
              <a:ext uri="{C183D7F6-B498-43B3-948B-1728B52AA6E4}">
                <adec:decorative xmlns:adec="http://schemas.microsoft.com/office/drawing/2017/decorative" val="1"/>
              </a:ext>
            </a:extLst>
          </p:cNvPr>
          <p:cNvSpPr/>
          <p:nvPr/>
        </p:nvSpPr>
        <p:spPr>
          <a:xfrm>
            <a:off x="6215591" y="5676756"/>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Monitors and analyzes performance metrics, unauthorized changes, and security threats to ensure compliance and security</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2433089089"/>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5AAC0-0541-E9B4-7811-0936520FDA00}"/>
            </a:ext>
          </a:extLst>
        </p:cNvPr>
        <p:cNvGrpSpPr/>
        <p:nvPr/>
      </p:nvGrpSpPr>
      <p:grpSpPr>
        <a:xfrm>
          <a:off x="0" y="0"/>
          <a:ext cx="0" cy="0"/>
          <a:chOff x="0" y="0"/>
          <a:chExt cx="0" cy="0"/>
        </a:xfrm>
      </p:grpSpPr>
      <p:sp>
        <p:nvSpPr>
          <p:cNvPr id="285" name="Rounded Rectangle 284">
            <a:extLst>
              <a:ext uri="{FF2B5EF4-FFF2-40B4-BE49-F238E27FC236}">
                <a16:creationId xmlns:a16="http://schemas.microsoft.com/office/drawing/2014/main" id="{24BED473-4661-0547-A66E-3F4FD72DF4A4}"/>
              </a:ext>
              <a:ext uri="{C183D7F6-B498-43B3-948B-1728B52AA6E4}">
                <adec:decorative xmlns:adec="http://schemas.microsoft.com/office/drawing/2017/decorative" val="1"/>
              </a:ext>
            </a:extLst>
          </p:cNvPr>
          <p:cNvSpPr/>
          <p:nvPr/>
        </p:nvSpPr>
        <p:spPr>
          <a:xfrm>
            <a:off x="9493388" y="3922186"/>
            <a:ext cx="1506285" cy="14237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1822613F-8260-27CC-6BE9-282721024B91}"/>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DF6F418D-1E82-C1B3-4DF7-02B25D288D05}"/>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F5131459-E50E-416C-C32E-AAA5A31E4348}"/>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3075FA4A-13B1-32DF-123D-99BE9D4D507B}"/>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1F0D0065-A975-3F4A-139D-A0431613A2FD}"/>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CE3A8304-6EE3-146C-3EB2-BC7695CE9EC4}"/>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096510D4-6001-1E4F-C2A3-9894E7782339}"/>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849FA529-7E5C-1A29-244E-3BDB0DDA6486}"/>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089909BC-0896-4815-CD8F-54123A71380A}"/>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7AA8D240-1862-5BCA-D2C8-FB1768BD195D}"/>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FFD9D490-A65D-B106-8A66-563B31A44FE1}"/>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Compliance Team, Configuration Team, Employee</a:t>
            </a:r>
          </a:p>
        </p:txBody>
      </p:sp>
      <p:sp>
        <p:nvSpPr>
          <p:cNvPr id="36" name="Rounded Rectangle 35">
            <a:extLst>
              <a:ext uri="{FF2B5EF4-FFF2-40B4-BE49-F238E27FC236}">
                <a16:creationId xmlns:a16="http://schemas.microsoft.com/office/drawing/2014/main" id="{9995A805-E48D-5814-7F35-98EC43219247}"/>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A4F5CA21-3E0D-CD34-D713-32C2E17E2C89}"/>
              </a:ext>
              <a:ext uri="{C183D7F6-B498-43B3-948B-1728B52AA6E4}">
                <adec:decorative xmlns:adec="http://schemas.microsoft.com/office/drawing/2017/decorative" val="1"/>
              </a:ext>
            </a:extLst>
          </p:cNvPr>
          <p:cNvSpPr/>
          <p:nvPr/>
        </p:nvSpPr>
        <p:spPr>
          <a:xfrm>
            <a:off x="707186" y="1629870"/>
            <a:ext cx="3693840" cy="408282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4572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PII required encryption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Agent must have ability to scan and support multiple OS platforms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Integration with ITSM tools for issue logging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Knowledge base formats include (.txt, JSON/XML)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Requires device management and telemetry data access (e.g., Intune, SCCM, JAMF)</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Must support vulnerability and config scan output parsing (e.g., Nessus, Qualys)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Access to device performance metrics and system health logs</a:t>
            </a:r>
            <a:endParaRPr kumimoji="0" lang="en-US" sz="9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Security Tools (inbuilt and 3rd party) – (Ex. Antivirus, anti-malware software, firewalls, encryption tools, vulnerability scanners, compliance management tools, </a:t>
            </a:r>
            <a:r>
              <a:rPr kumimoji="0" lang="en-US" sz="90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rPr>
              <a:t>etc</a:t>
            </a: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 (.txt, JSON/XML)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User Activity logs, network and connectivity logs (.txt)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Historical Data – to identify patterns and provide insights (.txt)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Device telemetry data (CSV, JSON from Intune/SCCM)</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Vulnerability scan reports (XML, CSV)</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Configuration policies and audit logs (DOC, XLSX, JSON)</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9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94" name="TextBox 93">
            <a:extLst>
              <a:ext uri="{FF2B5EF4-FFF2-40B4-BE49-F238E27FC236}">
                <a16:creationId xmlns:a16="http://schemas.microsoft.com/office/drawing/2014/main" id="{759525B0-710F-DA03-1FE4-8FFD340C731A}"/>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636EDD99-DF8F-D69E-DF44-C856F44B7E6F}"/>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078C47CF-C37E-80CA-52F1-D4A56068F009}"/>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2997048B-E374-C444-6EF1-7A69C66E1E2A}"/>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70F189B2-6AAC-F663-22DB-5006C3AA59B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83230ACE-427E-0B3F-5E85-9FC472408EF6}"/>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CE1BC0EB-45A7-DC13-0E0A-75BE7209D499}"/>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4221799D-CA35-762B-9326-07440644E4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CFE9957B-7847-FEE3-B8BA-820BE7970993}"/>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F283443C-83CE-B291-336D-AE4EE6C2A8EF}"/>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76581668-CD40-3A2D-4F80-540547DB1A09}"/>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E43180A4-7422-39EE-E85B-148D1CF16213}"/>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61E4503C-B414-9D5D-EB63-A29236BA9669}"/>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F623037F-2262-5D5D-A56D-EEE7782C0DFF}"/>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9A099A0D-00E1-28BF-0ED0-4781688136DE}"/>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8E219511-4EC8-8507-6FA2-7B4925E52A7C}"/>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D0ED2A46-D1B9-224B-CC9C-D63053FD57F4}"/>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62061B80-0AC1-1AB1-2F9E-9C55ACBD72C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9843CE05-743D-1E6A-1F0A-BD5E7ED78790}"/>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5812A24A-F7EF-623D-0416-A8B5922E329D}"/>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45112DA5-D1AC-5FC7-4AF5-F802F8A7B690}"/>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C037779D-8FF4-AF42-1342-CFB07D6E9F9B}"/>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E8BED3F6-8B0C-3DE4-B9F3-F96B20406A6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EA47136C-9027-1573-2F58-8759D0477BD2}"/>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4A4CB2E2-54F7-6104-D6B5-6BC1129563A9}"/>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D255840C-C8C2-3EED-AFE1-C76F360FD24E}"/>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3DA7220A-18EE-3876-245F-5C3BF8410A3F}"/>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E2088B47-70F0-8540-CAFE-EA7F5545178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40005" y="1761689"/>
            <a:ext cx="154417" cy="134099"/>
          </a:xfrm>
          <a:prstGeom prst="rect">
            <a:avLst/>
          </a:prstGeom>
        </p:spPr>
      </p:pic>
      <p:cxnSp>
        <p:nvCxnSpPr>
          <p:cNvPr id="252" name="Straight Connector 251">
            <a:extLst>
              <a:ext uri="{FF2B5EF4-FFF2-40B4-BE49-F238E27FC236}">
                <a16:creationId xmlns:a16="http://schemas.microsoft.com/office/drawing/2014/main" id="{853E97E1-A4CA-3424-1658-B43FDAA6A98C}"/>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2F8F23BB-3969-D065-00C8-B93EEE149D21}"/>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981058F3-FB2C-B290-6701-9EB96933FB62}"/>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35" name="Rounded Rectangle 19">
            <a:extLst>
              <a:ext uri="{FF2B5EF4-FFF2-40B4-BE49-F238E27FC236}">
                <a16:creationId xmlns:a16="http://schemas.microsoft.com/office/drawing/2014/main" id="{C7EC1100-AFD3-D6C4-8539-4F2A72B7AD48}"/>
              </a:ext>
              <a:ext uri="{C183D7F6-B498-43B3-948B-1728B52AA6E4}">
                <adec:decorative xmlns:adec="http://schemas.microsoft.com/office/drawing/2017/decorative" val="1"/>
              </a:ext>
            </a:extLst>
          </p:cNvPr>
          <p:cNvSpPr/>
          <p:nvPr/>
        </p:nvSpPr>
        <p:spPr>
          <a:xfrm>
            <a:off x="695993" y="5806056"/>
            <a:ext cx="3705033" cy="70752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device management platforms (e.g., Intune, SCCM, JAMF), vulnerability scanners, and ITSM systems for configuration visibility and optimization</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device compliance workflows including telemetry ingestion, policy violation detection, and remediation recommendation</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173" name="TextBox 172">
            <a:extLst>
              <a:ext uri="{FF2B5EF4-FFF2-40B4-BE49-F238E27FC236}">
                <a16:creationId xmlns:a16="http://schemas.microsoft.com/office/drawing/2014/main" id="{1B256C34-36A9-1984-66BE-DE804224B0D9}"/>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DEC7D795-F944-26EE-663E-FDF86901F5C9}"/>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A97E27F6-C330-8E57-0B62-290194ABDA58}"/>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2BC619A1-A154-CBF4-6F86-417995BC20C9}"/>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38675C40-9C7E-17E8-B71E-53CA6AA29C74}"/>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DD599C80-C71D-7F45-9B18-75D7D38B079D}"/>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1D5C74BC-6B25-C0E8-83B5-8C432D2D8BCF}"/>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1974DF63-A3F5-B631-4392-A9D82378E170}"/>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4E946F09-3AF6-FF48-535F-4EFF591D5400}"/>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2C6E50FE-E3C7-15E0-8ECA-81A228F26486}"/>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CA39937A-465C-3308-317D-B7BB5FBD0A27}"/>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FD8AB282-0F12-0046-48C9-45B82493ED28}"/>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5E0E9808-5A36-05D3-F1B3-C734AB0648DF}"/>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3DDCF3A6-03FA-24D1-FBB5-850757B814C0}"/>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34CCDF08-C854-DB48-EF27-3BD9B0A4BE45}"/>
              </a:ext>
              <a:ext uri="{C183D7F6-B498-43B3-948B-1728B52AA6E4}">
                <adec:decorative xmlns:adec="http://schemas.microsoft.com/office/drawing/2017/decorative" val="1"/>
              </a:ext>
            </a:extLst>
          </p:cNvPr>
          <p:cNvSpPr/>
          <p:nvPr/>
        </p:nvSpPr>
        <p:spPr>
          <a:xfrm>
            <a:off x="9528192" y="3955294"/>
            <a:ext cx="1439290" cy="322708"/>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Device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and store all device information such as configuration, manufacturer, model etc.)</a:t>
            </a:r>
          </a:p>
        </p:txBody>
      </p:sp>
      <p:sp>
        <p:nvSpPr>
          <p:cNvPr id="291" name="Rounded Rectangle 290">
            <a:extLst>
              <a:ext uri="{FF2B5EF4-FFF2-40B4-BE49-F238E27FC236}">
                <a16:creationId xmlns:a16="http://schemas.microsoft.com/office/drawing/2014/main" id="{ED451F14-D7B3-4B93-A704-EE4CD6451EF0}"/>
              </a:ext>
              <a:ext uri="{C183D7F6-B498-43B3-948B-1728B52AA6E4}">
                <adec:decorative xmlns:adec="http://schemas.microsoft.com/office/drawing/2017/decorative" val="1"/>
              </a:ext>
            </a:extLst>
          </p:cNvPr>
          <p:cNvSpPr/>
          <p:nvPr/>
        </p:nvSpPr>
        <p:spPr>
          <a:xfrm>
            <a:off x="9528192" y="4311110"/>
            <a:ext cx="1439290" cy="308032"/>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Compliance Tracker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(review configuration info , compare with policy to validate policy violation information)</a:t>
            </a:r>
          </a:p>
        </p:txBody>
      </p:sp>
      <p:sp>
        <p:nvSpPr>
          <p:cNvPr id="293" name="Rounded Rectangle 292">
            <a:extLst>
              <a:ext uri="{FF2B5EF4-FFF2-40B4-BE49-F238E27FC236}">
                <a16:creationId xmlns:a16="http://schemas.microsoft.com/office/drawing/2014/main" id="{2BA6509C-4D63-D49E-2F98-7836912728C9}"/>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205916B8-2E4C-CE46-6560-EE7EB663AC87}"/>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03143304-06CA-5E3C-92A2-C583CF00C118}"/>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41" name="Rounded Rectangle 40">
            <a:extLst>
              <a:ext uri="{FF2B5EF4-FFF2-40B4-BE49-F238E27FC236}">
                <a16:creationId xmlns:a16="http://schemas.microsoft.com/office/drawing/2014/main" id="{DB277E61-5979-DA60-3E6A-D7E6A1426103}"/>
              </a:ext>
              <a:ext uri="{C183D7F6-B498-43B3-948B-1728B52AA6E4}">
                <adec:decorative xmlns:adec="http://schemas.microsoft.com/office/drawing/2017/decorative" val="1"/>
              </a:ext>
            </a:extLst>
          </p:cNvPr>
          <p:cNvSpPr/>
          <p:nvPr/>
        </p:nvSpPr>
        <p:spPr>
          <a:xfrm>
            <a:off x="9528192" y="4650693"/>
            <a:ext cx="1439290" cy="313789"/>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Device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device performance using required parameters to suggest optimization actions)</a:t>
            </a:r>
          </a:p>
        </p:txBody>
      </p:sp>
      <p:sp>
        <p:nvSpPr>
          <p:cNvPr id="2" name="Google Shape;163;p22">
            <a:extLst>
              <a:ext uri="{FF2B5EF4-FFF2-40B4-BE49-F238E27FC236}">
                <a16:creationId xmlns:a16="http://schemas.microsoft.com/office/drawing/2014/main" id="{70A35283-3C8C-DB18-43E4-01AFE3A8FF4B}"/>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Machine Configuration </a:t>
            </a: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Agent</a:t>
            </a:r>
          </a:p>
        </p:txBody>
      </p:sp>
      <p:sp>
        <p:nvSpPr>
          <p:cNvPr id="4" name="TextBox 3">
            <a:extLst>
              <a:ext uri="{FF2B5EF4-FFF2-40B4-BE49-F238E27FC236}">
                <a16:creationId xmlns:a16="http://schemas.microsoft.com/office/drawing/2014/main" id="{5E317F10-2139-2A48-77FE-A7EB8EEE2451}"/>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Automatically scan and suggests optimization actions for end-user devices and cloud connections for performance, security, and compliance</a:t>
            </a:r>
          </a:p>
        </p:txBody>
      </p:sp>
      <p:sp>
        <p:nvSpPr>
          <p:cNvPr id="40" name="Rounded Rectangle 39">
            <a:extLst>
              <a:ext uri="{FF2B5EF4-FFF2-40B4-BE49-F238E27FC236}">
                <a16:creationId xmlns:a16="http://schemas.microsoft.com/office/drawing/2014/main" id="{94BD974D-4CA2-BEEF-A61B-3CB8FD3E6F69}"/>
              </a:ext>
              <a:ext uri="{C183D7F6-B498-43B3-948B-1728B52AA6E4}">
                <adec:decorative xmlns:adec="http://schemas.microsoft.com/office/drawing/2017/decorative" val="1"/>
              </a:ext>
            </a:extLst>
          </p:cNvPr>
          <p:cNvSpPr/>
          <p:nvPr/>
        </p:nvSpPr>
        <p:spPr>
          <a:xfrm>
            <a:off x="9528192" y="4996943"/>
            <a:ext cx="1439290" cy="313789"/>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Recommendatory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(Suggest configuration / trouble shooting steps based on analysis/violation report)</a:t>
            </a:r>
          </a:p>
        </p:txBody>
      </p:sp>
    </p:spTree>
    <p:extLst>
      <p:ext uri="{BB962C8B-B14F-4D97-AF65-F5344CB8AC3E}">
        <p14:creationId xmlns:p14="http://schemas.microsoft.com/office/powerpoint/2010/main" val="2636099362"/>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3CD90-7594-494F-9963-09A7C010BD4B}"/>
            </a:ext>
          </a:extLst>
        </p:cNvPr>
        <p:cNvGrpSpPr/>
        <p:nvPr/>
      </p:nvGrpSpPr>
      <p:grpSpPr>
        <a:xfrm>
          <a:off x="0" y="0"/>
          <a:ext cx="0" cy="0"/>
          <a:chOff x="0" y="0"/>
          <a:chExt cx="0" cy="0"/>
        </a:xfrm>
      </p:grpSpPr>
      <p:sp>
        <p:nvSpPr>
          <p:cNvPr id="12" name="Google Shape;498;p32">
            <a:extLst>
              <a:ext uri="{FF2B5EF4-FFF2-40B4-BE49-F238E27FC236}">
                <a16:creationId xmlns:a16="http://schemas.microsoft.com/office/drawing/2014/main" id="{E3902C62-4211-FF4D-F8CF-59BBDD55E2B3}"/>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18288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The BRD/PRD documentation processes are manual, inconsistent, and time-consuming </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9126BFA5-5016-BD47-BC75-07D17F26ED86}"/>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18D47F4F-F6D5-82A8-D856-F9A21D3CA560}"/>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Manually gather business needs and objectives from stakeholders, which is time-consuming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Analysis of user stories, market research, and competitive analysis to identify requirements is complex and prone to errors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Inconsistent information structuring information into standardized templates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inefficient creation of comprehensive sections for scope, features, user flows, acceptance criteria, and technical specifications</a:t>
            </a:r>
          </a:p>
        </p:txBody>
      </p:sp>
      <p:sp>
        <p:nvSpPr>
          <p:cNvPr id="17" name="Google Shape;498;p32">
            <a:extLst>
              <a:ext uri="{FF2B5EF4-FFF2-40B4-BE49-F238E27FC236}">
                <a16:creationId xmlns:a16="http://schemas.microsoft.com/office/drawing/2014/main" id="{D450B7C4-9CA8-9561-D48E-3D6AACD38340}"/>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4B2645F3-7296-4B25-D587-7247ABE16A78}"/>
              </a:ext>
              <a:ext uri="{C183D7F6-B498-43B3-948B-1728B52AA6E4}">
                <adec:decorative xmlns:adec="http://schemas.microsoft.com/office/drawing/2017/decorative" val="1"/>
              </a:ext>
            </a:extLst>
          </p:cNvPr>
          <p:cNvSpPr/>
          <p:nvPr/>
        </p:nvSpPr>
        <p:spPr>
          <a:xfrm>
            <a:off x="6248885" y="2233080"/>
            <a:ext cx="2066440" cy="79716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Gathers business needs and objectives from stakeholder interviews, workshops, and existing documentation</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13CA6AF2-EF99-52C2-6C24-F4D33914BCF2}"/>
              </a:ext>
              <a:ext uri="{C183D7F6-B498-43B3-948B-1728B52AA6E4}">
                <adec:decorative xmlns:adec="http://schemas.microsoft.com/office/drawing/2017/decorative" val="1"/>
              </a:ext>
            </a:extLst>
          </p:cNvPr>
          <p:cNvSpPr/>
          <p:nvPr/>
        </p:nvSpPr>
        <p:spPr>
          <a:xfrm>
            <a:off x="6215591" y="4012171"/>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Structures information into a standardized BRD/PRD/etc.. template, ensuring clarity and consistency</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269F624C-01E6-DD74-EC9E-C22692CF7BC7}"/>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24" name="Google Shape;523;p32">
            <a:extLst>
              <a:ext uri="{FF2B5EF4-FFF2-40B4-BE49-F238E27FC236}">
                <a16:creationId xmlns:a16="http://schemas.microsoft.com/office/drawing/2014/main" id="{A99E2D41-2B6E-1493-C922-9A9DC3B21DFA}"/>
              </a:ext>
              <a:ext uri="{C183D7F6-B498-43B3-948B-1728B52AA6E4}">
                <adec:decorative xmlns:adec="http://schemas.microsoft.com/office/drawing/2017/decorative" val="1"/>
              </a:ext>
            </a:extLst>
          </p:cNvPr>
          <p:cNvSpPr/>
          <p:nvPr/>
        </p:nvSpPr>
        <p:spPr>
          <a:xfrm>
            <a:off x="6215591" y="3146167"/>
            <a:ext cx="2099734" cy="75007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Analyzes user stories, market research, and competitive analysis to identify product/project/ business requirements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01D43569-7360-4A00-B747-E7C5F23CD99D}"/>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31" name="Google Shape;163;p22">
            <a:extLst>
              <a:ext uri="{FF2B5EF4-FFF2-40B4-BE49-F238E27FC236}">
                <a16:creationId xmlns:a16="http://schemas.microsoft.com/office/drawing/2014/main" id="{9AB1C7E6-7815-79EB-A89D-6857619380B4}"/>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Project Manager </a:t>
            </a: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Agent</a:t>
            </a:r>
          </a:p>
        </p:txBody>
      </p:sp>
      <p:sp>
        <p:nvSpPr>
          <p:cNvPr id="36" name="TextBox 35">
            <a:extLst>
              <a:ext uri="{FF2B5EF4-FFF2-40B4-BE49-F238E27FC236}">
                <a16:creationId xmlns:a16="http://schemas.microsoft.com/office/drawing/2014/main" id="{7BA95BEB-0DD8-9F6C-02BC-11493D715B58}"/>
              </a:ext>
            </a:extLst>
          </p:cNvPr>
          <p:cNvSpPr txBox="1"/>
          <p:nvPr/>
        </p:nvSpPr>
        <p:spPr>
          <a:xfrm>
            <a:off x="695994" y="1098881"/>
            <a:ext cx="7752204"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standardized BRD and PRD creation for clarity, consistency, and stakeholder alignment</a:t>
            </a:r>
          </a:p>
        </p:txBody>
      </p:sp>
      <p:sp>
        <p:nvSpPr>
          <p:cNvPr id="37" name="Google Shape;498;p32">
            <a:extLst>
              <a:ext uri="{FF2B5EF4-FFF2-40B4-BE49-F238E27FC236}">
                <a16:creationId xmlns:a16="http://schemas.microsoft.com/office/drawing/2014/main" id="{8B1452C3-A13A-A0D4-6238-89DDCDEEE3BC}"/>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AI Agent creates standardized BRDs/PRDs, fostering clear, consistent, and actionable project requirements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48CE5414-7DB0-3143-A3A1-138DE85A6294}"/>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2" name="Google Shape;523;p32">
            <a:extLst>
              <a:ext uri="{FF2B5EF4-FFF2-40B4-BE49-F238E27FC236}">
                <a16:creationId xmlns:a16="http://schemas.microsoft.com/office/drawing/2014/main" id="{4DD698F6-932B-04D0-2053-A5A9BDB265CF}"/>
              </a:ext>
              <a:ext uri="{C183D7F6-B498-43B3-948B-1728B52AA6E4}">
                <adec:decorative xmlns:adec="http://schemas.microsoft.com/office/drawing/2017/decorative" val="1"/>
              </a:ext>
            </a:extLst>
          </p:cNvPr>
          <p:cNvSpPr/>
          <p:nvPr/>
        </p:nvSpPr>
        <p:spPr>
          <a:xfrm>
            <a:off x="6215591" y="4843837"/>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Automatically generates sections for scope, features, user flows, acceptance criteria, technical specifications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9" name="Google Shape;498;p32">
            <a:extLst>
              <a:ext uri="{FF2B5EF4-FFF2-40B4-BE49-F238E27FC236}">
                <a16:creationId xmlns:a16="http://schemas.microsoft.com/office/drawing/2014/main" id="{2482A23B-A404-2679-7067-1963F1F6F604}"/>
              </a:ext>
              <a:ext uri="{C183D7F6-B498-43B3-948B-1728B52AA6E4}">
                <adec:decorative xmlns:adec="http://schemas.microsoft.com/office/drawing/2017/decorative" val="1"/>
              </a:ext>
            </a:extLst>
          </p:cNvPr>
          <p:cNvSpPr/>
          <p:nvPr/>
        </p:nvSpPr>
        <p:spPr>
          <a:xfrm>
            <a:off x="8558347" y="4766457"/>
            <a:ext cx="3057247" cy="177448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40" name="Google Shape;516;p32">
            <a:extLst>
              <a:ext uri="{FF2B5EF4-FFF2-40B4-BE49-F238E27FC236}">
                <a16:creationId xmlns:a16="http://schemas.microsoft.com/office/drawing/2014/main" id="{1E82B500-BB15-05B3-D165-0EF4E7FBD01F}"/>
              </a:ext>
              <a:ext uri="{C183D7F6-B498-43B3-948B-1728B52AA6E4}">
                <adec:decorative xmlns:adec="http://schemas.microsoft.com/office/drawing/2017/decorative" val="1"/>
              </a:ext>
            </a:extLst>
          </p:cNvPr>
          <p:cNvSpPr/>
          <p:nvPr/>
        </p:nvSpPr>
        <p:spPr>
          <a:xfrm>
            <a:off x="8682390" y="5885236"/>
            <a:ext cx="1369774" cy="47469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Business analysts</a:t>
            </a:r>
          </a:p>
        </p:txBody>
      </p:sp>
      <p:sp>
        <p:nvSpPr>
          <p:cNvPr id="53" name="Google Shape;516;p32">
            <a:extLst>
              <a:ext uri="{FF2B5EF4-FFF2-40B4-BE49-F238E27FC236}">
                <a16:creationId xmlns:a16="http://schemas.microsoft.com/office/drawing/2014/main" id="{5C515E5C-CE70-5A6D-9565-212FD9842692}"/>
              </a:ext>
              <a:ext uri="{C183D7F6-B498-43B3-948B-1728B52AA6E4}">
                <adec:decorative xmlns:adec="http://schemas.microsoft.com/office/drawing/2017/decorative" val="1"/>
              </a:ext>
            </a:extLst>
          </p:cNvPr>
          <p:cNvSpPr/>
          <p:nvPr/>
        </p:nvSpPr>
        <p:spPr>
          <a:xfrm>
            <a:off x="8682390"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Project managers</a:t>
            </a:r>
          </a:p>
        </p:txBody>
      </p:sp>
      <p:sp>
        <p:nvSpPr>
          <p:cNvPr id="54" name="Google Shape;516;p32">
            <a:extLst>
              <a:ext uri="{FF2B5EF4-FFF2-40B4-BE49-F238E27FC236}">
                <a16:creationId xmlns:a16="http://schemas.microsoft.com/office/drawing/2014/main" id="{62C745E9-4EEB-78CC-0E37-CA0C30D30371}"/>
              </a:ext>
              <a:ext uri="{C183D7F6-B498-43B3-948B-1728B52AA6E4}">
                <adec:decorative xmlns:adec="http://schemas.microsoft.com/office/drawing/2017/decorative" val="1"/>
              </a:ext>
            </a:extLst>
          </p:cNvPr>
          <p:cNvSpPr/>
          <p:nvPr/>
        </p:nvSpPr>
        <p:spPr>
          <a:xfrm>
            <a:off x="10123065"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Product managers</a:t>
            </a:r>
          </a:p>
        </p:txBody>
      </p:sp>
      <p:sp>
        <p:nvSpPr>
          <p:cNvPr id="55" name="TextBox 54">
            <a:extLst>
              <a:ext uri="{FF2B5EF4-FFF2-40B4-BE49-F238E27FC236}">
                <a16:creationId xmlns:a16="http://schemas.microsoft.com/office/drawing/2014/main" id="{C5D66FDC-6044-16CC-8B7B-36A470C1D9A9}"/>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6" name="Google Shape;498;p32">
            <a:extLst>
              <a:ext uri="{FF2B5EF4-FFF2-40B4-BE49-F238E27FC236}">
                <a16:creationId xmlns:a16="http://schemas.microsoft.com/office/drawing/2014/main" id="{829CC618-691C-373D-D03C-DA01AA81286B}"/>
              </a:ext>
              <a:ext uri="{C183D7F6-B498-43B3-948B-1728B52AA6E4}">
                <adec:decorative xmlns:adec="http://schemas.microsoft.com/office/drawing/2017/decorative" val="1"/>
              </a:ext>
            </a:extLst>
          </p:cNvPr>
          <p:cNvSpPr/>
          <p:nvPr/>
        </p:nvSpPr>
        <p:spPr>
          <a:xfrm>
            <a:off x="8558349" y="1740228"/>
            <a:ext cx="3057246" cy="291096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57" name="Rounded Rectangle 56">
            <a:extLst>
              <a:ext uri="{FF2B5EF4-FFF2-40B4-BE49-F238E27FC236}">
                <a16:creationId xmlns:a16="http://schemas.microsoft.com/office/drawing/2014/main" id="{7404B6AD-4095-1B34-3097-16AC5B3703F1}"/>
              </a:ext>
              <a:ext uri="{C183D7F6-B498-43B3-948B-1728B52AA6E4}">
                <adec:decorative xmlns:adec="http://schemas.microsoft.com/office/drawing/2017/decorative" val="1"/>
              </a:ext>
            </a:extLst>
          </p:cNvPr>
          <p:cNvSpPr/>
          <p:nvPr/>
        </p:nvSpPr>
        <p:spPr>
          <a:xfrm>
            <a:off x="8700923" y="2229264"/>
            <a:ext cx="2790518" cy="41164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Reduced Document Creation Time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faster creation of BRDs and PRDs through automation</a:t>
            </a:r>
          </a:p>
        </p:txBody>
      </p:sp>
      <p:sp>
        <p:nvSpPr>
          <p:cNvPr id="58" name="Arrow: Up 56">
            <a:extLst>
              <a:ext uri="{FF2B5EF4-FFF2-40B4-BE49-F238E27FC236}">
                <a16:creationId xmlns:a16="http://schemas.microsoft.com/office/drawing/2014/main" id="{6512FFB2-4B6B-17C9-73AE-A3C5FC1F35F5}"/>
              </a:ext>
              <a:ext uri="{C183D7F6-B498-43B3-948B-1728B52AA6E4}">
                <adec:decorative xmlns:adec="http://schemas.microsoft.com/office/drawing/2017/decorative" val="1"/>
              </a:ext>
            </a:extLst>
          </p:cNvPr>
          <p:cNvSpPr/>
          <p:nvPr/>
        </p:nvSpPr>
        <p:spPr>
          <a:xfrm>
            <a:off x="8794754" y="229724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Google Shape;523;p32">
            <a:extLst>
              <a:ext uri="{FF2B5EF4-FFF2-40B4-BE49-F238E27FC236}">
                <a16:creationId xmlns:a16="http://schemas.microsoft.com/office/drawing/2014/main" id="{5970BF1E-F40E-7B2A-9024-B705DB6B0060}"/>
              </a:ext>
              <a:ext uri="{C183D7F6-B498-43B3-948B-1728B52AA6E4}">
                <adec:decorative xmlns:adec="http://schemas.microsoft.com/office/drawing/2017/decorative" val="1"/>
              </a:ext>
            </a:extLst>
          </p:cNvPr>
          <p:cNvSpPr/>
          <p:nvPr/>
        </p:nvSpPr>
        <p:spPr>
          <a:xfrm>
            <a:off x="6215591" y="5676756"/>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Facilitates collaboration and feedback from stakeholders through version control and commenting features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1" name="Rounded Rectangle 40">
            <a:extLst>
              <a:ext uri="{FF2B5EF4-FFF2-40B4-BE49-F238E27FC236}">
                <a16:creationId xmlns:a16="http://schemas.microsoft.com/office/drawing/2014/main" id="{815A15D1-6F14-1858-BEEE-760FC189A4D6}"/>
              </a:ext>
              <a:ext uri="{C183D7F6-B498-43B3-948B-1728B52AA6E4}">
                <adec:decorative xmlns:adec="http://schemas.microsoft.com/office/drawing/2017/decorative" val="1"/>
              </a:ext>
            </a:extLst>
          </p:cNvPr>
          <p:cNvSpPr/>
          <p:nvPr/>
        </p:nvSpPr>
        <p:spPr>
          <a:xfrm>
            <a:off x="8700923" y="2711902"/>
            <a:ext cx="2790518" cy="41164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Document Consistency and Quality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higher consistency and quality of documents</a:t>
            </a:r>
          </a:p>
        </p:txBody>
      </p:sp>
      <p:sp>
        <p:nvSpPr>
          <p:cNvPr id="42" name="Arrow: Up 56">
            <a:extLst>
              <a:ext uri="{FF2B5EF4-FFF2-40B4-BE49-F238E27FC236}">
                <a16:creationId xmlns:a16="http://schemas.microsoft.com/office/drawing/2014/main" id="{2B6841A8-31BB-D76D-FE8C-5D734D3B3C6B}"/>
              </a:ext>
              <a:ext uri="{C183D7F6-B498-43B3-948B-1728B52AA6E4}">
                <adec:decorative xmlns:adec="http://schemas.microsoft.com/office/drawing/2017/decorative" val="1"/>
              </a:ext>
            </a:extLst>
          </p:cNvPr>
          <p:cNvSpPr/>
          <p:nvPr/>
        </p:nvSpPr>
        <p:spPr>
          <a:xfrm>
            <a:off x="8794754" y="277988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Rounded Rectangle 44">
            <a:extLst>
              <a:ext uri="{FF2B5EF4-FFF2-40B4-BE49-F238E27FC236}">
                <a16:creationId xmlns:a16="http://schemas.microsoft.com/office/drawing/2014/main" id="{76111CCE-970A-93D0-D71C-AEF86819A396}"/>
              </a:ext>
              <a:ext uri="{C183D7F6-B498-43B3-948B-1728B52AA6E4}">
                <adec:decorative xmlns:adec="http://schemas.microsoft.com/office/drawing/2017/decorative" val="1"/>
              </a:ext>
            </a:extLst>
          </p:cNvPr>
          <p:cNvSpPr/>
          <p:nvPr/>
        </p:nvSpPr>
        <p:spPr>
          <a:xfrm>
            <a:off x="8700923" y="3207274"/>
            <a:ext cx="2790518" cy="41164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Enhanced Stakeholder Alignment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alignment on requirements through structured and clear documentation</a:t>
            </a:r>
          </a:p>
        </p:txBody>
      </p:sp>
      <p:sp>
        <p:nvSpPr>
          <p:cNvPr id="46" name="Arrow: Up 56">
            <a:extLst>
              <a:ext uri="{FF2B5EF4-FFF2-40B4-BE49-F238E27FC236}">
                <a16:creationId xmlns:a16="http://schemas.microsoft.com/office/drawing/2014/main" id="{BD84D916-529C-0047-92DC-59CA5116E192}"/>
              </a:ext>
              <a:ext uri="{C183D7F6-B498-43B3-948B-1728B52AA6E4}">
                <adec:decorative xmlns:adec="http://schemas.microsoft.com/office/drawing/2017/decorative" val="1"/>
              </a:ext>
            </a:extLst>
          </p:cNvPr>
          <p:cNvSpPr/>
          <p:nvPr/>
        </p:nvSpPr>
        <p:spPr>
          <a:xfrm>
            <a:off x="8794754" y="327525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Rounded Rectangle 46">
            <a:extLst>
              <a:ext uri="{FF2B5EF4-FFF2-40B4-BE49-F238E27FC236}">
                <a16:creationId xmlns:a16="http://schemas.microsoft.com/office/drawing/2014/main" id="{3865E9E0-37DA-3B4A-7705-904B26DF691A}"/>
              </a:ext>
              <a:ext uri="{C183D7F6-B498-43B3-948B-1728B52AA6E4}">
                <adec:decorative xmlns:adec="http://schemas.microsoft.com/office/drawing/2017/decorative" val="1"/>
              </a:ext>
            </a:extLst>
          </p:cNvPr>
          <p:cNvSpPr/>
          <p:nvPr/>
        </p:nvSpPr>
        <p:spPr>
          <a:xfrm>
            <a:off x="8700923" y="4188771"/>
            <a:ext cx="2790518" cy="41164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Accelerated Product Development Lifecycle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through efficient requirements gathering &amp; documentation</a:t>
            </a:r>
          </a:p>
        </p:txBody>
      </p:sp>
      <p:sp>
        <p:nvSpPr>
          <p:cNvPr id="48" name="Arrow: Up 56">
            <a:extLst>
              <a:ext uri="{FF2B5EF4-FFF2-40B4-BE49-F238E27FC236}">
                <a16:creationId xmlns:a16="http://schemas.microsoft.com/office/drawing/2014/main" id="{F7C17C29-E1E6-0879-1271-67C543294BA5}"/>
              </a:ext>
              <a:ext uri="{C183D7F6-B498-43B3-948B-1728B52AA6E4}">
                <adec:decorative xmlns:adec="http://schemas.microsoft.com/office/drawing/2017/decorative" val="1"/>
              </a:ext>
            </a:extLst>
          </p:cNvPr>
          <p:cNvSpPr/>
          <p:nvPr/>
        </p:nvSpPr>
        <p:spPr>
          <a:xfrm>
            <a:off x="8794754" y="425675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13022049-276C-7716-8E30-2D230064B332}"/>
              </a:ext>
              <a:ext uri="{C183D7F6-B498-43B3-948B-1728B52AA6E4}">
                <adec:decorative xmlns:adec="http://schemas.microsoft.com/office/drawing/2017/decorative" val="1"/>
              </a:ext>
            </a:extLst>
          </p:cNvPr>
          <p:cNvSpPr/>
          <p:nvPr/>
        </p:nvSpPr>
        <p:spPr>
          <a:xfrm>
            <a:off x="8700923" y="3695797"/>
            <a:ext cx="2790518" cy="41164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Ambiguity/Scope Creep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reduced ambiguity/scope creep due to detailed &amp; accurate documentation</a:t>
            </a:r>
          </a:p>
        </p:txBody>
      </p:sp>
      <p:sp>
        <p:nvSpPr>
          <p:cNvPr id="50" name="Arrow: Up 56">
            <a:extLst>
              <a:ext uri="{FF2B5EF4-FFF2-40B4-BE49-F238E27FC236}">
                <a16:creationId xmlns:a16="http://schemas.microsoft.com/office/drawing/2014/main" id="{C9466865-0532-C739-3AC9-765FA6DD6175}"/>
              </a:ext>
              <a:ext uri="{C183D7F6-B498-43B3-948B-1728B52AA6E4}">
                <adec:decorative xmlns:adec="http://schemas.microsoft.com/office/drawing/2017/decorative" val="1"/>
              </a:ext>
            </a:extLst>
          </p:cNvPr>
          <p:cNvSpPr/>
          <p:nvPr/>
        </p:nvSpPr>
        <p:spPr>
          <a:xfrm>
            <a:off x="8794754" y="3763777"/>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5715685"/>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8C1CA-B176-A5E6-B6A6-62FC24AECFAD}"/>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A38B2C8D-C952-4D98-751C-B4CDCE7BD4C8}"/>
              </a:ext>
              <a:ext uri="{C183D7F6-B498-43B3-948B-1728B52AA6E4}">
                <adec:decorative xmlns:adec="http://schemas.microsoft.com/office/drawing/2017/decorative" val="1"/>
              </a:ext>
            </a:extLst>
          </p:cNvPr>
          <p:cNvCxnSpPr>
            <a:cxnSpLocks/>
            <a:stCxn id="48" idx="1"/>
          </p:cNvCxnSpPr>
          <p:nvPr/>
        </p:nvCxnSpPr>
        <p:spPr>
          <a:xfrm flipH="1" flipV="1">
            <a:off x="8574716" y="5436574"/>
            <a:ext cx="918672" cy="14263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9465FF3A-A1E8-4FB3-665E-0F56541207C2}"/>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9ECB1F37-C870-AEEB-C345-257ACE802333}"/>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F7A24820-01E1-B51A-4040-1EDE93776541}"/>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FF208982-430A-6746-0CAD-8D3C8E5AAA8B}"/>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9240EAA9-554B-DDE0-34D9-C0248EE2C992}"/>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67E51E95-7B42-7296-3390-25D27D04CA7E}"/>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1D2888EB-8C84-B582-84D7-BBA90388D713}"/>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05192B38-D008-5448-A24F-DA30ACCDF329}"/>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01919F12-949B-E296-C8C3-89ADD03F5008}"/>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5F75A134-BCCA-2C50-6E2A-92869E11D21F}"/>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6470A4C3-7EA6-FAB8-97EB-628C63117E30}"/>
              </a:ext>
              <a:ext uri="{C183D7F6-B498-43B3-948B-1728B52AA6E4}">
                <adec:decorative xmlns:adec="http://schemas.microsoft.com/office/drawing/2017/decorative" val="1"/>
              </a:ext>
            </a:extLst>
          </p:cNvPr>
          <p:cNvSpPr/>
          <p:nvPr/>
        </p:nvSpPr>
        <p:spPr>
          <a:xfrm>
            <a:off x="707186" y="1629870"/>
            <a:ext cx="3693840" cy="3772609"/>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7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Must connect with existing project management tools, document management systems, and automation engines (e.g. ADO, JIRA, Confluence)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Maintain version control and audit trails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Knowledge base formats include (.mp3, .txt, PDF, SharePoint, Docs, PPT, Excel, .msg, JSON/XML)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Requires integration with productivity tools (e.g., SharePoint, ADO,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Must support ingestion of business requirement inputs from stakeholder interviews/docs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LLM should map inputs to BRD/PRD templates</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7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7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Project Details </a:t>
            </a: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(.txt, JSON/XML)</a:t>
            </a:r>
            <a:endPar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Data – </a:t>
            </a: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(.mp3, .txt, PDF, Docs, PPT, Excel, .msg,)</a:t>
            </a:r>
            <a:endPar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Secondary Data - </a:t>
            </a: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user stories, market research, competitive analysis to identify requirements (.txt, PDF, Docs, PPT, Excel, JSON/XML)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Standard BRD/PRD templates (Excel)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HITL (.txt, .msg)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Stakeholder notes and transcripts (TXT, DOCX)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Previous BRDs/PRDs (DOCX, PDF,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Document templates and formatting rules (DOCX, JSON)</a:t>
            </a:r>
          </a:p>
        </p:txBody>
      </p:sp>
      <p:sp>
        <p:nvSpPr>
          <p:cNvPr id="94" name="TextBox 93">
            <a:extLst>
              <a:ext uri="{FF2B5EF4-FFF2-40B4-BE49-F238E27FC236}">
                <a16:creationId xmlns:a16="http://schemas.microsoft.com/office/drawing/2014/main" id="{ABF9E3DF-7431-D554-AB4A-7ADDA78102D1}"/>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A53CCD3D-3C3E-C134-395B-B71A2D17A228}"/>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4364BCFB-657A-6A87-28FC-1E3A4062B81D}"/>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B67A15CB-3C40-9173-0321-AA3A38F754D9}"/>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3170B9BD-492C-A957-D690-2CD44220DD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1715B5A-FD2B-99D8-2001-D791CEF9F3CF}"/>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175042D5-01B3-C3C9-1CBE-F6C9C48FEF85}"/>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FE2020BF-A880-F5F7-CF18-64694DF3B1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9C73D922-DBEA-77AF-EA4A-965E850F1913}"/>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E756A42F-07FB-FCDA-1029-013611F7E3B6}"/>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F4DD8C0E-B0D0-363C-1814-ECC0384DC2FC}"/>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18C5B926-7EA4-F24F-BB97-F1B7F5F11486}"/>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E81BE422-83E2-5923-2438-2882ADF6C474}"/>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58FF2C6E-201E-2A97-6F95-C53692E95CDE}"/>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4E93E54F-A15D-2841-0EF7-9F1495668339}"/>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C2F1F44C-0FE8-188B-5BA0-F1C6C09CD64E}"/>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603A5163-B6CD-7AAE-5F5B-2D4BE4AE6240}"/>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A98E2C5B-799D-4C95-53DE-5AC1CAC6CE1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B06BA1F4-1108-A6D8-A2AC-A083027FE2E8}"/>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73085B86-76B7-5DE2-CE71-96367966C276}"/>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3FF60617-C41A-8704-5C9C-6D12AD0B0C21}"/>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84406D6E-AED6-EEF5-507B-0DC8102E76DA}"/>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DD4FCE91-DCF0-6E47-3BB4-A61F13EC0CF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81194E43-F431-EE1A-EF92-7278FB88659D}"/>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FF59833B-5196-C808-70EB-DB6F698F13E5}"/>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63968262-B6B8-6DC8-6C87-90762CAFA083}"/>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A88FE014-A49A-FAE2-7BE5-F649BA199AFD}"/>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A3A1E379-531E-DA62-BD33-CF190DA317E0}"/>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6A330C17-5776-8AEB-9436-B4F4B6B5FA5F}"/>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IT FUNCTION</a:t>
            </a:r>
          </a:p>
        </p:txBody>
      </p:sp>
      <p:sp>
        <p:nvSpPr>
          <p:cNvPr id="6" name="Google Shape;163;p22">
            <a:extLst>
              <a:ext uri="{FF2B5EF4-FFF2-40B4-BE49-F238E27FC236}">
                <a16:creationId xmlns:a16="http://schemas.microsoft.com/office/drawing/2014/main" id="{8448D40E-CA79-6409-2F17-2F974D47E94A}"/>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Project Manager </a:t>
            </a: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Agent</a:t>
            </a:r>
          </a:p>
        </p:txBody>
      </p:sp>
      <p:sp>
        <p:nvSpPr>
          <p:cNvPr id="9" name="TextBox 8">
            <a:extLst>
              <a:ext uri="{FF2B5EF4-FFF2-40B4-BE49-F238E27FC236}">
                <a16:creationId xmlns:a16="http://schemas.microsoft.com/office/drawing/2014/main" id="{DD72D1F3-E044-7BDE-841E-1537001699CD}"/>
              </a:ext>
            </a:extLst>
          </p:cNvPr>
          <p:cNvSpPr txBox="1"/>
          <p:nvPr/>
        </p:nvSpPr>
        <p:spPr>
          <a:xfrm>
            <a:off x="695994" y="1098881"/>
            <a:ext cx="11229707"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standardized BRD and PRD creation for clarity, consistency, and stakeholder alignment</a:t>
            </a:r>
          </a:p>
        </p:txBody>
      </p:sp>
      <p:sp>
        <p:nvSpPr>
          <p:cNvPr id="173" name="TextBox 172">
            <a:extLst>
              <a:ext uri="{FF2B5EF4-FFF2-40B4-BE49-F238E27FC236}">
                <a16:creationId xmlns:a16="http://schemas.microsoft.com/office/drawing/2014/main" id="{36DE6267-94FC-5D2B-0747-B23164588D96}"/>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886F84D5-C98D-90B8-F244-AF0C34F479C5}"/>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DB62AD23-A5A6-732F-CD0C-A562CD5300D6}"/>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2D98B3EF-DEF9-9B7F-ED85-C29893137968}"/>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F7A86548-A7DD-C371-DDB6-0704AE8A838C}"/>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E84002AF-132D-D5C9-6AE8-CDF21C759BB0}"/>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3AF9E3FE-79DF-82DE-0CD8-1A6631AF9693}"/>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B8D5B590-C66D-C5F6-0B98-9EBA70ECCF5B}"/>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2A3AD938-9BDC-3540-2B90-5B21DF496D4E}"/>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740AD185-8D35-8BB7-EF37-78251800E9AA}"/>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BCE3F4D3-0188-2F5C-A298-7C364F7B187F}"/>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8A27461B-8FC7-67CC-2C49-3291C3732717}"/>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775CD256-6735-A6A2-AA74-D90E58241E89}"/>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80A94A75-9E12-4541-D8FD-C3C1C60D7134}"/>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Project Manager, Business Manager, Product Manager </a:t>
            </a:r>
          </a:p>
        </p:txBody>
      </p:sp>
      <p:pic>
        <p:nvPicPr>
          <p:cNvPr id="4" name="Graphic 3">
            <a:extLst>
              <a:ext uri="{FF2B5EF4-FFF2-40B4-BE49-F238E27FC236}">
                <a16:creationId xmlns:a16="http://schemas.microsoft.com/office/drawing/2014/main" id="{F4E5AF48-04E4-A5E1-36C6-868F1F91007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9162" y="1761689"/>
            <a:ext cx="154417" cy="134099"/>
          </a:xfrm>
          <a:prstGeom prst="rect">
            <a:avLst/>
          </a:prstGeom>
        </p:spPr>
      </p:pic>
      <p:sp>
        <p:nvSpPr>
          <p:cNvPr id="21" name="Rounded Rectangle 19">
            <a:extLst>
              <a:ext uri="{FF2B5EF4-FFF2-40B4-BE49-F238E27FC236}">
                <a16:creationId xmlns:a16="http://schemas.microsoft.com/office/drawing/2014/main" id="{74ADE56F-66EE-CF6A-1060-2AB8C39C96FB}"/>
              </a:ext>
              <a:ext uri="{C183D7F6-B498-43B3-948B-1728B52AA6E4}">
                <adec:decorative xmlns:adec="http://schemas.microsoft.com/office/drawing/2017/decorative" val="1"/>
              </a:ext>
            </a:extLst>
          </p:cNvPr>
          <p:cNvSpPr/>
          <p:nvPr/>
        </p:nvSpPr>
        <p:spPr>
          <a:xfrm>
            <a:off x="695993" y="5456390"/>
            <a:ext cx="3705033" cy="338554"/>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AC0F879A-097E-A20F-6EE5-4109A0B2C8E1}"/>
              </a:ext>
              <a:ext uri="{C183D7F6-B498-43B3-948B-1728B52AA6E4}">
                <adec:decorative xmlns:adec="http://schemas.microsoft.com/office/drawing/2017/decorative" val="1"/>
              </a:ext>
            </a:extLst>
          </p:cNvPr>
          <p:cNvSpPr txBox="1"/>
          <p:nvPr/>
        </p:nvSpPr>
        <p:spPr>
          <a:xfrm>
            <a:off x="740798" y="5456390"/>
            <a:ext cx="1287791" cy="338554"/>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E235C00C-425B-E003-3127-8BEA3C12F276}"/>
              </a:ext>
              <a:ext uri="{C183D7F6-B498-43B3-948B-1728B52AA6E4}">
                <adec:decorative xmlns:adec="http://schemas.microsoft.com/office/drawing/2017/decorative" val="1"/>
              </a:ext>
            </a:extLst>
          </p:cNvPr>
          <p:cNvSpPr txBox="1"/>
          <p:nvPr/>
        </p:nvSpPr>
        <p:spPr>
          <a:xfrm>
            <a:off x="2076802" y="5489168"/>
            <a:ext cx="2298101" cy="217752"/>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7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Management Summary Creation Agent</a:t>
            </a:r>
          </a:p>
        </p:txBody>
      </p:sp>
      <p:sp>
        <p:nvSpPr>
          <p:cNvPr id="35" name="Rounded Rectangle 19">
            <a:extLst>
              <a:ext uri="{FF2B5EF4-FFF2-40B4-BE49-F238E27FC236}">
                <a16:creationId xmlns:a16="http://schemas.microsoft.com/office/drawing/2014/main" id="{AAB8B74D-D85E-8AAF-4F7A-CD8107398F5A}"/>
              </a:ext>
              <a:ext uri="{C183D7F6-B498-43B3-948B-1728B52AA6E4}">
                <adec:decorative xmlns:adec="http://schemas.microsoft.com/office/drawing/2017/decorative" val="1"/>
              </a:ext>
            </a:extLst>
          </p:cNvPr>
          <p:cNvSpPr/>
          <p:nvPr/>
        </p:nvSpPr>
        <p:spPr>
          <a:xfrm>
            <a:off x="695993" y="5849787"/>
            <a:ext cx="3705033" cy="66194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project management systems (e.g., ADO, JIRA), document repositories (e.g., SharePoint, Confluence), and meeting data sources for requirement capture</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business analysis workflows including stakeholder input gathering, version-controlled BRD/PRD generation, and document review cycles</a:t>
            </a:r>
            <a:endParaRPr kumimoji="0" lang="en-GB" sz="6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45" name="Rounded Rectangle 44">
            <a:extLst>
              <a:ext uri="{FF2B5EF4-FFF2-40B4-BE49-F238E27FC236}">
                <a16:creationId xmlns:a16="http://schemas.microsoft.com/office/drawing/2014/main" id="{347291DF-31EB-C95F-9AA1-E53C907F49DA}"/>
              </a:ext>
              <a:ext uri="{C183D7F6-B498-43B3-948B-1728B52AA6E4}">
                <adec:decorative xmlns:adec="http://schemas.microsoft.com/office/drawing/2017/decorative" val="1"/>
              </a:ext>
            </a:extLst>
          </p:cNvPr>
          <p:cNvSpPr/>
          <p:nvPr/>
        </p:nvSpPr>
        <p:spPr>
          <a:xfrm>
            <a:off x="9493388" y="3922186"/>
            <a:ext cx="1506285" cy="1335394"/>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421EF51D-7806-07DE-9880-3C69234F97E1}"/>
              </a:ext>
              <a:ext uri="{C183D7F6-B498-43B3-948B-1728B52AA6E4}">
                <adec:decorative xmlns:adec="http://schemas.microsoft.com/office/drawing/2017/decorative" val="1"/>
              </a:ext>
            </a:extLst>
          </p:cNvPr>
          <p:cNvSpPr/>
          <p:nvPr/>
        </p:nvSpPr>
        <p:spPr>
          <a:xfrm>
            <a:off x="9447718" y="3855885"/>
            <a:ext cx="1597625" cy="2060361"/>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7A30B2D4-84E8-F346-B31E-2C9E5794CA40}"/>
              </a:ext>
              <a:ext uri="{C183D7F6-B498-43B3-948B-1728B52AA6E4}">
                <adec:decorative xmlns:adec="http://schemas.microsoft.com/office/drawing/2017/decorative" val="1"/>
              </a:ext>
            </a:extLst>
          </p:cNvPr>
          <p:cNvSpPr/>
          <p:nvPr/>
        </p:nvSpPr>
        <p:spPr>
          <a:xfrm>
            <a:off x="9493388" y="5326290"/>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5A2B680B-5C30-06C2-E11D-E1FCE9AC6E98}"/>
              </a:ext>
              <a:ext uri="{C183D7F6-B498-43B3-948B-1728B52AA6E4}">
                <adec:decorative xmlns:adec="http://schemas.microsoft.com/office/drawing/2017/decorative" val="1"/>
              </a:ext>
            </a:extLst>
          </p:cNvPr>
          <p:cNvSpPr/>
          <p:nvPr/>
        </p:nvSpPr>
        <p:spPr>
          <a:xfrm>
            <a:off x="9528192" y="3960131"/>
            <a:ext cx="1439290" cy="422255"/>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Requirement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and identifies necessary information to generate BRD/PRD document to fit in the given template)</a:t>
            </a:r>
          </a:p>
        </p:txBody>
      </p:sp>
      <p:sp>
        <p:nvSpPr>
          <p:cNvPr id="51" name="Rounded Rectangle 50">
            <a:extLst>
              <a:ext uri="{FF2B5EF4-FFF2-40B4-BE49-F238E27FC236}">
                <a16:creationId xmlns:a16="http://schemas.microsoft.com/office/drawing/2014/main" id="{0B5DB5F0-1025-395F-65D9-F4B4875F5BFA}"/>
              </a:ext>
              <a:ext uri="{C183D7F6-B498-43B3-948B-1728B52AA6E4}">
                <adec:decorative xmlns:adec="http://schemas.microsoft.com/office/drawing/2017/decorative" val="1"/>
              </a:ext>
            </a:extLst>
          </p:cNvPr>
          <p:cNvSpPr/>
          <p:nvPr/>
        </p:nvSpPr>
        <p:spPr>
          <a:xfrm>
            <a:off x="9528192" y="4434842"/>
            <a:ext cx="1439290" cy="34695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Document Creator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 BRD/PRD document in required template with gathered data)</a:t>
            </a:r>
          </a:p>
        </p:txBody>
      </p:sp>
      <p:sp>
        <p:nvSpPr>
          <p:cNvPr id="52" name="Rounded Rectangle 51">
            <a:extLst>
              <a:ext uri="{FF2B5EF4-FFF2-40B4-BE49-F238E27FC236}">
                <a16:creationId xmlns:a16="http://schemas.microsoft.com/office/drawing/2014/main" id="{A701A43B-D2AA-F35E-01ED-67733133CAD7}"/>
              </a:ext>
              <a:ext uri="{C183D7F6-B498-43B3-948B-1728B52AA6E4}">
                <adec:decorative xmlns:adec="http://schemas.microsoft.com/office/drawing/2017/decorative" val="1"/>
              </a:ext>
            </a:extLst>
          </p:cNvPr>
          <p:cNvSpPr/>
          <p:nvPr/>
        </p:nvSpPr>
        <p:spPr>
          <a:xfrm>
            <a:off x="9528192" y="4829426"/>
            <a:ext cx="1439290" cy="383728"/>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Feedback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user feedback and share insights to stakeholders)</a:t>
            </a:r>
          </a:p>
        </p:txBody>
      </p:sp>
      <p:sp>
        <p:nvSpPr>
          <p:cNvPr id="53" name="Rounded Rectangle 52">
            <a:extLst>
              <a:ext uri="{FF2B5EF4-FFF2-40B4-BE49-F238E27FC236}">
                <a16:creationId xmlns:a16="http://schemas.microsoft.com/office/drawing/2014/main" id="{20A9F2CD-0678-3B38-A8B6-B5D582552452}"/>
              </a:ext>
              <a:ext uri="{C183D7F6-B498-43B3-948B-1728B52AA6E4}">
                <adec:decorative xmlns:adec="http://schemas.microsoft.com/office/drawing/2017/decorative" val="1"/>
              </a:ext>
            </a:extLst>
          </p:cNvPr>
          <p:cNvSpPr/>
          <p:nvPr/>
        </p:nvSpPr>
        <p:spPr>
          <a:xfrm>
            <a:off x="9528192" y="5372326"/>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348BD1F2-AF57-49E1-B423-9F65FB02635F}"/>
              </a:ext>
              <a:ext uri="{C183D7F6-B498-43B3-948B-1728B52AA6E4}">
                <adec:decorative xmlns:adec="http://schemas.microsoft.com/office/drawing/2017/decorative" val="1"/>
              </a:ext>
            </a:extLst>
          </p:cNvPr>
          <p:cNvSpPr/>
          <p:nvPr/>
        </p:nvSpPr>
        <p:spPr>
          <a:xfrm>
            <a:off x="9528192" y="5506485"/>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A072F593-24BB-2F9C-59DE-28D9172D3978}"/>
              </a:ext>
              <a:ext uri="{C183D7F6-B498-43B3-948B-1728B52AA6E4}">
                <adec:decorative xmlns:adec="http://schemas.microsoft.com/office/drawing/2017/decorative" val="1"/>
              </a:ext>
            </a:extLst>
          </p:cNvPr>
          <p:cNvSpPr/>
          <p:nvPr/>
        </p:nvSpPr>
        <p:spPr>
          <a:xfrm>
            <a:off x="9528192" y="5647705"/>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Tree>
    <p:extLst>
      <p:ext uri="{BB962C8B-B14F-4D97-AF65-F5344CB8AC3E}">
        <p14:creationId xmlns:p14="http://schemas.microsoft.com/office/powerpoint/2010/main" val="2264316966"/>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54903-AB7D-19A1-A010-1A5773F7B0D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CCC45305-786B-6BF9-8497-79FC8BC99B66}"/>
              </a:ext>
            </a:extLst>
          </p:cNvPr>
          <p:cNvSpPr txBox="1">
            <a:spLocks/>
          </p:cNvSpPr>
          <p:nvPr/>
        </p:nvSpPr>
        <p:spPr>
          <a:xfrm>
            <a:off x="761454" y="3159125"/>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marL="0" marR="0" lvl="0" indent="0" algn="l" defTabSz="2286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600" b="1" i="0" u="none" strike="noStrike" kern="1200" cap="none" spc="-50" normalizeH="0" baseline="0" noProof="0" dirty="0">
                <a:ln w="3175">
                  <a:noFill/>
                </a:ln>
                <a:solidFill>
                  <a:srgbClr val="091F2C"/>
                </a:solidFill>
                <a:effectLst/>
                <a:uLnTx/>
                <a:uFillTx/>
                <a:latin typeface="Segoe Sans Display Semibold"/>
                <a:sym typeface="Helvetica Neue"/>
              </a:rPr>
              <a:t>Thank you!</a:t>
            </a:r>
          </a:p>
        </p:txBody>
      </p:sp>
    </p:spTree>
    <p:extLst>
      <p:ext uri="{BB962C8B-B14F-4D97-AF65-F5344CB8AC3E}">
        <p14:creationId xmlns:p14="http://schemas.microsoft.com/office/powerpoint/2010/main" val="33720918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20B38-7A21-8150-A573-6A17C4AAF10F}"/>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630FD214-23A1-4E22-23F6-70D8631EBEB4}"/>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86FCCBDB-1A7F-1A01-E5B8-998FAC0FC2EE}"/>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E3BF3E15-F912-7FE5-3AA0-12AB19500517}"/>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Staff manually sort, review, and route documents which leads to time-costly processes and inconsistent validation, tagging, and review</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E2253025-72AA-2BBB-A441-98EDBCCE5B3E}"/>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C8B84A8A-747B-3B90-AFE6-631F783B6E07}"/>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Staff spend significant time on repetitive document review and validation, leading to inconsistent validation outcomes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Outdated templates and inconsistent policy interpretation makes it hard for staff to check documents properly</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rPr>
              <a:t>Manual nature of intake and routing creates delays in processing citizen requests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rPr>
              <a:t>Incorrect document classification or routing results in rework, delays, and prolonged case resolution</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rPr>
              <a:t>Live agents lack document history access resulting in repetitive requests</a:t>
            </a:r>
            <a:endParaRPr kumimoji="0" lang="en-DE"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592C5AE3-2E6B-200D-6573-F49DB13F28D9}"/>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7C73CEA0-C447-EB15-0B16-DA93101090B6}"/>
              </a:ext>
            </a:extLst>
          </p:cNvPr>
          <p:cNvSpPr/>
          <p:nvPr/>
        </p:nvSpPr>
        <p:spPr>
          <a:xfrm>
            <a:off x="6248885" y="2233080"/>
            <a:ext cx="2066440"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Ingests citizens’ uploads and forms via CRM systems or direct user-upload portals</a:t>
            </a:r>
          </a:p>
        </p:txBody>
      </p:sp>
      <p:sp>
        <p:nvSpPr>
          <p:cNvPr id="19" name="Google Shape;523;p32">
            <a:extLst>
              <a:ext uri="{FF2B5EF4-FFF2-40B4-BE49-F238E27FC236}">
                <a16:creationId xmlns:a16="http://schemas.microsoft.com/office/drawing/2014/main" id="{91B8B6FE-448A-0D60-B9E5-122986E3F44E}"/>
              </a:ext>
            </a:extLst>
          </p:cNvPr>
          <p:cNvSpPr/>
          <p:nvPr/>
        </p:nvSpPr>
        <p:spPr>
          <a:xfrm>
            <a:off x="6228415" y="5443114"/>
            <a:ext cx="2099734" cy="91482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Routes complete citizen document packages to correct teams with comprehensive summaries, with full audit trail of document and processing recommendations</a:t>
            </a:r>
          </a:p>
        </p:txBody>
      </p:sp>
      <p:sp>
        <p:nvSpPr>
          <p:cNvPr id="20" name="Google Shape;523;p32">
            <a:extLst>
              <a:ext uri="{FF2B5EF4-FFF2-40B4-BE49-F238E27FC236}">
                <a16:creationId xmlns:a16="http://schemas.microsoft.com/office/drawing/2014/main" id="{AC0B9A66-32FE-38D6-0AF6-999F3E1A5367}"/>
              </a:ext>
            </a:extLst>
          </p:cNvPr>
          <p:cNvSpPr/>
          <p:nvPr/>
        </p:nvSpPr>
        <p:spPr>
          <a:xfrm>
            <a:off x="6215591" y="3989014"/>
            <a:ext cx="2099734" cy="123733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Automatically flags mismatches, missing documents, or format inconsistencies by comparing new citizen submissions against existing records before they reach processing teams</a:t>
            </a:r>
          </a:p>
        </p:txBody>
      </p:sp>
      <p:sp>
        <p:nvSpPr>
          <p:cNvPr id="33" name="Google Shape;519;p32">
            <a:extLst>
              <a:ext uri="{FF2B5EF4-FFF2-40B4-BE49-F238E27FC236}">
                <a16:creationId xmlns:a16="http://schemas.microsoft.com/office/drawing/2014/main" id="{B14C4F8E-E32A-E2D2-9097-2CF8E6643AB8}"/>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41501B7B-B950-FE4F-24B9-1DE0A21EBCC0}"/>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C23103C-F35A-C097-B771-AAFB367E4937}"/>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AC32122C-81A7-48C7-B91E-5FEAA79CFBD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C7DE64EC-ECD2-C551-9F3C-91BD48F52C30}"/>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Front-Line Intake Staff</a:t>
            </a:r>
          </a:p>
        </p:txBody>
      </p:sp>
      <p:sp>
        <p:nvSpPr>
          <p:cNvPr id="22" name="Google Shape;498;p32">
            <a:extLst>
              <a:ext uri="{FF2B5EF4-FFF2-40B4-BE49-F238E27FC236}">
                <a16:creationId xmlns:a16="http://schemas.microsoft.com/office/drawing/2014/main" id="{BDCAE73A-90C4-1AB2-8E18-29AD244D6B75}"/>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318F7C6-464A-B757-CE27-BC8BDF89952E}"/>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sp>
        <p:nvSpPr>
          <p:cNvPr id="44" name="Google Shape;506;p32">
            <a:extLst>
              <a:ext uri="{FF2B5EF4-FFF2-40B4-BE49-F238E27FC236}">
                <a16:creationId xmlns:a16="http://schemas.microsoft.com/office/drawing/2014/main" id="{7ED6DBE0-42D8-BA00-47CB-014C1975C71C}"/>
              </a:ext>
            </a:extLst>
          </p:cNvPr>
          <p:cNvSpPr/>
          <p:nvPr/>
        </p:nvSpPr>
        <p:spPr>
          <a:xfrm>
            <a:off x="8647291" y="1406727"/>
            <a:ext cx="137160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Social Services, Public Safety</a:t>
            </a:r>
          </a:p>
        </p:txBody>
      </p:sp>
      <p:grpSp>
        <p:nvGrpSpPr>
          <p:cNvPr id="66" name="Google Shape;2181;p75">
            <a:extLst>
              <a:ext uri="{FF2B5EF4-FFF2-40B4-BE49-F238E27FC236}">
                <a16:creationId xmlns:a16="http://schemas.microsoft.com/office/drawing/2014/main" id="{9819BF4E-1E26-EB62-1B7B-9C1E3EAC00F0}"/>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56C1EDAB-DB47-F23A-B7B8-85BCD9C4FB37}"/>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DF5B14D3-7D11-5892-40D2-9CBA41514A2B}"/>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CDB9AD67-B546-9E33-B995-25C62E211659}"/>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0BD298D0-A8C5-E2DD-CF8C-55070049F256}"/>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13221778-5CA1-8AFC-9478-82D698C14D30}"/>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A598C4A6-8C84-FA31-F4CC-AAC2F0255F4A}"/>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3D918BDA-9E79-F3A0-9CB8-876A0B324215}"/>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8580F6C3-4411-B3E4-6E5D-4AC541034A91}"/>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0CD52DF1-222C-E6F4-4552-9DD7658CE1C1}"/>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F68035F8-AD71-379D-442B-79C4F6318115}"/>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3A3D1FC3-5663-E412-4FD7-BFB05BBA17A1}"/>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04539F06-6954-5A90-071C-CE31138FEF94}"/>
              </a:ext>
            </a:extLst>
          </p:cNvPr>
          <p:cNvSpPr/>
          <p:nvPr/>
        </p:nvSpPr>
        <p:spPr>
          <a:xfrm>
            <a:off x="6215591" y="3111047"/>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Classifies documents using predefined taxonomy and validates all required documents are provided based on organizational rules</a:t>
            </a:r>
          </a:p>
        </p:txBody>
      </p:sp>
      <p:sp>
        <p:nvSpPr>
          <p:cNvPr id="30" name="Google Shape;115;p20">
            <a:extLst>
              <a:ext uri="{FF2B5EF4-FFF2-40B4-BE49-F238E27FC236}">
                <a16:creationId xmlns:a16="http://schemas.microsoft.com/office/drawing/2014/main" id="{70FCF88D-2E3A-F403-213C-9C77026DAC6A}"/>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2F971D26-1175-3DE1-8A51-BC9E68B646AA}"/>
              </a:ext>
            </a:extLst>
          </p:cNvPr>
          <p:cNvSpPr/>
          <p:nvPr/>
        </p:nvSpPr>
        <p:spPr>
          <a:xfrm>
            <a:off x="695995" y="710974"/>
            <a:ext cx="6730402"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Document Processing &amp; Routing Agent</a:t>
            </a:r>
          </a:p>
        </p:txBody>
      </p:sp>
      <p:sp>
        <p:nvSpPr>
          <p:cNvPr id="36" name="TextBox 35">
            <a:extLst>
              <a:ext uri="{FF2B5EF4-FFF2-40B4-BE49-F238E27FC236}">
                <a16:creationId xmlns:a16="http://schemas.microsoft.com/office/drawing/2014/main" id="{FFD2DA9D-90D2-E325-481D-D334E52090B1}"/>
              </a:ext>
            </a:extLst>
          </p:cNvPr>
          <p:cNvSpPr txBox="1"/>
          <p:nvPr/>
        </p:nvSpPr>
        <p:spPr>
          <a:xfrm>
            <a:off x="695994"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Streamline document submission by citizens including initial intake through validation to routing</a:t>
            </a:r>
          </a:p>
        </p:txBody>
      </p:sp>
      <p:sp>
        <p:nvSpPr>
          <p:cNvPr id="37" name="Google Shape;498;p32">
            <a:extLst>
              <a:ext uri="{FF2B5EF4-FFF2-40B4-BE49-F238E27FC236}">
                <a16:creationId xmlns:a16="http://schemas.microsoft.com/office/drawing/2014/main" id="{D17114ED-71E7-19B0-D554-3E21831439F6}"/>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Automates document intake by classifying, validating, and flagging errors, then routes summaries to teams and escalates exceptions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43" name="Google Shape;523;p32">
            <a:extLst>
              <a:ext uri="{FF2B5EF4-FFF2-40B4-BE49-F238E27FC236}">
                <a16:creationId xmlns:a16="http://schemas.microsoft.com/office/drawing/2014/main" id="{76BF0A7F-549C-B036-88A0-2F5B354E7DCD}"/>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5" name="Google Shape;516;p32">
            <a:extLst>
              <a:ext uri="{FF2B5EF4-FFF2-40B4-BE49-F238E27FC236}">
                <a16:creationId xmlns:a16="http://schemas.microsoft.com/office/drawing/2014/main" id="{A9AA3AA6-4CF4-A888-00C0-898E2B3FE733}"/>
              </a:ext>
            </a:extLst>
          </p:cNvPr>
          <p:cNvSpPr/>
          <p:nvPr/>
        </p:nvSpPr>
        <p:spPr>
          <a:xfrm>
            <a:off x="10099564"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Case Managers/ Processing Teams</a:t>
            </a:r>
          </a:p>
        </p:txBody>
      </p:sp>
      <p:sp>
        <p:nvSpPr>
          <p:cNvPr id="13" name="Google Shape;516;p32">
            <a:extLst>
              <a:ext uri="{FF2B5EF4-FFF2-40B4-BE49-F238E27FC236}">
                <a16:creationId xmlns:a16="http://schemas.microsoft.com/office/drawing/2014/main" id="{06088FC6-956D-B94C-578D-67A54A4907B1}"/>
              </a:ext>
            </a:extLst>
          </p:cNvPr>
          <p:cNvSpPr/>
          <p:nvPr/>
        </p:nvSpPr>
        <p:spPr>
          <a:xfrm>
            <a:off x="8682389" y="567397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Compliance/Audit Teams</a:t>
            </a:r>
          </a:p>
        </p:txBody>
      </p:sp>
      <p:grpSp>
        <p:nvGrpSpPr>
          <p:cNvPr id="16" name="Group 15">
            <a:extLst>
              <a:ext uri="{FF2B5EF4-FFF2-40B4-BE49-F238E27FC236}">
                <a16:creationId xmlns:a16="http://schemas.microsoft.com/office/drawing/2014/main" id="{D854BE77-36DC-5743-052D-B27E381C613A}"/>
              </a:ext>
            </a:extLst>
          </p:cNvPr>
          <p:cNvGrpSpPr/>
          <p:nvPr/>
        </p:nvGrpSpPr>
        <p:grpSpPr>
          <a:xfrm>
            <a:off x="8700923" y="2755385"/>
            <a:ext cx="2790518" cy="557465"/>
            <a:chOff x="8700923" y="2894281"/>
            <a:chExt cx="2790518" cy="557465"/>
          </a:xfrm>
        </p:grpSpPr>
        <p:sp>
          <p:nvSpPr>
            <p:cNvPr id="49" name="Rounded Rectangle 48">
              <a:extLst>
                <a:ext uri="{FF2B5EF4-FFF2-40B4-BE49-F238E27FC236}">
                  <a16:creationId xmlns:a16="http://schemas.microsoft.com/office/drawing/2014/main" id="{4027F337-33D1-31FF-4A3E-9C06A9AB5257}"/>
                </a:ext>
              </a:extLst>
            </p:cNvPr>
            <p:cNvSpPr/>
            <p:nvPr/>
          </p:nvSpPr>
          <p:spPr>
            <a:xfrm>
              <a:off x="8700923" y="2894281"/>
              <a:ext cx="2790518" cy="557465"/>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Processing 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Intelligent classification and routing based on validated rules reduces processing time of documents</a:t>
              </a:r>
            </a:p>
          </p:txBody>
        </p:sp>
        <p:sp>
          <p:nvSpPr>
            <p:cNvPr id="21" name="Arrow: Up 56">
              <a:extLst>
                <a:ext uri="{FF2B5EF4-FFF2-40B4-BE49-F238E27FC236}">
                  <a16:creationId xmlns:a16="http://schemas.microsoft.com/office/drawing/2014/main" id="{B1C92A19-1D8A-6F34-0EBC-4C03A8BF79DA}"/>
                </a:ext>
              </a:extLst>
            </p:cNvPr>
            <p:cNvSpPr/>
            <p:nvPr/>
          </p:nvSpPr>
          <p:spPr>
            <a:xfrm rot="10800000">
              <a:off x="8794753" y="2972473"/>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3AEE8264-A3DC-AE8F-14D2-5FB694503816}"/>
              </a:ext>
            </a:extLst>
          </p:cNvPr>
          <p:cNvGrpSpPr/>
          <p:nvPr/>
        </p:nvGrpSpPr>
        <p:grpSpPr>
          <a:xfrm>
            <a:off x="8700923" y="2159813"/>
            <a:ext cx="2790518" cy="498247"/>
            <a:chOff x="8700923" y="2229263"/>
            <a:chExt cx="2790518" cy="498247"/>
          </a:xfrm>
        </p:grpSpPr>
        <p:sp>
          <p:nvSpPr>
            <p:cNvPr id="45" name="Rounded Rectangle 44">
              <a:extLst>
                <a:ext uri="{FF2B5EF4-FFF2-40B4-BE49-F238E27FC236}">
                  <a16:creationId xmlns:a16="http://schemas.microsoft.com/office/drawing/2014/main" id="{48CF1BC0-8B56-F314-0C1A-D3D8D3AD1CE8}"/>
                </a:ext>
              </a:extLst>
            </p:cNvPr>
            <p:cNvSpPr/>
            <p:nvPr/>
          </p:nvSpPr>
          <p:spPr>
            <a:xfrm>
              <a:off x="8700923" y="2229263"/>
              <a:ext cx="2790518" cy="49824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Intake Cycle 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Automating document ingestion, validation, and classification from submission to processing readiness</a:t>
              </a:r>
            </a:p>
          </p:txBody>
        </p:sp>
        <p:sp>
          <p:nvSpPr>
            <p:cNvPr id="23" name="Arrow: Up 56">
              <a:extLst>
                <a:ext uri="{FF2B5EF4-FFF2-40B4-BE49-F238E27FC236}">
                  <a16:creationId xmlns:a16="http://schemas.microsoft.com/office/drawing/2014/main" id="{5EF86D16-94A5-71BD-96B6-F63158A43C9E}"/>
                </a:ext>
              </a:extLst>
            </p:cNvPr>
            <p:cNvSpPr/>
            <p:nvPr/>
          </p:nvSpPr>
          <p:spPr>
            <a:xfrm rot="10800000">
              <a:off x="8795563" y="2279754"/>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7" name="Group 26">
            <a:extLst>
              <a:ext uri="{FF2B5EF4-FFF2-40B4-BE49-F238E27FC236}">
                <a16:creationId xmlns:a16="http://schemas.microsoft.com/office/drawing/2014/main" id="{74D99B24-D665-3DBC-A689-90F89DCCCFDB}"/>
              </a:ext>
            </a:extLst>
          </p:cNvPr>
          <p:cNvGrpSpPr/>
          <p:nvPr/>
        </p:nvGrpSpPr>
        <p:grpSpPr>
          <a:xfrm>
            <a:off x="8700923" y="3388214"/>
            <a:ext cx="2790518" cy="713861"/>
            <a:chOff x="8700923" y="3550262"/>
            <a:chExt cx="2790518" cy="713861"/>
          </a:xfrm>
        </p:grpSpPr>
        <p:sp>
          <p:nvSpPr>
            <p:cNvPr id="51" name="Rounded Rectangle 50">
              <a:extLst>
                <a:ext uri="{FF2B5EF4-FFF2-40B4-BE49-F238E27FC236}">
                  <a16:creationId xmlns:a16="http://schemas.microsoft.com/office/drawing/2014/main" id="{2DE7435D-F3FF-9189-1F6E-8E7676D95440}"/>
                </a:ext>
              </a:extLst>
            </p:cNvPr>
            <p:cNvSpPr/>
            <p:nvPr/>
          </p:nvSpPr>
          <p:spPr>
            <a:xfrm>
              <a:off x="8700923" y="3550262"/>
              <a:ext cx="2790518" cy="713861"/>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Accuracy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Automated validation against current policies and requirements reduces processing errors and ensures consistent document handling</a:t>
              </a:r>
            </a:p>
          </p:txBody>
        </p:sp>
        <p:sp>
          <p:nvSpPr>
            <p:cNvPr id="25" name="Arrow: Up 56">
              <a:extLst>
                <a:ext uri="{FF2B5EF4-FFF2-40B4-BE49-F238E27FC236}">
                  <a16:creationId xmlns:a16="http://schemas.microsoft.com/office/drawing/2014/main" id="{CB5AC1B1-AED5-D68F-3961-0FCAD45AEC0D}"/>
                </a:ext>
              </a:extLst>
            </p:cNvPr>
            <p:cNvSpPr/>
            <p:nvPr/>
          </p:nvSpPr>
          <p:spPr>
            <a:xfrm>
              <a:off x="8794753" y="3709599"/>
              <a:ext cx="134695" cy="45720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06;p32">
            <a:extLst>
              <a:ext uri="{FF2B5EF4-FFF2-40B4-BE49-F238E27FC236}">
                <a16:creationId xmlns:a16="http://schemas.microsoft.com/office/drawing/2014/main" id="{BF1871F9-A826-3DB7-73B2-BA34C448EADB}"/>
              </a:ext>
            </a:extLst>
          </p:cNvPr>
          <p:cNvSpPr/>
          <p:nvPr/>
        </p:nvSpPr>
        <p:spPr>
          <a:xfrm>
            <a:off x="10376561" y="1416790"/>
            <a:ext cx="10058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p:txBody>
      </p:sp>
    </p:spTree>
    <p:extLst>
      <p:ext uri="{BB962C8B-B14F-4D97-AF65-F5344CB8AC3E}">
        <p14:creationId xmlns:p14="http://schemas.microsoft.com/office/powerpoint/2010/main" val="3394096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56A8-C708-1B80-C243-A247331A546C}"/>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AC4F3048-EDCC-BF95-C322-2B9ADA32F0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558366F7-A870-5D2E-BD2B-4BEE45584F11}"/>
              </a:ext>
            </a:extLst>
          </p:cNvPr>
          <p:cNvSpPr/>
          <p:nvPr/>
        </p:nvSpPr>
        <p:spPr>
          <a:xfrm>
            <a:off x="740232" y="4828852"/>
            <a:ext cx="3602122" cy="407066"/>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AEB30236-FD7C-EC3A-E6DB-F0AE5F349FB1}"/>
              </a:ext>
            </a:extLst>
          </p:cNvPr>
          <p:cNvSpPr/>
          <p:nvPr/>
        </p:nvSpPr>
        <p:spPr>
          <a:xfrm>
            <a:off x="704334" y="1488263"/>
            <a:ext cx="3693840" cy="3273043"/>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3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&amp; Knowledge Base (SharePoint) in PDF, DOCX to store required documents for different processes/applications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CRM (Dynamics 365) in PDF/ DOCX, or images JPEG, PNG  format to ingest uploads within case workflows, cross-reference profiles and historical submissions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Databases (Dataverse) tables for document type classifications, completeness flags, validation timestamps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Communication &amp; Messaging tools (Teams) – to send messages, </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processing teams for new or exception documents based on document type, validation status, error flags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 citizen name, contact details, case identifiers, sensitive document contents</a:t>
            </a:r>
          </a:p>
        </p:txBody>
      </p:sp>
      <p:sp>
        <p:nvSpPr>
          <p:cNvPr id="3" name="Google Shape;115;p20">
            <a:extLst>
              <a:ext uri="{FF2B5EF4-FFF2-40B4-BE49-F238E27FC236}">
                <a16:creationId xmlns:a16="http://schemas.microsoft.com/office/drawing/2014/main" id="{F36C1FBC-4B7A-EF13-BC7E-CA9A76CE78EA}"/>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E7A507A1-8D34-3B68-B79D-AE83E5F60EEE}"/>
              </a:ext>
            </a:extLst>
          </p:cNvPr>
          <p:cNvSpPr/>
          <p:nvPr/>
        </p:nvSpPr>
        <p:spPr>
          <a:xfrm>
            <a:off x="695995" y="710974"/>
            <a:ext cx="5843598"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Document Processing &amp; Routing Agent</a:t>
            </a:r>
          </a:p>
        </p:txBody>
      </p:sp>
      <p:sp>
        <p:nvSpPr>
          <p:cNvPr id="9" name="TextBox 8">
            <a:extLst>
              <a:ext uri="{FF2B5EF4-FFF2-40B4-BE49-F238E27FC236}">
                <a16:creationId xmlns:a16="http://schemas.microsoft.com/office/drawing/2014/main" id="{8770272B-2765-AB56-1949-69EAC587D87F}"/>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Streamline document submission by citizens including initial intake through validation to routing</a:t>
            </a:r>
          </a:p>
        </p:txBody>
      </p:sp>
      <p:sp>
        <p:nvSpPr>
          <p:cNvPr id="35" name="Rounded Rectangle 19">
            <a:extLst>
              <a:ext uri="{FF2B5EF4-FFF2-40B4-BE49-F238E27FC236}">
                <a16:creationId xmlns:a16="http://schemas.microsoft.com/office/drawing/2014/main" id="{2B70929D-D850-07C3-C901-BFEF8E5BA897}"/>
              </a:ext>
            </a:extLst>
          </p:cNvPr>
          <p:cNvSpPr/>
          <p:nvPr/>
        </p:nvSpPr>
        <p:spPr>
          <a:xfrm>
            <a:off x="669992" y="5357577"/>
            <a:ext cx="3705033" cy="124916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will upload documents in PDF, DOCX, or PPTS formats, or images in JPEG or PNG.</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Chat feature will be available only to front-line workers, audit team and case managers who will have valid M365 license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process the documents and notify citizen via email and case workers via Teams channel</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will not have chat access to the agent.</a:t>
            </a:r>
          </a:p>
        </p:txBody>
      </p:sp>
      <p:sp>
        <p:nvSpPr>
          <p:cNvPr id="2" name="TextBox 1">
            <a:extLst>
              <a:ext uri="{FF2B5EF4-FFF2-40B4-BE49-F238E27FC236}">
                <a16:creationId xmlns:a16="http://schemas.microsoft.com/office/drawing/2014/main" id="{9E888D66-FD08-2883-71E6-137752D02BB3}"/>
              </a:ext>
            </a:extLst>
          </p:cNvPr>
          <p:cNvSpPr txBox="1"/>
          <p:nvPr/>
        </p:nvSpPr>
        <p:spPr>
          <a:xfrm>
            <a:off x="788886" y="4894940"/>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022EA7B8-D9FA-EDDC-D6EC-0986A60D5740}"/>
              </a:ext>
            </a:extLst>
          </p:cNvPr>
          <p:cNvSpPr txBox="1"/>
          <p:nvPr/>
        </p:nvSpPr>
        <p:spPr>
          <a:xfrm>
            <a:off x="2152670" y="4895641"/>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NA</a:t>
            </a:r>
          </a:p>
        </p:txBody>
      </p:sp>
      <p:sp>
        <p:nvSpPr>
          <p:cNvPr id="19" name="Rectangle 18">
            <a:extLst>
              <a:ext uri="{FF2B5EF4-FFF2-40B4-BE49-F238E27FC236}">
                <a16:creationId xmlns:a16="http://schemas.microsoft.com/office/drawing/2014/main" id="{6B8F14A1-BA5E-8335-E0B6-952CA3571C92}"/>
              </a:ext>
            </a:extLst>
          </p:cNvPr>
          <p:cNvSpPr/>
          <p:nvPr/>
        </p:nvSpPr>
        <p:spPr bwMode="auto">
          <a:xfrm>
            <a:off x="6222659" y="1663826"/>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Rectangle 19">
            <a:extLst>
              <a:ext uri="{FF2B5EF4-FFF2-40B4-BE49-F238E27FC236}">
                <a16:creationId xmlns:a16="http://schemas.microsoft.com/office/drawing/2014/main" id="{CF1A4F07-0DDA-30DD-9BBB-A11EBA4F9F91}"/>
              </a:ext>
            </a:extLst>
          </p:cNvPr>
          <p:cNvSpPr/>
          <p:nvPr/>
        </p:nvSpPr>
        <p:spPr bwMode="auto">
          <a:xfrm>
            <a:off x="6222117" y="2284310"/>
            <a:ext cx="4637553" cy="2590267"/>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1" name="Rectangle 20">
            <a:extLst>
              <a:ext uri="{FF2B5EF4-FFF2-40B4-BE49-F238E27FC236}">
                <a16:creationId xmlns:a16="http://schemas.microsoft.com/office/drawing/2014/main" id="{B065FE36-1F8F-6C0F-B47F-3BCDE45AFF97}"/>
              </a:ext>
            </a:extLst>
          </p:cNvPr>
          <p:cNvSpPr/>
          <p:nvPr/>
        </p:nvSpPr>
        <p:spPr bwMode="auto">
          <a:xfrm>
            <a:off x="6222659" y="4878625"/>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2" name="TextBox 21">
            <a:extLst>
              <a:ext uri="{FF2B5EF4-FFF2-40B4-BE49-F238E27FC236}">
                <a16:creationId xmlns:a16="http://schemas.microsoft.com/office/drawing/2014/main" id="{06365986-45CB-3860-94FB-2020E30345B7}"/>
              </a:ext>
            </a:extLst>
          </p:cNvPr>
          <p:cNvSpPr txBox="1"/>
          <p:nvPr/>
        </p:nvSpPr>
        <p:spPr>
          <a:xfrm>
            <a:off x="6270733" y="1703715"/>
            <a:ext cx="316848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sp>
        <p:nvSpPr>
          <p:cNvPr id="61" name="Rectangle: Rounded Corners 60">
            <a:extLst>
              <a:ext uri="{FF2B5EF4-FFF2-40B4-BE49-F238E27FC236}">
                <a16:creationId xmlns:a16="http://schemas.microsoft.com/office/drawing/2014/main" id="{3DB324D8-BADA-99E8-7E89-6761D7EB2042}"/>
              </a:ext>
            </a:extLst>
          </p:cNvPr>
          <p:cNvSpPr/>
          <p:nvPr/>
        </p:nvSpPr>
        <p:spPr bwMode="auto">
          <a:xfrm>
            <a:off x="6641762" y="2467965"/>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5DF1896B-B76E-1A7A-5874-E5DA7F213490}"/>
              </a:ext>
            </a:extLst>
          </p:cNvPr>
          <p:cNvSpPr/>
          <p:nvPr/>
        </p:nvSpPr>
        <p:spPr bwMode="auto">
          <a:xfrm>
            <a:off x="6600349" y="3682810"/>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7" name="Rectangle: Rounded Corners 66">
            <a:extLst>
              <a:ext uri="{FF2B5EF4-FFF2-40B4-BE49-F238E27FC236}">
                <a16:creationId xmlns:a16="http://schemas.microsoft.com/office/drawing/2014/main" id="{3AE15B27-175B-3446-617C-8344202FAA52}"/>
              </a:ext>
            </a:extLst>
          </p:cNvPr>
          <p:cNvSpPr/>
          <p:nvPr/>
        </p:nvSpPr>
        <p:spPr bwMode="auto">
          <a:xfrm>
            <a:off x="9101458" y="3218625"/>
            <a:ext cx="940069" cy="507093"/>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9" name="Rectangle 68">
            <a:extLst>
              <a:ext uri="{FF2B5EF4-FFF2-40B4-BE49-F238E27FC236}">
                <a16:creationId xmlns:a16="http://schemas.microsoft.com/office/drawing/2014/main" id="{B30B37E7-EBA7-0A75-C7EA-439A47C1EB09}"/>
              </a:ext>
            </a:extLst>
          </p:cNvPr>
          <p:cNvSpPr/>
          <p:nvPr/>
        </p:nvSpPr>
        <p:spPr bwMode="auto">
          <a:xfrm>
            <a:off x="4946970" y="2638725"/>
            <a:ext cx="773546" cy="74349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0" name="TextBox 69">
            <a:extLst>
              <a:ext uri="{FF2B5EF4-FFF2-40B4-BE49-F238E27FC236}">
                <a16:creationId xmlns:a16="http://schemas.microsoft.com/office/drawing/2014/main" id="{54932337-AF65-3E6F-CA56-4C4BEFA88658}"/>
              </a:ext>
            </a:extLst>
          </p:cNvPr>
          <p:cNvSpPr txBox="1"/>
          <p:nvPr/>
        </p:nvSpPr>
        <p:spPr>
          <a:xfrm>
            <a:off x="10077733" y="1685335"/>
            <a:ext cx="90126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72" name="TextBox 71">
            <a:extLst>
              <a:ext uri="{FF2B5EF4-FFF2-40B4-BE49-F238E27FC236}">
                <a16:creationId xmlns:a16="http://schemas.microsoft.com/office/drawing/2014/main" id="{3EAF5224-9A50-499B-921A-43ED0579EA17}"/>
              </a:ext>
            </a:extLst>
          </p:cNvPr>
          <p:cNvSpPr txBox="1"/>
          <p:nvPr/>
        </p:nvSpPr>
        <p:spPr>
          <a:xfrm>
            <a:off x="4946970" y="3043813"/>
            <a:ext cx="77354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Citizens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(non licensed)</a:t>
            </a:r>
          </a:p>
        </p:txBody>
      </p:sp>
      <p:sp>
        <p:nvSpPr>
          <p:cNvPr id="74" name="TextBox 73">
            <a:extLst>
              <a:ext uri="{FF2B5EF4-FFF2-40B4-BE49-F238E27FC236}">
                <a16:creationId xmlns:a16="http://schemas.microsoft.com/office/drawing/2014/main" id="{7430E5BB-76CD-7EE5-6F3A-2086F39DB310}"/>
              </a:ext>
            </a:extLst>
          </p:cNvPr>
          <p:cNvSpPr txBox="1"/>
          <p:nvPr/>
        </p:nvSpPr>
        <p:spPr>
          <a:xfrm>
            <a:off x="4806925" y="2195256"/>
            <a:ext cx="96545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Citizen uploads documents to D365 Customer Portal</a:t>
            </a:r>
          </a:p>
        </p:txBody>
      </p:sp>
      <p:sp>
        <p:nvSpPr>
          <p:cNvPr id="75" name="TextBox 74">
            <a:extLst>
              <a:ext uri="{FF2B5EF4-FFF2-40B4-BE49-F238E27FC236}">
                <a16:creationId xmlns:a16="http://schemas.microsoft.com/office/drawing/2014/main" id="{15EFAAB5-49F7-1720-BDEA-2641F15E636C}"/>
              </a:ext>
            </a:extLst>
          </p:cNvPr>
          <p:cNvSpPr txBox="1"/>
          <p:nvPr/>
        </p:nvSpPr>
        <p:spPr>
          <a:xfrm>
            <a:off x="5827400" y="2414671"/>
            <a:ext cx="1053840" cy="769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Form data stored as records</a:t>
            </a:r>
          </a:p>
        </p:txBody>
      </p:sp>
      <p:sp>
        <p:nvSpPr>
          <p:cNvPr id="76" name="TextBox 75">
            <a:extLst>
              <a:ext uri="{FF2B5EF4-FFF2-40B4-BE49-F238E27FC236}">
                <a16:creationId xmlns:a16="http://schemas.microsoft.com/office/drawing/2014/main" id="{4C385D81-A965-DA9E-3E61-686B3CA44E8E}"/>
              </a:ext>
            </a:extLst>
          </p:cNvPr>
          <p:cNvSpPr txBox="1"/>
          <p:nvPr/>
        </p:nvSpPr>
        <p:spPr>
          <a:xfrm>
            <a:off x="5675456" y="3107733"/>
            <a:ext cx="625042"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3a. documents processed via connector</a:t>
            </a:r>
          </a:p>
        </p:txBody>
      </p:sp>
      <p:sp>
        <p:nvSpPr>
          <p:cNvPr id="78" name="TextBox 77">
            <a:extLst>
              <a:ext uri="{FF2B5EF4-FFF2-40B4-BE49-F238E27FC236}">
                <a16:creationId xmlns:a16="http://schemas.microsoft.com/office/drawing/2014/main" id="{05FE02F2-3511-39A0-6EE3-197B6E0CE9F7}"/>
              </a:ext>
            </a:extLst>
          </p:cNvPr>
          <p:cNvSpPr txBox="1"/>
          <p:nvPr/>
        </p:nvSpPr>
        <p:spPr>
          <a:xfrm>
            <a:off x="8557648" y="2430256"/>
            <a:ext cx="80567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Knowledge : documents ( semantically indexed )</a:t>
            </a:r>
          </a:p>
        </p:txBody>
      </p:sp>
      <p:sp>
        <p:nvSpPr>
          <p:cNvPr id="81" name="TextBox 80">
            <a:extLst>
              <a:ext uri="{FF2B5EF4-FFF2-40B4-BE49-F238E27FC236}">
                <a16:creationId xmlns:a16="http://schemas.microsoft.com/office/drawing/2014/main" id="{BB79ECD2-4200-050D-B1B6-E295D7D7E144}"/>
              </a:ext>
            </a:extLst>
          </p:cNvPr>
          <p:cNvSpPr txBox="1"/>
          <p:nvPr/>
        </p:nvSpPr>
        <p:spPr>
          <a:xfrm>
            <a:off x="10141995" y="3268676"/>
            <a:ext cx="65466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8b. Notification sent on processed documents</a:t>
            </a:r>
          </a:p>
        </p:txBody>
      </p:sp>
      <p:sp>
        <p:nvSpPr>
          <p:cNvPr id="83" name="TextBox 82">
            <a:extLst>
              <a:ext uri="{FF2B5EF4-FFF2-40B4-BE49-F238E27FC236}">
                <a16:creationId xmlns:a16="http://schemas.microsoft.com/office/drawing/2014/main" id="{054B49FB-108C-F994-1656-A25ED3D6D135}"/>
              </a:ext>
            </a:extLst>
          </p:cNvPr>
          <p:cNvSpPr txBox="1"/>
          <p:nvPr/>
        </p:nvSpPr>
        <p:spPr>
          <a:xfrm>
            <a:off x="9511671" y="5119959"/>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sp>
        <p:nvSpPr>
          <p:cNvPr id="84" name="TextBox 83">
            <a:extLst>
              <a:ext uri="{FF2B5EF4-FFF2-40B4-BE49-F238E27FC236}">
                <a16:creationId xmlns:a16="http://schemas.microsoft.com/office/drawing/2014/main" id="{9EE0D7AE-F1BD-CEC4-F600-9E2988A405C9}"/>
              </a:ext>
            </a:extLst>
          </p:cNvPr>
          <p:cNvSpPr txBox="1"/>
          <p:nvPr/>
        </p:nvSpPr>
        <p:spPr>
          <a:xfrm>
            <a:off x="6427029" y="5027147"/>
            <a:ext cx="105384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Agents are shown on Power CAT dashboard</a:t>
            </a:r>
          </a:p>
        </p:txBody>
      </p:sp>
      <p:pic>
        <p:nvPicPr>
          <p:cNvPr id="85" name="Graphic 84">
            <a:extLst>
              <a:ext uri="{FF2B5EF4-FFF2-40B4-BE49-F238E27FC236}">
                <a16:creationId xmlns:a16="http://schemas.microsoft.com/office/drawing/2014/main" id="{FFA12EEF-3356-4A46-241A-C848A886D8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6057" y="1738690"/>
            <a:ext cx="470757" cy="470757"/>
          </a:xfrm>
          <a:prstGeom prst="rect">
            <a:avLst/>
          </a:prstGeom>
        </p:spPr>
      </p:pic>
      <p:pic>
        <p:nvPicPr>
          <p:cNvPr id="86" name="Graphic 85">
            <a:extLst>
              <a:ext uri="{FF2B5EF4-FFF2-40B4-BE49-F238E27FC236}">
                <a16:creationId xmlns:a16="http://schemas.microsoft.com/office/drawing/2014/main" id="{7FCEF84C-DA68-C9E3-DBB5-8B66B889D5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7941" y="2602334"/>
            <a:ext cx="390593" cy="390593"/>
          </a:xfrm>
          <a:prstGeom prst="rect">
            <a:avLst/>
          </a:prstGeom>
        </p:spPr>
      </p:pic>
      <p:pic>
        <p:nvPicPr>
          <p:cNvPr id="89" name="Graphic 88">
            <a:extLst>
              <a:ext uri="{FF2B5EF4-FFF2-40B4-BE49-F238E27FC236}">
                <a16:creationId xmlns:a16="http://schemas.microsoft.com/office/drawing/2014/main" id="{8E3BCA8E-926E-C754-F02E-990EA92C73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5456" y="5104381"/>
            <a:ext cx="336979" cy="286071"/>
          </a:xfrm>
          <a:prstGeom prst="rect">
            <a:avLst/>
          </a:prstGeom>
        </p:spPr>
      </p:pic>
      <p:pic>
        <p:nvPicPr>
          <p:cNvPr id="91" name="Graphic 90">
            <a:extLst>
              <a:ext uri="{FF2B5EF4-FFF2-40B4-BE49-F238E27FC236}">
                <a16:creationId xmlns:a16="http://schemas.microsoft.com/office/drawing/2014/main" id="{B22D1C71-3D29-E1B9-1ACC-A27019C1BE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37234" y="4034952"/>
            <a:ext cx="281039" cy="281039"/>
          </a:xfrm>
          <a:prstGeom prst="rect">
            <a:avLst/>
          </a:prstGeom>
        </p:spPr>
      </p:pic>
      <p:pic>
        <p:nvPicPr>
          <p:cNvPr id="92" name="Graphic 91">
            <a:extLst>
              <a:ext uri="{FF2B5EF4-FFF2-40B4-BE49-F238E27FC236}">
                <a16:creationId xmlns:a16="http://schemas.microsoft.com/office/drawing/2014/main" id="{20C1C9D2-D0E6-21BF-27F8-7CB983B1FC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4692" y="2516481"/>
            <a:ext cx="336605" cy="336605"/>
          </a:xfrm>
          <a:prstGeom prst="rect">
            <a:avLst/>
          </a:prstGeom>
        </p:spPr>
      </p:pic>
      <p:cxnSp>
        <p:nvCxnSpPr>
          <p:cNvPr id="94" name="Connector: Elbow 93">
            <a:extLst>
              <a:ext uri="{FF2B5EF4-FFF2-40B4-BE49-F238E27FC236}">
                <a16:creationId xmlns:a16="http://schemas.microsoft.com/office/drawing/2014/main" id="{4C99A638-26A9-AD80-13BC-DFBA2E0D3E37}"/>
              </a:ext>
            </a:extLst>
          </p:cNvPr>
          <p:cNvCxnSpPr>
            <a:cxnSpLocks/>
            <a:stCxn id="92" idx="0"/>
            <a:endCxn id="86" idx="0"/>
          </p:cNvCxnSpPr>
          <p:nvPr/>
        </p:nvCxnSpPr>
        <p:spPr>
          <a:xfrm rot="16200000" flipH="1">
            <a:off x="6345189" y="1934286"/>
            <a:ext cx="85853" cy="1250243"/>
          </a:xfrm>
          <a:prstGeom prst="bentConnector3">
            <a:avLst>
              <a:gd name="adj1" fmla="val -14418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442942B1-C35F-3B20-CD8A-6CE45559A587}"/>
              </a:ext>
            </a:extLst>
          </p:cNvPr>
          <p:cNvCxnSpPr>
            <a:cxnSpLocks/>
            <a:endCxn id="89" idx="3"/>
          </p:cNvCxnSpPr>
          <p:nvPr/>
        </p:nvCxnSpPr>
        <p:spPr>
          <a:xfrm flipH="1">
            <a:off x="6602435" y="5243069"/>
            <a:ext cx="889604"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1A36E24A-AEEE-2FE7-EE68-C1DD36A91ECF}"/>
              </a:ext>
            </a:extLst>
          </p:cNvPr>
          <p:cNvSpPr/>
          <p:nvPr/>
        </p:nvSpPr>
        <p:spPr bwMode="auto">
          <a:xfrm>
            <a:off x="11126450" y="2133609"/>
            <a:ext cx="791117" cy="2133643"/>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00" name="Straight Arrow Connector 99">
            <a:extLst>
              <a:ext uri="{FF2B5EF4-FFF2-40B4-BE49-F238E27FC236}">
                <a16:creationId xmlns:a16="http://schemas.microsoft.com/office/drawing/2014/main" id="{27B7DCF2-0A32-4EBC-3B38-889E8D1B5580}"/>
              </a:ext>
            </a:extLst>
          </p:cNvPr>
          <p:cNvCxnSpPr>
            <a:cxnSpLocks/>
            <a:stCxn id="67" idx="3"/>
          </p:cNvCxnSpPr>
          <p:nvPr/>
        </p:nvCxnSpPr>
        <p:spPr>
          <a:xfrm flipV="1">
            <a:off x="10041527" y="3460434"/>
            <a:ext cx="1080002" cy="1173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8BE2FFFF-BF4A-E9F9-9D5D-ECDC8A30781E}"/>
              </a:ext>
            </a:extLst>
          </p:cNvPr>
          <p:cNvSpPr txBox="1"/>
          <p:nvPr/>
        </p:nvSpPr>
        <p:spPr>
          <a:xfrm>
            <a:off x="11218324" y="2609689"/>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Front-Line Intake Stuff</a:t>
            </a:r>
          </a:p>
        </p:txBody>
      </p:sp>
      <p:sp>
        <p:nvSpPr>
          <p:cNvPr id="105" name="TextBox 104">
            <a:extLst>
              <a:ext uri="{FF2B5EF4-FFF2-40B4-BE49-F238E27FC236}">
                <a16:creationId xmlns:a16="http://schemas.microsoft.com/office/drawing/2014/main" id="{E6B618F2-611D-1F78-893A-8E1DEDDE0851}"/>
              </a:ext>
            </a:extLst>
          </p:cNvPr>
          <p:cNvSpPr txBox="1"/>
          <p:nvPr/>
        </p:nvSpPr>
        <p:spPr>
          <a:xfrm>
            <a:off x="11218324" y="3305017"/>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Case Managers/ Processing Teams</a:t>
            </a:r>
          </a:p>
        </p:txBody>
      </p:sp>
      <p:sp>
        <p:nvSpPr>
          <p:cNvPr id="110" name="TextBox 109">
            <a:extLst>
              <a:ext uri="{FF2B5EF4-FFF2-40B4-BE49-F238E27FC236}">
                <a16:creationId xmlns:a16="http://schemas.microsoft.com/office/drawing/2014/main" id="{01AC5EAB-E8F2-E122-9999-5180D5DFCE5E}"/>
              </a:ext>
            </a:extLst>
          </p:cNvPr>
          <p:cNvSpPr txBox="1"/>
          <p:nvPr/>
        </p:nvSpPr>
        <p:spPr>
          <a:xfrm>
            <a:off x="11218324" y="4000343"/>
            <a:ext cx="607369"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Compliance Team</a:t>
            </a:r>
          </a:p>
        </p:txBody>
      </p:sp>
      <p:pic>
        <p:nvPicPr>
          <p:cNvPr id="111" name="Graphic 110" descr="Users outline">
            <a:extLst>
              <a:ext uri="{FF2B5EF4-FFF2-40B4-BE49-F238E27FC236}">
                <a16:creationId xmlns:a16="http://schemas.microsoft.com/office/drawing/2014/main" id="{54B099B3-28DB-8338-0F71-06EF68F6C8E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78576" y="2744292"/>
            <a:ext cx="310334" cy="310334"/>
          </a:xfrm>
          <a:prstGeom prst="rect">
            <a:avLst/>
          </a:prstGeom>
        </p:spPr>
      </p:pic>
      <p:pic>
        <p:nvPicPr>
          <p:cNvPr id="113" name="Graphic 112" descr="Office worker female outline">
            <a:extLst>
              <a:ext uri="{FF2B5EF4-FFF2-40B4-BE49-F238E27FC236}">
                <a16:creationId xmlns:a16="http://schemas.microsoft.com/office/drawing/2014/main" id="{62B4D515-4875-B352-C4AD-AB41C3BECCF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73925" y="2901603"/>
            <a:ext cx="296166" cy="296166"/>
          </a:xfrm>
          <a:prstGeom prst="rect">
            <a:avLst/>
          </a:prstGeom>
        </p:spPr>
      </p:pic>
      <p:pic>
        <p:nvPicPr>
          <p:cNvPr id="114" name="Graphic 113" descr="Office worker male outline">
            <a:extLst>
              <a:ext uri="{FF2B5EF4-FFF2-40B4-BE49-F238E27FC236}">
                <a16:creationId xmlns:a16="http://schemas.microsoft.com/office/drawing/2014/main" id="{ED7E98CA-62C0-8D5C-A6C4-D0B90A97955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3924" y="2206273"/>
            <a:ext cx="296168" cy="296168"/>
          </a:xfrm>
          <a:prstGeom prst="rect">
            <a:avLst/>
          </a:prstGeom>
        </p:spPr>
      </p:pic>
      <p:pic>
        <p:nvPicPr>
          <p:cNvPr id="115" name="Graphic 114" descr="Office worker female outline">
            <a:extLst>
              <a:ext uri="{FF2B5EF4-FFF2-40B4-BE49-F238E27FC236}">
                <a16:creationId xmlns:a16="http://schemas.microsoft.com/office/drawing/2014/main" id="{FE6D8415-2FF5-8472-4E5E-FA41BF187B0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73925" y="3596931"/>
            <a:ext cx="296166" cy="296166"/>
          </a:xfrm>
          <a:prstGeom prst="rect">
            <a:avLst/>
          </a:prstGeom>
        </p:spPr>
      </p:pic>
      <p:sp>
        <p:nvSpPr>
          <p:cNvPr id="116" name="TextBox 115">
            <a:extLst>
              <a:ext uri="{FF2B5EF4-FFF2-40B4-BE49-F238E27FC236}">
                <a16:creationId xmlns:a16="http://schemas.microsoft.com/office/drawing/2014/main" id="{9DAEC7F7-DE56-E628-1D24-611CAF9A9871}"/>
              </a:ext>
            </a:extLst>
          </p:cNvPr>
          <p:cNvSpPr txBox="1"/>
          <p:nvPr/>
        </p:nvSpPr>
        <p:spPr>
          <a:xfrm>
            <a:off x="7083527" y="2494485"/>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sp>
        <p:nvSpPr>
          <p:cNvPr id="117" name="TextBox 116">
            <a:extLst>
              <a:ext uri="{FF2B5EF4-FFF2-40B4-BE49-F238E27FC236}">
                <a16:creationId xmlns:a16="http://schemas.microsoft.com/office/drawing/2014/main" id="{D71111D9-FCEA-F444-6B10-C55121E208B3}"/>
              </a:ext>
            </a:extLst>
          </p:cNvPr>
          <p:cNvSpPr txBox="1"/>
          <p:nvPr/>
        </p:nvSpPr>
        <p:spPr>
          <a:xfrm>
            <a:off x="6706173" y="2970921"/>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18" name="TextBox 117">
            <a:extLst>
              <a:ext uri="{FF2B5EF4-FFF2-40B4-BE49-F238E27FC236}">
                <a16:creationId xmlns:a16="http://schemas.microsoft.com/office/drawing/2014/main" id="{9B6D100D-E758-C15F-8241-8A66DCC8668B}"/>
              </a:ext>
            </a:extLst>
          </p:cNvPr>
          <p:cNvSpPr txBox="1"/>
          <p:nvPr/>
        </p:nvSpPr>
        <p:spPr>
          <a:xfrm>
            <a:off x="7250026" y="2629711"/>
            <a:ext cx="411965"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sp>
        <p:nvSpPr>
          <p:cNvPr id="119" name="TextBox 118">
            <a:extLst>
              <a:ext uri="{FF2B5EF4-FFF2-40B4-BE49-F238E27FC236}">
                <a16:creationId xmlns:a16="http://schemas.microsoft.com/office/drawing/2014/main" id="{A44A5609-7C50-5673-39D4-7C791F389085}"/>
              </a:ext>
            </a:extLst>
          </p:cNvPr>
          <p:cNvSpPr txBox="1"/>
          <p:nvPr/>
        </p:nvSpPr>
        <p:spPr>
          <a:xfrm>
            <a:off x="7235491" y="3987927"/>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120" name="TextBox 119">
            <a:extLst>
              <a:ext uri="{FF2B5EF4-FFF2-40B4-BE49-F238E27FC236}">
                <a16:creationId xmlns:a16="http://schemas.microsoft.com/office/drawing/2014/main" id="{28178FD8-5526-28CA-C9A7-AF11F0AE9999}"/>
              </a:ext>
            </a:extLst>
          </p:cNvPr>
          <p:cNvSpPr txBox="1"/>
          <p:nvPr/>
        </p:nvSpPr>
        <p:spPr>
          <a:xfrm>
            <a:off x="9344285" y="3575151"/>
            <a:ext cx="45441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cxnSp>
        <p:nvCxnSpPr>
          <p:cNvPr id="121" name="Connector: Elbow 120">
            <a:extLst>
              <a:ext uri="{FF2B5EF4-FFF2-40B4-BE49-F238E27FC236}">
                <a16:creationId xmlns:a16="http://schemas.microsoft.com/office/drawing/2014/main" id="{152C69A4-D3AF-E3FD-97FC-0E076FBF1A13}"/>
              </a:ext>
            </a:extLst>
          </p:cNvPr>
          <p:cNvCxnSpPr>
            <a:cxnSpLocks/>
          </p:cNvCxnSpPr>
          <p:nvPr/>
        </p:nvCxnSpPr>
        <p:spPr>
          <a:xfrm>
            <a:off x="5720516" y="3019617"/>
            <a:ext cx="916325" cy="511126"/>
          </a:xfrm>
          <a:prstGeom prst="bentConnector3">
            <a:avLst>
              <a:gd name="adj1" fmla="val 59047"/>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3B971D96-6DF0-7992-8ACF-3A26532D742E}"/>
              </a:ext>
            </a:extLst>
          </p:cNvPr>
          <p:cNvCxnSpPr>
            <a:cxnSpLocks/>
          </p:cNvCxnSpPr>
          <p:nvPr/>
        </p:nvCxnSpPr>
        <p:spPr>
          <a:xfrm>
            <a:off x="6620229" y="3530743"/>
            <a:ext cx="257525" cy="16751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046458C-0B39-02C9-7BE5-8E1E5415EC6C}"/>
              </a:ext>
            </a:extLst>
          </p:cNvPr>
          <p:cNvSpPr txBox="1"/>
          <p:nvPr/>
        </p:nvSpPr>
        <p:spPr>
          <a:xfrm>
            <a:off x="11108909" y="1944143"/>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cxnSp>
        <p:nvCxnSpPr>
          <p:cNvPr id="124" name="Connector: Elbow 123">
            <a:extLst>
              <a:ext uri="{FF2B5EF4-FFF2-40B4-BE49-F238E27FC236}">
                <a16:creationId xmlns:a16="http://schemas.microsoft.com/office/drawing/2014/main" id="{49C5026E-394C-C42B-CD6A-30D25C0694AF}"/>
              </a:ext>
            </a:extLst>
          </p:cNvPr>
          <p:cNvCxnSpPr>
            <a:cxnSpLocks/>
            <a:stCxn id="129" idx="3"/>
            <a:endCxn id="19" idx="2"/>
          </p:cNvCxnSpPr>
          <p:nvPr/>
        </p:nvCxnSpPr>
        <p:spPr>
          <a:xfrm flipV="1">
            <a:off x="8068458" y="2284311"/>
            <a:ext cx="472978" cy="51332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0230CC93-87B1-E2AA-44E7-DDCE4D1A601D}"/>
              </a:ext>
            </a:extLst>
          </p:cNvPr>
          <p:cNvSpPr/>
          <p:nvPr/>
        </p:nvSpPr>
        <p:spPr bwMode="auto">
          <a:xfrm>
            <a:off x="7490051" y="4954565"/>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26" name="Graphic 125">
            <a:extLst>
              <a:ext uri="{FF2B5EF4-FFF2-40B4-BE49-F238E27FC236}">
                <a16:creationId xmlns:a16="http://schemas.microsoft.com/office/drawing/2014/main" id="{56BFB7E3-38AD-5ED8-6112-90D7BA6155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01020" y="5000111"/>
            <a:ext cx="390341" cy="390341"/>
          </a:xfrm>
          <a:prstGeom prst="rect">
            <a:avLst/>
          </a:prstGeom>
        </p:spPr>
      </p:pic>
      <p:sp>
        <p:nvSpPr>
          <p:cNvPr id="127" name="TextBox 126">
            <a:extLst>
              <a:ext uri="{FF2B5EF4-FFF2-40B4-BE49-F238E27FC236}">
                <a16:creationId xmlns:a16="http://schemas.microsoft.com/office/drawing/2014/main" id="{EEDF8AFA-F705-AF14-ADAF-9107D1E45724}"/>
              </a:ext>
            </a:extLst>
          </p:cNvPr>
          <p:cNvSpPr txBox="1"/>
          <p:nvPr/>
        </p:nvSpPr>
        <p:spPr>
          <a:xfrm>
            <a:off x="8588999" y="5378106"/>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28" name="Graphic 127">
            <a:extLst>
              <a:ext uri="{FF2B5EF4-FFF2-40B4-BE49-F238E27FC236}">
                <a16:creationId xmlns:a16="http://schemas.microsoft.com/office/drawing/2014/main" id="{D9A966C4-51C3-52CF-AF18-2C5071886DE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93227" y="5000111"/>
            <a:ext cx="390341" cy="390341"/>
          </a:xfrm>
          <a:prstGeom prst="rect">
            <a:avLst/>
          </a:prstGeom>
        </p:spPr>
      </p:pic>
      <p:pic>
        <p:nvPicPr>
          <p:cNvPr id="129" name="Graphic 128">
            <a:extLst>
              <a:ext uri="{FF2B5EF4-FFF2-40B4-BE49-F238E27FC236}">
                <a16:creationId xmlns:a16="http://schemas.microsoft.com/office/drawing/2014/main" id="{81D05C65-9944-FDDC-9BB9-AD3921A67D7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677865" y="2602334"/>
            <a:ext cx="390593" cy="390593"/>
          </a:xfrm>
          <a:prstGeom prst="rect">
            <a:avLst/>
          </a:prstGeom>
        </p:spPr>
      </p:pic>
      <p:pic>
        <p:nvPicPr>
          <p:cNvPr id="130" name="Graphic 129">
            <a:extLst>
              <a:ext uri="{FF2B5EF4-FFF2-40B4-BE49-F238E27FC236}">
                <a16:creationId xmlns:a16="http://schemas.microsoft.com/office/drawing/2014/main" id="{BE6520CD-9220-BF44-5D6A-8FE909C772A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3317" y="3217592"/>
            <a:ext cx="390593" cy="390593"/>
          </a:xfrm>
          <a:prstGeom prst="rect">
            <a:avLst/>
          </a:prstGeom>
        </p:spPr>
      </p:pic>
      <p:sp>
        <p:nvSpPr>
          <p:cNvPr id="131" name="Rectangle 130">
            <a:extLst>
              <a:ext uri="{FF2B5EF4-FFF2-40B4-BE49-F238E27FC236}">
                <a16:creationId xmlns:a16="http://schemas.microsoft.com/office/drawing/2014/main" id="{E768B254-7490-CCBE-BB92-6C655F2FB802}"/>
              </a:ext>
            </a:extLst>
          </p:cNvPr>
          <p:cNvSpPr/>
          <p:nvPr/>
        </p:nvSpPr>
        <p:spPr bwMode="auto">
          <a:xfrm>
            <a:off x="4787288" y="4016811"/>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32" name="Graphic 131">
            <a:extLst>
              <a:ext uri="{FF2B5EF4-FFF2-40B4-BE49-F238E27FC236}">
                <a16:creationId xmlns:a16="http://schemas.microsoft.com/office/drawing/2014/main" id="{7BFB9AFE-7EE9-28F8-5BEB-D5F39BE4A6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4151" y="4974356"/>
            <a:ext cx="227480" cy="227480"/>
          </a:xfrm>
          <a:prstGeom prst="rect">
            <a:avLst/>
          </a:prstGeom>
        </p:spPr>
      </p:pic>
      <p:pic>
        <p:nvPicPr>
          <p:cNvPr id="133" name="Graphic 132">
            <a:extLst>
              <a:ext uri="{FF2B5EF4-FFF2-40B4-BE49-F238E27FC236}">
                <a16:creationId xmlns:a16="http://schemas.microsoft.com/office/drawing/2014/main" id="{CD3E078F-3009-2E47-A28F-2AF247D412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44151" y="4381660"/>
            <a:ext cx="227480" cy="227480"/>
          </a:xfrm>
          <a:prstGeom prst="rect">
            <a:avLst/>
          </a:prstGeom>
        </p:spPr>
      </p:pic>
      <p:pic>
        <p:nvPicPr>
          <p:cNvPr id="134" name="Graphic 133">
            <a:extLst>
              <a:ext uri="{FF2B5EF4-FFF2-40B4-BE49-F238E27FC236}">
                <a16:creationId xmlns:a16="http://schemas.microsoft.com/office/drawing/2014/main" id="{673BD6B5-FBFF-3A41-AD5A-35A1F970A0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44151" y="4085311"/>
            <a:ext cx="227481" cy="227481"/>
          </a:xfrm>
          <a:prstGeom prst="rect">
            <a:avLst/>
          </a:prstGeom>
        </p:spPr>
      </p:pic>
      <p:pic>
        <p:nvPicPr>
          <p:cNvPr id="135" name="Graphic 134">
            <a:extLst>
              <a:ext uri="{FF2B5EF4-FFF2-40B4-BE49-F238E27FC236}">
                <a16:creationId xmlns:a16="http://schemas.microsoft.com/office/drawing/2014/main" id="{30E28E22-5555-7905-0FFA-8343494886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31441" y="5592472"/>
            <a:ext cx="252900" cy="227480"/>
          </a:xfrm>
          <a:prstGeom prst="rect">
            <a:avLst/>
          </a:prstGeom>
        </p:spPr>
      </p:pic>
      <p:pic>
        <p:nvPicPr>
          <p:cNvPr id="136" name="Graphic 135">
            <a:extLst>
              <a:ext uri="{FF2B5EF4-FFF2-40B4-BE49-F238E27FC236}">
                <a16:creationId xmlns:a16="http://schemas.microsoft.com/office/drawing/2014/main" id="{2709ABDE-AD8E-E2BC-7924-EB9A012DE3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44151" y="5888819"/>
            <a:ext cx="227480" cy="227480"/>
          </a:xfrm>
          <a:prstGeom prst="rect">
            <a:avLst/>
          </a:prstGeom>
        </p:spPr>
      </p:pic>
      <p:sp>
        <p:nvSpPr>
          <p:cNvPr id="137" name="TextBox 136">
            <a:extLst>
              <a:ext uri="{FF2B5EF4-FFF2-40B4-BE49-F238E27FC236}">
                <a16:creationId xmlns:a16="http://schemas.microsoft.com/office/drawing/2014/main" id="{3B9C4EF9-7390-5781-5766-D75875E22E03}"/>
              </a:ext>
            </a:extLst>
          </p:cNvPr>
          <p:cNvSpPr txBox="1"/>
          <p:nvPr/>
        </p:nvSpPr>
        <p:spPr>
          <a:xfrm>
            <a:off x="5176020" y="4160579"/>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38" name="TextBox 137">
            <a:extLst>
              <a:ext uri="{FF2B5EF4-FFF2-40B4-BE49-F238E27FC236}">
                <a16:creationId xmlns:a16="http://schemas.microsoft.com/office/drawing/2014/main" id="{334083B7-7443-1542-CD8B-2AD36BB5B1F0}"/>
              </a:ext>
            </a:extLst>
          </p:cNvPr>
          <p:cNvSpPr txBox="1"/>
          <p:nvPr/>
        </p:nvSpPr>
        <p:spPr>
          <a:xfrm>
            <a:off x="5344979" y="4456928"/>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39" name="TextBox 138">
            <a:extLst>
              <a:ext uri="{FF2B5EF4-FFF2-40B4-BE49-F238E27FC236}">
                <a16:creationId xmlns:a16="http://schemas.microsoft.com/office/drawing/2014/main" id="{2DB8C2C5-E98B-39D2-AFFE-BC3AE35FA5AD}"/>
              </a:ext>
            </a:extLst>
          </p:cNvPr>
          <p:cNvSpPr txBox="1"/>
          <p:nvPr/>
        </p:nvSpPr>
        <p:spPr>
          <a:xfrm>
            <a:off x="5186907" y="5049100"/>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40" name="TextBox 139">
            <a:extLst>
              <a:ext uri="{FF2B5EF4-FFF2-40B4-BE49-F238E27FC236}">
                <a16:creationId xmlns:a16="http://schemas.microsoft.com/office/drawing/2014/main" id="{E238C9AC-0AA2-6D41-6A62-1965EBC5FE08}"/>
              </a:ext>
            </a:extLst>
          </p:cNvPr>
          <p:cNvSpPr txBox="1"/>
          <p:nvPr/>
        </p:nvSpPr>
        <p:spPr>
          <a:xfrm>
            <a:off x="5122651" y="5667216"/>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41" name="TextBox 140">
            <a:extLst>
              <a:ext uri="{FF2B5EF4-FFF2-40B4-BE49-F238E27FC236}">
                <a16:creationId xmlns:a16="http://schemas.microsoft.com/office/drawing/2014/main" id="{E3B7DE0B-9456-302D-E86D-EB2188B23AF5}"/>
              </a:ext>
            </a:extLst>
          </p:cNvPr>
          <p:cNvSpPr txBox="1"/>
          <p:nvPr/>
        </p:nvSpPr>
        <p:spPr>
          <a:xfrm>
            <a:off x="5239076" y="5963563"/>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42" name="TextBox 141">
            <a:extLst>
              <a:ext uri="{FF2B5EF4-FFF2-40B4-BE49-F238E27FC236}">
                <a16:creationId xmlns:a16="http://schemas.microsoft.com/office/drawing/2014/main" id="{8CE9EDCB-C940-D803-8752-115E87D7A05E}"/>
              </a:ext>
            </a:extLst>
          </p:cNvPr>
          <p:cNvSpPr txBox="1"/>
          <p:nvPr/>
        </p:nvSpPr>
        <p:spPr>
          <a:xfrm>
            <a:off x="4959990" y="3863489"/>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43" name="Graphic 142">
            <a:extLst>
              <a:ext uri="{FF2B5EF4-FFF2-40B4-BE49-F238E27FC236}">
                <a16:creationId xmlns:a16="http://schemas.microsoft.com/office/drawing/2014/main" id="{B48E6471-D888-6679-F79D-20927D49F87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31441" y="5270704"/>
            <a:ext cx="252900" cy="252900"/>
          </a:xfrm>
          <a:prstGeom prst="rect">
            <a:avLst/>
          </a:prstGeom>
        </p:spPr>
      </p:pic>
      <p:pic>
        <p:nvPicPr>
          <p:cNvPr id="144" name="Graphic 143">
            <a:extLst>
              <a:ext uri="{FF2B5EF4-FFF2-40B4-BE49-F238E27FC236}">
                <a16:creationId xmlns:a16="http://schemas.microsoft.com/office/drawing/2014/main" id="{11A1B8CA-EB11-BF05-3ED4-3FEEF858800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44151" y="4678008"/>
            <a:ext cx="227480" cy="227480"/>
          </a:xfrm>
          <a:prstGeom prst="rect">
            <a:avLst/>
          </a:prstGeom>
        </p:spPr>
      </p:pic>
      <p:sp>
        <p:nvSpPr>
          <p:cNvPr id="145" name="TextBox 144">
            <a:extLst>
              <a:ext uri="{FF2B5EF4-FFF2-40B4-BE49-F238E27FC236}">
                <a16:creationId xmlns:a16="http://schemas.microsoft.com/office/drawing/2014/main" id="{CAABB1D3-41C7-B153-4A1B-AD349BB571D0}"/>
              </a:ext>
            </a:extLst>
          </p:cNvPr>
          <p:cNvSpPr txBox="1"/>
          <p:nvPr/>
        </p:nvSpPr>
        <p:spPr>
          <a:xfrm>
            <a:off x="5332909" y="4753276"/>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46" name="TextBox 145">
            <a:extLst>
              <a:ext uri="{FF2B5EF4-FFF2-40B4-BE49-F238E27FC236}">
                <a16:creationId xmlns:a16="http://schemas.microsoft.com/office/drawing/2014/main" id="{5ADA84D7-661A-6FFA-4041-70D4C6EEA731}"/>
              </a:ext>
            </a:extLst>
          </p:cNvPr>
          <p:cNvSpPr txBox="1"/>
          <p:nvPr/>
        </p:nvSpPr>
        <p:spPr>
          <a:xfrm>
            <a:off x="5310714" y="5358682"/>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48" name="Graphic 147">
            <a:extLst>
              <a:ext uri="{FF2B5EF4-FFF2-40B4-BE49-F238E27FC236}">
                <a16:creationId xmlns:a16="http://schemas.microsoft.com/office/drawing/2014/main" id="{610FB7CE-9C75-CC2A-B992-E59413FCE51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44151" y="6185166"/>
            <a:ext cx="227480" cy="227480"/>
          </a:xfrm>
          <a:prstGeom prst="rect">
            <a:avLst/>
          </a:prstGeom>
        </p:spPr>
      </p:pic>
      <p:sp>
        <p:nvSpPr>
          <p:cNvPr id="149" name="TextBox 148">
            <a:extLst>
              <a:ext uri="{FF2B5EF4-FFF2-40B4-BE49-F238E27FC236}">
                <a16:creationId xmlns:a16="http://schemas.microsoft.com/office/drawing/2014/main" id="{6D64A5BC-7A51-8759-5AD6-E460B306A821}"/>
              </a:ext>
            </a:extLst>
          </p:cNvPr>
          <p:cNvSpPr txBox="1"/>
          <p:nvPr/>
        </p:nvSpPr>
        <p:spPr>
          <a:xfrm>
            <a:off x="5239076" y="6259910"/>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pic>
        <p:nvPicPr>
          <p:cNvPr id="150" name="Picture 149" descr="A blue rectangle with white text">
            <a:extLst>
              <a:ext uri="{FF2B5EF4-FFF2-40B4-BE49-F238E27FC236}">
                <a16:creationId xmlns:a16="http://schemas.microsoft.com/office/drawing/2014/main" id="{A9D7ED1C-4F0A-2486-AD55-D8E9FCB8DD1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595595" y="3451024"/>
            <a:ext cx="203375" cy="141890"/>
          </a:xfrm>
          <a:prstGeom prst="rect">
            <a:avLst/>
          </a:prstGeom>
        </p:spPr>
      </p:pic>
      <p:cxnSp>
        <p:nvCxnSpPr>
          <p:cNvPr id="151" name="Connector: Elbow 150">
            <a:extLst>
              <a:ext uri="{FF2B5EF4-FFF2-40B4-BE49-F238E27FC236}">
                <a16:creationId xmlns:a16="http://schemas.microsoft.com/office/drawing/2014/main" id="{22CFEAB7-23E8-24AB-E2C2-04A400D9F6CD}"/>
              </a:ext>
            </a:extLst>
          </p:cNvPr>
          <p:cNvCxnSpPr>
            <a:cxnSpLocks/>
            <a:endCxn id="129" idx="2"/>
          </p:cNvCxnSpPr>
          <p:nvPr/>
        </p:nvCxnSpPr>
        <p:spPr>
          <a:xfrm flipV="1">
            <a:off x="7007209" y="2992927"/>
            <a:ext cx="865953" cy="85448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2F1B7896-A4C3-21ED-E116-BECA6A624ECE}"/>
              </a:ext>
            </a:extLst>
          </p:cNvPr>
          <p:cNvSpPr txBox="1"/>
          <p:nvPr/>
        </p:nvSpPr>
        <p:spPr>
          <a:xfrm>
            <a:off x="6882088" y="3157848"/>
            <a:ext cx="974938"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Validation score &gt;=0.8, documents are moved  to ‘final’ folders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3b. Documents get copied to temporary SP folder ‘Under Review’</a:t>
            </a:r>
          </a:p>
        </p:txBody>
      </p:sp>
      <p:cxnSp>
        <p:nvCxnSpPr>
          <p:cNvPr id="153" name="Straight Arrow Connector 152">
            <a:extLst>
              <a:ext uri="{FF2B5EF4-FFF2-40B4-BE49-F238E27FC236}">
                <a16:creationId xmlns:a16="http://schemas.microsoft.com/office/drawing/2014/main" id="{3775B610-8CA7-FD2A-3258-C932BB279AF9}"/>
              </a:ext>
            </a:extLst>
          </p:cNvPr>
          <p:cNvCxnSpPr>
            <a:cxnSpLocks/>
          </p:cNvCxnSpPr>
          <p:nvPr/>
        </p:nvCxnSpPr>
        <p:spPr>
          <a:xfrm>
            <a:off x="8068458" y="2935962"/>
            <a:ext cx="0" cy="109899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4D0FF553-F4FB-73DD-55FE-9B51770747D6}"/>
              </a:ext>
            </a:extLst>
          </p:cNvPr>
          <p:cNvCxnSpPr>
            <a:cxnSpLocks/>
          </p:cNvCxnSpPr>
          <p:nvPr/>
        </p:nvCxnSpPr>
        <p:spPr>
          <a:xfrm>
            <a:off x="7012130" y="4186978"/>
            <a:ext cx="786018" cy="724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8B609EC0-E708-86F5-2ED0-D35D2E3C3653}"/>
              </a:ext>
            </a:extLst>
          </p:cNvPr>
          <p:cNvSpPr txBox="1"/>
          <p:nvPr/>
        </p:nvSpPr>
        <p:spPr>
          <a:xfrm>
            <a:off x="6898222" y="4342141"/>
            <a:ext cx="1314359"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5a. Classifies documents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5b. Validates templates &amp; extensions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5c. Extracts entities and identifies missing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5d. Generates audit summary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5e. Derives a validation score</a:t>
            </a:r>
          </a:p>
        </p:txBody>
      </p:sp>
      <p:cxnSp>
        <p:nvCxnSpPr>
          <p:cNvPr id="156" name="Connector: Elbow 155">
            <a:extLst>
              <a:ext uri="{FF2B5EF4-FFF2-40B4-BE49-F238E27FC236}">
                <a16:creationId xmlns:a16="http://schemas.microsoft.com/office/drawing/2014/main" id="{C03B7048-628C-9771-3A7F-C2517C6C6033}"/>
              </a:ext>
            </a:extLst>
          </p:cNvPr>
          <p:cNvCxnSpPr>
            <a:cxnSpLocks/>
            <a:stCxn id="91" idx="1"/>
          </p:cNvCxnSpPr>
          <p:nvPr/>
        </p:nvCxnSpPr>
        <p:spPr>
          <a:xfrm rot="10800000">
            <a:off x="5294652" y="3449300"/>
            <a:ext cx="1442583" cy="726173"/>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F031F6BB-3E11-337C-AF79-4FA941731E28}"/>
              </a:ext>
            </a:extLst>
          </p:cNvPr>
          <p:cNvSpPr txBox="1"/>
          <p:nvPr/>
        </p:nvSpPr>
        <p:spPr>
          <a:xfrm>
            <a:off x="5357028" y="3474058"/>
            <a:ext cx="625042"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Validation score &lt;0.8, notify via email on format mismatch</a:t>
            </a:r>
          </a:p>
        </p:txBody>
      </p:sp>
      <p:cxnSp>
        <p:nvCxnSpPr>
          <p:cNvPr id="158" name="Connector: Elbow 157">
            <a:extLst>
              <a:ext uri="{FF2B5EF4-FFF2-40B4-BE49-F238E27FC236}">
                <a16:creationId xmlns:a16="http://schemas.microsoft.com/office/drawing/2014/main" id="{5A0A1931-84A6-8502-21C3-8D0C845C0EBD}"/>
              </a:ext>
            </a:extLst>
          </p:cNvPr>
          <p:cNvCxnSpPr>
            <a:cxnSpLocks/>
            <a:stCxn id="91" idx="2"/>
            <a:endCxn id="120" idx="2"/>
          </p:cNvCxnSpPr>
          <p:nvPr/>
        </p:nvCxnSpPr>
        <p:spPr>
          <a:xfrm rot="5400000" flipH="1" flipV="1">
            <a:off x="7915758" y="2660258"/>
            <a:ext cx="617729" cy="2693738"/>
          </a:xfrm>
          <a:prstGeom prst="bentConnector3">
            <a:avLst>
              <a:gd name="adj1" fmla="val -8554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71C6B6F3-726F-3932-F4DF-6C3138B8BD20}"/>
              </a:ext>
            </a:extLst>
          </p:cNvPr>
          <p:cNvSpPr txBox="1"/>
          <p:nvPr/>
        </p:nvSpPr>
        <p:spPr>
          <a:xfrm>
            <a:off x="8286211" y="3786545"/>
            <a:ext cx="125036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8a. Routes to concerned team based on document categorization</a:t>
            </a:r>
          </a:p>
        </p:txBody>
      </p:sp>
      <p:cxnSp>
        <p:nvCxnSpPr>
          <p:cNvPr id="160" name="Connector: Elbow 159">
            <a:extLst>
              <a:ext uri="{FF2B5EF4-FFF2-40B4-BE49-F238E27FC236}">
                <a16:creationId xmlns:a16="http://schemas.microsoft.com/office/drawing/2014/main" id="{15381E77-4731-8242-489B-A64FAE16D466}"/>
              </a:ext>
            </a:extLst>
          </p:cNvPr>
          <p:cNvCxnSpPr>
            <a:cxnSpLocks/>
            <a:stCxn id="89" idx="2"/>
            <a:endCxn id="98" idx="2"/>
          </p:cNvCxnSpPr>
          <p:nvPr/>
        </p:nvCxnSpPr>
        <p:spPr>
          <a:xfrm rot="5400000" flipH="1" flipV="1">
            <a:off x="8416377" y="2284820"/>
            <a:ext cx="1123200" cy="5088063"/>
          </a:xfrm>
          <a:prstGeom prst="bentConnector3">
            <a:avLst>
              <a:gd name="adj1" fmla="val -3524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26120457-A2D7-DE87-B457-B241F989E799}"/>
              </a:ext>
            </a:extLst>
          </p:cNvPr>
          <p:cNvSpPr txBox="1"/>
          <p:nvPr/>
        </p:nvSpPr>
        <p:spPr>
          <a:xfrm>
            <a:off x="8361176" y="5667216"/>
            <a:ext cx="148056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Logs are reviewed by admins and case managers</a:t>
            </a:r>
          </a:p>
        </p:txBody>
      </p:sp>
      <p:cxnSp>
        <p:nvCxnSpPr>
          <p:cNvPr id="162" name="Connector: Elbow 161">
            <a:extLst>
              <a:ext uri="{FF2B5EF4-FFF2-40B4-BE49-F238E27FC236}">
                <a16:creationId xmlns:a16="http://schemas.microsoft.com/office/drawing/2014/main" id="{BAFA1E5E-91D4-48FA-C14E-0F77AD60BD81}"/>
              </a:ext>
            </a:extLst>
          </p:cNvPr>
          <p:cNvCxnSpPr>
            <a:cxnSpLocks/>
            <a:endCxn id="85" idx="3"/>
          </p:cNvCxnSpPr>
          <p:nvPr/>
        </p:nvCxnSpPr>
        <p:spPr>
          <a:xfrm rot="10800000">
            <a:off x="8776815" y="1974069"/>
            <a:ext cx="2344717" cy="159540"/>
          </a:xfrm>
          <a:prstGeom prst="bentConnector3">
            <a:avLst>
              <a:gd name="adj1" fmla="val 9501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9D73F014-E2AF-F6B4-448E-2FA2607FD653}"/>
              </a:ext>
            </a:extLst>
          </p:cNvPr>
          <p:cNvSpPr txBox="1"/>
          <p:nvPr/>
        </p:nvSpPr>
        <p:spPr>
          <a:xfrm>
            <a:off x="8964606" y="1941425"/>
            <a:ext cx="184604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9c. Feedback – updates policy formats/ templates in knowledge, instruction on mandatory entities, threshold for validation score</a:t>
            </a:r>
          </a:p>
        </p:txBody>
      </p:sp>
      <p:cxnSp>
        <p:nvCxnSpPr>
          <p:cNvPr id="164" name="Straight Arrow Connector 163">
            <a:extLst>
              <a:ext uri="{FF2B5EF4-FFF2-40B4-BE49-F238E27FC236}">
                <a16:creationId xmlns:a16="http://schemas.microsoft.com/office/drawing/2014/main" id="{6045D57E-17A8-7826-183D-7037ABB3AC55}"/>
              </a:ext>
            </a:extLst>
          </p:cNvPr>
          <p:cNvCxnSpPr>
            <a:cxnSpLocks/>
          </p:cNvCxnSpPr>
          <p:nvPr/>
        </p:nvCxnSpPr>
        <p:spPr>
          <a:xfrm>
            <a:off x="6463218" y="2019601"/>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60705024-D245-9C36-919F-0DF418E1A874}"/>
              </a:ext>
            </a:extLst>
          </p:cNvPr>
          <p:cNvSpPr txBox="1"/>
          <p:nvPr/>
        </p:nvSpPr>
        <p:spPr>
          <a:xfrm>
            <a:off x="6727356" y="1922888"/>
            <a:ext cx="500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091F2C"/>
                </a:solidFill>
                <a:effectLst/>
                <a:uLnTx/>
                <a:uFillTx/>
                <a:latin typeface="Segoe Sans Display"/>
                <a:ea typeface="+mn-ea"/>
                <a:cs typeface="+mn-cs"/>
              </a:rPr>
              <a:t>validation_score</a:t>
            </a:r>
            <a:endParaRPr kumimoji="0" lang="en-US" sz="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6" name="TextBox 165">
            <a:extLst>
              <a:ext uri="{FF2B5EF4-FFF2-40B4-BE49-F238E27FC236}">
                <a16:creationId xmlns:a16="http://schemas.microsoft.com/office/drawing/2014/main" id="{FC5A6237-2691-9AAA-DD70-F3DC2FD4ADCF}"/>
              </a:ext>
            </a:extLst>
          </p:cNvPr>
          <p:cNvSpPr txBox="1"/>
          <p:nvPr/>
        </p:nvSpPr>
        <p:spPr>
          <a:xfrm>
            <a:off x="6313017" y="2062155"/>
            <a:ext cx="44631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0</a:t>
            </a:r>
          </a:p>
        </p:txBody>
      </p:sp>
      <p:sp>
        <p:nvSpPr>
          <p:cNvPr id="167" name="TextBox 166">
            <a:extLst>
              <a:ext uri="{FF2B5EF4-FFF2-40B4-BE49-F238E27FC236}">
                <a16:creationId xmlns:a16="http://schemas.microsoft.com/office/drawing/2014/main" id="{4E9D32A9-36BA-9632-CB40-519BD1F0D1EE}"/>
              </a:ext>
            </a:extLst>
          </p:cNvPr>
          <p:cNvSpPr txBox="1"/>
          <p:nvPr/>
        </p:nvSpPr>
        <p:spPr>
          <a:xfrm>
            <a:off x="7197476" y="2057378"/>
            <a:ext cx="44631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1</a:t>
            </a:r>
          </a:p>
        </p:txBody>
      </p:sp>
      <p:pic>
        <p:nvPicPr>
          <p:cNvPr id="169" name="Graphic 168">
            <a:extLst>
              <a:ext uri="{FF2B5EF4-FFF2-40B4-BE49-F238E27FC236}">
                <a16:creationId xmlns:a16="http://schemas.microsoft.com/office/drawing/2014/main" id="{7E57817A-3CF6-2FD0-0BC0-4EF15216C66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822557" y="3989498"/>
            <a:ext cx="281039" cy="281039"/>
          </a:xfrm>
          <a:prstGeom prst="rect">
            <a:avLst/>
          </a:prstGeom>
        </p:spPr>
      </p:pic>
      <p:pic>
        <p:nvPicPr>
          <p:cNvPr id="7" name="Graphic 6">
            <a:extLst>
              <a:ext uri="{FF2B5EF4-FFF2-40B4-BE49-F238E27FC236}">
                <a16:creationId xmlns:a16="http://schemas.microsoft.com/office/drawing/2014/main" id="{4AB28CE8-F669-5704-1BF8-97CE7B961A5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729197" y="3719391"/>
            <a:ext cx="281039" cy="281039"/>
          </a:xfrm>
          <a:prstGeom prst="rect">
            <a:avLst/>
          </a:prstGeom>
        </p:spPr>
      </p:pic>
      <p:sp>
        <p:nvSpPr>
          <p:cNvPr id="5" name="TextBox 4">
            <a:extLst>
              <a:ext uri="{FF2B5EF4-FFF2-40B4-BE49-F238E27FC236}">
                <a16:creationId xmlns:a16="http://schemas.microsoft.com/office/drawing/2014/main" id="{F6676DA0-E85C-B9CF-3AC4-16073CFE35FA}"/>
              </a:ext>
            </a:extLst>
          </p:cNvPr>
          <p:cNvSpPr txBox="1"/>
          <p:nvPr/>
        </p:nvSpPr>
        <p:spPr>
          <a:xfrm>
            <a:off x="7842189" y="4258322"/>
            <a:ext cx="24177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
        <p:nvSpPr>
          <p:cNvPr id="8" name="TextBox 7">
            <a:extLst>
              <a:ext uri="{FF2B5EF4-FFF2-40B4-BE49-F238E27FC236}">
                <a16:creationId xmlns:a16="http://schemas.microsoft.com/office/drawing/2014/main" id="{473120F6-1265-ACB8-E01F-783F342ECED6}"/>
              </a:ext>
            </a:extLst>
          </p:cNvPr>
          <p:cNvSpPr txBox="1"/>
          <p:nvPr/>
        </p:nvSpPr>
        <p:spPr>
          <a:xfrm>
            <a:off x="6703282" y="3980821"/>
            <a:ext cx="3328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spTree>
    <p:extLst>
      <p:ext uri="{BB962C8B-B14F-4D97-AF65-F5344CB8AC3E}">
        <p14:creationId xmlns:p14="http://schemas.microsoft.com/office/powerpoint/2010/main" val="2013805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16C7E-F3F2-7248-1B2F-9D6C19FE2EC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46425999-FC85-8229-5ACD-D906D174AB0B}"/>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8B385476-A54F-6242-5ACE-44DDFE727174}"/>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411ED199-9F60-6A0B-590E-076F85731E5A}"/>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Caseworkers manually gather applicant data from multiple systems and apply policy rules to draft decisions—making the process slow, error-prone, and inconsistent</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A1F0887B-2D0F-BE90-6EA1-98431C266E3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36717DAB-FAA8-1772-DB1A-14B163A7C96E}"/>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Manual processes bottleneck operations and delay benefit decisions for citizens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Caseworkers interpret and apply policy rules inconsistently, causing unfair outcomes for similar cases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rPr>
              <a:t>Manual data entry leads to mistakes that require rework and increase citizen appeals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Staff apply outdated rules to current applications because new policy changes take weeks to reach them</a:t>
            </a:r>
            <a:endParaRPr kumimoji="0" lang="en-DE"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A704FDBC-6C71-F359-7A93-2DF61C8E9B45}"/>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F8AD7803-BAB5-37AE-3E0F-4C7733D1048B}"/>
              </a:ext>
            </a:extLst>
          </p:cNvPr>
          <p:cNvSpPr/>
          <p:nvPr/>
        </p:nvSpPr>
        <p:spPr>
          <a:xfrm>
            <a:off x="6238650" y="2233079"/>
            <a:ext cx="2066440" cy="6807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 citizen uploaded application data, and other documents from CMS/ERP, social‑services database, and citizen submissions</a:t>
            </a:r>
          </a:p>
        </p:txBody>
      </p:sp>
      <p:sp>
        <p:nvSpPr>
          <p:cNvPr id="19" name="Google Shape;523;p32">
            <a:extLst>
              <a:ext uri="{FF2B5EF4-FFF2-40B4-BE49-F238E27FC236}">
                <a16:creationId xmlns:a16="http://schemas.microsoft.com/office/drawing/2014/main" id="{05DC4223-167F-244E-1C49-D4C7C794BF24}"/>
              </a:ext>
            </a:extLst>
          </p:cNvPr>
          <p:cNvSpPr/>
          <p:nvPr/>
        </p:nvSpPr>
        <p:spPr>
          <a:xfrm>
            <a:off x="6222003" y="4225960"/>
            <a:ext cx="2099734" cy="72419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Surfaces edge cases with intelligent recommendations and ensures full traceability through audit logs of every decision made</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D03418E9-674B-A3F6-1838-723C79F6558E}"/>
              </a:ext>
            </a:extLst>
          </p:cNvPr>
          <p:cNvSpPr/>
          <p:nvPr/>
        </p:nvSpPr>
        <p:spPr>
          <a:xfrm>
            <a:off x="6222003" y="3727117"/>
            <a:ext cx="2099734" cy="3730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Apply rules from policy Knowledge Base to assess eligibility</a:t>
            </a:r>
          </a:p>
        </p:txBody>
      </p:sp>
      <p:sp>
        <p:nvSpPr>
          <p:cNvPr id="33" name="Google Shape;519;p32">
            <a:extLst>
              <a:ext uri="{FF2B5EF4-FFF2-40B4-BE49-F238E27FC236}">
                <a16:creationId xmlns:a16="http://schemas.microsoft.com/office/drawing/2014/main" id="{1C78FD22-B7D2-A3D2-417B-097802D79858}"/>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D6A343D0-FE4E-9BF7-5E81-ABDDD0CD67EA}"/>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C48E37DA-5D7D-080A-E07B-A35B934AD819}"/>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B96750FD-DABE-956A-D905-E8D19624AA6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316E57BC-51AA-1427-87B2-D5991434C323}"/>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50A8BE7-C942-A98E-8758-94950B752F2F}"/>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sp>
        <p:nvSpPr>
          <p:cNvPr id="44" name="Google Shape;506;p32">
            <a:extLst>
              <a:ext uri="{FF2B5EF4-FFF2-40B4-BE49-F238E27FC236}">
                <a16:creationId xmlns:a16="http://schemas.microsoft.com/office/drawing/2014/main" id="{D7C57B85-40CD-3DC4-98B7-BB1BC751E2A2}"/>
              </a:ext>
            </a:extLst>
          </p:cNvPr>
          <p:cNvSpPr/>
          <p:nvPr/>
        </p:nvSpPr>
        <p:spPr>
          <a:xfrm>
            <a:off x="8955020" y="140672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Social Services</a:t>
            </a:r>
          </a:p>
        </p:txBody>
      </p:sp>
      <p:grpSp>
        <p:nvGrpSpPr>
          <p:cNvPr id="66" name="Google Shape;2181;p75">
            <a:extLst>
              <a:ext uri="{FF2B5EF4-FFF2-40B4-BE49-F238E27FC236}">
                <a16:creationId xmlns:a16="http://schemas.microsoft.com/office/drawing/2014/main" id="{23C38CAA-5B9F-B5AD-595A-05917D4EEDCB}"/>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55E0322D-C8DF-CAD6-554F-84E8454355D7}"/>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57BEE09F-17D1-38FC-62CD-E34E860AD434}"/>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2917259D-AED0-F4D5-C265-C21AC60842E1}"/>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A353538B-47BB-38BC-0E99-DF4F9359E5A3}"/>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82E3B487-F5EA-561B-43C3-CA1D17EBDEF3}"/>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616CCAE4-FC12-6BF7-5B46-504E3F6F12DE}"/>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0248F340-DFE3-E9A7-16A2-D9F8B94C22C5}"/>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6955B0A2-9163-95E4-5DFC-5D274156CAF0}"/>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C7E60DB7-984E-347A-4942-D5B3F1887FEF}"/>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82B7D4FD-483D-DEBD-E539-9CD26C573698}"/>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03EF4E11-7F94-E70F-F369-24CC98C9420F}"/>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E9785836-3942-DA4C-B0F4-119C68B23426}"/>
              </a:ext>
            </a:extLst>
          </p:cNvPr>
          <p:cNvSpPr/>
          <p:nvPr/>
        </p:nvSpPr>
        <p:spPr>
          <a:xfrm>
            <a:off x="6222003" y="3039666"/>
            <a:ext cx="2099734" cy="56164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Standardize the data for consistent application of eligibility rules across all cases</a:t>
            </a:r>
          </a:p>
        </p:txBody>
      </p:sp>
      <p:sp>
        <p:nvSpPr>
          <p:cNvPr id="30" name="Google Shape;115;p20">
            <a:extLst>
              <a:ext uri="{FF2B5EF4-FFF2-40B4-BE49-F238E27FC236}">
                <a16:creationId xmlns:a16="http://schemas.microsoft.com/office/drawing/2014/main" id="{3F68580A-AD72-CE26-4A39-CD683CEE04F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11FD96FF-6BCE-827F-0D50-95D1DE8AFBF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Benefit Eligibility Agent</a:t>
            </a:r>
          </a:p>
        </p:txBody>
      </p:sp>
      <p:sp>
        <p:nvSpPr>
          <p:cNvPr id="36" name="TextBox 35">
            <a:extLst>
              <a:ext uri="{FF2B5EF4-FFF2-40B4-BE49-F238E27FC236}">
                <a16:creationId xmlns:a16="http://schemas.microsoft.com/office/drawing/2014/main" id="{6F958704-7717-A09B-040B-8517FD44B99B}"/>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benefit eligibility decisions with application of policy rules to citizen application data</a:t>
            </a:r>
          </a:p>
        </p:txBody>
      </p:sp>
      <p:sp>
        <p:nvSpPr>
          <p:cNvPr id="37" name="Google Shape;498;p32">
            <a:extLst>
              <a:ext uri="{FF2B5EF4-FFF2-40B4-BE49-F238E27FC236}">
                <a16:creationId xmlns:a16="http://schemas.microsoft.com/office/drawing/2014/main" id="{79845EEA-FB26-BD40-B479-D631930A5487}"/>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274320" rIns="73152"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Automates benefit eligibility by applying policy rules to applicant data, generating letters, flagging edge cases, and managing escalations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43" name="Google Shape;523;p32">
            <a:extLst>
              <a:ext uri="{FF2B5EF4-FFF2-40B4-BE49-F238E27FC236}">
                <a16:creationId xmlns:a16="http://schemas.microsoft.com/office/drawing/2014/main" id="{6DB4E4FE-D811-C9D1-20A9-938735187F23}"/>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7A51D320-7207-8D05-BCC8-BD8CEC569B78}"/>
              </a:ext>
            </a:extLst>
          </p:cNvPr>
          <p:cNvSpPr/>
          <p:nvPr/>
        </p:nvSpPr>
        <p:spPr>
          <a:xfrm>
            <a:off x="8700923" y="2229264"/>
            <a:ext cx="2790518" cy="560236"/>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Eligibility Determination 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Significantly reduces the end-to-end time required to review and decide on a benefit application</a:t>
            </a:r>
          </a:p>
        </p:txBody>
      </p:sp>
      <p:sp>
        <p:nvSpPr>
          <p:cNvPr id="48" name="Arrow: Up 56">
            <a:extLst>
              <a:ext uri="{FF2B5EF4-FFF2-40B4-BE49-F238E27FC236}">
                <a16:creationId xmlns:a16="http://schemas.microsoft.com/office/drawing/2014/main" id="{A6CD3CCE-7C73-4B03-FADD-9DD3E67985B6}"/>
              </a:ext>
            </a:extLst>
          </p:cNvPr>
          <p:cNvSpPr/>
          <p:nvPr/>
        </p:nvSpPr>
        <p:spPr>
          <a:xfrm>
            <a:off x="8794754" y="2318927"/>
            <a:ext cx="134695" cy="365760"/>
          </a:xfrm>
          <a:prstGeom prst="down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Google Shape;523;p32">
            <a:extLst>
              <a:ext uri="{FF2B5EF4-FFF2-40B4-BE49-F238E27FC236}">
                <a16:creationId xmlns:a16="http://schemas.microsoft.com/office/drawing/2014/main" id="{91DC0F7B-36D2-62C3-FAAC-4E3F4614F04C}"/>
              </a:ext>
            </a:extLst>
          </p:cNvPr>
          <p:cNvSpPr/>
          <p:nvPr/>
        </p:nvSpPr>
        <p:spPr>
          <a:xfrm>
            <a:off x="6222003" y="5759120"/>
            <a:ext cx="2099734" cy="70229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Flags complex or ambiguous applications for manual review by caseworkers or supervisors for human review</a:t>
            </a:r>
          </a:p>
        </p:txBody>
      </p:sp>
      <p:grpSp>
        <p:nvGrpSpPr>
          <p:cNvPr id="26" name="Group 25">
            <a:extLst>
              <a:ext uri="{FF2B5EF4-FFF2-40B4-BE49-F238E27FC236}">
                <a16:creationId xmlns:a16="http://schemas.microsoft.com/office/drawing/2014/main" id="{BC3CA048-3701-D447-C911-600CBD5AA2C7}"/>
              </a:ext>
            </a:extLst>
          </p:cNvPr>
          <p:cNvGrpSpPr/>
          <p:nvPr/>
        </p:nvGrpSpPr>
        <p:grpSpPr>
          <a:xfrm>
            <a:off x="8700923" y="3440586"/>
            <a:ext cx="2790518" cy="686329"/>
            <a:chOff x="8700923" y="3278537"/>
            <a:chExt cx="2790518" cy="686329"/>
          </a:xfrm>
        </p:grpSpPr>
        <p:sp>
          <p:nvSpPr>
            <p:cNvPr id="49" name="Rounded Rectangle 48">
              <a:extLst>
                <a:ext uri="{FF2B5EF4-FFF2-40B4-BE49-F238E27FC236}">
                  <a16:creationId xmlns:a16="http://schemas.microsoft.com/office/drawing/2014/main" id="{846EF11A-F609-1298-1BDE-F14FA0629E28}"/>
                </a:ext>
              </a:extLst>
            </p:cNvPr>
            <p:cNvSpPr/>
            <p:nvPr/>
          </p:nvSpPr>
          <p:spPr>
            <a:xfrm>
              <a:off x="8700923" y="3278537"/>
              <a:ext cx="2790518" cy="686329"/>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Case Handling E</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fficiency</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Minimizes errors in eligibility assessments for high volume of application, leading to fewer incorrect decisions and appeals</a:t>
              </a:r>
            </a:p>
          </p:txBody>
        </p:sp>
        <p:sp>
          <p:nvSpPr>
            <p:cNvPr id="13" name="Arrow: Up 56">
              <a:extLst>
                <a:ext uri="{FF2B5EF4-FFF2-40B4-BE49-F238E27FC236}">
                  <a16:creationId xmlns:a16="http://schemas.microsoft.com/office/drawing/2014/main" id="{192C5A16-CEE9-8A86-67A2-6F9FA2F1C885}"/>
                </a:ext>
              </a:extLst>
            </p:cNvPr>
            <p:cNvSpPr/>
            <p:nvPr/>
          </p:nvSpPr>
          <p:spPr>
            <a:xfrm>
              <a:off x="8794754" y="3390176"/>
              <a:ext cx="134695" cy="45720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23;p32">
            <a:extLst>
              <a:ext uri="{FF2B5EF4-FFF2-40B4-BE49-F238E27FC236}">
                <a16:creationId xmlns:a16="http://schemas.microsoft.com/office/drawing/2014/main" id="{510DADC0-2461-D5AE-FA4D-E9977F752143}"/>
              </a:ext>
            </a:extLst>
          </p:cNvPr>
          <p:cNvSpPr/>
          <p:nvPr/>
        </p:nvSpPr>
        <p:spPr>
          <a:xfrm>
            <a:off x="6222003" y="5075960"/>
            <a:ext cx="2099734" cy="55735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Generate decision letters and appeal info for review</a:t>
            </a:r>
          </a:p>
        </p:txBody>
      </p:sp>
      <p:sp>
        <p:nvSpPr>
          <p:cNvPr id="16" name="Google Shape;516;p32">
            <a:extLst>
              <a:ext uri="{FF2B5EF4-FFF2-40B4-BE49-F238E27FC236}">
                <a16:creationId xmlns:a16="http://schemas.microsoft.com/office/drawing/2014/main" id="{D4245B5A-5F5A-5F9A-FC94-83717E0AEB38}"/>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Case Workers/Benefit Examiners</a:t>
            </a:r>
          </a:p>
        </p:txBody>
      </p:sp>
      <p:sp>
        <p:nvSpPr>
          <p:cNvPr id="21" name="Google Shape;516;p32">
            <a:extLst>
              <a:ext uri="{FF2B5EF4-FFF2-40B4-BE49-F238E27FC236}">
                <a16:creationId xmlns:a16="http://schemas.microsoft.com/office/drawing/2014/main" id="{7C2CDF84-CEC5-461A-A59D-8548F4B0C93B}"/>
              </a:ext>
            </a:extLst>
          </p:cNvPr>
          <p:cNvSpPr/>
          <p:nvPr/>
        </p:nvSpPr>
        <p:spPr>
          <a:xfrm>
            <a:off x="10099564"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Eligibility Supervisors</a:t>
            </a:r>
          </a:p>
        </p:txBody>
      </p:sp>
      <p:sp>
        <p:nvSpPr>
          <p:cNvPr id="23" name="Google Shape;516;p32">
            <a:extLst>
              <a:ext uri="{FF2B5EF4-FFF2-40B4-BE49-F238E27FC236}">
                <a16:creationId xmlns:a16="http://schemas.microsoft.com/office/drawing/2014/main" id="{F8517428-0953-C6C4-70BE-FA27B59945B0}"/>
              </a:ext>
            </a:extLst>
          </p:cNvPr>
          <p:cNvSpPr/>
          <p:nvPr/>
        </p:nvSpPr>
        <p:spPr>
          <a:xfrm>
            <a:off x="8682389" y="567397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Policy Compliance T</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eams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5" name="Google Shape;506;p32">
            <a:extLst>
              <a:ext uri="{FF2B5EF4-FFF2-40B4-BE49-F238E27FC236}">
                <a16:creationId xmlns:a16="http://schemas.microsoft.com/office/drawing/2014/main" id="{18850E4D-D0C6-47B3-4F46-37F09FA80C4E}"/>
              </a:ext>
            </a:extLst>
          </p:cNvPr>
          <p:cNvSpPr/>
          <p:nvPr/>
        </p:nvSpPr>
        <p:spPr>
          <a:xfrm>
            <a:off x="10376561" y="1416790"/>
            <a:ext cx="10058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p:txBody>
      </p:sp>
      <p:sp>
        <p:nvSpPr>
          <p:cNvPr id="27" name="Rounded Rectangle 44">
            <a:extLst>
              <a:ext uri="{FF2B5EF4-FFF2-40B4-BE49-F238E27FC236}">
                <a16:creationId xmlns:a16="http://schemas.microsoft.com/office/drawing/2014/main" id="{85C8FC66-4FB0-19C1-10EC-687BA190520A}"/>
              </a:ext>
            </a:extLst>
          </p:cNvPr>
          <p:cNvSpPr/>
          <p:nvPr/>
        </p:nvSpPr>
        <p:spPr>
          <a:xfrm>
            <a:off x="8704305" y="2822717"/>
            <a:ext cx="2790518" cy="560236"/>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Speeds up eligibility decisions by automating policy rule application, allowing staff to process more cases</a:t>
            </a:r>
          </a:p>
        </p:txBody>
      </p:sp>
      <p:sp>
        <p:nvSpPr>
          <p:cNvPr id="28" name="Arrow: Up 56">
            <a:extLst>
              <a:ext uri="{FF2B5EF4-FFF2-40B4-BE49-F238E27FC236}">
                <a16:creationId xmlns:a16="http://schemas.microsoft.com/office/drawing/2014/main" id="{6CB7F3E3-8BAA-4AEC-FDEE-8F95117AF89F}"/>
              </a:ext>
            </a:extLst>
          </p:cNvPr>
          <p:cNvSpPr/>
          <p:nvPr/>
        </p:nvSpPr>
        <p:spPr>
          <a:xfrm flipV="1">
            <a:off x="8798136" y="2912380"/>
            <a:ext cx="134695" cy="365760"/>
          </a:xfrm>
          <a:prstGeom prst="down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579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97619-BBE1-C1FF-5703-F4F93D0DD8CB}"/>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D32883B1-F1AC-692B-2FFF-75E947F61C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DD7189AB-747D-11A0-F323-916C48FF2AAF}"/>
              </a:ext>
            </a:extLst>
          </p:cNvPr>
          <p:cNvSpPr/>
          <p:nvPr/>
        </p:nvSpPr>
        <p:spPr>
          <a:xfrm>
            <a:off x="675892" y="4457038"/>
            <a:ext cx="3705033" cy="430887"/>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A6AAE077-C182-DF88-5310-92B28E9C152D}"/>
              </a:ext>
            </a:extLst>
          </p:cNvPr>
          <p:cNvSpPr/>
          <p:nvPr/>
        </p:nvSpPr>
        <p:spPr>
          <a:xfrm>
            <a:off x="707102" y="1490435"/>
            <a:ext cx="3693840" cy="279681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3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CRM / Dynamics 365, to ingest citizen demographics, application data, and relevant proofs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&amp; Knowledge Base (SharePoint) in PDF, DOCX format for eligibility rules, policy documents, letter templates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Databases (Dataverse) tables to standardized applicant records, eligibility-rule etc.</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Communication &amp; Messaging tools (Teams) to send decision letters to supervisors for review</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Routing &amp; Escalation on borderline cases – applicants whose score falls within a predefined threshold or exhibit Incomplete/inconsistent data</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 scope includes name, contact, SSN/ID, income, family details, case history</a:t>
            </a:r>
          </a:p>
        </p:txBody>
      </p:sp>
      <p:sp>
        <p:nvSpPr>
          <p:cNvPr id="3" name="Google Shape;115;p20">
            <a:extLst>
              <a:ext uri="{FF2B5EF4-FFF2-40B4-BE49-F238E27FC236}">
                <a16:creationId xmlns:a16="http://schemas.microsoft.com/office/drawing/2014/main" id="{551F74C9-B339-34E2-7D6E-1B26C5BAF386}"/>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E09CA350-4DAC-7972-DC82-A54572030F10}"/>
              </a:ext>
            </a:extLst>
          </p:cNvPr>
          <p:cNvSpPr/>
          <p:nvPr/>
        </p:nvSpPr>
        <p:spPr>
          <a:xfrm>
            <a:off x="695994" y="729549"/>
            <a:ext cx="5843598"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Benefit Eligibility Agent</a:t>
            </a:r>
          </a:p>
        </p:txBody>
      </p:sp>
      <p:sp>
        <p:nvSpPr>
          <p:cNvPr id="9" name="TextBox 8">
            <a:extLst>
              <a:ext uri="{FF2B5EF4-FFF2-40B4-BE49-F238E27FC236}">
                <a16:creationId xmlns:a16="http://schemas.microsoft.com/office/drawing/2014/main" id="{3583AA45-14DC-B8A0-7E36-98F702AC1B83}"/>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benefit eligibility decisions with application of policy rules to citizen application data</a:t>
            </a:r>
          </a:p>
        </p:txBody>
      </p:sp>
      <p:sp>
        <p:nvSpPr>
          <p:cNvPr id="35" name="Rounded Rectangle 19">
            <a:extLst>
              <a:ext uri="{FF2B5EF4-FFF2-40B4-BE49-F238E27FC236}">
                <a16:creationId xmlns:a16="http://schemas.microsoft.com/office/drawing/2014/main" id="{E97FCC3E-F419-AD18-417D-C135B357DE96}"/>
              </a:ext>
            </a:extLst>
          </p:cNvPr>
          <p:cNvSpPr/>
          <p:nvPr/>
        </p:nvSpPr>
        <p:spPr>
          <a:xfrm>
            <a:off x="631296" y="5018401"/>
            <a:ext cx="3705033" cy="142832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can upload proof in format of DOCX, PDF, PPTX or images such as JPEG and PNG using D365 citizen portal</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Dataverse attachments are not supported as knowledge at this moment, need to be copied to SharePoint.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Eligibility  rule can be defined in Dataverse of in document in SharePoint (supported types are PDF, PPTX, DOCX)</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is hosted on Teams channel and use Microsoft authentication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is accessed via Caseworkers in organization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can only send email to citizens, no chat feature for citizen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9FCF9748-2B32-1366-4472-03A8BDCF6D35}"/>
              </a:ext>
            </a:extLst>
          </p:cNvPr>
          <p:cNvSpPr txBox="1"/>
          <p:nvPr/>
        </p:nvSpPr>
        <p:spPr>
          <a:xfrm>
            <a:off x="804113" y="446308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1E19C334-2913-23C9-8AF2-FA7DAB4B7C05}"/>
              </a:ext>
            </a:extLst>
          </p:cNvPr>
          <p:cNvSpPr txBox="1"/>
          <p:nvPr/>
        </p:nvSpPr>
        <p:spPr>
          <a:xfrm>
            <a:off x="2055985" y="4500053"/>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NA</a:t>
            </a:r>
          </a:p>
        </p:txBody>
      </p:sp>
      <p:sp>
        <p:nvSpPr>
          <p:cNvPr id="38" name="Rectangle 37">
            <a:extLst>
              <a:ext uri="{FF2B5EF4-FFF2-40B4-BE49-F238E27FC236}">
                <a16:creationId xmlns:a16="http://schemas.microsoft.com/office/drawing/2014/main" id="{A162F81E-EB94-E538-FE29-B0BC3F1235EA}"/>
              </a:ext>
            </a:extLst>
          </p:cNvPr>
          <p:cNvSpPr/>
          <p:nvPr/>
        </p:nvSpPr>
        <p:spPr bwMode="auto">
          <a:xfrm>
            <a:off x="6197262" y="1775990"/>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2" name="Rectangle 41">
            <a:extLst>
              <a:ext uri="{FF2B5EF4-FFF2-40B4-BE49-F238E27FC236}">
                <a16:creationId xmlns:a16="http://schemas.microsoft.com/office/drawing/2014/main" id="{72BEEFE5-76E7-BB2F-7E21-9FA57A1DDCCB}"/>
              </a:ext>
            </a:extLst>
          </p:cNvPr>
          <p:cNvSpPr/>
          <p:nvPr/>
        </p:nvSpPr>
        <p:spPr bwMode="auto">
          <a:xfrm>
            <a:off x="6196720" y="2396475"/>
            <a:ext cx="4637553" cy="2567782"/>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3" name="Rectangle 42">
            <a:extLst>
              <a:ext uri="{FF2B5EF4-FFF2-40B4-BE49-F238E27FC236}">
                <a16:creationId xmlns:a16="http://schemas.microsoft.com/office/drawing/2014/main" id="{784083B5-86B5-0FA3-D16A-1561CA695DFA}"/>
              </a:ext>
            </a:extLst>
          </p:cNvPr>
          <p:cNvSpPr/>
          <p:nvPr/>
        </p:nvSpPr>
        <p:spPr bwMode="auto">
          <a:xfrm>
            <a:off x="6196720" y="4958846"/>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4" name="TextBox 43">
            <a:extLst>
              <a:ext uri="{FF2B5EF4-FFF2-40B4-BE49-F238E27FC236}">
                <a16:creationId xmlns:a16="http://schemas.microsoft.com/office/drawing/2014/main" id="{0A24DC25-5A1A-C079-E11D-CDF2EB9DB87A}"/>
              </a:ext>
            </a:extLst>
          </p:cNvPr>
          <p:cNvSpPr txBox="1"/>
          <p:nvPr/>
        </p:nvSpPr>
        <p:spPr>
          <a:xfrm>
            <a:off x="6245336" y="1815879"/>
            <a:ext cx="316848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sp>
        <p:nvSpPr>
          <p:cNvPr id="47" name="Rectangle: Rounded Corners 46">
            <a:extLst>
              <a:ext uri="{FF2B5EF4-FFF2-40B4-BE49-F238E27FC236}">
                <a16:creationId xmlns:a16="http://schemas.microsoft.com/office/drawing/2014/main" id="{E9BB4C49-0E77-F6E0-99F1-CAADD4784D53}"/>
              </a:ext>
            </a:extLst>
          </p:cNvPr>
          <p:cNvSpPr/>
          <p:nvPr/>
        </p:nvSpPr>
        <p:spPr bwMode="auto">
          <a:xfrm>
            <a:off x="6589083" y="2750889"/>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49BFE579-10B7-B764-2D94-D92C0612DAED}"/>
              </a:ext>
            </a:extLst>
          </p:cNvPr>
          <p:cNvSpPr/>
          <p:nvPr/>
        </p:nvSpPr>
        <p:spPr bwMode="auto">
          <a:xfrm>
            <a:off x="6574952" y="3794974"/>
            <a:ext cx="1640495"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9" name="Rectangle 48">
            <a:extLst>
              <a:ext uri="{FF2B5EF4-FFF2-40B4-BE49-F238E27FC236}">
                <a16:creationId xmlns:a16="http://schemas.microsoft.com/office/drawing/2014/main" id="{EAC06211-551E-E1FC-B5BA-5B45A684C636}"/>
              </a:ext>
            </a:extLst>
          </p:cNvPr>
          <p:cNvSpPr/>
          <p:nvPr/>
        </p:nvSpPr>
        <p:spPr bwMode="auto">
          <a:xfrm>
            <a:off x="4921573" y="2750889"/>
            <a:ext cx="773546" cy="74349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0" name="TextBox 49">
            <a:extLst>
              <a:ext uri="{FF2B5EF4-FFF2-40B4-BE49-F238E27FC236}">
                <a16:creationId xmlns:a16="http://schemas.microsoft.com/office/drawing/2014/main" id="{AF1B7B73-731F-1C22-989D-95FEEE4C6851}"/>
              </a:ext>
            </a:extLst>
          </p:cNvPr>
          <p:cNvSpPr txBox="1"/>
          <p:nvPr/>
        </p:nvSpPr>
        <p:spPr>
          <a:xfrm>
            <a:off x="10052336" y="1797499"/>
            <a:ext cx="90126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51" name="TextBox 50">
            <a:extLst>
              <a:ext uri="{FF2B5EF4-FFF2-40B4-BE49-F238E27FC236}">
                <a16:creationId xmlns:a16="http://schemas.microsoft.com/office/drawing/2014/main" id="{70E6B138-9CB9-0646-5776-15E2D65F2115}"/>
              </a:ext>
            </a:extLst>
          </p:cNvPr>
          <p:cNvSpPr txBox="1"/>
          <p:nvPr/>
        </p:nvSpPr>
        <p:spPr>
          <a:xfrm>
            <a:off x="4921573" y="3155977"/>
            <a:ext cx="77354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Citizens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(non licensed)</a:t>
            </a:r>
          </a:p>
        </p:txBody>
      </p:sp>
      <p:sp>
        <p:nvSpPr>
          <p:cNvPr id="52" name="TextBox 51">
            <a:extLst>
              <a:ext uri="{FF2B5EF4-FFF2-40B4-BE49-F238E27FC236}">
                <a16:creationId xmlns:a16="http://schemas.microsoft.com/office/drawing/2014/main" id="{FC7E188A-6787-3BF0-D079-122E647BD448}"/>
              </a:ext>
            </a:extLst>
          </p:cNvPr>
          <p:cNvSpPr txBox="1"/>
          <p:nvPr/>
        </p:nvSpPr>
        <p:spPr>
          <a:xfrm>
            <a:off x="4818501" y="3564119"/>
            <a:ext cx="965453"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Citizens submits application with necessary proof to D365 Customer Portal</a:t>
            </a:r>
          </a:p>
        </p:txBody>
      </p:sp>
      <p:sp>
        <p:nvSpPr>
          <p:cNvPr id="54" name="TextBox 53">
            <a:extLst>
              <a:ext uri="{FF2B5EF4-FFF2-40B4-BE49-F238E27FC236}">
                <a16:creationId xmlns:a16="http://schemas.microsoft.com/office/drawing/2014/main" id="{7A4922F9-4446-F013-3FC5-83FC3C815F21}"/>
              </a:ext>
            </a:extLst>
          </p:cNvPr>
          <p:cNvSpPr txBox="1"/>
          <p:nvPr/>
        </p:nvSpPr>
        <p:spPr>
          <a:xfrm>
            <a:off x="5642616" y="2478272"/>
            <a:ext cx="12742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Application gets stored </a:t>
            </a:r>
          </a:p>
        </p:txBody>
      </p:sp>
      <p:sp>
        <p:nvSpPr>
          <p:cNvPr id="55" name="TextBox 54">
            <a:extLst>
              <a:ext uri="{FF2B5EF4-FFF2-40B4-BE49-F238E27FC236}">
                <a16:creationId xmlns:a16="http://schemas.microsoft.com/office/drawing/2014/main" id="{A0DB2965-2FAC-2779-E610-D4CDBFE68B88}"/>
              </a:ext>
            </a:extLst>
          </p:cNvPr>
          <p:cNvSpPr txBox="1"/>
          <p:nvPr/>
        </p:nvSpPr>
        <p:spPr>
          <a:xfrm>
            <a:off x="9485732" y="5200180"/>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sp>
        <p:nvSpPr>
          <p:cNvPr id="57" name="TextBox 56">
            <a:extLst>
              <a:ext uri="{FF2B5EF4-FFF2-40B4-BE49-F238E27FC236}">
                <a16:creationId xmlns:a16="http://schemas.microsoft.com/office/drawing/2014/main" id="{B6478D7F-54CC-AE78-A85F-D33CC4A5CC78}"/>
              </a:ext>
            </a:extLst>
          </p:cNvPr>
          <p:cNvSpPr txBox="1"/>
          <p:nvPr/>
        </p:nvSpPr>
        <p:spPr>
          <a:xfrm>
            <a:off x="6401090" y="5107368"/>
            <a:ext cx="105384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8a. Agents logs are displayed on Power CAT dashboard</a:t>
            </a:r>
          </a:p>
        </p:txBody>
      </p:sp>
      <p:pic>
        <p:nvPicPr>
          <p:cNvPr id="59" name="Graphic 58">
            <a:extLst>
              <a:ext uri="{FF2B5EF4-FFF2-40B4-BE49-F238E27FC236}">
                <a16:creationId xmlns:a16="http://schemas.microsoft.com/office/drawing/2014/main" id="{F3DDDCFE-628B-CF02-325D-A1C2F610BF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8343" y="1850854"/>
            <a:ext cx="470757" cy="470757"/>
          </a:xfrm>
          <a:prstGeom prst="rect">
            <a:avLst/>
          </a:prstGeom>
        </p:spPr>
      </p:pic>
      <p:pic>
        <p:nvPicPr>
          <p:cNvPr id="61" name="Graphic 60">
            <a:extLst>
              <a:ext uri="{FF2B5EF4-FFF2-40B4-BE49-F238E27FC236}">
                <a16:creationId xmlns:a16="http://schemas.microsoft.com/office/drawing/2014/main" id="{92C43E5E-5438-3474-1E8F-84702A511A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39517" y="5184602"/>
            <a:ext cx="336979" cy="286071"/>
          </a:xfrm>
          <a:prstGeom prst="rect">
            <a:avLst/>
          </a:prstGeom>
        </p:spPr>
      </p:pic>
      <p:pic>
        <p:nvPicPr>
          <p:cNvPr id="63" name="Graphic 62">
            <a:extLst>
              <a:ext uri="{FF2B5EF4-FFF2-40B4-BE49-F238E27FC236}">
                <a16:creationId xmlns:a16="http://schemas.microsoft.com/office/drawing/2014/main" id="{51544506-1E92-95A5-7E7B-94881DE6D6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16968" y="3851494"/>
            <a:ext cx="281039" cy="281039"/>
          </a:xfrm>
          <a:prstGeom prst="rect">
            <a:avLst/>
          </a:prstGeom>
        </p:spPr>
      </p:pic>
      <p:pic>
        <p:nvPicPr>
          <p:cNvPr id="64" name="Graphic 63">
            <a:extLst>
              <a:ext uri="{FF2B5EF4-FFF2-40B4-BE49-F238E27FC236}">
                <a16:creationId xmlns:a16="http://schemas.microsoft.com/office/drawing/2014/main" id="{8687ABCB-FA68-2681-EC82-87C4F24B68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69295" y="2628645"/>
            <a:ext cx="336605" cy="336605"/>
          </a:xfrm>
          <a:prstGeom prst="rect">
            <a:avLst/>
          </a:prstGeom>
        </p:spPr>
      </p:pic>
      <p:cxnSp>
        <p:nvCxnSpPr>
          <p:cNvPr id="66" name="Connector: Elbow 65">
            <a:extLst>
              <a:ext uri="{FF2B5EF4-FFF2-40B4-BE49-F238E27FC236}">
                <a16:creationId xmlns:a16="http://schemas.microsoft.com/office/drawing/2014/main" id="{8AC483FF-2DC3-9AB5-34AE-10388087772F}"/>
              </a:ext>
            </a:extLst>
          </p:cNvPr>
          <p:cNvCxnSpPr>
            <a:cxnSpLocks/>
            <a:stCxn id="64" idx="0"/>
          </p:cNvCxnSpPr>
          <p:nvPr/>
        </p:nvCxnSpPr>
        <p:spPr>
          <a:xfrm rot="16200000" flipH="1">
            <a:off x="6131180" y="2235062"/>
            <a:ext cx="336605" cy="1123770"/>
          </a:xfrm>
          <a:prstGeom prst="bentConnector4">
            <a:avLst>
              <a:gd name="adj1" fmla="val -67913"/>
              <a:gd name="adj2" fmla="val 9012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6A9A3D4-9A9E-F4EE-A3F7-23774E2A11B8}"/>
              </a:ext>
            </a:extLst>
          </p:cNvPr>
          <p:cNvCxnSpPr>
            <a:cxnSpLocks/>
            <a:endCxn id="61" idx="3"/>
          </p:cNvCxnSpPr>
          <p:nvPr/>
        </p:nvCxnSpPr>
        <p:spPr>
          <a:xfrm flipH="1">
            <a:off x="6576496" y="5323290"/>
            <a:ext cx="889604"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1EC009BE-9342-85B0-2B67-C675B241A6B5}"/>
              </a:ext>
            </a:extLst>
          </p:cNvPr>
          <p:cNvSpPr/>
          <p:nvPr/>
        </p:nvSpPr>
        <p:spPr bwMode="auto">
          <a:xfrm>
            <a:off x="11101053" y="2245773"/>
            <a:ext cx="791117" cy="2133643"/>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0" name="TextBox 69">
            <a:extLst>
              <a:ext uri="{FF2B5EF4-FFF2-40B4-BE49-F238E27FC236}">
                <a16:creationId xmlns:a16="http://schemas.microsoft.com/office/drawing/2014/main" id="{A12F3446-EB89-9BD8-F1EC-5E6F240E733D}"/>
              </a:ext>
            </a:extLst>
          </p:cNvPr>
          <p:cNvSpPr txBox="1"/>
          <p:nvPr/>
        </p:nvSpPr>
        <p:spPr>
          <a:xfrm>
            <a:off x="11192927" y="2721853"/>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Case Workers/ Benefit examiners</a:t>
            </a:r>
          </a:p>
        </p:txBody>
      </p:sp>
      <p:sp>
        <p:nvSpPr>
          <p:cNvPr id="71" name="TextBox 70">
            <a:extLst>
              <a:ext uri="{FF2B5EF4-FFF2-40B4-BE49-F238E27FC236}">
                <a16:creationId xmlns:a16="http://schemas.microsoft.com/office/drawing/2014/main" id="{6EDC4B98-46A9-7AF7-72EC-09A398D9C788}"/>
              </a:ext>
            </a:extLst>
          </p:cNvPr>
          <p:cNvSpPr txBox="1"/>
          <p:nvPr/>
        </p:nvSpPr>
        <p:spPr>
          <a:xfrm>
            <a:off x="11192927" y="3417181"/>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Eligibility Supervisors</a:t>
            </a:r>
          </a:p>
        </p:txBody>
      </p:sp>
      <p:sp>
        <p:nvSpPr>
          <p:cNvPr id="73" name="TextBox 72">
            <a:extLst>
              <a:ext uri="{FF2B5EF4-FFF2-40B4-BE49-F238E27FC236}">
                <a16:creationId xmlns:a16="http://schemas.microsoft.com/office/drawing/2014/main" id="{379524FE-C22C-E9DF-8DFA-470DB401B035}"/>
              </a:ext>
            </a:extLst>
          </p:cNvPr>
          <p:cNvSpPr txBox="1"/>
          <p:nvPr/>
        </p:nvSpPr>
        <p:spPr>
          <a:xfrm>
            <a:off x="11192927" y="4112507"/>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Policy Compliance Team</a:t>
            </a:r>
          </a:p>
        </p:txBody>
      </p:sp>
      <p:pic>
        <p:nvPicPr>
          <p:cNvPr id="75" name="Graphic 74" descr="Users outline">
            <a:extLst>
              <a:ext uri="{FF2B5EF4-FFF2-40B4-BE49-F238E27FC236}">
                <a16:creationId xmlns:a16="http://schemas.microsoft.com/office/drawing/2014/main" id="{4FB568CE-3CF3-7847-43AC-36F7054FB8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53179" y="2856456"/>
            <a:ext cx="310334" cy="310334"/>
          </a:xfrm>
          <a:prstGeom prst="rect">
            <a:avLst/>
          </a:prstGeom>
        </p:spPr>
      </p:pic>
      <p:pic>
        <p:nvPicPr>
          <p:cNvPr id="76" name="Graphic 75" descr="Office worker female outline">
            <a:extLst>
              <a:ext uri="{FF2B5EF4-FFF2-40B4-BE49-F238E27FC236}">
                <a16:creationId xmlns:a16="http://schemas.microsoft.com/office/drawing/2014/main" id="{C8C10488-3551-498A-66E9-0E5760FA9B6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48528" y="3013767"/>
            <a:ext cx="296166" cy="296166"/>
          </a:xfrm>
          <a:prstGeom prst="rect">
            <a:avLst/>
          </a:prstGeom>
        </p:spPr>
      </p:pic>
      <p:pic>
        <p:nvPicPr>
          <p:cNvPr id="78" name="Graphic 77" descr="Office worker male outline">
            <a:extLst>
              <a:ext uri="{FF2B5EF4-FFF2-40B4-BE49-F238E27FC236}">
                <a16:creationId xmlns:a16="http://schemas.microsoft.com/office/drawing/2014/main" id="{08A7E52E-4D2F-43B5-B377-9C14824B42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48527" y="2318437"/>
            <a:ext cx="296168" cy="296168"/>
          </a:xfrm>
          <a:prstGeom prst="rect">
            <a:avLst/>
          </a:prstGeom>
        </p:spPr>
      </p:pic>
      <p:pic>
        <p:nvPicPr>
          <p:cNvPr id="79" name="Graphic 78" descr="Office worker female outline">
            <a:extLst>
              <a:ext uri="{FF2B5EF4-FFF2-40B4-BE49-F238E27FC236}">
                <a16:creationId xmlns:a16="http://schemas.microsoft.com/office/drawing/2014/main" id="{76A11D6B-D2AE-0A0A-BBFE-84F75FD80C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48528" y="3709095"/>
            <a:ext cx="296166" cy="296166"/>
          </a:xfrm>
          <a:prstGeom prst="rect">
            <a:avLst/>
          </a:prstGeom>
        </p:spPr>
      </p:pic>
      <p:sp>
        <p:nvSpPr>
          <p:cNvPr id="81" name="TextBox 80">
            <a:extLst>
              <a:ext uri="{FF2B5EF4-FFF2-40B4-BE49-F238E27FC236}">
                <a16:creationId xmlns:a16="http://schemas.microsoft.com/office/drawing/2014/main" id="{62594979-614A-11FF-EFC9-FA17D68C7D01}"/>
              </a:ext>
            </a:extLst>
          </p:cNvPr>
          <p:cNvSpPr txBox="1"/>
          <p:nvPr/>
        </p:nvSpPr>
        <p:spPr>
          <a:xfrm>
            <a:off x="7044980" y="2777409"/>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sp>
        <p:nvSpPr>
          <p:cNvPr id="82" name="TextBox 81">
            <a:extLst>
              <a:ext uri="{FF2B5EF4-FFF2-40B4-BE49-F238E27FC236}">
                <a16:creationId xmlns:a16="http://schemas.microsoft.com/office/drawing/2014/main" id="{66BA54C9-DB23-D266-8624-822D9120B2E5}"/>
              </a:ext>
            </a:extLst>
          </p:cNvPr>
          <p:cNvSpPr txBox="1"/>
          <p:nvPr/>
        </p:nvSpPr>
        <p:spPr>
          <a:xfrm>
            <a:off x="7228764" y="3794951"/>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84" name="TextBox 83">
            <a:extLst>
              <a:ext uri="{FF2B5EF4-FFF2-40B4-BE49-F238E27FC236}">
                <a16:creationId xmlns:a16="http://schemas.microsoft.com/office/drawing/2014/main" id="{18C70479-42F3-C83D-AAD6-4AC417D85F6A}"/>
              </a:ext>
            </a:extLst>
          </p:cNvPr>
          <p:cNvSpPr txBox="1"/>
          <p:nvPr/>
        </p:nvSpPr>
        <p:spPr>
          <a:xfrm>
            <a:off x="5912394" y="3756829"/>
            <a:ext cx="67393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3a. Attachments are ingested via connector</a:t>
            </a:r>
          </a:p>
        </p:txBody>
      </p:sp>
      <p:cxnSp>
        <p:nvCxnSpPr>
          <p:cNvPr id="86" name="Connector: Elbow 85">
            <a:extLst>
              <a:ext uri="{FF2B5EF4-FFF2-40B4-BE49-F238E27FC236}">
                <a16:creationId xmlns:a16="http://schemas.microsoft.com/office/drawing/2014/main" id="{19A52120-1193-EC1C-459F-E70B7A4E8DB5}"/>
              </a:ext>
            </a:extLst>
          </p:cNvPr>
          <p:cNvCxnSpPr>
            <a:cxnSpLocks/>
            <a:stCxn id="122" idx="2"/>
          </p:cNvCxnSpPr>
          <p:nvPr/>
        </p:nvCxnSpPr>
        <p:spPr>
          <a:xfrm rot="16200000" flipH="1">
            <a:off x="10405960" y="3098732"/>
            <a:ext cx="161102" cy="1224625"/>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B098D8C-7484-EF08-28F6-D29CA3566E7E}"/>
              </a:ext>
            </a:extLst>
          </p:cNvPr>
          <p:cNvSpPr txBox="1"/>
          <p:nvPr/>
        </p:nvSpPr>
        <p:spPr>
          <a:xfrm>
            <a:off x="9847323" y="3819052"/>
            <a:ext cx="118292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7c. Activity feed notification</a:t>
            </a:r>
          </a:p>
        </p:txBody>
      </p:sp>
      <p:cxnSp>
        <p:nvCxnSpPr>
          <p:cNvPr id="93" name="Straight Arrow Connector 92">
            <a:extLst>
              <a:ext uri="{FF2B5EF4-FFF2-40B4-BE49-F238E27FC236}">
                <a16:creationId xmlns:a16="http://schemas.microsoft.com/office/drawing/2014/main" id="{1476CC5E-5D9F-E219-E2DC-F2536AECCEF5}"/>
              </a:ext>
            </a:extLst>
          </p:cNvPr>
          <p:cNvCxnSpPr>
            <a:cxnSpLocks/>
          </p:cNvCxnSpPr>
          <p:nvPr/>
        </p:nvCxnSpPr>
        <p:spPr>
          <a:xfrm flipV="1">
            <a:off x="7892209" y="2396474"/>
            <a:ext cx="0" cy="50404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AD7C5E11-EF53-5897-9014-18B7E3096CA0}"/>
              </a:ext>
            </a:extLst>
          </p:cNvPr>
          <p:cNvSpPr txBox="1"/>
          <p:nvPr/>
        </p:nvSpPr>
        <p:spPr>
          <a:xfrm>
            <a:off x="11120836" y="2051533"/>
            <a:ext cx="751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96" name="Rectangle 95">
            <a:extLst>
              <a:ext uri="{FF2B5EF4-FFF2-40B4-BE49-F238E27FC236}">
                <a16:creationId xmlns:a16="http://schemas.microsoft.com/office/drawing/2014/main" id="{A6F034C6-193D-3015-94EC-57BC2BEA3EA4}"/>
              </a:ext>
            </a:extLst>
          </p:cNvPr>
          <p:cNvSpPr/>
          <p:nvPr/>
        </p:nvSpPr>
        <p:spPr bwMode="auto">
          <a:xfrm>
            <a:off x="7464112" y="5034786"/>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97" name="Graphic 96">
            <a:extLst>
              <a:ext uri="{FF2B5EF4-FFF2-40B4-BE49-F238E27FC236}">
                <a16:creationId xmlns:a16="http://schemas.microsoft.com/office/drawing/2014/main" id="{06C05C6A-C82C-5626-5ED4-039D84FCC03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75081" y="5080332"/>
            <a:ext cx="390341" cy="390341"/>
          </a:xfrm>
          <a:prstGeom prst="rect">
            <a:avLst/>
          </a:prstGeom>
        </p:spPr>
      </p:pic>
      <p:sp>
        <p:nvSpPr>
          <p:cNvPr id="98" name="TextBox 97">
            <a:extLst>
              <a:ext uri="{FF2B5EF4-FFF2-40B4-BE49-F238E27FC236}">
                <a16:creationId xmlns:a16="http://schemas.microsoft.com/office/drawing/2014/main" id="{FC53BF64-38D9-7A1E-9F47-6FE7B7898FFD}"/>
              </a:ext>
            </a:extLst>
          </p:cNvPr>
          <p:cNvSpPr txBox="1"/>
          <p:nvPr/>
        </p:nvSpPr>
        <p:spPr>
          <a:xfrm>
            <a:off x="8563060" y="5458327"/>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99" name="Graphic 98">
            <a:extLst>
              <a:ext uri="{FF2B5EF4-FFF2-40B4-BE49-F238E27FC236}">
                <a16:creationId xmlns:a16="http://schemas.microsoft.com/office/drawing/2014/main" id="{EDA565F1-513B-5A6B-CC4A-BCAB367A34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67288" y="5080332"/>
            <a:ext cx="390341" cy="390341"/>
          </a:xfrm>
          <a:prstGeom prst="rect">
            <a:avLst/>
          </a:prstGeom>
        </p:spPr>
      </p:pic>
      <p:pic>
        <p:nvPicPr>
          <p:cNvPr id="100" name="Graphic 99">
            <a:extLst>
              <a:ext uri="{FF2B5EF4-FFF2-40B4-BE49-F238E27FC236}">
                <a16:creationId xmlns:a16="http://schemas.microsoft.com/office/drawing/2014/main" id="{872BC816-7099-C6DC-9B32-4E64CCFCE9A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779394" y="2885258"/>
            <a:ext cx="390593" cy="390593"/>
          </a:xfrm>
          <a:prstGeom prst="rect">
            <a:avLst/>
          </a:prstGeom>
        </p:spPr>
      </p:pic>
      <p:sp>
        <p:nvSpPr>
          <p:cNvPr id="101" name="TextBox 100">
            <a:extLst>
              <a:ext uri="{FF2B5EF4-FFF2-40B4-BE49-F238E27FC236}">
                <a16:creationId xmlns:a16="http://schemas.microsoft.com/office/drawing/2014/main" id="{719AB5DA-33A6-DA06-3CF6-64B35A3B8E28}"/>
              </a:ext>
            </a:extLst>
          </p:cNvPr>
          <p:cNvSpPr txBox="1"/>
          <p:nvPr/>
        </p:nvSpPr>
        <p:spPr>
          <a:xfrm>
            <a:off x="6667626" y="3253845"/>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02" name="TextBox 101">
            <a:extLst>
              <a:ext uri="{FF2B5EF4-FFF2-40B4-BE49-F238E27FC236}">
                <a16:creationId xmlns:a16="http://schemas.microsoft.com/office/drawing/2014/main" id="{E54F7555-0B28-E231-4C95-9BCD7E609FB4}"/>
              </a:ext>
            </a:extLst>
          </p:cNvPr>
          <p:cNvSpPr txBox="1"/>
          <p:nvPr/>
        </p:nvSpPr>
        <p:spPr>
          <a:xfrm>
            <a:off x="7211479" y="2912635"/>
            <a:ext cx="411965"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03" name="Graphic 102">
            <a:extLst>
              <a:ext uri="{FF2B5EF4-FFF2-40B4-BE49-F238E27FC236}">
                <a16:creationId xmlns:a16="http://schemas.microsoft.com/office/drawing/2014/main" id="{E979E275-DAD0-0E6C-0403-0C5CBE3AC16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639318" y="2885258"/>
            <a:ext cx="390593" cy="390593"/>
          </a:xfrm>
          <a:prstGeom prst="rect">
            <a:avLst/>
          </a:prstGeom>
        </p:spPr>
      </p:pic>
      <p:sp>
        <p:nvSpPr>
          <p:cNvPr id="104" name="Rectangle 103">
            <a:extLst>
              <a:ext uri="{FF2B5EF4-FFF2-40B4-BE49-F238E27FC236}">
                <a16:creationId xmlns:a16="http://schemas.microsoft.com/office/drawing/2014/main" id="{A2FB1775-27B1-A9D9-9DD2-C81114362292}"/>
              </a:ext>
            </a:extLst>
          </p:cNvPr>
          <p:cNvSpPr/>
          <p:nvPr/>
        </p:nvSpPr>
        <p:spPr bwMode="auto">
          <a:xfrm>
            <a:off x="4761891" y="4128975"/>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5" name="Graphic 104">
            <a:extLst>
              <a:ext uri="{FF2B5EF4-FFF2-40B4-BE49-F238E27FC236}">
                <a16:creationId xmlns:a16="http://schemas.microsoft.com/office/drawing/2014/main" id="{04421E52-CF23-5A23-20D2-8D144BF383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8754" y="5086520"/>
            <a:ext cx="227480" cy="227480"/>
          </a:xfrm>
          <a:prstGeom prst="rect">
            <a:avLst/>
          </a:prstGeom>
        </p:spPr>
      </p:pic>
      <p:pic>
        <p:nvPicPr>
          <p:cNvPr id="106" name="Graphic 105">
            <a:extLst>
              <a:ext uri="{FF2B5EF4-FFF2-40B4-BE49-F238E27FC236}">
                <a16:creationId xmlns:a16="http://schemas.microsoft.com/office/drawing/2014/main" id="{4CD61C93-35B8-04F2-B3AE-94CB498E0D5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18754" y="4493824"/>
            <a:ext cx="227480" cy="227480"/>
          </a:xfrm>
          <a:prstGeom prst="rect">
            <a:avLst/>
          </a:prstGeom>
        </p:spPr>
      </p:pic>
      <p:pic>
        <p:nvPicPr>
          <p:cNvPr id="107" name="Graphic 106">
            <a:extLst>
              <a:ext uri="{FF2B5EF4-FFF2-40B4-BE49-F238E27FC236}">
                <a16:creationId xmlns:a16="http://schemas.microsoft.com/office/drawing/2014/main" id="{E5CE33C8-C98A-3A3D-B82C-FC60D79B74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18754" y="4197475"/>
            <a:ext cx="227481" cy="227481"/>
          </a:xfrm>
          <a:prstGeom prst="rect">
            <a:avLst/>
          </a:prstGeom>
        </p:spPr>
      </p:pic>
      <p:pic>
        <p:nvPicPr>
          <p:cNvPr id="108" name="Graphic 107">
            <a:extLst>
              <a:ext uri="{FF2B5EF4-FFF2-40B4-BE49-F238E27FC236}">
                <a16:creationId xmlns:a16="http://schemas.microsoft.com/office/drawing/2014/main" id="{B4D97572-7136-9143-5B04-7E75FE1049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06044" y="5704636"/>
            <a:ext cx="252900" cy="227480"/>
          </a:xfrm>
          <a:prstGeom prst="rect">
            <a:avLst/>
          </a:prstGeom>
        </p:spPr>
      </p:pic>
      <p:pic>
        <p:nvPicPr>
          <p:cNvPr id="109" name="Graphic 108">
            <a:extLst>
              <a:ext uri="{FF2B5EF4-FFF2-40B4-BE49-F238E27FC236}">
                <a16:creationId xmlns:a16="http://schemas.microsoft.com/office/drawing/2014/main" id="{6BA8A851-CFA2-FBB6-C41D-0FE3BD1520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18754" y="6000983"/>
            <a:ext cx="227480" cy="227480"/>
          </a:xfrm>
          <a:prstGeom prst="rect">
            <a:avLst/>
          </a:prstGeom>
        </p:spPr>
      </p:pic>
      <p:sp>
        <p:nvSpPr>
          <p:cNvPr id="110" name="TextBox 109">
            <a:extLst>
              <a:ext uri="{FF2B5EF4-FFF2-40B4-BE49-F238E27FC236}">
                <a16:creationId xmlns:a16="http://schemas.microsoft.com/office/drawing/2014/main" id="{8EC421A4-3AAA-9EB5-60BD-795424DD8317}"/>
              </a:ext>
            </a:extLst>
          </p:cNvPr>
          <p:cNvSpPr txBox="1"/>
          <p:nvPr/>
        </p:nvSpPr>
        <p:spPr>
          <a:xfrm>
            <a:off x="5150623" y="4272743"/>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11" name="TextBox 110">
            <a:extLst>
              <a:ext uri="{FF2B5EF4-FFF2-40B4-BE49-F238E27FC236}">
                <a16:creationId xmlns:a16="http://schemas.microsoft.com/office/drawing/2014/main" id="{7EE04C71-C2EB-D047-886F-980F945A43D4}"/>
              </a:ext>
            </a:extLst>
          </p:cNvPr>
          <p:cNvSpPr txBox="1"/>
          <p:nvPr/>
        </p:nvSpPr>
        <p:spPr>
          <a:xfrm>
            <a:off x="5319582" y="456909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12" name="TextBox 111">
            <a:extLst>
              <a:ext uri="{FF2B5EF4-FFF2-40B4-BE49-F238E27FC236}">
                <a16:creationId xmlns:a16="http://schemas.microsoft.com/office/drawing/2014/main" id="{FDCF61C9-CD33-21CD-153E-67F215FC6D78}"/>
              </a:ext>
            </a:extLst>
          </p:cNvPr>
          <p:cNvSpPr txBox="1"/>
          <p:nvPr/>
        </p:nvSpPr>
        <p:spPr>
          <a:xfrm>
            <a:off x="5161510" y="5161264"/>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13" name="TextBox 112">
            <a:extLst>
              <a:ext uri="{FF2B5EF4-FFF2-40B4-BE49-F238E27FC236}">
                <a16:creationId xmlns:a16="http://schemas.microsoft.com/office/drawing/2014/main" id="{B2A209A3-C69F-B9A4-84A0-4F15C5998786}"/>
              </a:ext>
            </a:extLst>
          </p:cNvPr>
          <p:cNvSpPr txBox="1"/>
          <p:nvPr/>
        </p:nvSpPr>
        <p:spPr>
          <a:xfrm>
            <a:off x="5097254" y="5779380"/>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14" name="TextBox 113">
            <a:extLst>
              <a:ext uri="{FF2B5EF4-FFF2-40B4-BE49-F238E27FC236}">
                <a16:creationId xmlns:a16="http://schemas.microsoft.com/office/drawing/2014/main" id="{3A92DF2D-8BAE-8E33-5CCE-E68AEE0E0915}"/>
              </a:ext>
            </a:extLst>
          </p:cNvPr>
          <p:cNvSpPr txBox="1"/>
          <p:nvPr/>
        </p:nvSpPr>
        <p:spPr>
          <a:xfrm>
            <a:off x="5213679" y="6075727"/>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15" name="TextBox 114">
            <a:extLst>
              <a:ext uri="{FF2B5EF4-FFF2-40B4-BE49-F238E27FC236}">
                <a16:creationId xmlns:a16="http://schemas.microsoft.com/office/drawing/2014/main" id="{CDA069A9-1702-E1A9-5809-43073AF016FD}"/>
              </a:ext>
            </a:extLst>
          </p:cNvPr>
          <p:cNvSpPr txBox="1"/>
          <p:nvPr/>
        </p:nvSpPr>
        <p:spPr>
          <a:xfrm>
            <a:off x="4934593" y="3975653"/>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16" name="Graphic 115">
            <a:extLst>
              <a:ext uri="{FF2B5EF4-FFF2-40B4-BE49-F238E27FC236}">
                <a16:creationId xmlns:a16="http://schemas.microsoft.com/office/drawing/2014/main" id="{5117E57C-D9DE-45D7-2658-66B123B4D7E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06044" y="5382868"/>
            <a:ext cx="252900" cy="252900"/>
          </a:xfrm>
          <a:prstGeom prst="rect">
            <a:avLst/>
          </a:prstGeom>
        </p:spPr>
      </p:pic>
      <p:pic>
        <p:nvPicPr>
          <p:cNvPr id="117" name="Graphic 116">
            <a:extLst>
              <a:ext uri="{FF2B5EF4-FFF2-40B4-BE49-F238E27FC236}">
                <a16:creationId xmlns:a16="http://schemas.microsoft.com/office/drawing/2014/main" id="{ACE56CA9-312C-8ED4-9382-BD91DF3B4AF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18754" y="4790172"/>
            <a:ext cx="227480" cy="227480"/>
          </a:xfrm>
          <a:prstGeom prst="rect">
            <a:avLst/>
          </a:prstGeom>
        </p:spPr>
      </p:pic>
      <p:sp>
        <p:nvSpPr>
          <p:cNvPr id="118" name="TextBox 117">
            <a:extLst>
              <a:ext uri="{FF2B5EF4-FFF2-40B4-BE49-F238E27FC236}">
                <a16:creationId xmlns:a16="http://schemas.microsoft.com/office/drawing/2014/main" id="{3BDC144B-675A-8CCE-77A4-3637517C96B6}"/>
              </a:ext>
            </a:extLst>
          </p:cNvPr>
          <p:cNvSpPr txBox="1"/>
          <p:nvPr/>
        </p:nvSpPr>
        <p:spPr>
          <a:xfrm>
            <a:off x="5307512" y="4865440"/>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19" name="TextBox 118">
            <a:extLst>
              <a:ext uri="{FF2B5EF4-FFF2-40B4-BE49-F238E27FC236}">
                <a16:creationId xmlns:a16="http://schemas.microsoft.com/office/drawing/2014/main" id="{ADC00E6D-27B6-15CC-DBE9-D2CC0DC72B0E}"/>
              </a:ext>
            </a:extLst>
          </p:cNvPr>
          <p:cNvSpPr txBox="1"/>
          <p:nvPr/>
        </p:nvSpPr>
        <p:spPr>
          <a:xfrm>
            <a:off x="5285317" y="5470846"/>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20" name="Graphic 119">
            <a:extLst>
              <a:ext uri="{FF2B5EF4-FFF2-40B4-BE49-F238E27FC236}">
                <a16:creationId xmlns:a16="http://schemas.microsoft.com/office/drawing/2014/main" id="{6469CCC1-7521-8C15-A5BC-A3DDDA170F0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18754" y="6297330"/>
            <a:ext cx="227480" cy="227480"/>
          </a:xfrm>
          <a:prstGeom prst="rect">
            <a:avLst/>
          </a:prstGeom>
        </p:spPr>
      </p:pic>
      <p:sp>
        <p:nvSpPr>
          <p:cNvPr id="121" name="TextBox 120">
            <a:extLst>
              <a:ext uri="{FF2B5EF4-FFF2-40B4-BE49-F238E27FC236}">
                <a16:creationId xmlns:a16="http://schemas.microsoft.com/office/drawing/2014/main" id="{93642B07-7AC0-C4D5-41A9-95D14736E746}"/>
              </a:ext>
            </a:extLst>
          </p:cNvPr>
          <p:cNvSpPr txBox="1"/>
          <p:nvPr/>
        </p:nvSpPr>
        <p:spPr>
          <a:xfrm>
            <a:off x="5213679" y="6372074"/>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sp>
        <p:nvSpPr>
          <p:cNvPr id="122" name="Rectangle: Rounded Corners 121">
            <a:extLst>
              <a:ext uri="{FF2B5EF4-FFF2-40B4-BE49-F238E27FC236}">
                <a16:creationId xmlns:a16="http://schemas.microsoft.com/office/drawing/2014/main" id="{2D5978BA-D2D9-7D07-0D2C-E95B7E6C82DE}"/>
              </a:ext>
            </a:extLst>
          </p:cNvPr>
          <p:cNvSpPr/>
          <p:nvPr/>
        </p:nvSpPr>
        <p:spPr bwMode="auto">
          <a:xfrm>
            <a:off x="9404164" y="3123401"/>
            <a:ext cx="940069" cy="507093"/>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3" name="TextBox 122">
            <a:extLst>
              <a:ext uri="{FF2B5EF4-FFF2-40B4-BE49-F238E27FC236}">
                <a16:creationId xmlns:a16="http://schemas.microsoft.com/office/drawing/2014/main" id="{EB06F005-81ED-21FE-B320-74CFC523FB27}"/>
              </a:ext>
            </a:extLst>
          </p:cNvPr>
          <p:cNvSpPr txBox="1"/>
          <p:nvPr/>
        </p:nvSpPr>
        <p:spPr>
          <a:xfrm>
            <a:off x="9646991" y="3479927"/>
            <a:ext cx="45441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124" name="Graphic 123">
            <a:extLst>
              <a:ext uri="{FF2B5EF4-FFF2-40B4-BE49-F238E27FC236}">
                <a16:creationId xmlns:a16="http://schemas.microsoft.com/office/drawing/2014/main" id="{E66F6AE7-11A7-4056-CC33-FBD55A290D2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66023" y="3122368"/>
            <a:ext cx="390593" cy="390593"/>
          </a:xfrm>
          <a:prstGeom prst="rect">
            <a:avLst/>
          </a:prstGeom>
        </p:spPr>
      </p:pic>
      <p:cxnSp>
        <p:nvCxnSpPr>
          <p:cNvPr id="125" name="Connector: Elbow 124">
            <a:extLst>
              <a:ext uri="{FF2B5EF4-FFF2-40B4-BE49-F238E27FC236}">
                <a16:creationId xmlns:a16="http://schemas.microsoft.com/office/drawing/2014/main" id="{07945F59-EDB5-58E4-A400-9C6178C97DFE}"/>
              </a:ext>
            </a:extLst>
          </p:cNvPr>
          <p:cNvCxnSpPr>
            <a:cxnSpLocks/>
            <a:stCxn id="51" idx="3"/>
          </p:cNvCxnSpPr>
          <p:nvPr/>
        </p:nvCxnSpPr>
        <p:spPr>
          <a:xfrm>
            <a:off x="5695119" y="3294477"/>
            <a:ext cx="1002214" cy="665095"/>
          </a:xfrm>
          <a:prstGeom prst="bentConnector3">
            <a:avLst>
              <a:gd name="adj1" fmla="val 2035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A73309E0-6CD1-80DD-3FB4-762A00581242}"/>
              </a:ext>
            </a:extLst>
          </p:cNvPr>
          <p:cNvSpPr txBox="1"/>
          <p:nvPr/>
        </p:nvSpPr>
        <p:spPr>
          <a:xfrm>
            <a:off x="5890004" y="4015646"/>
            <a:ext cx="673939"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a:t>
            </a:r>
            <a:r>
              <a:rPr kumimoji="0" lang="en-US" sz="500" b="0" i="0" u="none" strike="noStrike" kern="1200" cap="none" spc="0" normalizeH="0" baseline="0" noProof="0" err="1">
                <a:ln>
                  <a:noFill/>
                </a:ln>
                <a:solidFill>
                  <a:srgbClr val="091F2C"/>
                </a:solidFill>
                <a:effectLst/>
                <a:uLnTx/>
                <a:uFillTx/>
                <a:latin typeface="Segoe Sans Display"/>
                <a:ea typeface="+mn-ea"/>
                <a:cs typeface="+mn-cs"/>
              </a:rPr>
              <a:t>Eligibility_score</a:t>
            </a:r>
            <a:r>
              <a:rPr kumimoji="0" lang="en-US" sz="500" b="0" i="0" u="none" strike="noStrike" kern="1200" cap="none" spc="0" normalizeH="0" baseline="0" noProof="0">
                <a:ln>
                  <a:noFill/>
                </a:ln>
                <a:solidFill>
                  <a:srgbClr val="091F2C"/>
                </a:solidFill>
                <a:effectLst/>
                <a:uLnTx/>
                <a:uFillTx/>
                <a:latin typeface="Segoe Sans Display"/>
                <a:ea typeface="+mn-ea"/>
                <a:cs typeface="+mn-cs"/>
              </a:rPr>
              <a:t> &gt;=0.8, notification sent &amp; application accepted</a:t>
            </a:r>
          </a:p>
        </p:txBody>
      </p:sp>
      <p:cxnSp>
        <p:nvCxnSpPr>
          <p:cNvPr id="133" name="Connector: Elbow 132">
            <a:extLst>
              <a:ext uri="{FF2B5EF4-FFF2-40B4-BE49-F238E27FC236}">
                <a16:creationId xmlns:a16="http://schemas.microsoft.com/office/drawing/2014/main" id="{CFF29755-C6CB-524D-F030-90CF936A82C6}"/>
              </a:ext>
            </a:extLst>
          </p:cNvPr>
          <p:cNvCxnSpPr>
            <a:cxnSpLocks/>
            <a:stCxn id="63" idx="3"/>
            <a:endCxn id="103" idx="3"/>
          </p:cNvCxnSpPr>
          <p:nvPr/>
        </p:nvCxnSpPr>
        <p:spPr>
          <a:xfrm flipV="1">
            <a:off x="7998007" y="3080555"/>
            <a:ext cx="31904" cy="911459"/>
          </a:xfrm>
          <a:prstGeom prst="bentConnector3">
            <a:avLst>
              <a:gd name="adj1" fmla="val 49000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52AD7421-A97A-D83E-54AC-CF2BD36E721C}"/>
              </a:ext>
            </a:extLst>
          </p:cNvPr>
          <p:cNvSpPr txBox="1"/>
          <p:nvPr/>
        </p:nvSpPr>
        <p:spPr>
          <a:xfrm>
            <a:off x="8148965" y="3471030"/>
            <a:ext cx="67393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3b. Attachments copied to SP *</a:t>
            </a:r>
          </a:p>
        </p:txBody>
      </p:sp>
      <p:cxnSp>
        <p:nvCxnSpPr>
          <p:cNvPr id="140" name="Straight Arrow Connector 139">
            <a:extLst>
              <a:ext uri="{FF2B5EF4-FFF2-40B4-BE49-F238E27FC236}">
                <a16:creationId xmlns:a16="http://schemas.microsoft.com/office/drawing/2014/main" id="{4BD6E158-1782-C46F-FEEE-501EDC965823}"/>
              </a:ext>
            </a:extLst>
          </p:cNvPr>
          <p:cNvCxnSpPr>
            <a:cxnSpLocks/>
            <a:stCxn id="103" idx="2"/>
            <a:endCxn id="63" idx="0"/>
          </p:cNvCxnSpPr>
          <p:nvPr/>
        </p:nvCxnSpPr>
        <p:spPr>
          <a:xfrm>
            <a:off x="7834615" y="3275851"/>
            <a:ext cx="22873" cy="57564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1A0605B6-4007-6EC4-AE71-9591771E8C29}"/>
              </a:ext>
            </a:extLst>
          </p:cNvPr>
          <p:cNvSpPr txBox="1"/>
          <p:nvPr/>
        </p:nvSpPr>
        <p:spPr>
          <a:xfrm>
            <a:off x="7417461" y="3468861"/>
            <a:ext cx="405648"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Triggers eligibility workflow</a:t>
            </a:r>
          </a:p>
        </p:txBody>
      </p:sp>
      <p:cxnSp>
        <p:nvCxnSpPr>
          <p:cNvPr id="142" name="Connector: Elbow 141">
            <a:extLst>
              <a:ext uri="{FF2B5EF4-FFF2-40B4-BE49-F238E27FC236}">
                <a16:creationId xmlns:a16="http://schemas.microsoft.com/office/drawing/2014/main" id="{DB7529FC-70FB-E3A9-6350-991FAA4C2A92}"/>
              </a:ext>
            </a:extLst>
          </p:cNvPr>
          <p:cNvCxnSpPr>
            <a:cxnSpLocks/>
          </p:cNvCxnSpPr>
          <p:nvPr/>
        </p:nvCxnSpPr>
        <p:spPr>
          <a:xfrm>
            <a:off x="6971310" y="3330789"/>
            <a:ext cx="736077" cy="652528"/>
          </a:xfrm>
          <a:prstGeom prst="bentConnector3">
            <a:avLst>
              <a:gd name="adj1" fmla="val 3794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07D5F4F-0169-232B-4722-EE0FAC6469D3}"/>
              </a:ext>
            </a:extLst>
          </p:cNvPr>
          <p:cNvSpPr txBox="1"/>
          <p:nvPr/>
        </p:nvSpPr>
        <p:spPr>
          <a:xfrm>
            <a:off x="6682163" y="3426754"/>
            <a:ext cx="54660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Pulls citizen application record</a:t>
            </a:r>
          </a:p>
        </p:txBody>
      </p:sp>
      <p:cxnSp>
        <p:nvCxnSpPr>
          <p:cNvPr id="144" name="Connector: Elbow 143">
            <a:extLst>
              <a:ext uri="{FF2B5EF4-FFF2-40B4-BE49-F238E27FC236}">
                <a16:creationId xmlns:a16="http://schemas.microsoft.com/office/drawing/2014/main" id="{B03A1FDC-4727-B665-A792-031E6AB593DD}"/>
              </a:ext>
            </a:extLst>
          </p:cNvPr>
          <p:cNvCxnSpPr>
            <a:cxnSpLocks/>
            <a:endCxn id="63" idx="2"/>
          </p:cNvCxnSpPr>
          <p:nvPr/>
        </p:nvCxnSpPr>
        <p:spPr>
          <a:xfrm flipV="1">
            <a:off x="6963135" y="4132533"/>
            <a:ext cx="894353" cy="151000"/>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8437B1C3-25FC-8E7D-46E9-2E7D503C82C8}"/>
              </a:ext>
            </a:extLst>
          </p:cNvPr>
          <p:cNvSpPr txBox="1"/>
          <p:nvPr/>
        </p:nvSpPr>
        <p:spPr>
          <a:xfrm>
            <a:off x="7015746" y="4371125"/>
            <a:ext cx="1091773"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Parse eligibility  proof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Extracts entities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6c. Determines eligibility score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6d. Generates audit logs of decision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6e. Generates decision letters</a:t>
            </a:r>
          </a:p>
        </p:txBody>
      </p:sp>
      <p:cxnSp>
        <p:nvCxnSpPr>
          <p:cNvPr id="147" name="Connector: Elbow 146">
            <a:extLst>
              <a:ext uri="{FF2B5EF4-FFF2-40B4-BE49-F238E27FC236}">
                <a16:creationId xmlns:a16="http://schemas.microsoft.com/office/drawing/2014/main" id="{99BD0F31-5273-B436-8BE2-D06D21CB5EBF}"/>
              </a:ext>
            </a:extLst>
          </p:cNvPr>
          <p:cNvCxnSpPr>
            <a:cxnSpLocks/>
            <a:stCxn id="48" idx="3"/>
          </p:cNvCxnSpPr>
          <p:nvPr/>
        </p:nvCxnSpPr>
        <p:spPr>
          <a:xfrm flipV="1">
            <a:off x="8215447" y="3337763"/>
            <a:ext cx="1188717" cy="786877"/>
          </a:xfrm>
          <a:prstGeom prst="bentConnector3">
            <a:avLst>
              <a:gd name="adj1" fmla="val 8862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CC25E942-E534-EFF3-65E7-779D8F421CE5}"/>
              </a:ext>
            </a:extLst>
          </p:cNvPr>
          <p:cNvSpPr txBox="1"/>
          <p:nvPr/>
        </p:nvSpPr>
        <p:spPr>
          <a:xfrm>
            <a:off x="8265003" y="3861658"/>
            <a:ext cx="1003677"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a:t>
            </a:r>
            <a:r>
              <a:rPr kumimoji="0" lang="en-US" sz="500" b="0" i="0" u="none" strike="noStrike" kern="1200" cap="none" spc="0" normalizeH="0" baseline="0" noProof="0" err="1">
                <a:ln>
                  <a:noFill/>
                </a:ln>
                <a:solidFill>
                  <a:srgbClr val="091F2C"/>
                </a:solidFill>
                <a:effectLst/>
                <a:uLnTx/>
                <a:uFillTx/>
                <a:latin typeface="Segoe Sans Display"/>
                <a:ea typeface="+mn-ea"/>
                <a:cs typeface="+mn-cs"/>
              </a:rPr>
              <a:t>Eligibility_score</a:t>
            </a:r>
            <a:r>
              <a:rPr kumimoji="0" lang="en-US" sz="500" b="0" i="0" u="none" strike="noStrike" kern="1200" cap="none" spc="0" normalizeH="0" baseline="0" noProof="0">
                <a:ln>
                  <a:noFill/>
                </a:ln>
                <a:solidFill>
                  <a:srgbClr val="091F2C"/>
                </a:solidFill>
                <a:effectLst/>
                <a:uLnTx/>
                <a:uFillTx/>
                <a:latin typeface="Segoe Sans Display"/>
                <a:ea typeface="+mn-ea"/>
                <a:cs typeface="+mn-cs"/>
              </a:rPr>
              <a:t> &lt;0.8, notifies case worker with detailed analysis and document links</a:t>
            </a:r>
          </a:p>
        </p:txBody>
      </p:sp>
      <p:cxnSp>
        <p:nvCxnSpPr>
          <p:cNvPr id="151" name="Connector: Elbow 150">
            <a:extLst>
              <a:ext uri="{FF2B5EF4-FFF2-40B4-BE49-F238E27FC236}">
                <a16:creationId xmlns:a16="http://schemas.microsoft.com/office/drawing/2014/main" id="{0FE257BF-29E9-188A-E7EB-B57917945E6C}"/>
              </a:ext>
            </a:extLst>
          </p:cNvPr>
          <p:cNvCxnSpPr>
            <a:cxnSpLocks/>
            <a:stCxn id="61" idx="2"/>
            <a:endCxn id="69" idx="2"/>
          </p:cNvCxnSpPr>
          <p:nvPr/>
        </p:nvCxnSpPr>
        <p:spPr>
          <a:xfrm rot="5400000" flipH="1" flipV="1">
            <a:off x="8406680" y="2380742"/>
            <a:ext cx="1091257" cy="5088605"/>
          </a:xfrm>
          <a:prstGeom prst="bentConnector3">
            <a:avLst>
              <a:gd name="adj1" fmla="val -3850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BAD05842-328B-5E80-D4D3-639AF0796A27}"/>
              </a:ext>
            </a:extLst>
          </p:cNvPr>
          <p:cNvSpPr txBox="1"/>
          <p:nvPr/>
        </p:nvSpPr>
        <p:spPr>
          <a:xfrm>
            <a:off x="8313110" y="5779904"/>
            <a:ext cx="137159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8b. Logs are reviewed by admins and supervisors</a:t>
            </a:r>
          </a:p>
        </p:txBody>
      </p:sp>
      <p:cxnSp>
        <p:nvCxnSpPr>
          <p:cNvPr id="153" name="Connector: Elbow 152">
            <a:extLst>
              <a:ext uri="{FF2B5EF4-FFF2-40B4-BE49-F238E27FC236}">
                <a16:creationId xmlns:a16="http://schemas.microsoft.com/office/drawing/2014/main" id="{5B5D6164-4F61-50B3-6CED-4BA340993FE0}"/>
              </a:ext>
            </a:extLst>
          </p:cNvPr>
          <p:cNvCxnSpPr>
            <a:cxnSpLocks/>
            <a:endCxn id="59" idx="3"/>
          </p:cNvCxnSpPr>
          <p:nvPr/>
        </p:nvCxnSpPr>
        <p:spPr>
          <a:xfrm rot="10800000">
            <a:off x="9199100" y="2086233"/>
            <a:ext cx="1899724" cy="159540"/>
          </a:xfrm>
          <a:prstGeom prst="bentConnector3">
            <a:avLst>
              <a:gd name="adj1" fmla="val 9332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AD37DF83-40FD-F0B2-8F04-384A641A82D0}"/>
              </a:ext>
            </a:extLst>
          </p:cNvPr>
          <p:cNvSpPr txBox="1"/>
          <p:nvPr/>
        </p:nvSpPr>
        <p:spPr>
          <a:xfrm>
            <a:off x="9404164" y="2036144"/>
            <a:ext cx="137159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8c. Feedback – updates instructions/ or eligibility documents or/ eligibility threshold</a:t>
            </a:r>
          </a:p>
        </p:txBody>
      </p:sp>
      <p:cxnSp>
        <p:nvCxnSpPr>
          <p:cNvPr id="158" name="Straight Arrow Connector 157">
            <a:extLst>
              <a:ext uri="{FF2B5EF4-FFF2-40B4-BE49-F238E27FC236}">
                <a16:creationId xmlns:a16="http://schemas.microsoft.com/office/drawing/2014/main" id="{0FED95BB-68DF-4666-B716-F53B1DE73E1B}"/>
              </a:ext>
            </a:extLst>
          </p:cNvPr>
          <p:cNvCxnSpPr>
            <a:cxnSpLocks/>
          </p:cNvCxnSpPr>
          <p:nvPr/>
        </p:nvCxnSpPr>
        <p:spPr>
          <a:xfrm>
            <a:off x="6437821" y="2131765"/>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8E4BEE28-548E-0893-5BB5-54655F62D966}"/>
              </a:ext>
            </a:extLst>
          </p:cNvPr>
          <p:cNvSpPr txBox="1"/>
          <p:nvPr/>
        </p:nvSpPr>
        <p:spPr>
          <a:xfrm>
            <a:off x="6701959" y="2035052"/>
            <a:ext cx="500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Eligibility score</a:t>
            </a:r>
          </a:p>
        </p:txBody>
      </p:sp>
      <p:sp>
        <p:nvSpPr>
          <p:cNvPr id="160" name="TextBox 159">
            <a:extLst>
              <a:ext uri="{FF2B5EF4-FFF2-40B4-BE49-F238E27FC236}">
                <a16:creationId xmlns:a16="http://schemas.microsoft.com/office/drawing/2014/main" id="{E1637F38-0275-5DB8-020A-16ED9D99FD30}"/>
              </a:ext>
            </a:extLst>
          </p:cNvPr>
          <p:cNvSpPr txBox="1"/>
          <p:nvPr/>
        </p:nvSpPr>
        <p:spPr>
          <a:xfrm>
            <a:off x="6287620" y="2174319"/>
            <a:ext cx="44631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0</a:t>
            </a:r>
          </a:p>
        </p:txBody>
      </p:sp>
      <p:sp>
        <p:nvSpPr>
          <p:cNvPr id="161" name="TextBox 160">
            <a:extLst>
              <a:ext uri="{FF2B5EF4-FFF2-40B4-BE49-F238E27FC236}">
                <a16:creationId xmlns:a16="http://schemas.microsoft.com/office/drawing/2014/main" id="{D6718297-05A1-347B-DCBC-33CDC41BEA2C}"/>
              </a:ext>
            </a:extLst>
          </p:cNvPr>
          <p:cNvSpPr txBox="1"/>
          <p:nvPr/>
        </p:nvSpPr>
        <p:spPr>
          <a:xfrm>
            <a:off x="7172079" y="2169542"/>
            <a:ext cx="44631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1</a:t>
            </a:r>
          </a:p>
        </p:txBody>
      </p:sp>
      <p:cxnSp>
        <p:nvCxnSpPr>
          <p:cNvPr id="162" name="Straight Arrow Connector 161">
            <a:extLst>
              <a:ext uri="{FF2B5EF4-FFF2-40B4-BE49-F238E27FC236}">
                <a16:creationId xmlns:a16="http://schemas.microsoft.com/office/drawing/2014/main" id="{F7476B03-E008-12F1-67FD-474C3131923D}"/>
              </a:ext>
            </a:extLst>
          </p:cNvPr>
          <p:cNvCxnSpPr>
            <a:cxnSpLocks/>
          </p:cNvCxnSpPr>
          <p:nvPr/>
        </p:nvCxnSpPr>
        <p:spPr>
          <a:xfrm>
            <a:off x="6978372" y="4068987"/>
            <a:ext cx="71468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3" name="Graphic 162">
            <a:extLst>
              <a:ext uri="{FF2B5EF4-FFF2-40B4-BE49-F238E27FC236}">
                <a16:creationId xmlns:a16="http://schemas.microsoft.com/office/drawing/2014/main" id="{D8FE29E3-CC0B-ABC2-B3F7-5C71F838544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78111" y="4105667"/>
            <a:ext cx="281039" cy="281039"/>
          </a:xfrm>
          <a:prstGeom prst="rect">
            <a:avLst/>
          </a:prstGeom>
        </p:spPr>
      </p:pic>
      <p:pic>
        <p:nvPicPr>
          <p:cNvPr id="164" name="Graphic 163">
            <a:extLst>
              <a:ext uri="{FF2B5EF4-FFF2-40B4-BE49-F238E27FC236}">
                <a16:creationId xmlns:a16="http://schemas.microsoft.com/office/drawing/2014/main" id="{B934F513-C732-75BF-C660-0E64EB716F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678111" y="3793720"/>
            <a:ext cx="281039" cy="281039"/>
          </a:xfrm>
          <a:prstGeom prst="rect">
            <a:avLst/>
          </a:prstGeom>
        </p:spPr>
      </p:pic>
      <p:sp>
        <p:nvSpPr>
          <p:cNvPr id="165" name="TextBox 164">
            <a:extLst>
              <a:ext uri="{FF2B5EF4-FFF2-40B4-BE49-F238E27FC236}">
                <a16:creationId xmlns:a16="http://schemas.microsoft.com/office/drawing/2014/main" id="{BE7FA956-2361-D77E-187E-65F20E5CCD23}"/>
              </a:ext>
            </a:extLst>
          </p:cNvPr>
          <p:cNvSpPr txBox="1"/>
          <p:nvPr/>
        </p:nvSpPr>
        <p:spPr>
          <a:xfrm>
            <a:off x="6652196" y="4051741"/>
            <a:ext cx="3328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sp>
        <p:nvSpPr>
          <p:cNvPr id="166" name="TextBox 165">
            <a:extLst>
              <a:ext uri="{FF2B5EF4-FFF2-40B4-BE49-F238E27FC236}">
                <a16:creationId xmlns:a16="http://schemas.microsoft.com/office/drawing/2014/main" id="{44601DB4-E23E-8160-E490-7057C910D9CF}"/>
              </a:ext>
            </a:extLst>
          </p:cNvPr>
          <p:cNvSpPr txBox="1"/>
          <p:nvPr/>
        </p:nvSpPr>
        <p:spPr>
          <a:xfrm>
            <a:off x="6698099" y="4363689"/>
            <a:ext cx="24106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Tree>
    <p:extLst>
      <p:ext uri="{BB962C8B-B14F-4D97-AF65-F5344CB8AC3E}">
        <p14:creationId xmlns:p14="http://schemas.microsoft.com/office/powerpoint/2010/main" val="1550809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97D2-97C8-41D9-F78F-EE2CE0CFCC63}"/>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F64ECEA3-C59D-A962-A132-F221E521C5F4}"/>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Retail scenarios</a:t>
            </a:r>
            <a:endParaRPr lang="en-US"/>
          </a:p>
        </p:txBody>
      </p:sp>
      <p:sp>
        <p:nvSpPr>
          <p:cNvPr id="78" name="TextBox 77">
            <a:extLst>
              <a:ext uri="{FF2B5EF4-FFF2-40B4-BE49-F238E27FC236}">
                <a16:creationId xmlns:a16="http://schemas.microsoft.com/office/drawing/2014/main" id="{AE9132D1-E30E-EA8A-C3D3-3B23EAA488D8}"/>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D08952B8-1A65-7316-013A-39331BBD1E50}"/>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7674B4F0-E119-A8EF-E81F-3A6D931861C9}"/>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3D21E90E-BB71-4C0F-5BF5-4863483CEC2B}"/>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401B8809-8303-00D9-BE68-B20B6AC57B6E}"/>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798EA6E1-CBC1-D38B-8B86-D5D272E4731A}"/>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7079A328-23BE-DEA4-16D8-1B268DE18B75}"/>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77C0F61D-9220-EFE9-C6DA-0BBD744032EE}"/>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1ABFA9DB-A8AE-1EBE-C907-30EC8F949BFA}"/>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6F4236C6-C05C-8F12-E108-E93F57B1A35E}"/>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140F8A2C-C3C6-C20D-7553-0355C799DC95}"/>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FADCEFF6-0740-7208-E4E3-504EA17F2BED}"/>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FEF2A5B9-8DDF-CB0A-47DF-ADF1B5A542E9}"/>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17EDA527-E32B-F6EB-735F-EFAFBD44359A}"/>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6E627DC6-416E-D650-EBF1-C4A9C1C2D0CF}"/>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48876D44-9AD9-1BD2-7A90-96E9A3BF808F}"/>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3B69104D-C2CE-EA60-23A0-1ACB4E575495}"/>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A2DE8088-E7A5-5C5C-EEAD-E903805FB750}"/>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0C9EB251-C4FD-2496-33D8-133764D78509}"/>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5AEFA4AC-A748-0937-FBF2-E649663CCF32}"/>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0BF09240-E54D-A9DF-867A-CF4C3E5B5EFB}"/>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E523F318-7702-0805-E661-DC1C47A653CF}"/>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BF65C6E9-7465-5072-9EFD-BBB22E4ABE4B}"/>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568D8F45-4097-6ADA-8EC3-A3E022CE8B58}"/>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5A9CDDBC-25FA-97E8-63E9-F3A6E1E3976E}"/>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C52D6700-579B-D17B-B0C1-58030DD049E8}"/>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F9C23E7F-66FD-0C97-D166-3F609E15D825}"/>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29DCE446-207B-42C2-D249-CE6355CA0DB2}"/>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916DD555-170B-7006-BEA2-2173355E49A4}"/>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E1A327D3-A089-9928-FD34-2A49ED824BD1}"/>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45DDABCF-244D-5C9E-A975-3EBED38B90D7}"/>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9D6334EF-0334-0D67-DDEE-9A687F364E3A}"/>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a:solidFill>
                            <a:schemeClr val="bg1"/>
                          </a:solidFill>
                          <a:latin typeface="Segoe Sans Display"/>
                          <a:cs typeface="Segoe Sans Display"/>
                        </a:rPr>
                        <a:t>01</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Return Fraud Detection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a:solidFill>
                            <a:schemeClr val="bg1"/>
                          </a:solidFill>
                          <a:latin typeface="Segoe Sans Display"/>
                          <a:cs typeface="Segoe Sans Display"/>
                        </a:rPr>
                        <a:t>02</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Personalized Promotion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a:solidFill>
                            <a:schemeClr val="bg1"/>
                          </a:solidFill>
                          <a:latin typeface="Segoe Sans Display"/>
                          <a:cs typeface="Segoe Sans Display"/>
                        </a:rPr>
                        <a:t>03</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latin typeface="Graphik Regular" panose="020B0503030202060203" pitchFamily="34" charset="77"/>
                          <a:ea typeface="DM Sans 14pt ExtraLight"/>
                          <a:cs typeface="DM Sans 14pt ExtraLight"/>
                          <a:sym typeface="DM Sans ExtraLight"/>
                        </a:rPr>
                        <a:t>Price, Promotion &amp; Markdown Optimization Agent</a:t>
                      </a:r>
                      <a:endParaRPr lang="en-GB" sz="1200" kern="0">
                        <a:solidFill>
                          <a:srgbClr val="000000"/>
                        </a:solidFill>
                        <a:latin typeface="Graphik Regular" panose="020B0503030202060203" pitchFamily="34" charset="77"/>
                        <a:ea typeface="DM Sans 14pt ExtraLight"/>
                        <a:cs typeface="DM Sans 14pt ExtraLight"/>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latin typeface="Graphik Regular" panose="020B0503030202060203" pitchFamily="34" charset="77"/>
                          <a:ea typeface="DM Sans 14pt ExtraLight"/>
                          <a:cs typeface="DM Sans 14pt ExtraLight"/>
                          <a:sym typeface="DM Sans ExtraLight"/>
                        </a:rPr>
                        <a:t>Customer Lifetime Value Prediction Agent</a:t>
                      </a:r>
                      <a:endParaRPr lang="en-GB" sz="1200" kern="0">
                        <a:solidFill>
                          <a:srgbClr val="000000"/>
                        </a:solidFill>
                        <a:latin typeface="Graphik Regular" panose="020B0503030202060203" pitchFamily="34" charset="77"/>
                        <a:ea typeface="DM Sans 14pt ExtraLight"/>
                        <a:cs typeface="DM Sans 14pt ExtraLight"/>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0">
                          <a:solidFill>
                            <a:srgbClr val="000000"/>
                          </a:solidFill>
                          <a:latin typeface="Graphik Regular" panose="020B0503030202060203" pitchFamily="34" charset="77"/>
                        </a:rPr>
                        <a:t>Inventory Replenishment Planning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2" name="Oval 1">
            <a:extLst>
              <a:ext uri="{FF2B5EF4-FFF2-40B4-BE49-F238E27FC236}">
                <a16:creationId xmlns:a16="http://schemas.microsoft.com/office/drawing/2014/main" id="{786C8A8B-945B-EF3D-CCA3-C0617D69F46E}"/>
              </a:ext>
            </a:extLst>
          </p:cNvPr>
          <p:cNvSpPr/>
          <p:nvPr/>
        </p:nvSpPr>
        <p:spPr bwMode="auto">
          <a:xfrm>
            <a:off x="2603036" y="2050010"/>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3" name="Oval 2">
            <a:extLst>
              <a:ext uri="{FF2B5EF4-FFF2-40B4-BE49-F238E27FC236}">
                <a16:creationId xmlns:a16="http://schemas.microsoft.com/office/drawing/2014/main" id="{5A96F63B-2245-F726-EF88-914591B20A75}"/>
              </a:ext>
            </a:extLst>
          </p:cNvPr>
          <p:cNvSpPr/>
          <p:nvPr/>
        </p:nvSpPr>
        <p:spPr bwMode="auto">
          <a:xfrm>
            <a:off x="3254112" y="2067498"/>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4" name="Oval 3">
            <a:extLst>
              <a:ext uri="{FF2B5EF4-FFF2-40B4-BE49-F238E27FC236}">
                <a16:creationId xmlns:a16="http://schemas.microsoft.com/office/drawing/2014/main" id="{58E07740-9E1A-0A33-CD79-9D0C08801745}"/>
              </a:ext>
            </a:extLst>
          </p:cNvPr>
          <p:cNvSpPr/>
          <p:nvPr/>
        </p:nvSpPr>
        <p:spPr bwMode="auto">
          <a:xfrm>
            <a:off x="2931958" y="2067498"/>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5" name="Oval 4">
            <a:extLst>
              <a:ext uri="{FF2B5EF4-FFF2-40B4-BE49-F238E27FC236}">
                <a16:creationId xmlns:a16="http://schemas.microsoft.com/office/drawing/2014/main" id="{38FC2929-9827-E6C3-6889-F953642033EA}"/>
              </a:ext>
            </a:extLst>
          </p:cNvPr>
          <p:cNvSpPr/>
          <p:nvPr/>
        </p:nvSpPr>
        <p:spPr bwMode="auto">
          <a:xfrm>
            <a:off x="5589211" y="2080843"/>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6" name="Oval 5">
            <a:extLst>
              <a:ext uri="{FF2B5EF4-FFF2-40B4-BE49-F238E27FC236}">
                <a16:creationId xmlns:a16="http://schemas.microsoft.com/office/drawing/2014/main" id="{C358E432-4603-8C42-496D-116F166C5662}"/>
              </a:ext>
            </a:extLst>
          </p:cNvPr>
          <p:cNvSpPr/>
          <p:nvPr/>
        </p:nvSpPr>
        <p:spPr bwMode="auto">
          <a:xfrm>
            <a:off x="5275357" y="2080843"/>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Tree>
    <p:extLst>
      <p:ext uri="{BB962C8B-B14F-4D97-AF65-F5344CB8AC3E}">
        <p14:creationId xmlns:p14="http://schemas.microsoft.com/office/powerpoint/2010/main" val="12491168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5B618218-C835-69EB-8D68-DBB05F1280E7}"/>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3F336542-3174-AAAE-466A-DEBD4116F88B}"/>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7D2C0F7-1379-94AF-2882-4F10FBB03B6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fraud reviews are inconsistent, resource intensive and often miss subtle fraud signals, which </a:t>
            </a:r>
            <a:r>
              <a:rPr kumimoji="0" lang="en-US" sz="1400" b="0" i="0" u="none" strike="noStrike" kern="1200" cap="none" spc="0" normalizeH="0" baseline="0" noProof="0">
                <a:ln>
                  <a:noFill/>
                </a:ln>
                <a:solidFill>
                  <a:srgbClr val="091F2C"/>
                </a:solidFill>
                <a:effectLst/>
                <a:uLnTx/>
                <a:uFillTx/>
                <a:latin typeface="Segoe Sans Display"/>
                <a:ea typeface="+mn-ea"/>
                <a:cs typeface="+mn-cs"/>
              </a:rPr>
              <a:t>results in increased operational costs, and reduced trust in the review process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93164D55-8F46-2062-9982-167E1F917F7D}"/>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B077AB8-4B73-D918-B86C-06E276EE39E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Inconsistent practice of auditing returns can result in financial leakage, including increased processing costs and potential losses from undetected fraudulent activity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t>
            </a:r>
            <a:r>
              <a:rPr kumimoji="0" lang="en-US" sz="1050" b="0" i="0" u="none" strike="noStrike" kern="1200" cap="none" spc="0" normalizeH="0" baseline="0" noProof="0" err="1">
                <a:ln>
                  <a:noFill/>
                </a:ln>
                <a:solidFill>
                  <a:srgbClr val="000000"/>
                </a:solidFill>
                <a:effectLst/>
                <a:uLnTx/>
                <a:uFillTx/>
                <a:latin typeface="Segoe Sans Display" pitchFamily="2" charset="0"/>
                <a:ea typeface="DM Sans 14pt Light"/>
                <a:cs typeface="Segoe Sans Display" pitchFamily="2" charset="0"/>
                <a:sym typeface="DM Sans Light"/>
              </a:rPr>
              <a:t>anual</a:t>
            </a: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 audits make it difficult to consistently detect deceptive behavior or distinguish between legitimate and fraudulent return requests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reviews frequently overlook nuanced patterns or repeat-offender behavior that could be caught through advanced behavioral or historical analysis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D8F08514-D0FC-1904-A38C-41167507A84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3CBCE10D-AE08-272F-2B61-FD4AF3E56D46}"/>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 return transaction logs across POS and eCommerce systems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19" name="Google Shape;523;p32">
            <a:extLst>
              <a:ext uri="{FF2B5EF4-FFF2-40B4-BE49-F238E27FC236}">
                <a16:creationId xmlns:a16="http://schemas.microsoft.com/office/drawing/2014/main" id="{C18C14F9-FD0D-EFF8-DB96-7882CFC5865C}"/>
              </a:ext>
            </a:extLst>
          </p:cNvPr>
          <p:cNvSpPr/>
          <p:nvPr/>
        </p:nvSpPr>
        <p:spPr>
          <a:xfrm>
            <a:off x="6228415" y="5244119"/>
            <a:ext cx="2099734" cy="111381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Flag suspicious returns and sends real time alerts to fraud or loss prevention teams</a:t>
            </a:r>
          </a:p>
        </p:txBody>
      </p:sp>
      <p:sp>
        <p:nvSpPr>
          <p:cNvPr id="20" name="Google Shape;523;p32">
            <a:extLst>
              <a:ext uri="{FF2B5EF4-FFF2-40B4-BE49-F238E27FC236}">
                <a16:creationId xmlns:a16="http://schemas.microsoft.com/office/drawing/2014/main" id="{74B94CF5-63EB-D5E0-5ACE-8B56CF2E0D10}"/>
              </a:ext>
            </a:extLst>
          </p:cNvPr>
          <p:cNvSpPr/>
          <p:nvPr/>
        </p:nvSpPr>
        <p:spPr>
          <a:xfrm>
            <a:off x="6215591" y="424043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Cross-reference return patterns with known fraud signatures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3" name="Google Shape;519;p32">
            <a:extLst>
              <a:ext uri="{FF2B5EF4-FFF2-40B4-BE49-F238E27FC236}">
                <a16:creationId xmlns:a16="http://schemas.microsoft.com/office/drawing/2014/main" id="{AF0509D0-43D8-D125-7246-1E03348B4650}"/>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1AAAFB00-BFA5-DA1E-9DF4-5C586D7EEFC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DE483F2A-3004-37B4-6B81-42E3BD953368}"/>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BBE6125C-62BE-71FD-F07A-2E82A89C0BF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655AA245-CC94-744D-5091-3C35A9403E2C}"/>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7F97A49-7518-AC29-308F-D3FE41799AA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B11DD470-B82D-A421-DD08-8E6263179DF5}"/>
              </a:ext>
            </a:extLst>
          </p:cNvPr>
          <p:cNvSpPr/>
          <p:nvPr/>
        </p:nvSpPr>
        <p:spPr>
          <a:xfrm>
            <a:off x="8955020" y="1363183"/>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Supply Chain &amp; Operations</a:t>
            </a:r>
          </a:p>
        </p:txBody>
      </p:sp>
      <p:grpSp>
        <p:nvGrpSpPr>
          <p:cNvPr id="66" name="Google Shape;2181;p75">
            <a:extLst>
              <a:ext uri="{FF2B5EF4-FFF2-40B4-BE49-F238E27FC236}">
                <a16:creationId xmlns:a16="http://schemas.microsoft.com/office/drawing/2014/main" id="{AFBDC235-966C-0D8B-39AC-60DA3DA94770}"/>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9FB8EB79-0C8C-B704-4238-6CCC34BEA7CF}"/>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99220A0-0DDE-BA1E-E0CA-C7D3A3F164D8}"/>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B5C1DC30-524E-1430-A866-8F075E9B8D1D}"/>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28FF86FD-C23C-F116-F2B8-09BEB11F15F1}"/>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57076B40-38F9-1386-112E-250F5B15E1C9}"/>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083B3199-D62D-6319-CABB-52189B076E13}"/>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2F0BF887-DF41-1542-A8F5-62FBC2F4E656}"/>
              </a:ext>
            </a:extLst>
          </p:cNvPr>
          <p:cNvSpPr/>
          <p:nvPr/>
        </p:nvSpPr>
        <p:spPr>
          <a:xfrm>
            <a:off x="10692448" y="1416790"/>
            <a:ext cx="446117"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BFACDC0D-7FEB-3FC5-F445-88CD82FE430E}"/>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3906598B-8DD1-1139-DE8B-CC0C75BA50E8}"/>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3F78A560-707E-7238-8C48-AB2E9B945E3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F98D709-5ED0-F6CB-190B-8BBBD94E045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E6953BA-B02A-6C7F-6706-C52E77DE592E}"/>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D5998C30-C1BA-22F7-32A5-B80F97C2A39D}"/>
              </a:ext>
            </a:extLst>
          </p:cNvPr>
          <p:cNvSpPr/>
          <p:nvPr/>
        </p:nvSpPr>
        <p:spPr>
          <a:xfrm>
            <a:off x="6215591" y="323675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Detect anomalies in customer’s buying patterns like purchase frequency, volume, or item category </a:t>
            </a:r>
            <a:r>
              <a:rPr kumimoji="0" lang="en-US" sz="900" b="0" i="0" u="none" strike="noStrike" kern="1200" cap="none" spc="0" normalizeH="0" baseline="0" noProof="0">
                <a:ln>
                  <a:noFill/>
                </a:ln>
                <a:solidFill>
                  <a:srgbClr val="091F2C"/>
                </a:solidFill>
                <a:effectLst/>
                <a:uLnTx/>
                <a:uFillTx/>
                <a:latin typeface="Segoe Sans Display"/>
                <a:ea typeface="+mn-ea"/>
                <a:cs typeface="+mn-cs"/>
              </a:rPr>
              <a:t>and continuously retrain on emerging fraud patterns</a:t>
            </a:r>
            <a:endPar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0" name="Google Shape;115;p20">
            <a:extLst>
              <a:ext uri="{FF2B5EF4-FFF2-40B4-BE49-F238E27FC236}">
                <a16:creationId xmlns:a16="http://schemas.microsoft.com/office/drawing/2014/main" id="{48C1ED25-D85D-E158-67C7-84F3B3DAFDB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31" name="Google Shape;163;p22">
            <a:extLst>
              <a:ext uri="{FF2B5EF4-FFF2-40B4-BE49-F238E27FC236}">
                <a16:creationId xmlns:a16="http://schemas.microsoft.com/office/drawing/2014/main" id="{438A784E-1249-3738-9C7B-8AABB91AEC7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Return Fraud Detection Agent</a:t>
            </a:r>
          </a:p>
        </p:txBody>
      </p:sp>
      <p:sp>
        <p:nvSpPr>
          <p:cNvPr id="36" name="TextBox 35">
            <a:extLst>
              <a:ext uri="{FF2B5EF4-FFF2-40B4-BE49-F238E27FC236}">
                <a16:creationId xmlns:a16="http://schemas.microsoft.com/office/drawing/2014/main" id="{673FB8BB-C400-A3C7-ACA8-2108BA04C83A}"/>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Identifies and flags potentially fraudulent return activity based on transaction patterns</a:t>
            </a:r>
          </a:p>
        </p:txBody>
      </p:sp>
      <p:sp>
        <p:nvSpPr>
          <p:cNvPr id="37" name="Google Shape;498;p32">
            <a:extLst>
              <a:ext uri="{FF2B5EF4-FFF2-40B4-BE49-F238E27FC236}">
                <a16:creationId xmlns:a16="http://schemas.microsoft.com/office/drawing/2014/main" id="{11C4FA5E-E8FA-6F1C-6A3B-9D99A1B51AC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Automates fraud workflow and uses pattern recognition and anomaly detection to flag suspicious returns and routes real-time alerts to loss prevention teams to automate fraud detection</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3940CA07-C76B-1186-C6F9-23B2ADCB7FFE}"/>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13" name="Group 12">
            <a:extLst>
              <a:ext uri="{FF2B5EF4-FFF2-40B4-BE49-F238E27FC236}">
                <a16:creationId xmlns:a16="http://schemas.microsoft.com/office/drawing/2014/main" id="{E2DC94E6-591D-2785-9EED-47594D1F4AD6}"/>
              </a:ext>
            </a:extLst>
          </p:cNvPr>
          <p:cNvGrpSpPr/>
          <p:nvPr/>
        </p:nvGrpSpPr>
        <p:grpSpPr>
          <a:xfrm>
            <a:off x="8700923" y="2229263"/>
            <a:ext cx="2790518" cy="542767"/>
            <a:chOff x="8700923" y="2229263"/>
            <a:chExt cx="2790518" cy="542767"/>
          </a:xfrm>
        </p:grpSpPr>
        <p:sp>
          <p:nvSpPr>
            <p:cNvPr id="45" name="Rounded Rectangle 44">
              <a:extLst>
                <a:ext uri="{FF2B5EF4-FFF2-40B4-BE49-F238E27FC236}">
                  <a16:creationId xmlns:a16="http://schemas.microsoft.com/office/drawing/2014/main" id="{A0ACEC25-6D0E-5CA3-4137-D4A843F7C3BB}"/>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Average Return Processing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ncreases</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accuracy and speed in identifying fraudulent returns to reduce revenue loss</a:t>
              </a:r>
            </a:p>
          </p:txBody>
        </p:sp>
        <p:sp>
          <p:nvSpPr>
            <p:cNvPr id="48" name="Arrow: Up 56">
              <a:extLst>
                <a:ext uri="{FF2B5EF4-FFF2-40B4-BE49-F238E27FC236}">
                  <a16:creationId xmlns:a16="http://schemas.microsoft.com/office/drawing/2014/main" id="{E6719999-8FC0-691B-C7DC-681FCE022CCF}"/>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8146C662-6491-7767-409F-0C37201F85C9}"/>
              </a:ext>
            </a:extLst>
          </p:cNvPr>
          <p:cNvGrpSpPr/>
          <p:nvPr/>
        </p:nvGrpSpPr>
        <p:grpSpPr>
          <a:xfrm>
            <a:off x="8700923" y="2894281"/>
            <a:ext cx="2790518" cy="542767"/>
            <a:chOff x="8700923" y="2894281"/>
            <a:chExt cx="2790518" cy="542767"/>
          </a:xfrm>
        </p:grpSpPr>
        <p:sp>
          <p:nvSpPr>
            <p:cNvPr id="49" name="Rounded Rectangle 48">
              <a:extLst>
                <a:ext uri="{FF2B5EF4-FFF2-40B4-BE49-F238E27FC236}">
                  <a16:creationId xmlns:a16="http://schemas.microsoft.com/office/drawing/2014/main" id="{214FF996-D919-9BD7-1182-D090AEA7FCCE}"/>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False Positive Rate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Reduces unnecessary manual reviews, and accelerates accurate decision-making</a:t>
              </a:r>
            </a:p>
          </p:txBody>
        </p:sp>
        <p:sp>
          <p:nvSpPr>
            <p:cNvPr id="5" name="Arrow: Up 56">
              <a:extLst>
                <a:ext uri="{FF2B5EF4-FFF2-40B4-BE49-F238E27FC236}">
                  <a16:creationId xmlns:a16="http://schemas.microsoft.com/office/drawing/2014/main" id="{FCDDD8F4-FA5E-6DBE-5631-FD404D4982A8}"/>
                </a:ext>
              </a:extLst>
            </p:cNvPr>
            <p:cNvSpPr/>
            <p:nvPr/>
          </p:nvSpPr>
          <p:spPr>
            <a:xfrm rot="10800000">
              <a:off x="8794753" y="302782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1" name="Group 20">
            <a:extLst>
              <a:ext uri="{FF2B5EF4-FFF2-40B4-BE49-F238E27FC236}">
                <a16:creationId xmlns:a16="http://schemas.microsoft.com/office/drawing/2014/main" id="{53A4BDC8-F93A-446A-9CAA-71A8F2C967E1}"/>
              </a:ext>
            </a:extLst>
          </p:cNvPr>
          <p:cNvGrpSpPr/>
          <p:nvPr/>
        </p:nvGrpSpPr>
        <p:grpSpPr>
          <a:xfrm>
            <a:off x="8700923" y="3550264"/>
            <a:ext cx="2790518" cy="542767"/>
            <a:chOff x="8700923" y="3550264"/>
            <a:chExt cx="2790518" cy="542767"/>
          </a:xfrm>
        </p:grpSpPr>
        <p:sp>
          <p:nvSpPr>
            <p:cNvPr id="51" name="Rounded Rectangle 50">
              <a:extLst>
                <a:ext uri="{FF2B5EF4-FFF2-40B4-BE49-F238E27FC236}">
                  <a16:creationId xmlns:a16="http://schemas.microsoft.com/office/drawing/2014/main" id="{E5101CA5-4863-9D60-C15A-C39FFEAE7298}"/>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Shrinkage Rate →</a:t>
              </a: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 E</a:t>
              </a:r>
              <a:r>
                <a:rPr kumimoji="0" lang="en-US" sz="900" b="0" i="0" u="none" strike="noStrike" kern="1200" cap="none" spc="0" normalizeH="0" baseline="0" noProof="0">
                  <a:ln>
                    <a:noFill/>
                  </a:ln>
                  <a:solidFill>
                    <a:srgbClr val="091F2C"/>
                  </a:solidFill>
                  <a:effectLst/>
                  <a:uLnTx/>
                  <a:uFillTx/>
                  <a:latin typeface="Segoe Sans Display"/>
                  <a:ea typeface="+mn-ea"/>
                  <a:cs typeface="+mn-cs"/>
                </a:rPr>
                <a:t>nhances workforce availability,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improves service levels, and optimizes resource utilization</a:t>
              </a:r>
            </a:p>
          </p:txBody>
        </p:sp>
        <p:sp>
          <p:nvSpPr>
            <p:cNvPr id="6" name="Arrow: Up 56">
              <a:extLst>
                <a:ext uri="{FF2B5EF4-FFF2-40B4-BE49-F238E27FC236}">
                  <a16:creationId xmlns:a16="http://schemas.microsoft.com/office/drawing/2014/main" id="{3E975235-419A-437D-2047-EBD066734C9C}"/>
                </a:ext>
              </a:extLst>
            </p:cNvPr>
            <p:cNvSpPr/>
            <p:nvPr/>
          </p:nvSpPr>
          <p:spPr>
            <a:xfrm flipV="1">
              <a:off x="8820325" y="368674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16;p32">
            <a:extLst>
              <a:ext uri="{FF2B5EF4-FFF2-40B4-BE49-F238E27FC236}">
                <a16:creationId xmlns:a16="http://schemas.microsoft.com/office/drawing/2014/main" id="{700B68D7-B0BB-06F6-8BAC-AD3442CC26D3}"/>
              </a:ext>
            </a:extLst>
          </p:cNvPr>
          <p:cNvSpPr/>
          <p:nvPr/>
        </p:nvSpPr>
        <p:spPr>
          <a:xfrm>
            <a:off x="868442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Loss Prevention Risk T</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eam</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Tree>
    <p:extLst>
      <p:ext uri="{BB962C8B-B14F-4D97-AF65-F5344CB8AC3E}">
        <p14:creationId xmlns:p14="http://schemas.microsoft.com/office/powerpoint/2010/main" val="215536746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31EE0-D2DA-15C4-65C5-6EBF8F06BA8F}"/>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D34A2C2C-3E45-894D-4252-36CBE02F8B0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763E33B3-3E61-9188-968B-A0BED2EC6F43}"/>
              </a:ext>
            </a:extLst>
          </p:cNvPr>
          <p:cNvSpPr/>
          <p:nvPr/>
        </p:nvSpPr>
        <p:spPr>
          <a:xfrm>
            <a:off x="646405" y="4605049"/>
            <a:ext cx="3705033" cy="34595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91F334A6-9833-4C65-5B86-D3EF12B91B75}"/>
              </a:ext>
            </a:extLst>
          </p:cNvPr>
          <p:cNvSpPr/>
          <p:nvPr/>
        </p:nvSpPr>
        <p:spPr>
          <a:xfrm>
            <a:off x="707186" y="1493862"/>
            <a:ext cx="3693840" cy="299714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OMS (Dynamics 365)  to take customer invoice data in form of PDF, DOCX, JPEG or PNG for analyzing patterns in customer’s recent transactions or customer service engagement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knowledge base (SharePoint) for customer service data refund abuse, policy violations, flagged returns with damaged products etc. and Dataverse to define the rules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Communication &amp; Messaging tools (Outlook/teams) for fraud report sharing and </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routing and escalation logic to ensure timely delivery to the appropriate teams.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data (name, contact information, customer service requests etc.)</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7" name="TextBox 6">
            <a:extLst>
              <a:ext uri="{FF2B5EF4-FFF2-40B4-BE49-F238E27FC236}">
                <a16:creationId xmlns:a16="http://schemas.microsoft.com/office/drawing/2014/main" id="{2C98FD77-A9C5-2B50-732A-739EC79A49CC}"/>
              </a:ext>
            </a:extLst>
          </p:cNvPr>
          <p:cNvSpPr txBox="1"/>
          <p:nvPr/>
        </p:nvSpPr>
        <p:spPr>
          <a:xfrm>
            <a:off x="691210" y="4562854"/>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 name="Google Shape;115;p20">
            <a:extLst>
              <a:ext uri="{FF2B5EF4-FFF2-40B4-BE49-F238E27FC236}">
                <a16:creationId xmlns:a16="http://schemas.microsoft.com/office/drawing/2014/main" id="{F172C77A-A074-DD27-CEDF-0449793CCEBD}"/>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6" name="Google Shape;163;p22">
            <a:extLst>
              <a:ext uri="{FF2B5EF4-FFF2-40B4-BE49-F238E27FC236}">
                <a16:creationId xmlns:a16="http://schemas.microsoft.com/office/drawing/2014/main" id="{F16ACB2B-A818-150C-4E1F-9E1099CA6195}"/>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Return Fraud Detection Agent</a:t>
            </a:r>
          </a:p>
        </p:txBody>
      </p:sp>
      <p:sp>
        <p:nvSpPr>
          <p:cNvPr id="9" name="TextBox 8">
            <a:extLst>
              <a:ext uri="{FF2B5EF4-FFF2-40B4-BE49-F238E27FC236}">
                <a16:creationId xmlns:a16="http://schemas.microsoft.com/office/drawing/2014/main" id="{CB83339C-D062-0B9B-E703-3CF47B605F78}"/>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Identifies and flags potentially fraudulent return activity based on transaction patterns</a:t>
            </a:r>
          </a:p>
        </p:txBody>
      </p:sp>
      <p:sp>
        <p:nvSpPr>
          <p:cNvPr id="35" name="Rounded Rectangle 19">
            <a:extLst>
              <a:ext uri="{FF2B5EF4-FFF2-40B4-BE49-F238E27FC236}">
                <a16:creationId xmlns:a16="http://schemas.microsoft.com/office/drawing/2014/main" id="{A0ABB456-A283-0983-38FD-E27A141AE608}"/>
              </a:ext>
            </a:extLst>
          </p:cNvPr>
          <p:cNvSpPr/>
          <p:nvPr/>
        </p:nvSpPr>
        <p:spPr>
          <a:xfrm>
            <a:off x="701589" y="5069315"/>
            <a:ext cx="3705033" cy="1149934"/>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Policy documents in SharePoint will be in DOCX, PPTX or PDF</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Customers will upload invoices in PDF, DOCX, formats, or images in JPEG or PNG. History purchase / return data will be stored in Dataverse with flag</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Fraud rules can be defined in Dataverse or in document in SharePoint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in Teams channel with Microsoft authentication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Operations Team need to M365 licensed users to chat with the agent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Customers will be notified by agent, but no chat feature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7C5AD4AD-3D7C-8D3A-829F-C63C0EA36A31}"/>
              </a:ext>
            </a:extLst>
          </p:cNvPr>
          <p:cNvSpPr txBox="1"/>
          <p:nvPr/>
        </p:nvSpPr>
        <p:spPr>
          <a:xfrm>
            <a:off x="2013351" y="4692253"/>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NA</a:t>
            </a:r>
          </a:p>
        </p:txBody>
      </p:sp>
      <p:sp>
        <p:nvSpPr>
          <p:cNvPr id="4" name="Rectangle 3">
            <a:extLst>
              <a:ext uri="{FF2B5EF4-FFF2-40B4-BE49-F238E27FC236}">
                <a16:creationId xmlns:a16="http://schemas.microsoft.com/office/drawing/2014/main" id="{EC165018-ED77-151C-C8B1-BF1AFC5384C1}"/>
              </a:ext>
            </a:extLst>
          </p:cNvPr>
          <p:cNvSpPr/>
          <p:nvPr/>
        </p:nvSpPr>
        <p:spPr bwMode="auto">
          <a:xfrm>
            <a:off x="6291573" y="1994256"/>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Rectangle 12">
            <a:extLst>
              <a:ext uri="{FF2B5EF4-FFF2-40B4-BE49-F238E27FC236}">
                <a16:creationId xmlns:a16="http://schemas.microsoft.com/office/drawing/2014/main" id="{2239F632-11D8-83A7-C2EE-D6EFFC09A7C4}"/>
              </a:ext>
            </a:extLst>
          </p:cNvPr>
          <p:cNvSpPr/>
          <p:nvPr/>
        </p:nvSpPr>
        <p:spPr bwMode="auto">
          <a:xfrm>
            <a:off x="6291031" y="2614741"/>
            <a:ext cx="4637553" cy="2041244"/>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1" name="Rectangle 20">
            <a:extLst>
              <a:ext uri="{FF2B5EF4-FFF2-40B4-BE49-F238E27FC236}">
                <a16:creationId xmlns:a16="http://schemas.microsoft.com/office/drawing/2014/main" id="{BAC23ACD-14B0-331B-6C24-C64F76DA7BF4}"/>
              </a:ext>
            </a:extLst>
          </p:cNvPr>
          <p:cNvSpPr/>
          <p:nvPr/>
        </p:nvSpPr>
        <p:spPr bwMode="auto">
          <a:xfrm>
            <a:off x="6284650" y="4663543"/>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D54CD279-898C-E654-675A-E3D5D45A253F}"/>
              </a:ext>
            </a:extLst>
          </p:cNvPr>
          <p:cNvSpPr/>
          <p:nvPr/>
        </p:nvSpPr>
        <p:spPr bwMode="auto">
          <a:xfrm>
            <a:off x="8103407" y="3283393"/>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4" name="Rectangle 33">
            <a:extLst>
              <a:ext uri="{FF2B5EF4-FFF2-40B4-BE49-F238E27FC236}">
                <a16:creationId xmlns:a16="http://schemas.microsoft.com/office/drawing/2014/main" id="{CB776D6F-F190-5911-44EB-1660D05166E9}"/>
              </a:ext>
            </a:extLst>
          </p:cNvPr>
          <p:cNvSpPr/>
          <p:nvPr/>
        </p:nvSpPr>
        <p:spPr bwMode="auto">
          <a:xfrm>
            <a:off x="5110873" y="1994256"/>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54" name="Graphic 53">
            <a:extLst>
              <a:ext uri="{FF2B5EF4-FFF2-40B4-BE49-F238E27FC236}">
                <a16:creationId xmlns:a16="http://schemas.microsoft.com/office/drawing/2014/main" id="{99CC988B-2DEB-6BB2-841D-36ADF861E3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6382" y="3086908"/>
            <a:ext cx="423824" cy="423824"/>
          </a:xfrm>
          <a:prstGeom prst="rect">
            <a:avLst/>
          </a:prstGeom>
        </p:spPr>
      </p:pic>
      <p:pic>
        <p:nvPicPr>
          <p:cNvPr id="58" name="Graphic 57">
            <a:extLst>
              <a:ext uri="{FF2B5EF4-FFF2-40B4-BE49-F238E27FC236}">
                <a16:creationId xmlns:a16="http://schemas.microsoft.com/office/drawing/2014/main" id="{0834FC84-2E96-116C-64A2-8985054EFC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2576" y="3294831"/>
            <a:ext cx="227480" cy="227480"/>
          </a:xfrm>
          <a:prstGeom prst="rect">
            <a:avLst/>
          </a:prstGeom>
        </p:spPr>
      </p:pic>
      <p:sp>
        <p:nvSpPr>
          <p:cNvPr id="61" name="TextBox 60">
            <a:extLst>
              <a:ext uri="{FF2B5EF4-FFF2-40B4-BE49-F238E27FC236}">
                <a16:creationId xmlns:a16="http://schemas.microsoft.com/office/drawing/2014/main" id="{4C12FAF3-BFCE-8F54-CAB2-0C246350722A}"/>
              </a:ext>
            </a:extLst>
          </p:cNvPr>
          <p:cNvSpPr txBox="1"/>
          <p:nvPr/>
        </p:nvSpPr>
        <p:spPr>
          <a:xfrm>
            <a:off x="10104650" y="2020930"/>
            <a:ext cx="90126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62" name="TextBox 61">
            <a:extLst>
              <a:ext uri="{FF2B5EF4-FFF2-40B4-BE49-F238E27FC236}">
                <a16:creationId xmlns:a16="http://schemas.microsoft.com/office/drawing/2014/main" id="{9CC106BA-F8A6-4D09-9D63-47C2285DCE88}"/>
              </a:ext>
            </a:extLst>
          </p:cNvPr>
          <p:cNvSpPr txBox="1"/>
          <p:nvPr/>
        </p:nvSpPr>
        <p:spPr>
          <a:xfrm>
            <a:off x="9573662" y="4904877"/>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sp>
        <p:nvSpPr>
          <p:cNvPr id="65" name="TextBox 64">
            <a:extLst>
              <a:ext uri="{FF2B5EF4-FFF2-40B4-BE49-F238E27FC236}">
                <a16:creationId xmlns:a16="http://schemas.microsoft.com/office/drawing/2014/main" id="{F7626011-5ABB-E1B7-3030-8E969E1F95BA}"/>
              </a:ext>
            </a:extLst>
          </p:cNvPr>
          <p:cNvSpPr txBox="1"/>
          <p:nvPr/>
        </p:nvSpPr>
        <p:spPr>
          <a:xfrm>
            <a:off x="6339647" y="2034145"/>
            <a:ext cx="316848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sp>
        <p:nvSpPr>
          <p:cNvPr id="67" name="TextBox 66">
            <a:extLst>
              <a:ext uri="{FF2B5EF4-FFF2-40B4-BE49-F238E27FC236}">
                <a16:creationId xmlns:a16="http://schemas.microsoft.com/office/drawing/2014/main" id="{539FA64F-1980-8C98-AF20-F2DEC6CB6798}"/>
              </a:ext>
            </a:extLst>
          </p:cNvPr>
          <p:cNvSpPr txBox="1"/>
          <p:nvPr/>
        </p:nvSpPr>
        <p:spPr>
          <a:xfrm>
            <a:off x="5141442" y="2410029"/>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Customers</a:t>
            </a:r>
          </a:p>
        </p:txBody>
      </p:sp>
      <p:pic>
        <p:nvPicPr>
          <p:cNvPr id="70" name="Graphic 69" descr="Group of people with solid fill">
            <a:extLst>
              <a:ext uri="{FF2B5EF4-FFF2-40B4-BE49-F238E27FC236}">
                <a16:creationId xmlns:a16="http://schemas.microsoft.com/office/drawing/2014/main" id="{62A1D383-53E0-4F17-EC35-1B4DAF99AB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11470" y="2030732"/>
            <a:ext cx="372352" cy="372352"/>
          </a:xfrm>
          <a:prstGeom prst="rect">
            <a:avLst/>
          </a:prstGeom>
        </p:spPr>
      </p:pic>
      <p:cxnSp>
        <p:nvCxnSpPr>
          <p:cNvPr id="74" name="Straight Arrow Connector 73">
            <a:extLst>
              <a:ext uri="{FF2B5EF4-FFF2-40B4-BE49-F238E27FC236}">
                <a16:creationId xmlns:a16="http://schemas.microsoft.com/office/drawing/2014/main" id="{923CEAC0-E257-541E-AB2C-45E0954E6730}"/>
              </a:ext>
            </a:extLst>
          </p:cNvPr>
          <p:cNvCxnSpPr>
            <a:cxnSpLocks/>
            <a:stCxn id="67" idx="2"/>
            <a:endCxn id="54" idx="0"/>
          </p:cNvCxnSpPr>
          <p:nvPr/>
        </p:nvCxnSpPr>
        <p:spPr>
          <a:xfrm flipH="1">
            <a:off x="5488294" y="2533140"/>
            <a:ext cx="9352" cy="55376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5C0C1CB-498E-16DA-9B6B-2311CD0A3DF4}"/>
              </a:ext>
            </a:extLst>
          </p:cNvPr>
          <p:cNvSpPr txBox="1"/>
          <p:nvPr/>
        </p:nvSpPr>
        <p:spPr>
          <a:xfrm>
            <a:off x="4522299" y="2731574"/>
            <a:ext cx="96545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Customer raises return in D365 customer portal</a:t>
            </a:r>
          </a:p>
        </p:txBody>
      </p:sp>
      <p:sp>
        <p:nvSpPr>
          <p:cNvPr id="101" name="TextBox 100">
            <a:extLst>
              <a:ext uri="{FF2B5EF4-FFF2-40B4-BE49-F238E27FC236}">
                <a16:creationId xmlns:a16="http://schemas.microsoft.com/office/drawing/2014/main" id="{9B971965-9928-466F-4798-9E56359F4FF2}"/>
              </a:ext>
            </a:extLst>
          </p:cNvPr>
          <p:cNvSpPr txBox="1"/>
          <p:nvPr/>
        </p:nvSpPr>
        <p:spPr>
          <a:xfrm>
            <a:off x="5626051" y="3062199"/>
            <a:ext cx="965453"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Return details : date, reason, product details, cost ,customer data.</a:t>
            </a:r>
          </a:p>
        </p:txBody>
      </p:sp>
      <p:sp>
        <p:nvSpPr>
          <p:cNvPr id="102" name="TextBox 101">
            <a:extLst>
              <a:ext uri="{FF2B5EF4-FFF2-40B4-BE49-F238E27FC236}">
                <a16:creationId xmlns:a16="http://schemas.microsoft.com/office/drawing/2014/main" id="{0C63EABF-448F-D9B6-440E-C55B08F3AF31}"/>
              </a:ext>
            </a:extLst>
          </p:cNvPr>
          <p:cNvSpPr txBox="1"/>
          <p:nvPr/>
        </p:nvSpPr>
        <p:spPr>
          <a:xfrm>
            <a:off x="6435193" y="4132974"/>
            <a:ext cx="111760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3a. invoice copied to SharePoint *</a:t>
            </a:r>
          </a:p>
        </p:txBody>
      </p:sp>
      <p:pic>
        <p:nvPicPr>
          <p:cNvPr id="103" name="Graphic 102">
            <a:extLst>
              <a:ext uri="{FF2B5EF4-FFF2-40B4-BE49-F238E27FC236}">
                <a16:creationId xmlns:a16="http://schemas.microsoft.com/office/drawing/2014/main" id="{864A8E88-87E7-A466-3174-46B219F61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68269" y="4915889"/>
            <a:ext cx="252900" cy="227480"/>
          </a:xfrm>
          <a:prstGeom prst="rect">
            <a:avLst/>
          </a:prstGeom>
        </p:spPr>
      </p:pic>
      <p:cxnSp>
        <p:nvCxnSpPr>
          <p:cNvPr id="110" name="Straight Arrow Connector 109">
            <a:extLst>
              <a:ext uri="{FF2B5EF4-FFF2-40B4-BE49-F238E27FC236}">
                <a16:creationId xmlns:a16="http://schemas.microsoft.com/office/drawing/2014/main" id="{4C66BEF9-5516-F89A-1C62-B11B5C1EAC7A}"/>
              </a:ext>
            </a:extLst>
          </p:cNvPr>
          <p:cNvCxnSpPr>
            <a:cxnSpLocks/>
            <a:endCxn id="103" idx="3"/>
          </p:cNvCxnSpPr>
          <p:nvPr/>
        </p:nvCxnSpPr>
        <p:spPr>
          <a:xfrm flipH="1">
            <a:off x="6621169" y="5029629"/>
            <a:ext cx="93286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1E081769-4B09-D681-8E95-E5E7CED1B8F6}"/>
              </a:ext>
            </a:extLst>
          </p:cNvPr>
          <p:cNvSpPr txBox="1"/>
          <p:nvPr/>
        </p:nvSpPr>
        <p:spPr>
          <a:xfrm>
            <a:off x="6591504" y="4882415"/>
            <a:ext cx="9654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 Agent logs are displayed</a:t>
            </a:r>
          </a:p>
        </p:txBody>
      </p:sp>
      <p:sp>
        <p:nvSpPr>
          <p:cNvPr id="116" name="TextBox 115">
            <a:extLst>
              <a:ext uri="{FF2B5EF4-FFF2-40B4-BE49-F238E27FC236}">
                <a16:creationId xmlns:a16="http://schemas.microsoft.com/office/drawing/2014/main" id="{45AA6658-3349-0EBE-7A5A-CBC7700CA938}"/>
              </a:ext>
            </a:extLst>
          </p:cNvPr>
          <p:cNvSpPr txBox="1"/>
          <p:nvPr/>
        </p:nvSpPr>
        <p:spPr>
          <a:xfrm>
            <a:off x="6786897" y="5586144"/>
            <a:ext cx="374777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091F2C"/>
                </a:solidFill>
                <a:effectLst/>
                <a:uLnTx/>
                <a:uFillTx/>
                <a:latin typeface="Segoe Sans Display"/>
                <a:ea typeface="+mn-ea"/>
                <a:cs typeface="+mn-cs"/>
              </a:rPr>
              <a:t>*Please Note: </a:t>
            </a:r>
            <a:r>
              <a:rPr kumimoji="0" lang="en-US" sz="500" b="0" i="0" u="none" strike="noStrike" kern="1200" cap="none" spc="0" normalizeH="0" baseline="0" noProof="0">
                <a:ln>
                  <a:noFill/>
                </a:ln>
                <a:solidFill>
                  <a:srgbClr val="091F2C"/>
                </a:solidFill>
                <a:effectLst/>
                <a:uLnTx/>
                <a:uFillTx/>
                <a:latin typeface="Segoe Sans Display"/>
                <a:ea typeface="+mn-ea"/>
                <a:cs typeface="+mn-cs"/>
              </a:rPr>
              <a:t>The invoices need to be copied to SharePoint as attachment in Dataverse is yet supported as knowledge in Copilot Studio</a:t>
            </a:r>
          </a:p>
        </p:txBody>
      </p:sp>
      <p:sp>
        <p:nvSpPr>
          <p:cNvPr id="121" name="TextBox 120">
            <a:extLst>
              <a:ext uri="{FF2B5EF4-FFF2-40B4-BE49-F238E27FC236}">
                <a16:creationId xmlns:a16="http://schemas.microsoft.com/office/drawing/2014/main" id="{F94F648F-6F8E-A3AE-B40B-04E53F182BFC}"/>
              </a:ext>
            </a:extLst>
          </p:cNvPr>
          <p:cNvSpPr txBox="1"/>
          <p:nvPr/>
        </p:nvSpPr>
        <p:spPr>
          <a:xfrm>
            <a:off x="6916167" y="2395914"/>
            <a:ext cx="96545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Return request triggers workflow</a:t>
            </a:r>
          </a:p>
        </p:txBody>
      </p:sp>
      <p:sp>
        <p:nvSpPr>
          <p:cNvPr id="175" name="Rectangle 174">
            <a:extLst>
              <a:ext uri="{FF2B5EF4-FFF2-40B4-BE49-F238E27FC236}">
                <a16:creationId xmlns:a16="http://schemas.microsoft.com/office/drawing/2014/main" id="{87EE0DF2-71BC-3CF9-38C8-C57A7B560418}"/>
              </a:ext>
            </a:extLst>
          </p:cNvPr>
          <p:cNvSpPr/>
          <p:nvPr/>
        </p:nvSpPr>
        <p:spPr bwMode="auto">
          <a:xfrm>
            <a:off x="11279094" y="2774807"/>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6" name="TextBox 175">
            <a:extLst>
              <a:ext uri="{FF2B5EF4-FFF2-40B4-BE49-F238E27FC236}">
                <a16:creationId xmlns:a16="http://schemas.microsoft.com/office/drawing/2014/main" id="{BB6AECA7-F959-A36C-093C-ED40DF4F1C89}"/>
              </a:ext>
            </a:extLst>
          </p:cNvPr>
          <p:cNvSpPr txBox="1"/>
          <p:nvPr/>
        </p:nvSpPr>
        <p:spPr>
          <a:xfrm>
            <a:off x="11309663" y="2977360"/>
            <a:ext cx="71240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Store Operations Team</a:t>
            </a:r>
          </a:p>
        </p:txBody>
      </p:sp>
      <p:pic>
        <p:nvPicPr>
          <p:cNvPr id="178" name="Graphic 177" descr="Users outline">
            <a:extLst>
              <a:ext uri="{FF2B5EF4-FFF2-40B4-BE49-F238E27FC236}">
                <a16:creationId xmlns:a16="http://schemas.microsoft.com/office/drawing/2014/main" id="{B3C85676-1C8D-F58F-F343-E99A49BFA5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99897" y="2735825"/>
            <a:ext cx="331940" cy="331940"/>
          </a:xfrm>
          <a:prstGeom prst="rect">
            <a:avLst/>
          </a:prstGeom>
        </p:spPr>
      </p:pic>
      <p:sp>
        <p:nvSpPr>
          <p:cNvPr id="211" name="TextBox 210">
            <a:extLst>
              <a:ext uri="{FF2B5EF4-FFF2-40B4-BE49-F238E27FC236}">
                <a16:creationId xmlns:a16="http://schemas.microsoft.com/office/drawing/2014/main" id="{84D4B8B6-ECB4-06B9-3F51-5B35C4B44D30}"/>
              </a:ext>
            </a:extLst>
          </p:cNvPr>
          <p:cNvSpPr txBox="1"/>
          <p:nvPr/>
        </p:nvSpPr>
        <p:spPr>
          <a:xfrm>
            <a:off x="5084547" y="1834190"/>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Unlicensed Users</a:t>
            </a:r>
          </a:p>
        </p:txBody>
      </p:sp>
      <p:sp>
        <p:nvSpPr>
          <p:cNvPr id="213" name="TextBox 212">
            <a:extLst>
              <a:ext uri="{FF2B5EF4-FFF2-40B4-BE49-F238E27FC236}">
                <a16:creationId xmlns:a16="http://schemas.microsoft.com/office/drawing/2014/main" id="{49507D55-BD57-EF9C-26DB-A18EBC138703}"/>
              </a:ext>
            </a:extLst>
          </p:cNvPr>
          <p:cNvSpPr txBox="1"/>
          <p:nvPr/>
        </p:nvSpPr>
        <p:spPr>
          <a:xfrm>
            <a:off x="11252768" y="2614741"/>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215" name="TextBox 214">
            <a:extLst>
              <a:ext uri="{FF2B5EF4-FFF2-40B4-BE49-F238E27FC236}">
                <a16:creationId xmlns:a16="http://schemas.microsoft.com/office/drawing/2014/main" id="{2CDCBD2A-B1F4-E554-3F3A-FDA15293E24A}"/>
              </a:ext>
            </a:extLst>
          </p:cNvPr>
          <p:cNvSpPr txBox="1"/>
          <p:nvPr/>
        </p:nvSpPr>
        <p:spPr>
          <a:xfrm>
            <a:off x="8745148" y="3277645"/>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17" name="Rectangle 16">
            <a:extLst>
              <a:ext uri="{FF2B5EF4-FFF2-40B4-BE49-F238E27FC236}">
                <a16:creationId xmlns:a16="http://schemas.microsoft.com/office/drawing/2014/main" id="{E4CED23B-38A3-D30A-87BF-A0F5D62818B3}"/>
              </a:ext>
            </a:extLst>
          </p:cNvPr>
          <p:cNvSpPr/>
          <p:nvPr/>
        </p:nvSpPr>
        <p:spPr bwMode="auto">
          <a:xfrm>
            <a:off x="7552042" y="4739483"/>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8" name="Graphic 17">
            <a:extLst>
              <a:ext uri="{FF2B5EF4-FFF2-40B4-BE49-F238E27FC236}">
                <a16:creationId xmlns:a16="http://schemas.microsoft.com/office/drawing/2014/main" id="{A0BFF2FD-DE81-24F8-7B09-3EC5FDEDB3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63011" y="4785029"/>
            <a:ext cx="390341" cy="390341"/>
          </a:xfrm>
          <a:prstGeom prst="rect">
            <a:avLst/>
          </a:prstGeom>
        </p:spPr>
      </p:pic>
      <p:pic>
        <p:nvPicPr>
          <p:cNvPr id="19" name="Graphic 18">
            <a:extLst>
              <a:ext uri="{FF2B5EF4-FFF2-40B4-BE49-F238E27FC236}">
                <a16:creationId xmlns:a16="http://schemas.microsoft.com/office/drawing/2014/main" id="{9C7EB368-D0E6-13EA-16A8-EA41BC1DAB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55218" y="4785029"/>
            <a:ext cx="390341" cy="390341"/>
          </a:xfrm>
          <a:prstGeom prst="rect">
            <a:avLst/>
          </a:prstGeom>
        </p:spPr>
      </p:pic>
      <p:sp>
        <p:nvSpPr>
          <p:cNvPr id="26" name="Rectangle: Rounded Corners 25">
            <a:extLst>
              <a:ext uri="{FF2B5EF4-FFF2-40B4-BE49-F238E27FC236}">
                <a16:creationId xmlns:a16="http://schemas.microsoft.com/office/drawing/2014/main" id="{7AE19F0D-D492-B093-715C-4BAC8097C30C}"/>
              </a:ext>
            </a:extLst>
          </p:cNvPr>
          <p:cNvSpPr/>
          <p:nvPr/>
        </p:nvSpPr>
        <p:spPr bwMode="auto">
          <a:xfrm>
            <a:off x="9841422" y="3400756"/>
            <a:ext cx="940069" cy="507093"/>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7" name="TextBox 26">
            <a:extLst>
              <a:ext uri="{FF2B5EF4-FFF2-40B4-BE49-F238E27FC236}">
                <a16:creationId xmlns:a16="http://schemas.microsoft.com/office/drawing/2014/main" id="{71B4D121-2938-111C-FAB8-4266D18C820F}"/>
              </a:ext>
            </a:extLst>
          </p:cNvPr>
          <p:cNvSpPr txBox="1"/>
          <p:nvPr/>
        </p:nvSpPr>
        <p:spPr>
          <a:xfrm>
            <a:off x="10084249" y="3757282"/>
            <a:ext cx="45441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28" name="Graphic 27">
            <a:extLst>
              <a:ext uri="{FF2B5EF4-FFF2-40B4-BE49-F238E27FC236}">
                <a16:creationId xmlns:a16="http://schemas.microsoft.com/office/drawing/2014/main" id="{1A6A64A6-C530-E88F-AF9B-4118D73831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03281" y="3399723"/>
            <a:ext cx="390593" cy="390593"/>
          </a:xfrm>
          <a:prstGeom prst="rect">
            <a:avLst/>
          </a:prstGeom>
        </p:spPr>
      </p:pic>
      <p:sp>
        <p:nvSpPr>
          <p:cNvPr id="31" name="Rectangle 30">
            <a:extLst>
              <a:ext uri="{FF2B5EF4-FFF2-40B4-BE49-F238E27FC236}">
                <a16:creationId xmlns:a16="http://schemas.microsoft.com/office/drawing/2014/main" id="{41FD0E4D-7348-9277-4EBD-C83869D5DE5C}"/>
              </a:ext>
            </a:extLst>
          </p:cNvPr>
          <p:cNvSpPr/>
          <p:nvPr/>
        </p:nvSpPr>
        <p:spPr bwMode="auto">
          <a:xfrm>
            <a:off x="4856202" y="4347241"/>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32" name="Graphic 31">
            <a:extLst>
              <a:ext uri="{FF2B5EF4-FFF2-40B4-BE49-F238E27FC236}">
                <a16:creationId xmlns:a16="http://schemas.microsoft.com/office/drawing/2014/main" id="{65899AFE-A406-13BB-7A5E-07C98767D14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13065" y="5304786"/>
            <a:ext cx="227480" cy="227480"/>
          </a:xfrm>
          <a:prstGeom prst="rect">
            <a:avLst/>
          </a:prstGeom>
        </p:spPr>
      </p:pic>
      <p:pic>
        <p:nvPicPr>
          <p:cNvPr id="36" name="Graphic 35">
            <a:extLst>
              <a:ext uri="{FF2B5EF4-FFF2-40B4-BE49-F238E27FC236}">
                <a16:creationId xmlns:a16="http://schemas.microsoft.com/office/drawing/2014/main" id="{42FDA303-9797-667D-3787-DBDFA6B631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13065" y="4712090"/>
            <a:ext cx="227480" cy="227480"/>
          </a:xfrm>
          <a:prstGeom prst="rect">
            <a:avLst/>
          </a:prstGeom>
        </p:spPr>
      </p:pic>
      <p:pic>
        <p:nvPicPr>
          <p:cNvPr id="37" name="Graphic 36">
            <a:extLst>
              <a:ext uri="{FF2B5EF4-FFF2-40B4-BE49-F238E27FC236}">
                <a16:creationId xmlns:a16="http://schemas.microsoft.com/office/drawing/2014/main" id="{9CFFBB19-BB62-6A32-79E9-25B8469816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3065" y="4415741"/>
            <a:ext cx="227481" cy="227481"/>
          </a:xfrm>
          <a:prstGeom prst="rect">
            <a:avLst/>
          </a:prstGeom>
        </p:spPr>
      </p:pic>
      <p:pic>
        <p:nvPicPr>
          <p:cNvPr id="38" name="Graphic 37">
            <a:extLst>
              <a:ext uri="{FF2B5EF4-FFF2-40B4-BE49-F238E27FC236}">
                <a16:creationId xmlns:a16="http://schemas.microsoft.com/office/drawing/2014/main" id="{92C51B34-C0FC-2405-EE52-72F221CA41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00355" y="5922902"/>
            <a:ext cx="252900" cy="227480"/>
          </a:xfrm>
          <a:prstGeom prst="rect">
            <a:avLst/>
          </a:prstGeom>
        </p:spPr>
      </p:pic>
      <p:pic>
        <p:nvPicPr>
          <p:cNvPr id="39" name="Graphic 38">
            <a:extLst>
              <a:ext uri="{FF2B5EF4-FFF2-40B4-BE49-F238E27FC236}">
                <a16:creationId xmlns:a16="http://schemas.microsoft.com/office/drawing/2014/main" id="{D7B1B36F-D9F7-D6AF-CB28-B303999566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13065" y="6219249"/>
            <a:ext cx="227480" cy="227480"/>
          </a:xfrm>
          <a:prstGeom prst="rect">
            <a:avLst/>
          </a:prstGeom>
        </p:spPr>
      </p:pic>
      <p:sp>
        <p:nvSpPr>
          <p:cNvPr id="47" name="TextBox 46">
            <a:extLst>
              <a:ext uri="{FF2B5EF4-FFF2-40B4-BE49-F238E27FC236}">
                <a16:creationId xmlns:a16="http://schemas.microsoft.com/office/drawing/2014/main" id="{07AF2B3B-7AF4-E05E-DD87-9C9D3FBD9AC1}"/>
              </a:ext>
            </a:extLst>
          </p:cNvPr>
          <p:cNvSpPr txBox="1"/>
          <p:nvPr/>
        </p:nvSpPr>
        <p:spPr>
          <a:xfrm>
            <a:off x="5244934" y="4491009"/>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50" name="TextBox 49">
            <a:extLst>
              <a:ext uri="{FF2B5EF4-FFF2-40B4-BE49-F238E27FC236}">
                <a16:creationId xmlns:a16="http://schemas.microsoft.com/office/drawing/2014/main" id="{0DEA965A-71E3-801C-9C67-B5CC1ABFBD72}"/>
              </a:ext>
            </a:extLst>
          </p:cNvPr>
          <p:cNvSpPr txBox="1"/>
          <p:nvPr/>
        </p:nvSpPr>
        <p:spPr>
          <a:xfrm>
            <a:off x="5413893" y="4787358"/>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51" name="TextBox 50">
            <a:extLst>
              <a:ext uri="{FF2B5EF4-FFF2-40B4-BE49-F238E27FC236}">
                <a16:creationId xmlns:a16="http://schemas.microsoft.com/office/drawing/2014/main" id="{792C12AE-C5B7-224C-2810-44BE48B10EFA}"/>
              </a:ext>
            </a:extLst>
          </p:cNvPr>
          <p:cNvSpPr txBox="1"/>
          <p:nvPr/>
        </p:nvSpPr>
        <p:spPr>
          <a:xfrm>
            <a:off x="5255821" y="5379530"/>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53" name="TextBox 52">
            <a:extLst>
              <a:ext uri="{FF2B5EF4-FFF2-40B4-BE49-F238E27FC236}">
                <a16:creationId xmlns:a16="http://schemas.microsoft.com/office/drawing/2014/main" id="{1761B6D4-D045-452D-41AF-291DAC81F153}"/>
              </a:ext>
            </a:extLst>
          </p:cNvPr>
          <p:cNvSpPr txBox="1"/>
          <p:nvPr/>
        </p:nvSpPr>
        <p:spPr>
          <a:xfrm>
            <a:off x="5191565" y="5997646"/>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55" name="TextBox 54">
            <a:extLst>
              <a:ext uri="{FF2B5EF4-FFF2-40B4-BE49-F238E27FC236}">
                <a16:creationId xmlns:a16="http://schemas.microsoft.com/office/drawing/2014/main" id="{AC6A94B1-426B-5F04-2228-0C431AAAEFA9}"/>
              </a:ext>
            </a:extLst>
          </p:cNvPr>
          <p:cNvSpPr txBox="1"/>
          <p:nvPr/>
        </p:nvSpPr>
        <p:spPr>
          <a:xfrm>
            <a:off x="5307990" y="6293993"/>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59" name="TextBox 58">
            <a:extLst>
              <a:ext uri="{FF2B5EF4-FFF2-40B4-BE49-F238E27FC236}">
                <a16:creationId xmlns:a16="http://schemas.microsoft.com/office/drawing/2014/main" id="{D40C846B-0A86-A3C1-26AE-80148D0581C2}"/>
              </a:ext>
            </a:extLst>
          </p:cNvPr>
          <p:cNvSpPr txBox="1"/>
          <p:nvPr/>
        </p:nvSpPr>
        <p:spPr>
          <a:xfrm>
            <a:off x="5028904" y="4193919"/>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60" name="Graphic 59">
            <a:extLst>
              <a:ext uri="{FF2B5EF4-FFF2-40B4-BE49-F238E27FC236}">
                <a16:creationId xmlns:a16="http://schemas.microsoft.com/office/drawing/2014/main" id="{BCCC47ED-B9BE-E27C-84EA-18A206E3E3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00355" y="5601134"/>
            <a:ext cx="252900" cy="252900"/>
          </a:xfrm>
          <a:prstGeom prst="rect">
            <a:avLst/>
          </a:prstGeom>
        </p:spPr>
      </p:pic>
      <p:pic>
        <p:nvPicPr>
          <p:cNvPr id="63" name="Graphic 62">
            <a:extLst>
              <a:ext uri="{FF2B5EF4-FFF2-40B4-BE49-F238E27FC236}">
                <a16:creationId xmlns:a16="http://schemas.microsoft.com/office/drawing/2014/main" id="{ABCB8A59-5AD8-3C8C-109B-AAFDC4F7A94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13065" y="5008438"/>
            <a:ext cx="227480" cy="227480"/>
          </a:xfrm>
          <a:prstGeom prst="rect">
            <a:avLst/>
          </a:prstGeom>
        </p:spPr>
      </p:pic>
      <p:sp>
        <p:nvSpPr>
          <p:cNvPr id="68" name="TextBox 67">
            <a:extLst>
              <a:ext uri="{FF2B5EF4-FFF2-40B4-BE49-F238E27FC236}">
                <a16:creationId xmlns:a16="http://schemas.microsoft.com/office/drawing/2014/main" id="{2D65E41E-0CBD-B842-6441-3BEF651DBE15}"/>
              </a:ext>
            </a:extLst>
          </p:cNvPr>
          <p:cNvSpPr txBox="1"/>
          <p:nvPr/>
        </p:nvSpPr>
        <p:spPr>
          <a:xfrm>
            <a:off x="5401823" y="5083706"/>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69" name="TextBox 68">
            <a:extLst>
              <a:ext uri="{FF2B5EF4-FFF2-40B4-BE49-F238E27FC236}">
                <a16:creationId xmlns:a16="http://schemas.microsoft.com/office/drawing/2014/main" id="{F8A4AC45-0A5A-B95F-0325-7C62843ED72E}"/>
              </a:ext>
            </a:extLst>
          </p:cNvPr>
          <p:cNvSpPr txBox="1"/>
          <p:nvPr/>
        </p:nvSpPr>
        <p:spPr>
          <a:xfrm>
            <a:off x="5379628" y="5689112"/>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71" name="Graphic 70">
            <a:extLst>
              <a:ext uri="{FF2B5EF4-FFF2-40B4-BE49-F238E27FC236}">
                <a16:creationId xmlns:a16="http://schemas.microsoft.com/office/drawing/2014/main" id="{A7DEE823-9F69-7C22-9F1D-72166A3E0D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13065" y="6515596"/>
            <a:ext cx="227480" cy="227480"/>
          </a:xfrm>
          <a:prstGeom prst="rect">
            <a:avLst/>
          </a:prstGeom>
        </p:spPr>
      </p:pic>
      <p:sp>
        <p:nvSpPr>
          <p:cNvPr id="72" name="TextBox 71">
            <a:extLst>
              <a:ext uri="{FF2B5EF4-FFF2-40B4-BE49-F238E27FC236}">
                <a16:creationId xmlns:a16="http://schemas.microsoft.com/office/drawing/2014/main" id="{07D9B76C-636E-C973-1B81-355B9A251014}"/>
              </a:ext>
            </a:extLst>
          </p:cNvPr>
          <p:cNvSpPr txBox="1"/>
          <p:nvPr/>
        </p:nvSpPr>
        <p:spPr>
          <a:xfrm>
            <a:off x="5307990" y="6590340"/>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sp>
        <p:nvSpPr>
          <p:cNvPr id="73" name="TextBox 72">
            <a:extLst>
              <a:ext uri="{FF2B5EF4-FFF2-40B4-BE49-F238E27FC236}">
                <a16:creationId xmlns:a16="http://schemas.microsoft.com/office/drawing/2014/main" id="{D715EBA8-5493-4231-C087-B1BB63F69E11}"/>
              </a:ext>
            </a:extLst>
          </p:cNvPr>
          <p:cNvSpPr txBox="1"/>
          <p:nvPr/>
        </p:nvSpPr>
        <p:spPr>
          <a:xfrm>
            <a:off x="8650990" y="5163024"/>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84" name="Rectangle: Rounded Corners 83">
            <a:extLst>
              <a:ext uri="{FF2B5EF4-FFF2-40B4-BE49-F238E27FC236}">
                <a16:creationId xmlns:a16="http://schemas.microsoft.com/office/drawing/2014/main" id="{F7FDCBA1-FA74-6E26-F38E-D1D0C74B18D0}"/>
              </a:ext>
            </a:extLst>
          </p:cNvPr>
          <p:cNvSpPr/>
          <p:nvPr/>
        </p:nvSpPr>
        <p:spPr bwMode="auto">
          <a:xfrm>
            <a:off x="6409974" y="3287317"/>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5" name="TextBox 84">
            <a:extLst>
              <a:ext uri="{FF2B5EF4-FFF2-40B4-BE49-F238E27FC236}">
                <a16:creationId xmlns:a16="http://schemas.microsoft.com/office/drawing/2014/main" id="{D5BE9027-026F-4709-CCB9-FE73CC4519F5}"/>
              </a:ext>
            </a:extLst>
          </p:cNvPr>
          <p:cNvSpPr txBox="1"/>
          <p:nvPr/>
        </p:nvSpPr>
        <p:spPr>
          <a:xfrm>
            <a:off x="6806141" y="3314239"/>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86" name="Graphic 85">
            <a:extLst>
              <a:ext uri="{FF2B5EF4-FFF2-40B4-BE49-F238E27FC236}">
                <a16:creationId xmlns:a16="http://schemas.microsoft.com/office/drawing/2014/main" id="{7EFB4D44-D468-FFA4-5930-D7FBF97B0A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8925" y="3425579"/>
            <a:ext cx="390593" cy="390593"/>
          </a:xfrm>
          <a:prstGeom prst="rect">
            <a:avLst/>
          </a:prstGeom>
        </p:spPr>
      </p:pic>
      <p:sp>
        <p:nvSpPr>
          <p:cNvPr id="87" name="TextBox 86">
            <a:extLst>
              <a:ext uri="{FF2B5EF4-FFF2-40B4-BE49-F238E27FC236}">
                <a16:creationId xmlns:a16="http://schemas.microsoft.com/office/drawing/2014/main" id="{28B6AD91-E9F6-9A36-FFB9-E74748379A89}"/>
              </a:ext>
            </a:extLst>
          </p:cNvPr>
          <p:cNvSpPr txBox="1"/>
          <p:nvPr/>
        </p:nvSpPr>
        <p:spPr>
          <a:xfrm>
            <a:off x="6520537" y="3814235"/>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88" name="TextBox 87">
            <a:extLst>
              <a:ext uri="{FF2B5EF4-FFF2-40B4-BE49-F238E27FC236}">
                <a16:creationId xmlns:a16="http://schemas.microsoft.com/office/drawing/2014/main" id="{60D3F2EB-286F-A363-BA24-C304663AF4A5}"/>
              </a:ext>
            </a:extLst>
          </p:cNvPr>
          <p:cNvSpPr txBox="1"/>
          <p:nvPr/>
        </p:nvSpPr>
        <p:spPr>
          <a:xfrm>
            <a:off x="7250457" y="3823730"/>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89" name="Graphic 88">
            <a:extLst>
              <a:ext uri="{FF2B5EF4-FFF2-40B4-BE49-F238E27FC236}">
                <a16:creationId xmlns:a16="http://schemas.microsoft.com/office/drawing/2014/main" id="{FC0D208E-015B-DB10-50CC-610E2D0986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434209" y="3425579"/>
            <a:ext cx="390593" cy="390593"/>
          </a:xfrm>
          <a:prstGeom prst="rect">
            <a:avLst/>
          </a:prstGeom>
        </p:spPr>
      </p:pic>
      <p:pic>
        <p:nvPicPr>
          <p:cNvPr id="8" name="Picture 7" descr="A blue rectangle with white text">
            <a:extLst>
              <a:ext uri="{FF2B5EF4-FFF2-40B4-BE49-F238E27FC236}">
                <a16:creationId xmlns:a16="http://schemas.microsoft.com/office/drawing/2014/main" id="{A8FE6FB5-F014-C540-2570-7E9BC8168C8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31661" y="3620420"/>
            <a:ext cx="226034" cy="157699"/>
          </a:xfrm>
          <a:prstGeom prst="rect">
            <a:avLst/>
          </a:prstGeom>
        </p:spPr>
      </p:pic>
      <p:sp>
        <p:nvSpPr>
          <p:cNvPr id="41" name="TextBox 40">
            <a:extLst>
              <a:ext uri="{FF2B5EF4-FFF2-40B4-BE49-F238E27FC236}">
                <a16:creationId xmlns:a16="http://schemas.microsoft.com/office/drawing/2014/main" id="{383E6BE6-7AB1-CB56-1212-22F3226E38AE}"/>
              </a:ext>
            </a:extLst>
          </p:cNvPr>
          <p:cNvSpPr txBox="1"/>
          <p:nvPr/>
        </p:nvSpPr>
        <p:spPr>
          <a:xfrm>
            <a:off x="8264192" y="3447173"/>
            <a:ext cx="126896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3b. Invoice fields are extracted</a:t>
            </a:r>
          </a:p>
        </p:txBody>
      </p:sp>
      <p:sp>
        <p:nvSpPr>
          <p:cNvPr id="45" name="TextBox 44">
            <a:extLst>
              <a:ext uri="{FF2B5EF4-FFF2-40B4-BE49-F238E27FC236}">
                <a16:creationId xmlns:a16="http://schemas.microsoft.com/office/drawing/2014/main" id="{14FDE9CC-4622-CA7B-C7EB-53FCA16EE35F}"/>
              </a:ext>
            </a:extLst>
          </p:cNvPr>
          <p:cNvSpPr txBox="1"/>
          <p:nvPr/>
        </p:nvSpPr>
        <p:spPr>
          <a:xfrm>
            <a:off x="7318750" y="3057242"/>
            <a:ext cx="69135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3c. Extracted entities stored as records</a:t>
            </a:r>
          </a:p>
        </p:txBody>
      </p:sp>
      <p:pic>
        <p:nvPicPr>
          <p:cNvPr id="46" name="Graphic 45">
            <a:extLst>
              <a:ext uri="{FF2B5EF4-FFF2-40B4-BE49-F238E27FC236}">
                <a16:creationId xmlns:a16="http://schemas.microsoft.com/office/drawing/2014/main" id="{019EBD33-6F45-9D4A-F5AE-D765BB51FE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07300" y="2131701"/>
            <a:ext cx="418318" cy="418318"/>
          </a:xfrm>
          <a:prstGeom prst="rect">
            <a:avLst/>
          </a:prstGeom>
        </p:spPr>
      </p:pic>
      <p:cxnSp>
        <p:nvCxnSpPr>
          <p:cNvPr id="49" name="Connector: Elbow 48">
            <a:extLst>
              <a:ext uri="{FF2B5EF4-FFF2-40B4-BE49-F238E27FC236}">
                <a16:creationId xmlns:a16="http://schemas.microsoft.com/office/drawing/2014/main" id="{CE687830-A303-BBB8-071E-CB57B8A77A68}"/>
              </a:ext>
            </a:extLst>
          </p:cNvPr>
          <p:cNvCxnSpPr>
            <a:cxnSpLocks/>
            <a:endCxn id="46" idx="1"/>
          </p:cNvCxnSpPr>
          <p:nvPr/>
        </p:nvCxnSpPr>
        <p:spPr>
          <a:xfrm flipV="1">
            <a:off x="6778872" y="2340860"/>
            <a:ext cx="1628428" cy="937684"/>
          </a:xfrm>
          <a:prstGeom prst="bentConnector3">
            <a:avLst>
              <a:gd name="adj1" fmla="val -12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67348BB2-EF62-7AE0-5470-E6C515AF6A3F}"/>
              </a:ext>
            </a:extLst>
          </p:cNvPr>
          <p:cNvSpPr txBox="1"/>
          <p:nvPr/>
        </p:nvSpPr>
        <p:spPr>
          <a:xfrm>
            <a:off x="8394458" y="2652209"/>
            <a:ext cx="64911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Invokes tools</a:t>
            </a:r>
          </a:p>
        </p:txBody>
      </p:sp>
      <p:pic>
        <p:nvPicPr>
          <p:cNvPr id="81" name="Graphic 80">
            <a:extLst>
              <a:ext uri="{FF2B5EF4-FFF2-40B4-BE49-F238E27FC236}">
                <a16:creationId xmlns:a16="http://schemas.microsoft.com/office/drawing/2014/main" id="{D91CE958-E43C-6402-52EC-6FF33EF4A87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229771" y="3722991"/>
            <a:ext cx="227480" cy="227480"/>
          </a:xfrm>
          <a:prstGeom prst="rect">
            <a:avLst/>
          </a:prstGeom>
        </p:spPr>
      </p:pic>
      <p:sp>
        <p:nvSpPr>
          <p:cNvPr id="91" name="TextBox 90">
            <a:extLst>
              <a:ext uri="{FF2B5EF4-FFF2-40B4-BE49-F238E27FC236}">
                <a16:creationId xmlns:a16="http://schemas.microsoft.com/office/drawing/2014/main" id="{6C3E24C4-5AD8-DB92-CE6B-16C0045FAA9D}"/>
              </a:ext>
            </a:extLst>
          </p:cNvPr>
          <p:cNvSpPr txBox="1"/>
          <p:nvPr/>
        </p:nvSpPr>
        <p:spPr>
          <a:xfrm>
            <a:off x="8464361" y="3725263"/>
            <a:ext cx="691357"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Determines a confidence score on fraudulent return</a:t>
            </a:r>
          </a:p>
        </p:txBody>
      </p:sp>
      <p:cxnSp>
        <p:nvCxnSpPr>
          <p:cNvPr id="93" name="Straight Arrow Connector 92">
            <a:extLst>
              <a:ext uri="{FF2B5EF4-FFF2-40B4-BE49-F238E27FC236}">
                <a16:creationId xmlns:a16="http://schemas.microsoft.com/office/drawing/2014/main" id="{5B772CA1-26B2-D441-B8D0-7E7F9201A64E}"/>
              </a:ext>
            </a:extLst>
          </p:cNvPr>
          <p:cNvCxnSpPr>
            <a:cxnSpLocks/>
          </p:cNvCxnSpPr>
          <p:nvPr/>
        </p:nvCxnSpPr>
        <p:spPr>
          <a:xfrm flipH="1">
            <a:off x="5874056" y="2169211"/>
            <a:ext cx="4128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B46BF20F-6F28-2AC5-2CAD-A0385CFAC4FF}"/>
              </a:ext>
            </a:extLst>
          </p:cNvPr>
          <p:cNvSpPr txBox="1"/>
          <p:nvPr/>
        </p:nvSpPr>
        <p:spPr>
          <a:xfrm>
            <a:off x="6256992" y="2140395"/>
            <a:ext cx="531286"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Fraudulent score &lt;0.2, approves &amp; initiates refund</a:t>
            </a:r>
          </a:p>
        </p:txBody>
      </p:sp>
      <p:sp>
        <p:nvSpPr>
          <p:cNvPr id="112" name="TextBox 111">
            <a:extLst>
              <a:ext uri="{FF2B5EF4-FFF2-40B4-BE49-F238E27FC236}">
                <a16:creationId xmlns:a16="http://schemas.microsoft.com/office/drawing/2014/main" id="{E2912C36-3651-E876-71E1-1BAF1D144601}"/>
              </a:ext>
            </a:extLst>
          </p:cNvPr>
          <p:cNvSpPr txBox="1"/>
          <p:nvPr/>
        </p:nvSpPr>
        <p:spPr>
          <a:xfrm>
            <a:off x="8924852" y="3016020"/>
            <a:ext cx="91657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Fraudulent score &gt;0.7, notification sent with analysis</a:t>
            </a:r>
          </a:p>
        </p:txBody>
      </p:sp>
      <p:cxnSp>
        <p:nvCxnSpPr>
          <p:cNvPr id="122" name="Connector: Elbow 121">
            <a:extLst>
              <a:ext uri="{FF2B5EF4-FFF2-40B4-BE49-F238E27FC236}">
                <a16:creationId xmlns:a16="http://schemas.microsoft.com/office/drawing/2014/main" id="{FAF49304-B4E6-E9C3-0146-CDAC29C87EFA}"/>
              </a:ext>
            </a:extLst>
          </p:cNvPr>
          <p:cNvCxnSpPr>
            <a:cxnSpLocks/>
            <a:stCxn id="103" idx="0"/>
            <a:endCxn id="175" idx="2"/>
          </p:cNvCxnSpPr>
          <p:nvPr/>
        </p:nvCxnSpPr>
        <p:spPr>
          <a:xfrm rot="5400000" flipH="1" flipV="1">
            <a:off x="8305730" y="1555752"/>
            <a:ext cx="1549126" cy="5171148"/>
          </a:xfrm>
          <a:prstGeom prst="bentConnector3">
            <a:avLst>
              <a:gd name="adj1" fmla="val 1957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BA7FF5A-7D7E-520C-B910-0ED3ACFCDBBF}"/>
              </a:ext>
            </a:extLst>
          </p:cNvPr>
          <p:cNvSpPr txBox="1"/>
          <p:nvPr/>
        </p:nvSpPr>
        <p:spPr>
          <a:xfrm>
            <a:off x="9284130" y="4437435"/>
            <a:ext cx="107712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10a. Agent logs are reviewed by admins</a:t>
            </a:r>
          </a:p>
        </p:txBody>
      </p:sp>
      <p:cxnSp>
        <p:nvCxnSpPr>
          <p:cNvPr id="128" name="Connector: Elbow 127">
            <a:extLst>
              <a:ext uri="{FF2B5EF4-FFF2-40B4-BE49-F238E27FC236}">
                <a16:creationId xmlns:a16="http://schemas.microsoft.com/office/drawing/2014/main" id="{881F014B-420D-5642-FFFB-285A0DDB5AC1}"/>
              </a:ext>
            </a:extLst>
          </p:cNvPr>
          <p:cNvCxnSpPr>
            <a:cxnSpLocks/>
            <a:endCxn id="46" idx="3"/>
          </p:cNvCxnSpPr>
          <p:nvPr/>
        </p:nvCxnSpPr>
        <p:spPr>
          <a:xfrm rot="10800000">
            <a:off x="8825618" y="2340861"/>
            <a:ext cx="2453476" cy="480719"/>
          </a:xfrm>
          <a:prstGeom prst="bentConnector3">
            <a:avLst>
              <a:gd name="adj1" fmla="val 7875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48D0429-7F19-48FB-5E57-857AE8FBE78F}"/>
              </a:ext>
            </a:extLst>
          </p:cNvPr>
          <p:cNvSpPr txBox="1"/>
          <p:nvPr/>
        </p:nvSpPr>
        <p:spPr>
          <a:xfrm>
            <a:off x="9427040" y="2638710"/>
            <a:ext cx="136193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10b. Feedback – updates instruction, prompts, policy rules, and fraudulent score threshold</a:t>
            </a:r>
          </a:p>
        </p:txBody>
      </p:sp>
      <p:cxnSp>
        <p:nvCxnSpPr>
          <p:cNvPr id="145" name="Straight Arrow Connector 144">
            <a:extLst>
              <a:ext uri="{FF2B5EF4-FFF2-40B4-BE49-F238E27FC236}">
                <a16:creationId xmlns:a16="http://schemas.microsoft.com/office/drawing/2014/main" id="{49ED7F1D-DBEB-F6E2-79ED-97ED683742D8}"/>
              </a:ext>
            </a:extLst>
          </p:cNvPr>
          <p:cNvCxnSpPr>
            <a:cxnSpLocks/>
          </p:cNvCxnSpPr>
          <p:nvPr/>
        </p:nvCxnSpPr>
        <p:spPr>
          <a:xfrm>
            <a:off x="9549789" y="2392340"/>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F254DDEC-2BF9-8139-86C3-F8DC4E284D20}"/>
              </a:ext>
            </a:extLst>
          </p:cNvPr>
          <p:cNvSpPr txBox="1"/>
          <p:nvPr/>
        </p:nvSpPr>
        <p:spPr>
          <a:xfrm>
            <a:off x="9813927" y="2295627"/>
            <a:ext cx="500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Fraudulent score</a:t>
            </a:r>
          </a:p>
        </p:txBody>
      </p:sp>
      <p:sp>
        <p:nvSpPr>
          <p:cNvPr id="147" name="TextBox 146">
            <a:extLst>
              <a:ext uri="{FF2B5EF4-FFF2-40B4-BE49-F238E27FC236}">
                <a16:creationId xmlns:a16="http://schemas.microsoft.com/office/drawing/2014/main" id="{13BEFD1C-EC89-F407-746F-9713E181B8BE}"/>
              </a:ext>
            </a:extLst>
          </p:cNvPr>
          <p:cNvSpPr txBox="1"/>
          <p:nvPr/>
        </p:nvSpPr>
        <p:spPr>
          <a:xfrm>
            <a:off x="10389356" y="2257102"/>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Risk</a:t>
            </a:r>
          </a:p>
        </p:txBody>
      </p:sp>
      <p:sp>
        <p:nvSpPr>
          <p:cNvPr id="148" name="TextBox 147">
            <a:extLst>
              <a:ext uri="{FF2B5EF4-FFF2-40B4-BE49-F238E27FC236}">
                <a16:creationId xmlns:a16="http://schemas.microsoft.com/office/drawing/2014/main" id="{6FFDB01D-A417-05E5-822C-C99D9CEFB944}"/>
              </a:ext>
            </a:extLst>
          </p:cNvPr>
          <p:cNvSpPr txBox="1"/>
          <p:nvPr/>
        </p:nvSpPr>
        <p:spPr>
          <a:xfrm>
            <a:off x="9494365" y="2257102"/>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Risk</a:t>
            </a:r>
          </a:p>
        </p:txBody>
      </p:sp>
      <p:sp>
        <p:nvSpPr>
          <p:cNvPr id="149" name="TextBox 148">
            <a:extLst>
              <a:ext uri="{FF2B5EF4-FFF2-40B4-BE49-F238E27FC236}">
                <a16:creationId xmlns:a16="http://schemas.microsoft.com/office/drawing/2014/main" id="{FB6B5528-47B4-DD5B-87C2-5F88E2B1FC78}"/>
              </a:ext>
            </a:extLst>
          </p:cNvPr>
          <p:cNvSpPr txBox="1"/>
          <p:nvPr/>
        </p:nvSpPr>
        <p:spPr>
          <a:xfrm>
            <a:off x="9601203" y="2455512"/>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151" name="TextBox 150">
            <a:extLst>
              <a:ext uri="{FF2B5EF4-FFF2-40B4-BE49-F238E27FC236}">
                <a16:creationId xmlns:a16="http://schemas.microsoft.com/office/drawing/2014/main" id="{AD8BE326-DE0D-D99E-5315-12ECB6AF9A56}"/>
              </a:ext>
            </a:extLst>
          </p:cNvPr>
          <p:cNvSpPr txBox="1"/>
          <p:nvPr/>
        </p:nvSpPr>
        <p:spPr>
          <a:xfrm>
            <a:off x="10496194" y="2455512"/>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cxnSp>
        <p:nvCxnSpPr>
          <p:cNvPr id="52" name="Connector: Elbow 51">
            <a:extLst>
              <a:ext uri="{FF2B5EF4-FFF2-40B4-BE49-F238E27FC236}">
                <a16:creationId xmlns:a16="http://schemas.microsoft.com/office/drawing/2014/main" id="{8AD2C6A4-7755-D550-9046-F7EF89160925}"/>
              </a:ext>
            </a:extLst>
          </p:cNvPr>
          <p:cNvCxnSpPr>
            <a:cxnSpLocks/>
          </p:cNvCxnSpPr>
          <p:nvPr/>
        </p:nvCxnSpPr>
        <p:spPr>
          <a:xfrm>
            <a:off x="8470056" y="3408571"/>
            <a:ext cx="901170" cy="15806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9ED7A61-FFAF-AC45-47A5-57228810EC83}"/>
              </a:ext>
            </a:extLst>
          </p:cNvPr>
          <p:cNvCxnSpPr>
            <a:cxnSpLocks/>
            <a:stCxn id="41" idx="1"/>
            <a:endCxn id="81" idx="3"/>
          </p:cNvCxnSpPr>
          <p:nvPr/>
        </p:nvCxnSpPr>
        <p:spPr>
          <a:xfrm rot="10800000" flipH="1" flipV="1">
            <a:off x="8264191" y="3485645"/>
            <a:ext cx="193059" cy="351086"/>
          </a:xfrm>
          <a:prstGeom prst="bentConnector5">
            <a:avLst>
              <a:gd name="adj1" fmla="val 2869"/>
              <a:gd name="adj2" fmla="val 39281"/>
              <a:gd name="adj3" fmla="val 11843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00E30893-0037-808D-E6C4-35396D80407C}"/>
              </a:ext>
            </a:extLst>
          </p:cNvPr>
          <p:cNvCxnSpPr>
            <a:cxnSpLocks/>
            <a:stCxn id="58" idx="0"/>
          </p:cNvCxnSpPr>
          <p:nvPr/>
        </p:nvCxnSpPr>
        <p:spPr>
          <a:xfrm rot="16200000" flipH="1" flipV="1">
            <a:off x="7450914" y="2530661"/>
            <a:ext cx="141233" cy="1669571"/>
          </a:xfrm>
          <a:prstGeom prst="bentConnector4">
            <a:avLst>
              <a:gd name="adj1" fmla="val -38645"/>
              <a:gd name="adj2" fmla="val 9983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F9962705-1A9E-D7C2-1693-2EBCFB66E9BA}"/>
              </a:ext>
            </a:extLst>
          </p:cNvPr>
          <p:cNvCxnSpPr>
            <a:cxnSpLocks/>
            <a:stCxn id="58" idx="1"/>
            <a:endCxn id="89" idx="3"/>
          </p:cNvCxnSpPr>
          <p:nvPr/>
        </p:nvCxnSpPr>
        <p:spPr>
          <a:xfrm rot="10800000" flipV="1">
            <a:off x="7824802" y="3408570"/>
            <a:ext cx="417774" cy="212305"/>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78B2F49D-0EA9-CCFA-50BE-CE7B2AAC7D7D}"/>
              </a:ext>
            </a:extLst>
          </p:cNvPr>
          <p:cNvCxnSpPr>
            <a:cxnSpLocks/>
          </p:cNvCxnSpPr>
          <p:nvPr/>
        </p:nvCxnSpPr>
        <p:spPr>
          <a:xfrm>
            <a:off x="8431389" y="2621520"/>
            <a:ext cx="2877" cy="64022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AC933696-B08D-A01D-D83B-32851A4958F9}"/>
              </a:ext>
            </a:extLst>
          </p:cNvPr>
          <p:cNvCxnSpPr>
            <a:cxnSpLocks/>
          </p:cNvCxnSpPr>
          <p:nvPr/>
        </p:nvCxnSpPr>
        <p:spPr>
          <a:xfrm>
            <a:off x="5487752" y="3509383"/>
            <a:ext cx="2650657" cy="557817"/>
          </a:xfrm>
          <a:prstGeom prst="bentConnector3">
            <a:avLst>
              <a:gd name="adj1" fmla="val -373"/>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E31F1D8F-B89A-5839-4480-1BAE5A1FD5A9}"/>
              </a:ext>
            </a:extLst>
          </p:cNvPr>
          <p:cNvCxnSpPr>
            <a:cxnSpLocks/>
            <a:endCxn id="41" idx="1"/>
          </p:cNvCxnSpPr>
          <p:nvPr/>
        </p:nvCxnSpPr>
        <p:spPr>
          <a:xfrm rot="5400000" flipH="1" flipV="1">
            <a:off x="7906039" y="3718204"/>
            <a:ext cx="590712" cy="12559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CF999309-F940-F81A-1D3B-84EBA3C61380}"/>
              </a:ext>
            </a:extLst>
          </p:cNvPr>
          <p:cNvCxnSpPr>
            <a:cxnSpLocks/>
            <a:stCxn id="58" idx="3"/>
            <a:endCxn id="28" idx="0"/>
          </p:cNvCxnSpPr>
          <p:nvPr/>
        </p:nvCxnSpPr>
        <p:spPr>
          <a:xfrm flipV="1">
            <a:off x="8470056" y="3399723"/>
            <a:ext cx="1828522" cy="8848"/>
          </a:xfrm>
          <a:prstGeom prst="bentConnector4">
            <a:avLst>
              <a:gd name="adj1" fmla="val 708"/>
              <a:gd name="adj2" fmla="val 225993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F9DE754E-38F4-C781-F60A-22DD61DDDC7D}"/>
              </a:ext>
            </a:extLst>
          </p:cNvPr>
          <p:cNvCxnSpPr>
            <a:cxnSpLocks/>
            <a:stCxn id="54" idx="3"/>
            <a:endCxn id="86" idx="1"/>
          </p:cNvCxnSpPr>
          <p:nvPr/>
        </p:nvCxnSpPr>
        <p:spPr>
          <a:xfrm>
            <a:off x="5700206" y="3298820"/>
            <a:ext cx="928719" cy="322056"/>
          </a:xfrm>
          <a:prstGeom prst="bentConnector3">
            <a:avLst>
              <a:gd name="adj1" fmla="val 4557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2E880246-220C-CCC9-1305-3DB4E5A1B4C9}"/>
              </a:ext>
            </a:extLst>
          </p:cNvPr>
          <p:cNvCxnSpPr>
            <a:cxnSpLocks/>
            <a:stCxn id="26" idx="3"/>
            <a:endCxn id="175" idx="1"/>
          </p:cNvCxnSpPr>
          <p:nvPr/>
        </p:nvCxnSpPr>
        <p:spPr>
          <a:xfrm flipV="1">
            <a:off x="10781491" y="3070785"/>
            <a:ext cx="497603" cy="583518"/>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64" name="Graphic 163">
            <a:extLst>
              <a:ext uri="{FF2B5EF4-FFF2-40B4-BE49-F238E27FC236}">
                <a16:creationId xmlns:a16="http://schemas.microsoft.com/office/drawing/2014/main" id="{5D494BCF-3843-B5D8-6AE1-E5C12D78BD4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196122" y="3522311"/>
            <a:ext cx="300153" cy="300153"/>
          </a:xfrm>
          <a:prstGeom prst="rect">
            <a:avLst/>
          </a:prstGeom>
        </p:spPr>
      </p:pic>
      <p:sp>
        <p:nvSpPr>
          <p:cNvPr id="5" name="TextBox 4">
            <a:extLst>
              <a:ext uri="{FF2B5EF4-FFF2-40B4-BE49-F238E27FC236}">
                <a16:creationId xmlns:a16="http://schemas.microsoft.com/office/drawing/2014/main" id="{FAE0B59C-AF3C-C9C6-E0A1-E3F847261A1F}"/>
              </a:ext>
            </a:extLst>
          </p:cNvPr>
          <p:cNvSpPr txBox="1"/>
          <p:nvPr/>
        </p:nvSpPr>
        <p:spPr>
          <a:xfrm>
            <a:off x="9225667" y="3815193"/>
            <a:ext cx="24106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Tree>
    <p:extLst>
      <p:ext uri="{BB962C8B-B14F-4D97-AF65-F5344CB8AC3E}">
        <p14:creationId xmlns:p14="http://schemas.microsoft.com/office/powerpoint/2010/main" val="769912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DE5FF"/>
            </a:gs>
            <a:gs pos="82000">
              <a:srgbClr val="D8F0FF"/>
            </a:gs>
            <a:gs pos="56000">
              <a:srgbClr val="F1FAFF"/>
            </a:gs>
            <a:gs pos="0">
              <a:schemeClr val="bg1"/>
            </a:gs>
          </a:gsLst>
          <a:lin ang="5400000" scaled="1"/>
          <a:tileRect/>
        </a:gradFill>
        <a:effectLst/>
      </p:bgPr>
    </p:bg>
    <p:spTree>
      <p:nvGrpSpPr>
        <p:cNvPr id="1" name="">
          <a:extLst>
            <a:ext uri="{FF2B5EF4-FFF2-40B4-BE49-F238E27FC236}">
              <a16:creationId xmlns:a16="http://schemas.microsoft.com/office/drawing/2014/main" id="{62C95EBA-26A1-87A8-0B62-2438C69EF997}"/>
            </a:ext>
          </a:extLst>
        </p:cNvPr>
        <p:cNvGrpSpPr/>
        <p:nvPr/>
      </p:nvGrpSpPr>
      <p:grpSpPr>
        <a:xfrm>
          <a:off x="0" y="0"/>
          <a:ext cx="0" cy="0"/>
          <a:chOff x="0" y="0"/>
          <a:chExt cx="0" cy="0"/>
        </a:xfrm>
      </p:grpSpPr>
      <p:sp>
        <p:nvSpPr>
          <p:cNvPr id="3" name="Subtitle 1">
            <a:extLst>
              <a:ext uri="{FF2B5EF4-FFF2-40B4-BE49-F238E27FC236}">
                <a16:creationId xmlns:a16="http://schemas.microsoft.com/office/drawing/2014/main" id="{3B07A1A8-9BF0-07B9-D95C-EA104AC02C50}"/>
              </a:ext>
            </a:extLst>
          </p:cNvPr>
          <p:cNvSpPr txBox="1">
            <a:spLocks noGrp="1"/>
          </p:cNvSpPr>
          <p:nvPr>
            <p:ph type="title" idx="4294967295"/>
          </p:nvPr>
        </p:nvSpPr>
        <p:spPr>
          <a:xfrm>
            <a:off x="612647" y="167259"/>
            <a:ext cx="10579227"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sz="3600" b="1" kern="1200">
                <a:solidFill>
                  <a:schemeClr val="tx1"/>
                </a:solidFill>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marL="0" marR="0" lvl="0" indent="0" algn="ctr" defTabSz="2286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mj-lt"/>
                <a:ea typeface="Corbel Light" panose="020B0303020204020204" pitchFamily="34" charset="0"/>
                <a:cs typeface="Helvetica Neue"/>
                <a:sym typeface="Helvetica Neue"/>
              </a:rPr>
              <a:t>High Impact </a:t>
            </a:r>
            <a:r>
              <a:rPr lang="en-US" sz="2800" b="0" spc="0" dirty="0">
                <a:ln>
                  <a:noFill/>
                </a:ln>
                <a:solidFill>
                  <a:srgbClr val="000000"/>
                </a:solidFill>
              </a:rPr>
              <a:t>Industry</a:t>
            </a:r>
            <a:r>
              <a:rPr kumimoji="0" lang="en-US" sz="2800" b="0" i="0" u="none" strike="noStrike" kern="1200" cap="none" spc="0" normalizeH="0" baseline="0" noProof="0" dirty="0">
                <a:ln>
                  <a:noFill/>
                </a:ln>
                <a:solidFill>
                  <a:srgbClr val="000000"/>
                </a:solidFill>
                <a:effectLst/>
                <a:uLnTx/>
                <a:uFillTx/>
                <a:latin typeface="+mj-lt"/>
                <a:ea typeface="Corbel Light" panose="020B0303020204020204" pitchFamily="34" charset="0"/>
                <a:cs typeface="Helvetica Neue"/>
                <a:sym typeface="Helvetica Neue"/>
              </a:rPr>
              <a:t>-Specific Scenarios</a:t>
            </a:r>
          </a:p>
        </p:txBody>
      </p:sp>
      <p:sp>
        <p:nvSpPr>
          <p:cNvPr id="7" name="TextBox 6">
            <a:extLst>
              <a:ext uri="{FF2B5EF4-FFF2-40B4-BE49-F238E27FC236}">
                <a16:creationId xmlns:a16="http://schemas.microsoft.com/office/drawing/2014/main" id="{F6C3A07E-B97A-A449-A886-562677FD03C6}"/>
              </a:ext>
            </a:extLst>
          </p:cNvPr>
          <p:cNvSpPr txBox="1"/>
          <p:nvPr/>
        </p:nvSpPr>
        <p:spPr>
          <a:xfrm>
            <a:off x="530883" y="704009"/>
            <a:ext cx="11130235"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Sans Display"/>
                <a:ea typeface="+mn-ea"/>
                <a:cs typeface="Segoe Sans Display Semilight"/>
                <a:sym typeface="Arial"/>
              </a:rPr>
              <a:t>These hero agent scenarios can reinvent how you conduct business processes day to day through agentic / automated workflows</a:t>
            </a:r>
          </a:p>
        </p:txBody>
      </p:sp>
      <p:sp>
        <p:nvSpPr>
          <p:cNvPr id="98" name="Rectangle: Rounded Corners 97">
            <a:extLst>
              <a:ext uri="{FF2B5EF4-FFF2-40B4-BE49-F238E27FC236}">
                <a16:creationId xmlns:a16="http://schemas.microsoft.com/office/drawing/2014/main" id="{29243C36-FC6A-964A-D9C5-D08EEECA6E5F}"/>
              </a:ext>
              <a:ext uri="{C183D7F6-B498-43B3-948B-1728B52AA6E4}">
                <adec:decorative xmlns:adec="http://schemas.microsoft.com/office/drawing/2017/decorative" val="1"/>
              </a:ext>
            </a:extLst>
          </p:cNvPr>
          <p:cNvSpPr/>
          <p:nvPr/>
        </p:nvSpPr>
        <p:spPr bwMode="auto">
          <a:xfrm>
            <a:off x="355769" y="1130680"/>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99" name="Rounded Rectangle 4">
            <a:extLst>
              <a:ext uri="{FF2B5EF4-FFF2-40B4-BE49-F238E27FC236}">
                <a16:creationId xmlns:a16="http://schemas.microsoft.com/office/drawing/2014/main" id="{FF54EAF1-30BF-0F33-F153-B8293F65AB17}"/>
              </a:ext>
              <a:ext uri="{C183D7F6-B498-43B3-948B-1728B52AA6E4}">
                <adec:decorative xmlns:adec="http://schemas.microsoft.com/office/drawing/2017/decorative" val="1"/>
              </a:ext>
            </a:extLst>
          </p:cNvPr>
          <p:cNvSpPr/>
          <p:nvPr/>
        </p:nvSpPr>
        <p:spPr>
          <a:xfrm>
            <a:off x="355768" y="1130680"/>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101" name="Google Shape;1447;p223">
            <a:extLst>
              <a:ext uri="{FF2B5EF4-FFF2-40B4-BE49-F238E27FC236}">
                <a16:creationId xmlns:a16="http://schemas.microsoft.com/office/drawing/2014/main" id="{A8973D17-A6C9-8528-E881-C9F83BBA5393}"/>
              </a:ext>
              <a:ext uri="{C183D7F6-B498-43B3-948B-1728B52AA6E4}">
                <adec:decorative xmlns:adec="http://schemas.microsoft.com/office/drawing/2017/decorative" val="1"/>
              </a:ext>
            </a:extLst>
          </p:cNvPr>
          <p:cNvSpPr txBox="1"/>
          <p:nvPr/>
        </p:nvSpPr>
        <p:spPr>
          <a:xfrm>
            <a:off x="489953" y="2924587"/>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Public Sector</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102" name="Google Shape;1447;p223">
            <a:extLst>
              <a:ext uri="{FF2B5EF4-FFF2-40B4-BE49-F238E27FC236}">
                <a16:creationId xmlns:a16="http://schemas.microsoft.com/office/drawing/2014/main" id="{85B9AE87-60A1-9B54-C989-E0C3B0BADB8F}"/>
              </a:ext>
              <a:ext uri="{C183D7F6-B498-43B3-948B-1728B52AA6E4}">
                <adec:decorative xmlns:adec="http://schemas.microsoft.com/office/drawing/2017/decorative" val="1"/>
              </a:ext>
            </a:extLst>
          </p:cNvPr>
          <p:cNvSpPr txBox="1"/>
          <p:nvPr/>
        </p:nvSpPr>
        <p:spPr>
          <a:xfrm>
            <a:off x="477585" y="3653555"/>
            <a:ext cx="2330260" cy="111171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Segoe Sans Display"/>
                <a:ea typeface="+mn-ea"/>
                <a:cs typeface="+mn-cs"/>
              </a:rPr>
              <a:t>Citizen Q&amp;A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Segoe Sans Display"/>
                <a:ea typeface="+mn-ea"/>
                <a:cs typeface="+mn-cs"/>
              </a:rPr>
              <a:t>Upskilling Recommendation Agent</a:t>
            </a:r>
            <a:endParaRPr kumimoji="0" lang="en-US" sz="1050" b="0" i="0" u="none" strike="noStrike" kern="0" cap="none" spc="0" normalizeH="0" baseline="0" noProof="0" dirty="0">
              <a:ln>
                <a:noFill/>
              </a:ln>
              <a:solidFill>
                <a:srgbClr val="000000"/>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rgbClr val="000000"/>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Segoe Sans Display"/>
                <a:ea typeface="+mn-ea"/>
                <a:cs typeface="+mn-cs"/>
              </a:rPr>
              <a:t>Campus Support Assistant Agent</a:t>
            </a:r>
            <a:endParaRPr kumimoji="0" lang="en-US" sz="1050" b="0" i="0" u="none" strike="noStrike" kern="0" cap="none" spc="0" normalizeH="0" baseline="0" noProof="0" dirty="0">
              <a:ln>
                <a:noFill/>
              </a:ln>
              <a:solidFill>
                <a:srgbClr val="000000"/>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50" b="0" i="0" u="none" strike="noStrike" kern="0" cap="none" spc="0" normalizeH="0" baseline="0" noProof="0" dirty="0">
              <a:ln>
                <a:noFill/>
              </a:ln>
              <a:solidFill>
                <a:srgbClr val="000000"/>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0" i="0" u="none" strike="noStrike" kern="0" cap="none" spc="0" normalizeH="0" baseline="0" noProof="0" dirty="0">
                <a:ln>
                  <a:noFill/>
                </a:ln>
                <a:solidFill>
                  <a:srgbClr val="000000"/>
                </a:solidFill>
                <a:effectLst/>
                <a:uLnTx/>
                <a:uFillTx/>
                <a:latin typeface="Segoe Sans Display"/>
                <a:ea typeface="+mn-ea"/>
                <a:cs typeface="+mn-cs"/>
              </a:rPr>
              <a:t>Document Processing &amp; Routing Agent</a:t>
            </a:r>
            <a:endParaRPr kumimoji="0" lang="en-US" sz="1050" b="0" i="0" u="none" strike="noStrike" kern="0" cap="none" spc="0" normalizeH="0" baseline="0" noProof="0" dirty="0">
              <a:ln>
                <a:noFill/>
              </a:ln>
              <a:solidFill>
                <a:srgbClr val="000000"/>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rgbClr val="000000"/>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Segoe Sans Display"/>
                <a:ea typeface="+mn-ea"/>
                <a:cs typeface="+mn-cs"/>
              </a:rPr>
              <a:t>Benefit Eligibility Agent</a:t>
            </a:r>
            <a:endParaRPr kumimoji="0" lang="en-US" sz="1050" b="0" i="0" u="none" strike="noStrike" kern="0" cap="none" spc="0" normalizeH="0" baseline="0" noProof="0" dirty="0">
              <a:ln>
                <a:noFill/>
              </a:ln>
              <a:solidFill>
                <a:srgbClr val="000000"/>
              </a:solidFill>
              <a:effectLst/>
              <a:uLnTx/>
              <a:uFillTx/>
              <a:latin typeface="Segoe Sans Display"/>
              <a:ea typeface="+mn-ea"/>
              <a:cs typeface="+mn-cs"/>
            </a:endParaRPr>
          </a:p>
        </p:txBody>
      </p:sp>
      <p:cxnSp>
        <p:nvCxnSpPr>
          <p:cNvPr id="103" name="Straight Connector 102">
            <a:extLst>
              <a:ext uri="{FF2B5EF4-FFF2-40B4-BE49-F238E27FC236}">
                <a16:creationId xmlns:a16="http://schemas.microsoft.com/office/drawing/2014/main" id="{70071318-E307-63CB-6B9A-157BACD6731C}"/>
              </a:ext>
              <a:ext uri="{C183D7F6-B498-43B3-948B-1728B52AA6E4}">
                <adec:decorative xmlns:adec="http://schemas.microsoft.com/office/drawing/2017/decorative" val="1"/>
              </a:ext>
            </a:extLst>
          </p:cNvPr>
          <p:cNvCxnSpPr>
            <a:cxnSpLocks/>
          </p:cNvCxnSpPr>
          <p:nvPr/>
        </p:nvCxnSpPr>
        <p:spPr>
          <a:xfrm>
            <a:off x="707496" y="3427656"/>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D9FE3032-C422-B454-761B-8BD686B503BE}"/>
              </a:ext>
              <a:ext uri="{C183D7F6-B498-43B3-948B-1728B52AA6E4}">
                <adec:decorative xmlns:adec="http://schemas.microsoft.com/office/drawing/2017/decorative" val="1"/>
              </a:ext>
            </a:extLst>
          </p:cNvPr>
          <p:cNvSpPr/>
          <p:nvPr/>
        </p:nvSpPr>
        <p:spPr bwMode="auto">
          <a:xfrm>
            <a:off x="3368339" y="1134218"/>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6" name="Rounded Rectangle 4">
            <a:extLst>
              <a:ext uri="{FF2B5EF4-FFF2-40B4-BE49-F238E27FC236}">
                <a16:creationId xmlns:a16="http://schemas.microsoft.com/office/drawing/2014/main" id="{A0315E1F-D309-A155-BBCE-DEAA4E9C9C8C}"/>
              </a:ext>
              <a:ext uri="{C183D7F6-B498-43B3-948B-1728B52AA6E4}">
                <adec:decorative xmlns:adec="http://schemas.microsoft.com/office/drawing/2017/decorative" val="1"/>
              </a:ext>
            </a:extLst>
          </p:cNvPr>
          <p:cNvSpPr/>
          <p:nvPr/>
        </p:nvSpPr>
        <p:spPr>
          <a:xfrm>
            <a:off x="3368338" y="1134218"/>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8" name="Google Shape;1447;p223">
            <a:extLst>
              <a:ext uri="{FF2B5EF4-FFF2-40B4-BE49-F238E27FC236}">
                <a16:creationId xmlns:a16="http://schemas.microsoft.com/office/drawing/2014/main" id="{1E1A67BD-1B0C-5643-373F-CD07EC47675E}"/>
              </a:ext>
              <a:ext uri="{C183D7F6-B498-43B3-948B-1728B52AA6E4}">
                <adec:decorative xmlns:adec="http://schemas.microsoft.com/office/drawing/2017/decorative" val="1"/>
              </a:ext>
            </a:extLst>
          </p:cNvPr>
          <p:cNvSpPr txBox="1"/>
          <p:nvPr/>
        </p:nvSpPr>
        <p:spPr>
          <a:xfrm>
            <a:off x="3502523" y="2925063"/>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Retail</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9" name="Google Shape;1447;p223">
            <a:extLst>
              <a:ext uri="{FF2B5EF4-FFF2-40B4-BE49-F238E27FC236}">
                <a16:creationId xmlns:a16="http://schemas.microsoft.com/office/drawing/2014/main" id="{1850EBC2-F3DE-6685-1B9D-8AD820FFE618}"/>
              </a:ext>
              <a:ext uri="{C183D7F6-B498-43B3-948B-1728B52AA6E4}">
                <adec:decorative xmlns:adec="http://schemas.microsoft.com/office/drawing/2017/decorative" val="1"/>
              </a:ext>
            </a:extLst>
          </p:cNvPr>
          <p:cNvSpPr txBox="1"/>
          <p:nvPr/>
        </p:nvSpPr>
        <p:spPr>
          <a:xfrm>
            <a:off x="3490155" y="3657093"/>
            <a:ext cx="2330260" cy="111171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Return Fraud Detection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Personalized Promotion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Price, Promotion &amp; Markdown Optimization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Customer Lifetime Value Prediction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0" i="0" u="none" strike="noStrike" kern="1200" cap="none" spc="0" normalizeH="0" baseline="0" noProof="0" dirty="0">
                <a:ln>
                  <a:noFill/>
                </a:ln>
                <a:solidFill>
                  <a:srgbClr val="091F2C"/>
                </a:solidFill>
                <a:effectLst/>
                <a:uLnTx/>
                <a:uFillTx/>
                <a:latin typeface="Segoe Sans Display"/>
                <a:ea typeface="+mn-ea"/>
                <a:cs typeface="+mn-cs"/>
              </a:rPr>
              <a:t>Inventory Replenishment Planning Agent</a:t>
            </a: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10" name="Straight Connector 9">
            <a:extLst>
              <a:ext uri="{FF2B5EF4-FFF2-40B4-BE49-F238E27FC236}">
                <a16:creationId xmlns:a16="http://schemas.microsoft.com/office/drawing/2014/main" id="{5F12FE33-90DE-3EE5-61C5-4B2CCCC194FB}"/>
              </a:ext>
              <a:ext uri="{C183D7F6-B498-43B3-948B-1728B52AA6E4}">
                <adec:decorative xmlns:adec="http://schemas.microsoft.com/office/drawing/2017/decorative" val="1"/>
              </a:ext>
            </a:extLst>
          </p:cNvPr>
          <p:cNvCxnSpPr>
            <a:cxnSpLocks/>
          </p:cNvCxnSpPr>
          <p:nvPr/>
        </p:nvCxnSpPr>
        <p:spPr>
          <a:xfrm>
            <a:off x="3720066" y="3431194"/>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0F76892B-5900-BDA6-4D90-BC2E76B36167}"/>
              </a:ext>
              <a:ext uri="{C183D7F6-B498-43B3-948B-1728B52AA6E4}">
                <adec:decorative xmlns:adec="http://schemas.microsoft.com/office/drawing/2017/decorative" val="1"/>
              </a:ext>
            </a:extLst>
          </p:cNvPr>
          <p:cNvSpPr/>
          <p:nvPr/>
        </p:nvSpPr>
        <p:spPr bwMode="auto">
          <a:xfrm>
            <a:off x="6338373" y="1127123"/>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14" name="Rounded Rectangle 4">
            <a:extLst>
              <a:ext uri="{FF2B5EF4-FFF2-40B4-BE49-F238E27FC236}">
                <a16:creationId xmlns:a16="http://schemas.microsoft.com/office/drawing/2014/main" id="{A55DA58E-E1F0-DEE8-37BE-F9DF3398CDDE}"/>
              </a:ext>
              <a:ext uri="{C183D7F6-B498-43B3-948B-1728B52AA6E4}">
                <adec:decorative xmlns:adec="http://schemas.microsoft.com/office/drawing/2017/decorative" val="1"/>
              </a:ext>
            </a:extLst>
          </p:cNvPr>
          <p:cNvSpPr/>
          <p:nvPr/>
        </p:nvSpPr>
        <p:spPr>
          <a:xfrm>
            <a:off x="6338372" y="1127123"/>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15" name="Google Shape;1447;p223">
            <a:extLst>
              <a:ext uri="{FF2B5EF4-FFF2-40B4-BE49-F238E27FC236}">
                <a16:creationId xmlns:a16="http://schemas.microsoft.com/office/drawing/2014/main" id="{984A82CD-2DB2-1033-F236-EC8DE1F470FE}"/>
              </a:ext>
              <a:ext uri="{C183D7F6-B498-43B3-948B-1728B52AA6E4}">
                <adec:decorative xmlns:adec="http://schemas.microsoft.com/office/drawing/2017/decorative" val="1"/>
              </a:ext>
            </a:extLst>
          </p:cNvPr>
          <p:cNvSpPr txBox="1"/>
          <p:nvPr/>
        </p:nvSpPr>
        <p:spPr>
          <a:xfrm>
            <a:off x="6477874" y="2924587"/>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Finance</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16" name="Google Shape;1447;p223">
            <a:extLst>
              <a:ext uri="{FF2B5EF4-FFF2-40B4-BE49-F238E27FC236}">
                <a16:creationId xmlns:a16="http://schemas.microsoft.com/office/drawing/2014/main" id="{D061AA46-0D89-3D72-102F-4AB02A75A461}"/>
              </a:ext>
              <a:ext uri="{C183D7F6-B498-43B3-948B-1728B52AA6E4}">
                <adec:decorative xmlns:adec="http://schemas.microsoft.com/office/drawing/2017/decorative" val="1"/>
              </a:ext>
            </a:extLst>
          </p:cNvPr>
          <p:cNvSpPr txBox="1"/>
          <p:nvPr/>
        </p:nvSpPr>
        <p:spPr>
          <a:xfrm>
            <a:off x="6460189" y="3649998"/>
            <a:ext cx="2330260" cy="111171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Customer Inquiry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Internal Policy Q&amp;A Agent</a:t>
            </a: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Transaction Dispute Agent</a:t>
            </a: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Legal Contract Generation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Compliance Check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Claim Settlement Agent</a:t>
            </a: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17" name="Straight Connector 16">
            <a:extLst>
              <a:ext uri="{FF2B5EF4-FFF2-40B4-BE49-F238E27FC236}">
                <a16:creationId xmlns:a16="http://schemas.microsoft.com/office/drawing/2014/main" id="{2C264B77-A609-561E-3028-D94BE0FE3778}"/>
              </a:ext>
              <a:ext uri="{C183D7F6-B498-43B3-948B-1728B52AA6E4}">
                <adec:decorative xmlns:adec="http://schemas.microsoft.com/office/drawing/2017/decorative" val="1"/>
              </a:ext>
            </a:extLst>
          </p:cNvPr>
          <p:cNvCxnSpPr>
            <a:cxnSpLocks/>
          </p:cNvCxnSpPr>
          <p:nvPr/>
        </p:nvCxnSpPr>
        <p:spPr>
          <a:xfrm>
            <a:off x="6690100" y="3424099"/>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F461349-F553-C5FA-4F83-05CF84C87C1E}"/>
              </a:ext>
              <a:ext uri="{C183D7F6-B498-43B3-948B-1728B52AA6E4}">
                <adec:decorative xmlns:adec="http://schemas.microsoft.com/office/drawing/2017/decorative" val="1"/>
              </a:ext>
            </a:extLst>
          </p:cNvPr>
          <p:cNvSpPr/>
          <p:nvPr/>
        </p:nvSpPr>
        <p:spPr bwMode="auto">
          <a:xfrm>
            <a:off x="9319041" y="1130662"/>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20" name="Rounded Rectangle 4">
            <a:extLst>
              <a:ext uri="{FF2B5EF4-FFF2-40B4-BE49-F238E27FC236}">
                <a16:creationId xmlns:a16="http://schemas.microsoft.com/office/drawing/2014/main" id="{5E5913F7-6BB6-4381-D20C-C1023D423225}"/>
              </a:ext>
              <a:ext uri="{C183D7F6-B498-43B3-948B-1728B52AA6E4}">
                <adec:decorative xmlns:adec="http://schemas.microsoft.com/office/drawing/2017/decorative" val="1"/>
              </a:ext>
            </a:extLst>
          </p:cNvPr>
          <p:cNvSpPr/>
          <p:nvPr/>
        </p:nvSpPr>
        <p:spPr>
          <a:xfrm>
            <a:off x="9319040" y="1130662"/>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21" name="Google Shape;1447;p223">
            <a:extLst>
              <a:ext uri="{FF2B5EF4-FFF2-40B4-BE49-F238E27FC236}">
                <a16:creationId xmlns:a16="http://schemas.microsoft.com/office/drawing/2014/main" id="{A005BFF9-8280-9333-81A3-AE415DF93AEE}"/>
              </a:ext>
              <a:ext uri="{C183D7F6-B498-43B3-948B-1728B52AA6E4}">
                <adec:decorative xmlns:adec="http://schemas.microsoft.com/office/drawing/2017/decorative" val="1"/>
              </a:ext>
            </a:extLst>
          </p:cNvPr>
          <p:cNvSpPr txBox="1"/>
          <p:nvPr/>
        </p:nvSpPr>
        <p:spPr>
          <a:xfrm>
            <a:off x="9486280" y="2924587"/>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Manufacturing</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22" name="Google Shape;1447;p223">
            <a:extLst>
              <a:ext uri="{FF2B5EF4-FFF2-40B4-BE49-F238E27FC236}">
                <a16:creationId xmlns:a16="http://schemas.microsoft.com/office/drawing/2014/main" id="{5D8636BB-4472-5F6C-32E4-04FBFD0ED759}"/>
              </a:ext>
              <a:ext uri="{C183D7F6-B498-43B3-948B-1728B52AA6E4}">
                <adec:decorative xmlns:adec="http://schemas.microsoft.com/office/drawing/2017/decorative" val="1"/>
              </a:ext>
            </a:extLst>
          </p:cNvPr>
          <p:cNvSpPr txBox="1"/>
          <p:nvPr/>
        </p:nvSpPr>
        <p:spPr>
          <a:xfrm>
            <a:off x="9440857" y="3653537"/>
            <a:ext cx="2330260" cy="111171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Production Schedule Optimizer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Shift Planning Optimizer Agent</a:t>
            </a: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Manufacturing Inspector Agent</a:t>
            </a: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Maintenance Prediction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91F2C"/>
                </a:solidFill>
                <a:effectLst/>
                <a:uLnTx/>
                <a:uFillTx/>
                <a:latin typeface="Segoe Sans Display"/>
                <a:ea typeface="+mn-ea"/>
                <a:cs typeface="+mn-cs"/>
              </a:rPr>
              <a:t>Visual Work Instruction Agent</a:t>
            </a: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23" name="Straight Connector 22">
            <a:extLst>
              <a:ext uri="{FF2B5EF4-FFF2-40B4-BE49-F238E27FC236}">
                <a16:creationId xmlns:a16="http://schemas.microsoft.com/office/drawing/2014/main" id="{45761F37-055A-1531-3D20-1C17A140787D}"/>
              </a:ext>
              <a:ext uri="{C183D7F6-B498-43B3-948B-1728B52AA6E4}">
                <adec:decorative xmlns:adec="http://schemas.microsoft.com/office/drawing/2017/decorative" val="1"/>
              </a:ext>
            </a:extLst>
          </p:cNvPr>
          <p:cNvCxnSpPr>
            <a:cxnSpLocks/>
          </p:cNvCxnSpPr>
          <p:nvPr/>
        </p:nvCxnSpPr>
        <p:spPr>
          <a:xfrm>
            <a:off x="9670768" y="3427638"/>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D14F39C-0CEA-DF37-8F4A-32B9B4DD71D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1163" r="21163"/>
          <a:stretch/>
        </p:blipFill>
        <p:spPr>
          <a:xfrm>
            <a:off x="6813312" y="1279185"/>
            <a:ext cx="1616004" cy="1400970"/>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pic>
        <p:nvPicPr>
          <p:cNvPr id="24" name="Picture 23" descr="Rows of sunglasses on display shelf">
            <a:extLst>
              <a:ext uri="{FF2B5EF4-FFF2-40B4-BE49-F238E27FC236}">
                <a16:creationId xmlns:a16="http://schemas.microsoft.com/office/drawing/2014/main" id="{EB3B2D30-7F90-3F62-AD41-2AB53754418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1545" r="11545"/>
          <a:stretch/>
        </p:blipFill>
        <p:spPr>
          <a:xfrm>
            <a:off x="3847283" y="1279185"/>
            <a:ext cx="1616004" cy="1400970"/>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pic>
        <p:nvPicPr>
          <p:cNvPr id="25" name="Picture 24" descr="Seated people in rows indoors, with one arm raised, facing standing presenter in formal dress shirt and tie">
            <a:extLst>
              <a:ext uri="{FF2B5EF4-FFF2-40B4-BE49-F238E27FC236}">
                <a16:creationId xmlns:a16="http://schemas.microsoft.com/office/drawing/2014/main" id="{01E58FF6-0C85-0911-7455-F103E0C1733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1378" r="11378"/>
          <a:stretch/>
        </p:blipFill>
        <p:spPr>
          <a:xfrm>
            <a:off x="852820" y="1276953"/>
            <a:ext cx="1616004" cy="1400970"/>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pic>
        <p:nvPicPr>
          <p:cNvPr id="26" name="Picture 25" descr="Two people in factory">
            <a:extLst>
              <a:ext uri="{FF2B5EF4-FFF2-40B4-BE49-F238E27FC236}">
                <a16:creationId xmlns:a16="http://schemas.microsoft.com/office/drawing/2014/main" id="{8C80C988-24B8-81B9-2631-325DC727AA0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1556" r="11556"/>
          <a:stretch/>
        </p:blipFill>
        <p:spPr>
          <a:xfrm>
            <a:off x="9783528" y="1276935"/>
            <a:ext cx="1616004" cy="1400970"/>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spTree>
    <p:extLst>
      <p:ext uri="{BB962C8B-B14F-4D97-AF65-F5344CB8AC3E}">
        <p14:creationId xmlns:p14="http://schemas.microsoft.com/office/powerpoint/2010/main" val="373110458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B318C-4020-C81C-C665-57E1482D6755}"/>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7FEBD6AC-51BD-77B1-F2AE-58901D077D6E}"/>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6B136F03-D014-FF49-F67E-D418C1CA4316}"/>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CA0C630E-2A31-EE13-F86F-5ACDE8398E6E}"/>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Promotions and marketing operations are often generic, one-size-fits-all approach which leads to low engagement, high costs and static sales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3E542586-61BA-A10B-5513-4CD25EB3AC23}"/>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75943DA7-1FBB-AF55-E46B-FE11CDD41C2A}"/>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Broad campaign strategy misses high-value segments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Limited use of behavioral or preference signals in targeting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High promotional spend with low ROI due to irrelevant offers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Manual segmentation and targeting is inefficient and </a:t>
            </a: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takes lot of time</a:t>
            </a:r>
            <a:endPar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Difficult to measure the effectiveness of individual promotions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Missed opportunities for cross-sell or upsell based on customer behavior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Increases churn due to lack of relevant engagement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Difficult to A/B test offer variations and measure impact accurately</a:t>
            </a:r>
            <a:endParaRPr kumimoji="0" lang="en-DE"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06516546-C30C-B678-97FE-C42241BE065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6602DF34-09BC-02F3-CAE1-0CB7B2ACB46B}"/>
              </a:ext>
            </a:extLst>
          </p:cNvPr>
          <p:cNvSpPr/>
          <p:nvPr/>
        </p:nvSpPr>
        <p:spPr>
          <a:xfrm>
            <a:off x="6248885" y="2233080"/>
            <a:ext cx="2066440" cy="74235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 Ingest customer behavioral, demographic, and purchase data from CRM</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19" name="Google Shape;523;p32">
            <a:extLst>
              <a:ext uri="{FF2B5EF4-FFF2-40B4-BE49-F238E27FC236}">
                <a16:creationId xmlns:a16="http://schemas.microsoft.com/office/drawing/2014/main" id="{9AFEB589-DA71-6495-9BCB-249DEDF5B0B8}"/>
              </a:ext>
            </a:extLst>
          </p:cNvPr>
          <p:cNvSpPr/>
          <p:nvPr/>
        </p:nvSpPr>
        <p:spPr>
          <a:xfrm>
            <a:off x="6215591" y="4749397"/>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Create tailored email messages/SMS, customized to the recipient’s needs</a:t>
            </a:r>
          </a:p>
        </p:txBody>
      </p:sp>
      <p:sp>
        <p:nvSpPr>
          <p:cNvPr id="20" name="Google Shape;523;p32">
            <a:extLst>
              <a:ext uri="{FF2B5EF4-FFF2-40B4-BE49-F238E27FC236}">
                <a16:creationId xmlns:a16="http://schemas.microsoft.com/office/drawing/2014/main" id="{C3FCC999-B853-AD65-3CD8-AA8A6A267455}"/>
              </a:ext>
            </a:extLst>
          </p:cNvPr>
          <p:cNvSpPr/>
          <p:nvPr/>
        </p:nvSpPr>
        <p:spPr>
          <a:xfrm>
            <a:off x="6164502" y="3872428"/>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a:t>
            </a:r>
            <a:r>
              <a:rPr kumimoji="0" lang="en-US" sz="900" b="0" i="0" u="none" strike="noStrike" kern="0" cap="none" spc="0" normalizeH="0" baseline="0" noProof="0" err="1">
                <a:ln>
                  <a:noFill/>
                </a:ln>
                <a:solidFill>
                  <a:srgbClr val="000000"/>
                </a:solidFill>
                <a:effectLst/>
                <a:uLnTx/>
                <a:uFillTx/>
                <a:latin typeface="Segoe Sans Display" pitchFamily="2" charset="0"/>
                <a:ea typeface="+mn-ea"/>
                <a:cs typeface="Segoe Sans Display" pitchFamily="2" charset="0"/>
                <a:sym typeface="DM Sans"/>
              </a:rPr>
              <a:t>egment</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customers based on their engagement preferences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3" name="Google Shape;519;p32">
            <a:extLst>
              <a:ext uri="{FF2B5EF4-FFF2-40B4-BE49-F238E27FC236}">
                <a16:creationId xmlns:a16="http://schemas.microsoft.com/office/drawing/2014/main" id="{05F09F57-B3B1-09F4-78F1-ACB461143DB6}"/>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CF6DF943-1258-999A-3B77-238FD0F4B769}"/>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7BABDBF6-7F13-883E-E2AC-49E0448A2934}"/>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F3D4E395-D2AC-9019-40B6-86F669CFA2CB}"/>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8B1162D0-F610-5289-36FA-3D33395CB29F}"/>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7175C661-0621-E8F7-47F5-F0CBB0E68890}"/>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41965C58-D483-30C7-E4C6-5F2D9F07DD9F}"/>
              </a:ext>
            </a:extLst>
          </p:cNvPr>
          <p:cNvSpPr/>
          <p:nvPr/>
        </p:nvSpPr>
        <p:spPr>
          <a:xfrm>
            <a:off x="8955020" y="1363183"/>
            <a:ext cx="1021798" cy="14692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Customer Marketing &amp; Data Monetization</a:t>
            </a:r>
          </a:p>
        </p:txBody>
      </p:sp>
      <p:grpSp>
        <p:nvGrpSpPr>
          <p:cNvPr id="66" name="Google Shape;2181;p75">
            <a:extLst>
              <a:ext uri="{FF2B5EF4-FFF2-40B4-BE49-F238E27FC236}">
                <a16:creationId xmlns:a16="http://schemas.microsoft.com/office/drawing/2014/main" id="{D45A0639-8CCE-D000-2BF2-3AE303A5D783}"/>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258BF258-3619-F505-8575-EE2D5D8D2756}"/>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DC89AEE-7C31-3BD6-5FD7-042C77789051}"/>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28BA76C5-4FDD-CB1D-BFEA-A78FFFA69A43}"/>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1C848233-3F2D-564B-1A34-7C587C0EA046}"/>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1458AE3C-8DE0-FD98-07A5-6E315DE5C932}"/>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7945C077-919F-E090-EBDD-5926C2912225}"/>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68B41F0B-78E5-63CA-C2CC-4AEBA8B4561A}"/>
              </a:ext>
            </a:extLst>
          </p:cNvPr>
          <p:cNvSpPr/>
          <p:nvPr/>
        </p:nvSpPr>
        <p:spPr>
          <a:xfrm>
            <a:off x="10692448" y="1416790"/>
            <a:ext cx="446119" cy="13740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A57946A1-B1D3-52F1-CCE0-022661BC77B4}"/>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83F8183F-E776-24BC-A130-BA4C1A0505B3}"/>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736F0D16-680A-7CBC-E826-9B8BCC656BD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84C2FF51-1E7A-5994-75AA-C0A06BC333A8}"/>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DE971C91-AA7A-E5CC-FC9A-B56AAABFA4B3}"/>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CEAEA43B-1873-A0F6-D92E-420AA45ABB2B}"/>
              </a:ext>
            </a:extLst>
          </p:cNvPr>
          <p:cNvSpPr/>
          <p:nvPr/>
        </p:nvSpPr>
        <p:spPr>
          <a:xfrm>
            <a:off x="6215591" y="3035263"/>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 past communication trends to identify patterns to drive engagement</a:t>
            </a:r>
          </a:p>
        </p:txBody>
      </p:sp>
      <p:sp>
        <p:nvSpPr>
          <p:cNvPr id="30" name="Google Shape;115;p20">
            <a:extLst>
              <a:ext uri="{FF2B5EF4-FFF2-40B4-BE49-F238E27FC236}">
                <a16:creationId xmlns:a16="http://schemas.microsoft.com/office/drawing/2014/main" id="{0F3B4B68-559F-05D9-0892-586ABA3FBA4B}"/>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31" name="Google Shape;163;p22">
            <a:extLst>
              <a:ext uri="{FF2B5EF4-FFF2-40B4-BE49-F238E27FC236}">
                <a16:creationId xmlns:a16="http://schemas.microsoft.com/office/drawing/2014/main" id="{F8A308A6-09FF-C0FD-9BD7-BA43D708921F}"/>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Personalized Promotion Agent</a:t>
            </a:r>
          </a:p>
        </p:txBody>
      </p:sp>
      <p:sp>
        <p:nvSpPr>
          <p:cNvPr id="36" name="TextBox 35">
            <a:extLst>
              <a:ext uri="{FF2B5EF4-FFF2-40B4-BE49-F238E27FC236}">
                <a16:creationId xmlns:a16="http://schemas.microsoft.com/office/drawing/2014/main" id="{D195EC98-8875-A672-B9A6-BD1B53E69E49}"/>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Delivers tailored promotions to customers based on behavior and past purchases</a:t>
            </a:r>
          </a:p>
        </p:txBody>
      </p:sp>
      <p:sp>
        <p:nvSpPr>
          <p:cNvPr id="37" name="Google Shape;498;p32">
            <a:extLst>
              <a:ext uri="{FF2B5EF4-FFF2-40B4-BE49-F238E27FC236}">
                <a16:creationId xmlns:a16="http://schemas.microsoft.com/office/drawing/2014/main" id="{71A58810-1289-BE1E-0044-117EAD0F5A4B}"/>
              </a:ext>
            </a:extLst>
          </p:cNvPr>
          <p:cNvSpPr/>
          <p:nvPr/>
        </p:nvSpPr>
        <p:spPr>
          <a:xfrm>
            <a:off x="700558" y="3948051"/>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Balances short-term promos with long-term value by targeting high-LTV segments and personalizing offers to boost ROI and loyalty</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43" name="Google Shape;523;p32">
            <a:extLst>
              <a:ext uri="{FF2B5EF4-FFF2-40B4-BE49-F238E27FC236}">
                <a16:creationId xmlns:a16="http://schemas.microsoft.com/office/drawing/2014/main" id="{5CD034A4-FFC5-7BDD-FEAE-1BEED9F07942}"/>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2" name="Google Shape;516;p32">
            <a:extLst>
              <a:ext uri="{FF2B5EF4-FFF2-40B4-BE49-F238E27FC236}">
                <a16:creationId xmlns:a16="http://schemas.microsoft.com/office/drawing/2014/main" id="{58879B81-2492-A034-2AC3-A3D4F5744073}"/>
              </a:ext>
            </a:extLst>
          </p:cNvPr>
          <p:cNvSpPr/>
          <p:nvPr/>
        </p:nvSpPr>
        <p:spPr>
          <a:xfrm>
            <a:off x="8692106"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Marketing T</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eam</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13" name="Google Shape;523;p32">
            <a:extLst>
              <a:ext uri="{FF2B5EF4-FFF2-40B4-BE49-F238E27FC236}">
                <a16:creationId xmlns:a16="http://schemas.microsoft.com/office/drawing/2014/main" id="{BB7103A9-828D-8620-46E6-92D1F3A516EF}"/>
              </a:ext>
            </a:extLst>
          </p:cNvPr>
          <p:cNvSpPr/>
          <p:nvPr/>
        </p:nvSpPr>
        <p:spPr>
          <a:xfrm>
            <a:off x="6228415" y="5626367"/>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Deliver via email, app, or SMS with time-sensitive CTAs</a:t>
            </a:r>
          </a:p>
        </p:txBody>
      </p:sp>
      <p:sp>
        <p:nvSpPr>
          <p:cNvPr id="16" name="Google Shape;516;p32">
            <a:extLst>
              <a:ext uri="{FF2B5EF4-FFF2-40B4-BE49-F238E27FC236}">
                <a16:creationId xmlns:a16="http://schemas.microsoft.com/office/drawing/2014/main" id="{536DC717-D578-5625-423E-480C2E49E78B}"/>
              </a:ext>
            </a:extLst>
          </p:cNvPr>
          <p:cNvSpPr/>
          <p:nvPr/>
        </p:nvSpPr>
        <p:spPr>
          <a:xfrm>
            <a:off x="10153850"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CRM Managers</a:t>
            </a:r>
          </a:p>
        </p:txBody>
      </p:sp>
      <p:grpSp>
        <p:nvGrpSpPr>
          <p:cNvPr id="27" name="Group 26">
            <a:extLst>
              <a:ext uri="{FF2B5EF4-FFF2-40B4-BE49-F238E27FC236}">
                <a16:creationId xmlns:a16="http://schemas.microsoft.com/office/drawing/2014/main" id="{8CC1AD20-FB4D-31DE-6A15-7869F614BF85}"/>
              </a:ext>
            </a:extLst>
          </p:cNvPr>
          <p:cNvGrpSpPr/>
          <p:nvPr/>
        </p:nvGrpSpPr>
        <p:grpSpPr>
          <a:xfrm>
            <a:off x="8646441" y="2173792"/>
            <a:ext cx="2790518" cy="1949388"/>
            <a:chOff x="8700923" y="2229263"/>
            <a:chExt cx="2790518" cy="1949388"/>
          </a:xfrm>
        </p:grpSpPr>
        <p:grpSp>
          <p:nvGrpSpPr>
            <p:cNvPr id="26" name="Group 25">
              <a:extLst>
                <a:ext uri="{FF2B5EF4-FFF2-40B4-BE49-F238E27FC236}">
                  <a16:creationId xmlns:a16="http://schemas.microsoft.com/office/drawing/2014/main" id="{BE2DED6D-0299-FCFD-7350-583F791109EE}"/>
                </a:ext>
              </a:extLst>
            </p:cNvPr>
            <p:cNvGrpSpPr/>
            <p:nvPr/>
          </p:nvGrpSpPr>
          <p:grpSpPr>
            <a:xfrm>
              <a:off x="8700923" y="2229263"/>
              <a:ext cx="2790518" cy="1461772"/>
              <a:chOff x="8700923" y="2229263"/>
              <a:chExt cx="2790518" cy="1461772"/>
            </a:xfrm>
          </p:grpSpPr>
          <p:sp>
            <p:nvSpPr>
              <p:cNvPr id="45" name="Rounded Rectangle 44">
                <a:extLst>
                  <a:ext uri="{FF2B5EF4-FFF2-40B4-BE49-F238E27FC236}">
                    <a16:creationId xmlns:a16="http://schemas.microsoft.com/office/drawing/2014/main" id="{875CAB94-47CE-3692-0A02-CF9F9DA3238C}"/>
                  </a:ext>
                </a:extLst>
              </p:cNvPr>
              <p:cNvSpPr/>
              <p:nvPr/>
            </p:nvSpPr>
            <p:spPr>
              <a:xfrm>
                <a:off x="8700923" y="2229263"/>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Promotion Engagement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H</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igher</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open and click rates from personalized messaging</a:t>
                </a:r>
              </a:p>
            </p:txBody>
          </p:sp>
          <p:sp>
            <p:nvSpPr>
              <p:cNvPr id="48" name="Arrow: Up 56">
                <a:extLst>
                  <a:ext uri="{FF2B5EF4-FFF2-40B4-BE49-F238E27FC236}">
                    <a16:creationId xmlns:a16="http://schemas.microsoft.com/office/drawing/2014/main" id="{CBEB41C1-8AA4-0188-171D-49B4B568B9C0}"/>
                  </a:ext>
                </a:extLst>
              </p:cNvPr>
              <p:cNvSpPr/>
              <p:nvPr/>
            </p:nvSpPr>
            <p:spPr>
              <a:xfrm>
                <a:off x="8794754" y="2335898"/>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B3E69681-C1BB-4833-5B61-0821748C75A9}"/>
                  </a:ext>
                </a:extLst>
              </p:cNvPr>
              <p:cNvSpPr/>
              <p:nvPr/>
            </p:nvSpPr>
            <p:spPr>
              <a:xfrm>
                <a:off x="8700923" y="2750843"/>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Conversion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mproves</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performance through targeting based on customer preferences</a:t>
                </a:r>
              </a:p>
            </p:txBody>
          </p:sp>
          <p:sp>
            <p:nvSpPr>
              <p:cNvPr id="51" name="Rounded Rectangle 50">
                <a:extLst>
                  <a:ext uri="{FF2B5EF4-FFF2-40B4-BE49-F238E27FC236}">
                    <a16:creationId xmlns:a16="http://schemas.microsoft.com/office/drawing/2014/main" id="{5C6184BF-F1D0-1216-007A-950D0CA9A725}"/>
                  </a:ext>
                </a:extLst>
              </p:cNvPr>
              <p:cNvSpPr/>
              <p:nvPr/>
            </p:nvSpPr>
            <p:spPr>
              <a:xfrm>
                <a:off x="8700923" y="3265337"/>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Acquisition Cost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Reduces spend from broad, inefficient campaigns to targeted marketing efforts</a:t>
                </a:r>
              </a:p>
            </p:txBody>
          </p:sp>
          <p:sp>
            <p:nvSpPr>
              <p:cNvPr id="5" name="Arrow: Up 56">
                <a:extLst>
                  <a:ext uri="{FF2B5EF4-FFF2-40B4-BE49-F238E27FC236}">
                    <a16:creationId xmlns:a16="http://schemas.microsoft.com/office/drawing/2014/main" id="{639A3FCB-2AB0-1645-4AD7-B646ED84A7B3}"/>
                  </a:ext>
                </a:extLst>
              </p:cNvPr>
              <p:cNvSpPr/>
              <p:nvPr/>
            </p:nvSpPr>
            <p:spPr>
              <a:xfrm>
                <a:off x="8794753" y="2855579"/>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Up 56">
                <a:extLst>
                  <a:ext uri="{FF2B5EF4-FFF2-40B4-BE49-F238E27FC236}">
                    <a16:creationId xmlns:a16="http://schemas.microsoft.com/office/drawing/2014/main" id="{994A68E3-2AD7-362E-2437-E2AF6E7AED79}"/>
                  </a:ext>
                </a:extLst>
              </p:cNvPr>
              <p:cNvSpPr/>
              <p:nvPr/>
            </p:nvSpPr>
            <p:spPr>
              <a:xfrm flipV="1">
                <a:off x="8820325" y="3372380"/>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3" name="Rounded Rectangle 50">
              <a:extLst>
                <a:ext uri="{FF2B5EF4-FFF2-40B4-BE49-F238E27FC236}">
                  <a16:creationId xmlns:a16="http://schemas.microsoft.com/office/drawing/2014/main" id="{40987F1C-2BFA-7B7C-248A-42AA112FB18D}"/>
                </a:ext>
              </a:extLst>
            </p:cNvPr>
            <p:cNvSpPr/>
            <p:nvPr/>
          </p:nvSpPr>
          <p:spPr>
            <a:xfrm>
              <a:off x="8700923" y="3752953"/>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Revenue Uplift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Increases revenue though personalized offers, cross-sell and upsell promotions</a:t>
              </a:r>
            </a:p>
          </p:txBody>
        </p:sp>
        <p:sp>
          <p:nvSpPr>
            <p:cNvPr id="25" name="Arrow: Up 56">
              <a:extLst>
                <a:ext uri="{FF2B5EF4-FFF2-40B4-BE49-F238E27FC236}">
                  <a16:creationId xmlns:a16="http://schemas.microsoft.com/office/drawing/2014/main" id="{10F93371-A366-4B88-B284-A854A368B6E9}"/>
                </a:ext>
              </a:extLst>
            </p:cNvPr>
            <p:cNvSpPr/>
            <p:nvPr/>
          </p:nvSpPr>
          <p:spPr>
            <a:xfrm>
              <a:off x="8820325" y="3859996"/>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1" name="Google Shape;516;p32">
            <a:extLst>
              <a:ext uri="{FF2B5EF4-FFF2-40B4-BE49-F238E27FC236}">
                <a16:creationId xmlns:a16="http://schemas.microsoft.com/office/drawing/2014/main" id="{65A3A214-CEA9-DA6A-03CE-C9F093D0617B}"/>
              </a:ext>
            </a:extLst>
          </p:cNvPr>
          <p:cNvSpPr/>
          <p:nvPr/>
        </p:nvSpPr>
        <p:spPr>
          <a:xfrm>
            <a:off x="9465919" y="5669419"/>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Loyalty Program Leads</a:t>
            </a:r>
          </a:p>
        </p:txBody>
      </p:sp>
    </p:spTree>
    <p:extLst>
      <p:ext uri="{BB962C8B-B14F-4D97-AF65-F5344CB8AC3E}">
        <p14:creationId xmlns:p14="http://schemas.microsoft.com/office/powerpoint/2010/main" val="39365661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68641-D200-1637-D5C1-758E85CFF818}"/>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70E68B85-D169-F388-FA4A-C2A556249D6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C36211DF-92F9-B972-5494-8948C7993DD8}"/>
              </a:ext>
            </a:extLst>
          </p:cNvPr>
          <p:cNvSpPr/>
          <p:nvPr/>
        </p:nvSpPr>
        <p:spPr>
          <a:xfrm>
            <a:off x="677056" y="4933632"/>
            <a:ext cx="3705033" cy="548183"/>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86946B38-2D9E-02E3-B565-47A1B1A3AAD6}"/>
              </a:ext>
            </a:extLst>
          </p:cNvPr>
          <p:cNvSpPr/>
          <p:nvPr/>
        </p:nvSpPr>
        <p:spPr>
          <a:xfrm>
            <a:off x="677018" y="1412477"/>
            <a:ext cx="3693840" cy="3428193"/>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CDP (Dynamics 365) for customer engagement data in PDF, DOCX or image (JPEG, PNG) format for analyzing patterns in customer’s past engagement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CRM (Dynamics 365) to push campaign features, available promotions, product on offers etc. by CRM managers.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AI Builder models for customer data segmentation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Dataverse as knowledge to define promotion rule, SharePoint to share email templates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APIs to cloud communication platforms to send SMS/email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data (name, contact information, customer service requests etc.)</a:t>
            </a:r>
          </a:p>
        </p:txBody>
      </p:sp>
      <p:sp>
        <p:nvSpPr>
          <p:cNvPr id="7" name="TextBox 6">
            <a:extLst>
              <a:ext uri="{FF2B5EF4-FFF2-40B4-BE49-F238E27FC236}">
                <a16:creationId xmlns:a16="http://schemas.microsoft.com/office/drawing/2014/main" id="{3883D66C-5B32-5376-138A-785A494EBFED}"/>
              </a:ext>
            </a:extLst>
          </p:cNvPr>
          <p:cNvSpPr txBox="1"/>
          <p:nvPr/>
        </p:nvSpPr>
        <p:spPr>
          <a:xfrm>
            <a:off x="740520" y="5007214"/>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7DC9141B-3B95-B242-4C31-A6C15EF2B82E}"/>
              </a:ext>
            </a:extLst>
          </p:cNvPr>
          <p:cNvSpPr txBox="1"/>
          <p:nvPr/>
        </p:nvSpPr>
        <p:spPr>
          <a:xfrm>
            <a:off x="1967517" y="5063991"/>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Lifetime Value Prediction Agent</a:t>
            </a:r>
          </a:p>
        </p:txBody>
      </p:sp>
      <p:sp>
        <p:nvSpPr>
          <p:cNvPr id="3" name="Google Shape;115;p20">
            <a:extLst>
              <a:ext uri="{FF2B5EF4-FFF2-40B4-BE49-F238E27FC236}">
                <a16:creationId xmlns:a16="http://schemas.microsoft.com/office/drawing/2014/main" id="{BDC4A2DD-0DF7-313A-6663-7125B35694C8}"/>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6" name="Google Shape;163;p22">
            <a:extLst>
              <a:ext uri="{FF2B5EF4-FFF2-40B4-BE49-F238E27FC236}">
                <a16:creationId xmlns:a16="http://schemas.microsoft.com/office/drawing/2014/main" id="{DCF58695-9B6E-D050-B5AB-ECA5F18B5B13}"/>
              </a:ext>
            </a:extLst>
          </p:cNvPr>
          <p:cNvSpPr/>
          <p:nvPr/>
        </p:nvSpPr>
        <p:spPr>
          <a:xfrm>
            <a:off x="695995" y="710974"/>
            <a:ext cx="5356785" cy="382156"/>
          </a:xfrm>
          <a:prstGeom prst="rect">
            <a:avLst/>
          </a:prstGeom>
          <a:noFill/>
          <a:ln>
            <a:noFill/>
          </a:ln>
        </p:spPr>
        <p:txBody>
          <a:bodyPr spcFirstLastPara="1" wrap="square" lIns="0" tIns="0" rIns="0" bIns="0" anchor="t" anchorCtr="0">
            <a:sp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Personalized Promotion Agent</a:t>
            </a:r>
          </a:p>
        </p:txBody>
      </p:sp>
      <p:sp>
        <p:nvSpPr>
          <p:cNvPr id="9" name="TextBox 8">
            <a:extLst>
              <a:ext uri="{FF2B5EF4-FFF2-40B4-BE49-F238E27FC236}">
                <a16:creationId xmlns:a16="http://schemas.microsoft.com/office/drawing/2014/main" id="{0292C027-1122-9830-5889-DAAD0FCA7B1C}"/>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Delivers tailored promotions to customers based on behavior and past purchases</a:t>
            </a:r>
          </a:p>
        </p:txBody>
      </p:sp>
      <p:sp>
        <p:nvSpPr>
          <p:cNvPr id="35" name="Rounded Rectangle 19">
            <a:extLst>
              <a:ext uri="{FF2B5EF4-FFF2-40B4-BE49-F238E27FC236}">
                <a16:creationId xmlns:a16="http://schemas.microsoft.com/office/drawing/2014/main" id="{98859D08-FA9D-2E08-2E42-13CC10A4B228}"/>
              </a:ext>
            </a:extLst>
          </p:cNvPr>
          <p:cNvSpPr/>
          <p:nvPr/>
        </p:nvSpPr>
        <p:spPr>
          <a:xfrm>
            <a:off x="695994" y="5551956"/>
            <a:ext cx="3705033" cy="1026394"/>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Marketing team will be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will get communication from Agent, but no chat feature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WhatsApp channel is in preview now</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Other dependent agents should be ready and discoverable to be associated with this agent</a:t>
            </a:r>
          </a:p>
        </p:txBody>
      </p:sp>
      <p:sp>
        <p:nvSpPr>
          <p:cNvPr id="21" name="Rectangle 20">
            <a:extLst>
              <a:ext uri="{FF2B5EF4-FFF2-40B4-BE49-F238E27FC236}">
                <a16:creationId xmlns:a16="http://schemas.microsoft.com/office/drawing/2014/main" id="{12C6AADC-200D-11C0-3C54-AF874FD81453}"/>
              </a:ext>
            </a:extLst>
          </p:cNvPr>
          <p:cNvSpPr/>
          <p:nvPr/>
        </p:nvSpPr>
        <p:spPr bwMode="auto">
          <a:xfrm>
            <a:off x="5810389" y="1972825"/>
            <a:ext cx="4637553"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2" name="Rectangle 21">
            <a:extLst>
              <a:ext uri="{FF2B5EF4-FFF2-40B4-BE49-F238E27FC236}">
                <a16:creationId xmlns:a16="http://schemas.microsoft.com/office/drawing/2014/main" id="{B0DD78C6-80A9-8A58-ECC4-0B1056522410}"/>
              </a:ext>
            </a:extLst>
          </p:cNvPr>
          <p:cNvSpPr/>
          <p:nvPr/>
        </p:nvSpPr>
        <p:spPr bwMode="auto">
          <a:xfrm>
            <a:off x="5809847" y="4641128"/>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C509BCA8-3CD1-A60A-8F16-7A6171A1CE70}"/>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904A6658-FE5E-C69A-B4FB-0FB652D73CBB}"/>
              </a:ext>
            </a:extLst>
          </p:cNvPr>
          <p:cNvSpPr/>
          <p:nvPr/>
        </p:nvSpPr>
        <p:spPr bwMode="auto">
          <a:xfrm>
            <a:off x="8797942" y="3991809"/>
            <a:ext cx="940069"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6" name="Graphic 25">
            <a:extLst>
              <a:ext uri="{FF2B5EF4-FFF2-40B4-BE49-F238E27FC236}">
                <a16:creationId xmlns:a16="http://schemas.microsoft.com/office/drawing/2014/main" id="{B54A85F8-706A-F125-D289-E319FEB347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5549" y="3060560"/>
            <a:ext cx="303542" cy="303542"/>
          </a:xfrm>
          <a:prstGeom prst="rect">
            <a:avLst/>
          </a:prstGeom>
        </p:spPr>
      </p:pic>
      <p:sp>
        <p:nvSpPr>
          <p:cNvPr id="27" name="TextBox 26">
            <a:extLst>
              <a:ext uri="{FF2B5EF4-FFF2-40B4-BE49-F238E27FC236}">
                <a16:creationId xmlns:a16="http://schemas.microsoft.com/office/drawing/2014/main" id="{4DA3FE7D-E93E-604A-0119-1F8923A37C7B}"/>
              </a:ext>
            </a:extLst>
          </p:cNvPr>
          <p:cNvSpPr txBox="1"/>
          <p:nvPr/>
        </p:nvSpPr>
        <p:spPr>
          <a:xfrm>
            <a:off x="9623466" y="1999499"/>
            <a:ext cx="90126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34" name="TextBox 33">
            <a:extLst>
              <a:ext uri="{FF2B5EF4-FFF2-40B4-BE49-F238E27FC236}">
                <a16:creationId xmlns:a16="http://schemas.microsoft.com/office/drawing/2014/main" id="{A66792CC-4677-2E61-2871-5FADE534AD10}"/>
              </a:ext>
            </a:extLst>
          </p:cNvPr>
          <p:cNvSpPr txBox="1"/>
          <p:nvPr/>
        </p:nvSpPr>
        <p:spPr>
          <a:xfrm>
            <a:off x="9099424" y="5041430"/>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sp>
        <p:nvSpPr>
          <p:cNvPr id="40" name="TextBox 39">
            <a:extLst>
              <a:ext uri="{FF2B5EF4-FFF2-40B4-BE49-F238E27FC236}">
                <a16:creationId xmlns:a16="http://schemas.microsoft.com/office/drawing/2014/main" id="{54F16860-49C8-D77D-5867-4C5294A2838B}"/>
              </a:ext>
            </a:extLst>
          </p:cNvPr>
          <p:cNvSpPr txBox="1"/>
          <p:nvPr/>
        </p:nvSpPr>
        <p:spPr>
          <a:xfrm>
            <a:off x="5858463" y="2012714"/>
            <a:ext cx="316848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41" name="Graphic 40">
            <a:extLst>
              <a:ext uri="{FF2B5EF4-FFF2-40B4-BE49-F238E27FC236}">
                <a16:creationId xmlns:a16="http://schemas.microsoft.com/office/drawing/2014/main" id="{CFE04806-0611-70B0-D241-D4CDE3D99B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893474"/>
            <a:ext cx="252900" cy="227480"/>
          </a:xfrm>
          <a:prstGeom prst="rect">
            <a:avLst/>
          </a:prstGeom>
        </p:spPr>
      </p:pic>
      <p:cxnSp>
        <p:nvCxnSpPr>
          <p:cNvPr id="45" name="Straight Arrow Connector 44">
            <a:extLst>
              <a:ext uri="{FF2B5EF4-FFF2-40B4-BE49-F238E27FC236}">
                <a16:creationId xmlns:a16="http://schemas.microsoft.com/office/drawing/2014/main" id="{87DD6A62-1EB5-6966-0245-9EF5E15C04C5}"/>
              </a:ext>
            </a:extLst>
          </p:cNvPr>
          <p:cNvCxnSpPr>
            <a:cxnSpLocks/>
            <a:endCxn id="41" idx="3"/>
          </p:cNvCxnSpPr>
          <p:nvPr/>
        </p:nvCxnSpPr>
        <p:spPr>
          <a:xfrm flipH="1">
            <a:off x="6146366" y="5007214"/>
            <a:ext cx="93286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A819014-4A41-988B-E163-4CF9BB76E9D9}"/>
              </a:ext>
            </a:extLst>
          </p:cNvPr>
          <p:cNvSpPr txBox="1"/>
          <p:nvPr/>
        </p:nvSpPr>
        <p:spPr>
          <a:xfrm>
            <a:off x="5919853" y="3421537"/>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55" name="Rectangle 54">
            <a:extLst>
              <a:ext uri="{FF2B5EF4-FFF2-40B4-BE49-F238E27FC236}">
                <a16:creationId xmlns:a16="http://schemas.microsoft.com/office/drawing/2014/main" id="{CBF52B68-FB06-1A89-843B-01CDA30B2B0E}"/>
              </a:ext>
            </a:extLst>
          </p:cNvPr>
          <p:cNvSpPr/>
          <p:nvPr/>
        </p:nvSpPr>
        <p:spPr bwMode="auto">
          <a:xfrm>
            <a:off x="5809847" y="2845656"/>
            <a:ext cx="4637553" cy="1788898"/>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AF50D154-F8D2-3165-C1FA-071414F2CA0A}"/>
              </a:ext>
            </a:extLst>
          </p:cNvPr>
          <p:cNvSpPr/>
          <p:nvPr/>
        </p:nvSpPr>
        <p:spPr bwMode="auto">
          <a:xfrm>
            <a:off x="9525948" y="3317219"/>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1" name="Graphic 60">
            <a:extLst>
              <a:ext uri="{FF2B5EF4-FFF2-40B4-BE49-F238E27FC236}">
                <a16:creationId xmlns:a16="http://schemas.microsoft.com/office/drawing/2014/main" id="{03489696-0CC7-478D-ABB5-7990A2ED2F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5700" y="3274419"/>
            <a:ext cx="423824" cy="423824"/>
          </a:xfrm>
          <a:prstGeom prst="rect">
            <a:avLst/>
          </a:prstGeom>
        </p:spPr>
      </p:pic>
      <p:sp>
        <p:nvSpPr>
          <p:cNvPr id="62" name="TextBox 61">
            <a:extLst>
              <a:ext uri="{FF2B5EF4-FFF2-40B4-BE49-F238E27FC236}">
                <a16:creationId xmlns:a16="http://schemas.microsoft.com/office/drawing/2014/main" id="{2E16C447-6004-B51F-238E-38A1794AE22F}"/>
              </a:ext>
            </a:extLst>
          </p:cNvPr>
          <p:cNvSpPr txBox="1"/>
          <p:nvPr/>
        </p:nvSpPr>
        <p:spPr>
          <a:xfrm>
            <a:off x="9605001" y="3303961"/>
            <a:ext cx="74680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sp>
        <p:nvSpPr>
          <p:cNvPr id="63" name="Rectangle 62">
            <a:extLst>
              <a:ext uri="{FF2B5EF4-FFF2-40B4-BE49-F238E27FC236}">
                <a16:creationId xmlns:a16="http://schemas.microsoft.com/office/drawing/2014/main" id="{BE5DC6FC-F56C-E3D0-FBD3-7E35E26427FA}"/>
              </a:ext>
            </a:extLst>
          </p:cNvPr>
          <p:cNvSpPr/>
          <p:nvPr/>
        </p:nvSpPr>
        <p:spPr bwMode="auto">
          <a:xfrm>
            <a:off x="11169525" y="4054995"/>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4" name="TextBox 63">
            <a:extLst>
              <a:ext uri="{FF2B5EF4-FFF2-40B4-BE49-F238E27FC236}">
                <a16:creationId xmlns:a16="http://schemas.microsoft.com/office/drawing/2014/main" id="{6E25576A-055A-7057-0639-7CE4257B62CD}"/>
              </a:ext>
            </a:extLst>
          </p:cNvPr>
          <p:cNvSpPr txBox="1"/>
          <p:nvPr/>
        </p:nvSpPr>
        <p:spPr>
          <a:xfrm>
            <a:off x="11200094" y="4470768"/>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Customers</a:t>
            </a:r>
          </a:p>
        </p:txBody>
      </p:sp>
      <p:pic>
        <p:nvPicPr>
          <p:cNvPr id="79" name="Graphic 78" descr="Group of people with solid fill">
            <a:extLst>
              <a:ext uri="{FF2B5EF4-FFF2-40B4-BE49-F238E27FC236}">
                <a16:creationId xmlns:a16="http://schemas.microsoft.com/office/drawing/2014/main" id="{59420E3E-4E31-1CF3-54FB-EC30C29EA7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70122" y="4091471"/>
            <a:ext cx="372352" cy="372352"/>
          </a:xfrm>
          <a:prstGeom prst="rect">
            <a:avLst/>
          </a:prstGeom>
        </p:spPr>
      </p:pic>
      <p:sp>
        <p:nvSpPr>
          <p:cNvPr id="80" name="Rectangle 79">
            <a:extLst>
              <a:ext uri="{FF2B5EF4-FFF2-40B4-BE49-F238E27FC236}">
                <a16:creationId xmlns:a16="http://schemas.microsoft.com/office/drawing/2014/main" id="{5B5D797A-C530-1C21-932C-132F98C53F40}"/>
              </a:ext>
            </a:extLst>
          </p:cNvPr>
          <p:cNvSpPr/>
          <p:nvPr/>
        </p:nvSpPr>
        <p:spPr bwMode="auto">
          <a:xfrm>
            <a:off x="11169525" y="1994256"/>
            <a:ext cx="773546" cy="142874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1" name="TextBox 80">
            <a:extLst>
              <a:ext uri="{FF2B5EF4-FFF2-40B4-BE49-F238E27FC236}">
                <a16:creationId xmlns:a16="http://schemas.microsoft.com/office/drawing/2014/main" id="{3D899309-39EC-0697-97E0-865CD6C54571}"/>
              </a:ext>
            </a:extLst>
          </p:cNvPr>
          <p:cNvSpPr txBox="1"/>
          <p:nvPr/>
        </p:nvSpPr>
        <p:spPr>
          <a:xfrm>
            <a:off x="11131413" y="3894929"/>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Unlicensed Users</a:t>
            </a:r>
          </a:p>
        </p:txBody>
      </p:sp>
      <p:sp>
        <p:nvSpPr>
          <p:cNvPr id="82" name="TextBox 81">
            <a:extLst>
              <a:ext uri="{FF2B5EF4-FFF2-40B4-BE49-F238E27FC236}">
                <a16:creationId xmlns:a16="http://schemas.microsoft.com/office/drawing/2014/main" id="{FB8DAF78-1DBC-A2C7-6D39-B8655D1FF1FC}"/>
              </a:ext>
            </a:extLst>
          </p:cNvPr>
          <p:cNvSpPr txBox="1"/>
          <p:nvPr/>
        </p:nvSpPr>
        <p:spPr>
          <a:xfrm>
            <a:off x="11128660" y="1834190"/>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pic>
        <p:nvPicPr>
          <p:cNvPr id="83" name="Graphic 82" descr="Users outline">
            <a:extLst>
              <a:ext uri="{FF2B5EF4-FFF2-40B4-BE49-F238E27FC236}">
                <a16:creationId xmlns:a16="http://schemas.microsoft.com/office/drawing/2014/main" id="{F51B9E3E-BD8A-5DE6-8414-9CBCEEE106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90328" y="1995342"/>
            <a:ext cx="331940" cy="331940"/>
          </a:xfrm>
          <a:prstGeom prst="rect">
            <a:avLst/>
          </a:prstGeom>
        </p:spPr>
      </p:pic>
      <p:sp>
        <p:nvSpPr>
          <p:cNvPr id="84" name="TextBox 83">
            <a:extLst>
              <a:ext uri="{FF2B5EF4-FFF2-40B4-BE49-F238E27FC236}">
                <a16:creationId xmlns:a16="http://schemas.microsoft.com/office/drawing/2014/main" id="{0B60A6DC-CD52-E6B7-C2AC-3E3C62D88FB2}"/>
              </a:ext>
            </a:extLst>
          </p:cNvPr>
          <p:cNvSpPr txBox="1"/>
          <p:nvPr/>
        </p:nvSpPr>
        <p:spPr>
          <a:xfrm>
            <a:off x="11200094" y="2327282"/>
            <a:ext cx="71240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Marketing Team</a:t>
            </a:r>
          </a:p>
        </p:txBody>
      </p:sp>
      <p:pic>
        <p:nvPicPr>
          <p:cNvPr id="85" name="Graphic 84" descr="Users outline">
            <a:extLst>
              <a:ext uri="{FF2B5EF4-FFF2-40B4-BE49-F238E27FC236}">
                <a16:creationId xmlns:a16="http://schemas.microsoft.com/office/drawing/2014/main" id="{17AF68B0-2645-D0BB-59DE-39DE75D911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02115" y="2642304"/>
            <a:ext cx="331940" cy="331940"/>
          </a:xfrm>
          <a:prstGeom prst="rect">
            <a:avLst/>
          </a:prstGeom>
        </p:spPr>
      </p:pic>
      <p:sp>
        <p:nvSpPr>
          <p:cNvPr id="87" name="TextBox 86">
            <a:extLst>
              <a:ext uri="{FF2B5EF4-FFF2-40B4-BE49-F238E27FC236}">
                <a16:creationId xmlns:a16="http://schemas.microsoft.com/office/drawing/2014/main" id="{C86ADB59-2BAA-9C27-3F58-38C58320AD34}"/>
              </a:ext>
            </a:extLst>
          </p:cNvPr>
          <p:cNvSpPr txBox="1"/>
          <p:nvPr/>
        </p:nvSpPr>
        <p:spPr>
          <a:xfrm>
            <a:off x="11211881" y="2989276"/>
            <a:ext cx="71240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CRM Managers</a:t>
            </a:r>
          </a:p>
        </p:txBody>
      </p:sp>
      <p:pic>
        <p:nvPicPr>
          <p:cNvPr id="91" name="Graphic 90">
            <a:extLst>
              <a:ext uri="{FF2B5EF4-FFF2-40B4-BE49-F238E27FC236}">
                <a16:creationId xmlns:a16="http://schemas.microsoft.com/office/drawing/2014/main" id="{E5F9325B-851A-C0D2-4D32-EA68D27B21D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61775" y="2149275"/>
            <a:ext cx="534781" cy="534781"/>
          </a:xfrm>
          <a:prstGeom prst="rect">
            <a:avLst/>
          </a:prstGeom>
        </p:spPr>
      </p:pic>
      <p:cxnSp>
        <p:nvCxnSpPr>
          <p:cNvPr id="94" name="Connector: Elbow 93">
            <a:extLst>
              <a:ext uri="{FF2B5EF4-FFF2-40B4-BE49-F238E27FC236}">
                <a16:creationId xmlns:a16="http://schemas.microsoft.com/office/drawing/2014/main" id="{DCDD462D-1F7D-A099-8844-EFA01C629CF7}"/>
              </a:ext>
            </a:extLst>
          </p:cNvPr>
          <p:cNvCxnSpPr>
            <a:cxnSpLocks/>
          </p:cNvCxnSpPr>
          <p:nvPr/>
        </p:nvCxnSpPr>
        <p:spPr>
          <a:xfrm rot="10800000">
            <a:off x="4997549" y="1741619"/>
            <a:ext cx="6171977" cy="347483"/>
          </a:xfrm>
          <a:prstGeom prst="bentConnector3">
            <a:avLst>
              <a:gd name="adj1" fmla="val 2781"/>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9DC39EE-B816-118C-D6C7-7D96FD63EAB1}"/>
              </a:ext>
            </a:extLst>
          </p:cNvPr>
          <p:cNvCxnSpPr>
            <a:cxnSpLocks/>
            <a:endCxn id="61" idx="0"/>
          </p:cNvCxnSpPr>
          <p:nvPr/>
        </p:nvCxnSpPr>
        <p:spPr>
          <a:xfrm>
            <a:off x="5007612" y="1741616"/>
            <a:ext cx="0" cy="153280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57ED3C39-DC58-D129-3BF0-381E3269B015}"/>
              </a:ext>
            </a:extLst>
          </p:cNvPr>
          <p:cNvSpPr txBox="1"/>
          <p:nvPr/>
        </p:nvSpPr>
        <p:spPr>
          <a:xfrm>
            <a:off x="6680631" y="1583504"/>
            <a:ext cx="244139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Marketing Team and CRM managers launch new campaign with promotional offers</a:t>
            </a:r>
          </a:p>
        </p:txBody>
      </p:sp>
      <p:sp>
        <p:nvSpPr>
          <p:cNvPr id="99" name="TextBox 98">
            <a:extLst>
              <a:ext uri="{FF2B5EF4-FFF2-40B4-BE49-F238E27FC236}">
                <a16:creationId xmlns:a16="http://schemas.microsoft.com/office/drawing/2014/main" id="{18D071C9-B921-F425-6925-900E42294CC5}"/>
              </a:ext>
            </a:extLst>
          </p:cNvPr>
          <p:cNvSpPr txBox="1"/>
          <p:nvPr/>
        </p:nvSpPr>
        <p:spPr>
          <a:xfrm>
            <a:off x="4452404" y="3783409"/>
            <a:ext cx="1110415"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CRM already contains  customer profile, past purchase and demographic data</a:t>
            </a:r>
          </a:p>
        </p:txBody>
      </p:sp>
      <p:cxnSp>
        <p:nvCxnSpPr>
          <p:cNvPr id="100" name="Straight Arrow Connector 99">
            <a:extLst>
              <a:ext uri="{FF2B5EF4-FFF2-40B4-BE49-F238E27FC236}">
                <a16:creationId xmlns:a16="http://schemas.microsoft.com/office/drawing/2014/main" id="{A762E5B2-E1D7-C3E4-6579-ACC2BECD427A}"/>
              </a:ext>
            </a:extLst>
          </p:cNvPr>
          <p:cNvCxnSpPr>
            <a:cxnSpLocks/>
            <a:endCxn id="158" idx="1"/>
          </p:cNvCxnSpPr>
          <p:nvPr/>
        </p:nvCxnSpPr>
        <p:spPr>
          <a:xfrm>
            <a:off x="5219524" y="3486331"/>
            <a:ext cx="861126" cy="998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8C196E22-917E-8F8E-0703-3C729E6688EF}"/>
              </a:ext>
            </a:extLst>
          </p:cNvPr>
          <p:cNvSpPr txBox="1"/>
          <p:nvPr/>
        </p:nvSpPr>
        <p:spPr>
          <a:xfrm>
            <a:off x="5188526" y="3195325"/>
            <a:ext cx="639980"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New promotions/ offers pushed to Dataverse</a:t>
            </a:r>
          </a:p>
        </p:txBody>
      </p:sp>
      <p:sp>
        <p:nvSpPr>
          <p:cNvPr id="103" name="TextBox 102">
            <a:extLst>
              <a:ext uri="{FF2B5EF4-FFF2-40B4-BE49-F238E27FC236}">
                <a16:creationId xmlns:a16="http://schemas.microsoft.com/office/drawing/2014/main" id="{49A762AE-97D8-FD49-43A5-1BBF21921642}"/>
              </a:ext>
            </a:extLst>
          </p:cNvPr>
          <p:cNvSpPr txBox="1"/>
          <p:nvPr/>
        </p:nvSpPr>
        <p:spPr>
          <a:xfrm>
            <a:off x="6181959" y="2895414"/>
            <a:ext cx="107238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New promotion triggers workflow</a:t>
            </a:r>
          </a:p>
        </p:txBody>
      </p:sp>
      <p:pic>
        <p:nvPicPr>
          <p:cNvPr id="110" name="Graphic 109">
            <a:extLst>
              <a:ext uri="{FF2B5EF4-FFF2-40B4-BE49-F238E27FC236}">
                <a16:creationId xmlns:a16="http://schemas.microsoft.com/office/drawing/2014/main" id="{54750E87-E50A-FB8B-BBFA-F03E05A2A82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03309" y="3231051"/>
            <a:ext cx="227480" cy="227480"/>
          </a:xfrm>
          <a:prstGeom prst="rect">
            <a:avLst/>
          </a:prstGeom>
        </p:spPr>
      </p:pic>
      <p:sp>
        <p:nvSpPr>
          <p:cNvPr id="115" name="TextBox 114">
            <a:extLst>
              <a:ext uri="{FF2B5EF4-FFF2-40B4-BE49-F238E27FC236}">
                <a16:creationId xmlns:a16="http://schemas.microsoft.com/office/drawing/2014/main" id="{848F1609-1357-4D26-752F-53297A813B8F}"/>
              </a:ext>
            </a:extLst>
          </p:cNvPr>
          <p:cNvSpPr txBox="1"/>
          <p:nvPr/>
        </p:nvSpPr>
        <p:spPr>
          <a:xfrm>
            <a:off x="5924625" y="4699799"/>
            <a:ext cx="107238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Agent logs are shown on Copilot Studio Kit</a:t>
            </a:r>
          </a:p>
        </p:txBody>
      </p:sp>
      <p:sp>
        <p:nvSpPr>
          <p:cNvPr id="117" name="TextBox 116">
            <a:extLst>
              <a:ext uri="{FF2B5EF4-FFF2-40B4-BE49-F238E27FC236}">
                <a16:creationId xmlns:a16="http://schemas.microsoft.com/office/drawing/2014/main" id="{52DE58B1-7B73-BF36-FC5D-153AB79642AD}"/>
              </a:ext>
            </a:extLst>
          </p:cNvPr>
          <p:cNvSpPr txBox="1"/>
          <p:nvPr/>
        </p:nvSpPr>
        <p:spPr>
          <a:xfrm>
            <a:off x="6120974" y="5799896"/>
            <a:ext cx="37921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091F2C"/>
                </a:solidFill>
                <a:effectLst/>
                <a:uLnTx/>
                <a:uFillTx/>
                <a:latin typeface="Segoe Sans Display"/>
                <a:ea typeface="+mn-ea"/>
                <a:cs typeface="+mn-cs"/>
              </a:rPr>
              <a:t>*Please Note: </a:t>
            </a:r>
            <a:r>
              <a:rPr kumimoji="0" lang="en-US" sz="500" b="0" i="0" u="none" strike="noStrike" kern="1200" cap="none" spc="0" normalizeH="0" baseline="0" noProof="0">
                <a:ln>
                  <a:noFill/>
                </a:ln>
                <a:solidFill>
                  <a:srgbClr val="091F2C"/>
                </a:solidFill>
                <a:effectLst/>
                <a:uLnTx/>
                <a:uFillTx/>
                <a:latin typeface="Segoe Sans Display"/>
                <a:ea typeface="+mn-ea"/>
                <a:cs typeface="+mn-cs"/>
              </a:rPr>
              <a:t>The WhatsApp channel uses Azure Communication Services (ACS) as the bridge between agents you create in Copilot Studio and your WhatsApp endpoint, the chat or group that the users of your agent will use to interact with the agent. It is in Preview now.</a:t>
            </a:r>
          </a:p>
        </p:txBody>
      </p:sp>
      <p:sp>
        <p:nvSpPr>
          <p:cNvPr id="119" name="Rectangle 118">
            <a:extLst>
              <a:ext uri="{FF2B5EF4-FFF2-40B4-BE49-F238E27FC236}">
                <a16:creationId xmlns:a16="http://schemas.microsoft.com/office/drawing/2014/main" id="{0B0EB19C-4BD4-B0D2-4049-27D4B0C95CA0}"/>
              </a:ext>
            </a:extLst>
          </p:cNvPr>
          <p:cNvSpPr/>
          <p:nvPr/>
        </p:nvSpPr>
        <p:spPr bwMode="auto">
          <a:xfrm>
            <a:off x="4476814" y="4182515"/>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21" name="Graphic 120">
            <a:extLst>
              <a:ext uri="{FF2B5EF4-FFF2-40B4-BE49-F238E27FC236}">
                <a16:creationId xmlns:a16="http://schemas.microsoft.com/office/drawing/2014/main" id="{4E3C90B4-F330-0BC8-51A0-E597A0FB41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33677" y="5140060"/>
            <a:ext cx="227480" cy="227480"/>
          </a:xfrm>
          <a:prstGeom prst="rect">
            <a:avLst/>
          </a:prstGeom>
        </p:spPr>
      </p:pic>
      <p:pic>
        <p:nvPicPr>
          <p:cNvPr id="122" name="Graphic 121">
            <a:extLst>
              <a:ext uri="{FF2B5EF4-FFF2-40B4-BE49-F238E27FC236}">
                <a16:creationId xmlns:a16="http://schemas.microsoft.com/office/drawing/2014/main" id="{84DDAC6F-087F-8F5A-0C01-57ACBE5A95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3677" y="4547364"/>
            <a:ext cx="227480" cy="227480"/>
          </a:xfrm>
          <a:prstGeom prst="rect">
            <a:avLst/>
          </a:prstGeom>
        </p:spPr>
      </p:pic>
      <p:pic>
        <p:nvPicPr>
          <p:cNvPr id="124" name="Graphic 123">
            <a:extLst>
              <a:ext uri="{FF2B5EF4-FFF2-40B4-BE49-F238E27FC236}">
                <a16:creationId xmlns:a16="http://schemas.microsoft.com/office/drawing/2014/main" id="{7E64874C-333A-7F28-DF35-4E7A1E791F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3677" y="4251015"/>
            <a:ext cx="227481" cy="227481"/>
          </a:xfrm>
          <a:prstGeom prst="rect">
            <a:avLst/>
          </a:prstGeom>
        </p:spPr>
      </p:pic>
      <p:pic>
        <p:nvPicPr>
          <p:cNvPr id="126" name="Graphic 125">
            <a:extLst>
              <a:ext uri="{FF2B5EF4-FFF2-40B4-BE49-F238E27FC236}">
                <a16:creationId xmlns:a16="http://schemas.microsoft.com/office/drawing/2014/main" id="{FB322B9E-EA2B-D7FE-7DAA-2BFA57330F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20967" y="5758176"/>
            <a:ext cx="252900" cy="227480"/>
          </a:xfrm>
          <a:prstGeom prst="rect">
            <a:avLst/>
          </a:prstGeom>
        </p:spPr>
      </p:pic>
      <p:pic>
        <p:nvPicPr>
          <p:cNvPr id="128" name="Graphic 127">
            <a:extLst>
              <a:ext uri="{FF2B5EF4-FFF2-40B4-BE49-F238E27FC236}">
                <a16:creationId xmlns:a16="http://schemas.microsoft.com/office/drawing/2014/main" id="{92E256AC-B8A7-E47F-799E-459B8E0D3E4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33677" y="6054523"/>
            <a:ext cx="227480" cy="227480"/>
          </a:xfrm>
          <a:prstGeom prst="rect">
            <a:avLst/>
          </a:prstGeom>
        </p:spPr>
      </p:pic>
      <p:sp>
        <p:nvSpPr>
          <p:cNvPr id="130" name="TextBox 129">
            <a:extLst>
              <a:ext uri="{FF2B5EF4-FFF2-40B4-BE49-F238E27FC236}">
                <a16:creationId xmlns:a16="http://schemas.microsoft.com/office/drawing/2014/main" id="{C7D2C55C-A12D-C64A-19AA-2108604B1F07}"/>
              </a:ext>
            </a:extLst>
          </p:cNvPr>
          <p:cNvSpPr txBox="1"/>
          <p:nvPr/>
        </p:nvSpPr>
        <p:spPr>
          <a:xfrm>
            <a:off x="4865546" y="4326283"/>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31" name="TextBox 130">
            <a:extLst>
              <a:ext uri="{FF2B5EF4-FFF2-40B4-BE49-F238E27FC236}">
                <a16:creationId xmlns:a16="http://schemas.microsoft.com/office/drawing/2014/main" id="{0C95AB71-1489-EFEB-97A6-584D4283CDAC}"/>
              </a:ext>
            </a:extLst>
          </p:cNvPr>
          <p:cNvSpPr txBox="1"/>
          <p:nvPr/>
        </p:nvSpPr>
        <p:spPr>
          <a:xfrm>
            <a:off x="5034505" y="462263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33" name="TextBox 132">
            <a:extLst>
              <a:ext uri="{FF2B5EF4-FFF2-40B4-BE49-F238E27FC236}">
                <a16:creationId xmlns:a16="http://schemas.microsoft.com/office/drawing/2014/main" id="{C642B9F6-3DEA-DEA4-F6A2-4269DA1CF11F}"/>
              </a:ext>
            </a:extLst>
          </p:cNvPr>
          <p:cNvSpPr txBox="1"/>
          <p:nvPr/>
        </p:nvSpPr>
        <p:spPr>
          <a:xfrm>
            <a:off x="4876433" y="5214804"/>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34" name="TextBox 133">
            <a:extLst>
              <a:ext uri="{FF2B5EF4-FFF2-40B4-BE49-F238E27FC236}">
                <a16:creationId xmlns:a16="http://schemas.microsoft.com/office/drawing/2014/main" id="{32340734-2522-7EB6-D77B-DF721611FD15}"/>
              </a:ext>
            </a:extLst>
          </p:cNvPr>
          <p:cNvSpPr txBox="1"/>
          <p:nvPr/>
        </p:nvSpPr>
        <p:spPr>
          <a:xfrm>
            <a:off x="4812177" y="5832920"/>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35" name="TextBox 134">
            <a:extLst>
              <a:ext uri="{FF2B5EF4-FFF2-40B4-BE49-F238E27FC236}">
                <a16:creationId xmlns:a16="http://schemas.microsoft.com/office/drawing/2014/main" id="{90E94C59-ABD6-BE0A-7C6D-C06386683952}"/>
              </a:ext>
            </a:extLst>
          </p:cNvPr>
          <p:cNvSpPr txBox="1"/>
          <p:nvPr/>
        </p:nvSpPr>
        <p:spPr>
          <a:xfrm>
            <a:off x="4928602" y="6129267"/>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37" name="TextBox 136">
            <a:extLst>
              <a:ext uri="{FF2B5EF4-FFF2-40B4-BE49-F238E27FC236}">
                <a16:creationId xmlns:a16="http://schemas.microsoft.com/office/drawing/2014/main" id="{1E567C28-6B03-CACC-1857-70104DF992CA}"/>
              </a:ext>
            </a:extLst>
          </p:cNvPr>
          <p:cNvSpPr txBox="1"/>
          <p:nvPr/>
        </p:nvSpPr>
        <p:spPr>
          <a:xfrm>
            <a:off x="4649516" y="4029193"/>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39" name="Graphic 138">
            <a:extLst>
              <a:ext uri="{FF2B5EF4-FFF2-40B4-BE49-F238E27FC236}">
                <a16:creationId xmlns:a16="http://schemas.microsoft.com/office/drawing/2014/main" id="{3DF33288-567F-413A-74C1-57F20FBAE01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20967" y="5436408"/>
            <a:ext cx="252900" cy="252900"/>
          </a:xfrm>
          <a:prstGeom prst="rect">
            <a:avLst/>
          </a:prstGeom>
        </p:spPr>
      </p:pic>
      <p:pic>
        <p:nvPicPr>
          <p:cNvPr id="140" name="Graphic 139">
            <a:extLst>
              <a:ext uri="{FF2B5EF4-FFF2-40B4-BE49-F238E27FC236}">
                <a16:creationId xmlns:a16="http://schemas.microsoft.com/office/drawing/2014/main" id="{43363200-9DC9-0045-D0FD-60A2631EB61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33677" y="4843712"/>
            <a:ext cx="227480" cy="227480"/>
          </a:xfrm>
          <a:prstGeom prst="rect">
            <a:avLst/>
          </a:prstGeom>
        </p:spPr>
      </p:pic>
      <p:sp>
        <p:nvSpPr>
          <p:cNvPr id="143" name="TextBox 142">
            <a:extLst>
              <a:ext uri="{FF2B5EF4-FFF2-40B4-BE49-F238E27FC236}">
                <a16:creationId xmlns:a16="http://schemas.microsoft.com/office/drawing/2014/main" id="{C5817C8C-5786-1CCB-2C5E-A436C8DC3B7D}"/>
              </a:ext>
            </a:extLst>
          </p:cNvPr>
          <p:cNvSpPr txBox="1"/>
          <p:nvPr/>
        </p:nvSpPr>
        <p:spPr>
          <a:xfrm>
            <a:off x="5022435" y="4918980"/>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45" name="TextBox 144">
            <a:extLst>
              <a:ext uri="{FF2B5EF4-FFF2-40B4-BE49-F238E27FC236}">
                <a16:creationId xmlns:a16="http://schemas.microsoft.com/office/drawing/2014/main" id="{0B17B649-BBFD-BB94-1D5E-7F354BE95AB3}"/>
              </a:ext>
            </a:extLst>
          </p:cNvPr>
          <p:cNvSpPr txBox="1"/>
          <p:nvPr/>
        </p:nvSpPr>
        <p:spPr>
          <a:xfrm>
            <a:off x="5000240" y="5524386"/>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47" name="Graphic 146">
            <a:extLst>
              <a:ext uri="{FF2B5EF4-FFF2-40B4-BE49-F238E27FC236}">
                <a16:creationId xmlns:a16="http://schemas.microsoft.com/office/drawing/2014/main" id="{7C893429-0F2B-D129-2E56-7FA030CD8B5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33677" y="6350870"/>
            <a:ext cx="227480" cy="227480"/>
          </a:xfrm>
          <a:prstGeom prst="rect">
            <a:avLst/>
          </a:prstGeom>
        </p:spPr>
      </p:pic>
      <p:sp>
        <p:nvSpPr>
          <p:cNvPr id="148" name="TextBox 147">
            <a:extLst>
              <a:ext uri="{FF2B5EF4-FFF2-40B4-BE49-F238E27FC236}">
                <a16:creationId xmlns:a16="http://schemas.microsoft.com/office/drawing/2014/main" id="{1931220A-09C2-5E67-E143-5F6AC5E68432}"/>
              </a:ext>
            </a:extLst>
          </p:cNvPr>
          <p:cNvSpPr txBox="1"/>
          <p:nvPr/>
        </p:nvSpPr>
        <p:spPr>
          <a:xfrm>
            <a:off x="4928602" y="6425614"/>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sp>
        <p:nvSpPr>
          <p:cNvPr id="149" name="Rectangle 148">
            <a:extLst>
              <a:ext uri="{FF2B5EF4-FFF2-40B4-BE49-F238E27FC236}">
                <a16:creationId xmlns:a16="http://schemas.microsoft.com/office/drawing/2014/main" id="{38D0BCE9-6910-AFE4-98A0-6DFA1C836E6E}"/>
              </a:ext>
            </a:extLst>
          </p:cNvPr>
          <p:cNvSpPr/>
          <p:nvPr/>
        </p:nvSpPr>
        <p:spPr bwMode="auto">
          <a:xfrm>
            <a:off x="7079227" y="4727252"/>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50" name="Graphic 149">
            <a:extLst>
              <a:ext uri="{FF2B5EF4-FFF2-40B4-BE49-F238E27FC236}">
                <a16:creationId xmlns:a16="http://schemas.microsoft.com/office/drawing/2014/main" id="{9A5BEEE2-5051-61C6-3129-7D3F6A8565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0196" y="4772798"/>
            <a:ext cx="390341" cy="390341"/>
          </a:xfrm>
          <a:prstGeom prst="rect">
            <a:avLst/>
          </a:prstGeom>
        </p:spPr>
      </p:pic>
      <p:pic>
        <p:nvPicPr>
          <p:cNvPr id="151" name="Graphic 150">
            <a:extLst>
              <a:ext uri="{FF2B5EF4-FFF2-40B4-BE49-F238E27FC236}">
                <a16:creationId xmlns:a16="http://schemas.microsoft.com/office/drawing/2014/main" id="{D9EF585F-90BB-9ACE-1C7D-E3DE71C7257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82403" y="4772798"/>
            <a:ext cx="390341" cy="390341"/>
          </a:xfrm>
          <a:prstGeom prst="rect">
            <a:avLst/>
          </a:prstGeom>
        </p:spPr>
      </p:pic>
      <p:sp>
        <p:nvSpPr>
          <p:cNvPr id="153" name="TextBox 152">
            <a:extLst>
              <a:ext uri="{FF2B5EF4-FFF2-40B4-BE49-F238E27FC236}">
                <a16:creationId xmlns:a16="http://schemas.microsoft.com/office/drawing/2014/main" id="{18BF49DA-C8DA-6330-3B83-2EAF2775A852}"/>
              </a:ext>
            </a:extLst>
          </p:cNvPr>
          <p:cNvSpPr txBox="1"/>
          <p:nvPr/>
        </p:nvSpPr>
        <p:spPr>
          <a:xfrm>
            <a:off x="8178175" y="5150793"/>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155" name="Rectangle: Rounded Corners 154">
            <a:extLst>
              <a:ext uri="{FF2B5EF4-FFF2-40B4-BE49-F238E27FC236}">
                <a16:creationId xmlns:a16="http://schemas.microsoft.com/office/drawing/2014/main" id="{2BB23E0E-C9A8-68E7-4406-9F22ABF811D0}"/>
              </a:ext>
            </a:extLst>
          </p:cNvPr>
          <p:cNvSpPr/>
          <p:nvPr/>
        </p:nvSpPr>
        <p:spPr bwMode="auto">
          <a:xfrm>
            <a:off x="5861699" y="3175082"/>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56" name="TextBox 155">
            <a:extLst>
              <a:ext uri="{FF2B5EF4-FFF2-40B4-BE49-F238E27FC236}">
                <a16:creationId xmlns:a16="http://schemas.microsoft.com/office/drawing/2014/main" id="{10E091DE-8D57-8197-3232-37F4BEBDF6E1}"/>
              </a:ext>
            </a:extLst>
          </p:cNvPr>
          <p:cNvSpPr txBox="1"/>
          <p:nvPr/>
        </p:nvSpPr>
        <p:spPr>
          <a:xfrm>
            <a:off x="6257866" y="3189679"/>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58" name="Graphic 157">
            <a:extLst>
              <a:ext uri="{FF2B5EF4-FFF2-40B4-BE49-F238E27FC236}">
                <a16:creationId xmlns:a16="http://schemas.microsoft.com/office/drawing/2014/main" id="{CECA4F55-0D3D-1C52-0D35-A8E2EC76A8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0650" y="3301019"/>
            <a:ext cx="390593" cy="390593"/>
          </a:xfrm>
          <a:prstGeom prst="rect">
            <a:avLst/>
          </a:prstGeom>
        </p:spPr>
      </p:pic>
      <p:sp>
        <p:nvSpPr>
          <p:cNvPr id="159" name="TextBox 158">
            <a:extLst>
              <a:ext uri="{FF2B5EF4-FFF2-40B4-BE49-F238E27FC236}">
                <a16:creationId xmlns:a16="http://schemas.microsoft.com/office/drawing/2014/main" id="{92EDB785-21E7-979C-8BDB-24F4079A163D}"/>
              </a:ext>
            </a:extLst>
          </p:cNvPr>
          <p:cNvSpPr txBox="1"/>
          <p:nvPr/>
        </p:nvSpPr>
        <p:spPr>
          <a:xfrm>
            <a:off x="5972262" y="3689675"/>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60" name="TextBox 159">
            <a:extLst>
              <a:ext uri="{FF2B5EF4-FFF2-40B4-BE49-F238E27FC236}">
                <a16:creationId xmlns:a16="http://schemas.microsoft.com/office/drawing/2014/main" id="{FBF8F072-ECCE-BE83-46A6-7CC4777C282E}"/>
              </a:ext>
            </a:extLst>
          </p:cNvPr>
          <p:cNvSpPr txBox="1"/>
          <p:nvPr/>
        </p:nvSpPr>
        <p:spPr>
          <a:xfrm>
            <a:off x="6691399" y="3689675"/>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61" name="Graphic 160">
            <a:extLst>
              <a:ext uri="{FF2B5EF4-FFF2-40B4-BE49-F238E27FC236}">
                <a16:creationId xmlns:a16="http://schemas.microsoft.com/office/drawing/2014/main" id="{3C8990DA-F6EE-9528-47AB-3E4F4CA3FAF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885934" y="3301019"/>
            <a:ext cx="390593" cy="390593"/>
          </a:xfrm>
          <a:prstGeom prst="rect">
            <a:avLst/>
          </a:prstGeom>
        </p:spPr>
      </p:pic>
      <p:pic>
        <p:nvPicPr>
          <p:cNvPr id="162" name="Graphic 161">
            <a:extLst>
              <a:ext uri="{FF2B5EF4-FFF2-40B4-BE49-F238E27FC236}">
                <a16:creationId xmlns:a16="http://schemas.microsoft.com/office/drawing/2014/main" id="{0BB4A5E5-8848-8664-4111-98245DF53A8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649567" y="3465321"/>
            <a:ext cx="227480" cy="227480"/>
          </a:xfrm>
          <a:prstGeom prst="rect">
            <a:avLst/>
          </a:prstGeom>
        </p:spPr>
      </p:pic>
      <p:pic>
        <p:nvPicPr>
          <p:cNvPr id="163" name="Picture 162" descr="A blue rectangle with white text">
            <a:extLst>
              <a:ext uri="{FF2B5EF4-FFF2-40B4-BE49-F238E27FC236}">
                <a16:creationId xmlns:a16="http://schemas.microsoft.com/office/drawing/2014/main" id="{AF4D6841-7ED6-23BC-F9C9-2027F618CD0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72339" y="3596936"/>
            <a:ext cx="154560" cy="107833"/>
          </a:xfrm>
          <a:prstGeom prst="rect">
            <a:avLst/>
          </a:prstGeom>
        </p:spPr>
      </p:pic>
      <p:pic>
        <p:nvPicPr>
          <p:cNvPr id="164" name="Graphic 163">
            <a:extLst>
              <a:ext uri="{FF2B5EF4-FFF2-40B4-BE49-F238E27FC236}">
                <a16:creationId xmlns:a16="http://schemas.microsoft.com/office/drawing/2014/main" id="{53548AED-BDD6-90BC-AF20-197CF68BD3C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81923" y="3465321"/>
            <a:ext cx="226223" cy="227480"/>
          </a:xfrm>
          <a:prstGeom prst="rect">
            <a:avLst/>
          </a:prstGeom>
        </p:spPr>
      </p:pic>
      <p:sp>
        <p:nvSpPr>
          <p:cNvPr id="166" name="Rectangle: Rounded Corners 165">
            <a:extLst>
              <a:ext uri="{FF2B5EF4-FFF2-40B4-BE49-F238E27FC236}">
                <a16:creationId xmlns:a16="http://schemas.microsoft.com/office/drawing/2014/main" id="{219CBB23-830A-5C8A-2812-95B60302BF35}"/>
              </a:ext>
            </a:extLst>
          </p:cNvPr>
          <p:cNvSpPr/>
          <p:nvPr/>
        </p:nvSpPr>
        <p:spPr bwMode="auto">
          <a:xfrm>
            <a:off x="7693823" y="3175082"/>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7" name="TextBox 166">
            <a:extLst>
              <a:ext uri="{FF2B5EF4-FFF2-40B4-BE49-F238E27FC236}">
                <a16:creationId xmlns:a16="http://schemas.microsoft.com/office/drawing/2014/main" id="{E19A234D-260B-4BE8-5D23-C7E36005624F}"/>
              </a:ext>
            </a:extLst>
          </p:cNvPr>
          <p:cNvSpPr txBox="1"/>
          <p:nvPr/>
        </p:nvSpPr>
        <p:spPr>
          <a:xfrm>
            <a:off x="8333504" y="3762581"/>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pic>
        <p:nvPicPr>
          <p:cNvPr id="168" name="Graphic 167">
            <a:extLst>
              <a:ext uri="{FF2B5EF4-FFF2-40B4-BE49-F238E27FC236}">
                <a16:creationId xmlns:a16="http://schemas.microsoft.com/office/drawing/2014/main" id="{6781112D-33B1-F84B-6F50-F945C88E433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842973" y="3619409"/>
            <a:ext cx="227480" cy="227480"/>
          </a:xfrm>
          <a:prstGeom prst="rect">
            <a:avLst/>
          </a:prstGeom>
        </p:spPr>
      </p:pic>
      <p:cxnSp>
        <p:nvCxnSpPr>
          <p:cNvPr id="169" name="Straight Arrow Connector 168">
            <a:extLst>
              <a:ext uri="{FF2B5EF4-FFF2-40B4-BE49-F238E27FC236}">
                <a16:creationId xmlns:a16="http://schemas.microsoft.com/office/drawing/2014/main" id="{12417B32-82DF-5B23-160F-7F3B8B4FC16D}"/>
              </a:ext>
            </a:extLst>
          </p:cNvPr>
          <p:cNvCxnSpPr>
            <a:cxnSpLocks/>
          </p:cNvCxnSpPr>
          <p:nvPr/>
        </p:nvCxnSpPr>
        <p:spPr>
          <a:xfrm flipH="1" flipV="1">
            <a:off x="8120515" y="3251233"/>
            <a:ext cx="688290" cy="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BF631B1E-7498-D044-C9BE-6BED0ADDF811}"/>
              </a:ext>
            </a:extLst>
          </p:cNvPr>
          <p:cNvCxnSpPr>
            <a:cxnSpLocks/>
            <a:endCxn id="91" idx="1"/>
          </p:cNvCxnSpPr>
          <p:nvPr/>
        </p:nvCxnSpPr>
        <p:spPr>
          <a:xfrm flipV="1">
            <a:off x="6146365" y="2416666"/>
            <a:ext cx="1715410" cy="758416"/>
          </a:xfrm>
          <a:prstGeom prst="bentConnector3">
            <a:avLst>
              <a:gd name="adj1" fmla="val -48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92FA0F2C-9BD6-F0BF-83E1-86DD618DB3D4}"/>
              </a:ext>
            </a:extLst>
          </p:cNvPr>
          <p:cNvCxnSpPr>
            <a:cxnSpLocks/>
          </p:cNvCxnSpPr>
          <p:nvPr/>
        </p:nvCxnSpPr>
        <p:spPr>
          <a:xfrm>
            <a:off x="7932270" y="2598727"/>
            <a:ext cx="0" cy="61360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C2A060E3-1D92-376F-514E-450996B5BE3E}"/>
              </a:ext>
            </a:extLst>
          </p:cNvPr>
          <p:cNvSpPr txBox="1"/>
          <p:nvPr/>
        </p:nvSpPr>
        <p:spPr>
          <a:xfrm>
            <a:off x="7950034" y="2672041"/>
            <a:ext cx="82259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Invokes tools based on instructions</a:t>
            </a:r>
          </a:p>
        </p:txBody>
      </p:sp>
      <p:sp>
        <p:nvSpPr>
          <p:cNvPr id="174" name="TextBox 173">
            <a:extLst>
              <a:ext uri="{FF2B5EF4-FFF2-40B4-BE49-F238E27FC236}">
                <a16:creationId xmlns:a16="http://schemas.microsoft.com/office/drawing/2014/main" id="{18B0B0C1-E635-EDBC-9CF3-64365EC4B454}"/>
              </a:ext>
            </a:extLst>
          </p:cNvPr>
          <p:cNvSpPr txBox="1"/>
          <p:nvPr/>
        </p:nvSpPr>
        <p:spPr>
          <a:xfrm>
            <a:off x="8081469" y="3016029"/>
            <a:ext cx="82259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5a. Categories promotions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5b. Evaluates customers</a:t>
            </a:r>
          </a:p>
        </p:txBody>
      </p:sp>
      <p:cxnSp>
        <p:nvCxnSpPr>
          <p:cNvPr id="176" name="Connector: Elbow 175">
            <a:extLst>
              <a:ext uri="{FF2B5EF4-FFF2-40B4-BE49-F238E27FC236}">
                <a16:creationId xmlns:a16="http://schemas.microsoft.com/office/drawing/2014/main" id="{51BC4B65-522B-8355-76E8-C9203D74C9A4}"/>
              </a:ext>
            </a:extLst>
          </p:cNvPr>
          <p:cNvCxnSpPr>
            <a:cxnSpLocks/>
            <a:stCxn id="110" idx="2"/>
            <a:endCxn id="168" idx="3"/>
          </p:cNvCxnSpPr>
          <p:nvPr/>
        </p:nvCxnSpPr>
        <p:spPr>
          <a:xfrm rot="16200000" flipH="1">
            <a:off x="7906442" y="3569138"/>
            <a:ext cx="274618" cy="53404"/>
          </a:xfrm>
          <a:prstGeom prst="bentConnector4">
            <a:avLst>
              <a:gd name="adj1" fmla="val 45856"/>
              <a:gd name="adj2" fmla="val 394000"/>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8AF8025C-1357-FDA4-6B4D-C13BC8FC8F76}"/>
              </a:ext>
            </a:extLst>
          </p:cNvPr>
          <p:cNvSpPr txBox="1"/>
          <p:nvPr/>
        </p:nvSpPr>
        <p:spPr>
          <a:xfrm>
            <a:off x="8219906" y="3544355"/>
            <a:ext cx="49561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5c. Derives eligibility score</a:t>
            </a:r>
          </a:p>
        </p:txBody>
      </p:sp>
      <p:cxnSp>
        <p:nvCxnSpPr>
          <p:cNvPr id="181" name="Connector: Elbow 180">
            <a:extLst>
              <a:ext uri="{FF2B5EF4-FFF2-40B4-BE49-F238E27FC236}">
                <a16:creationId xmlns:a16="http://schemas.microsoft.com/office/drawing/2014/main" id="{29F03670-B9DA-E72B-1455-2C96E884E81D}"/>
              </a:ext>
            </a:extLst>
          </p:cNvPr>
          <p:cNvCxnSpPr>
            <a:cxnSpLocks/>
            <a:stCxn id="161" idx="3"/>
            <a:endCxn id="110" idx="1"/>
          </p:cNvCxnSpPr>
          <p:nvPr/>
        </p:nvCxnSpPr>
        <p:spPr>
          <a:xfrm flipV="1">
            <a:off x="7276527" y="3344791"/>
            <a:ext cx="626782" cy="151525"/>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D62B8160-B032-408F-4001-F9B570EA899C}"/>
              </a:ext>
            </a:extLst>
          </p:cNvPr>
          <p:cNvSpPr txBox="1"/>
          <p:nvPr/>
        </p:nvSpPr>
        <p:spPr>
          <a:xfrm>
            <a:off x="7077764" y="3910029"/>
            <a:ext cx="66134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5d. Pulls promotion templates</a:t>
            </a:r>
          </a:p>
        </p:txBody>
      </p:sp>
      <p:cxnSp>
        <p:nvCxnSpPr>
          <p:cNvPr id="187" name="Connector: Elbow 186">
            <a:extLst>
              <a:ext uri="{FF2B5EF4-FFF2-40B4-BE49-F238E27FC236}">
                <a16:creationId xmlns:a16="http://schemas.microsoft.com/office/drawing/2014/main" id="{2489356E-A45C-A4CF-3309-5E8B40988B34}"/>
              </a:ext>
            </a:extLst>
          </p:cNvPr>
          <p:cNvCxnSpPr>
            <a:cxnSpLocks/>
            <a:endCxn id="63" idx="1"/>
          </p:cNvCxnSpPr>
          <p:nvPr/>
        </p:nvCxnSpPr>
        <p:spPr>
          <a:xfrm rot="16200000" flipH="1">
            <a:off x="9824271" y="3005719"/>
            <a:ext cx="482628" cy="220787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E816D152-3B05-9E24-BD4F-7F46846B3BE9}"/>
              </a:ext>
            </a:extLst>
          </p:cNvPr>
          <p:cNvSpPr txBox="1"/>
          <p:nvPr/>
        </p:nvSpPr>
        <p:spPr>
          <a:xfrm>
            <a:off x="9038385" y="4384119"/>
            <a:ext cx="164918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6-a-1. </a:t>
            </a:r>
            <a:r>
              <a:rPr kumimoji="0" lang="en-US" sz="500" b="0" i="0" u="none" strike="noStrike" kern="1200" cap="none" spc="0" normalizeH="0" baseline="0" noProof="0" err="1">
                <a:ln>
                  <a:noFill/>
                </a:ln>
                <a:solidFill>
                  <a:srgbClr val="091F2C"/>
                </a:solidFill>
                <a:effectLst/>
                <a:uLnTx/>
                <a:uFillTx/>
                <a:latin typeface="Segoe Sans Display"/>
                <a:ea typeface="+mn-ea"/>
                <a:cs typeface="+mn-cs"/>
              </a:rPr>
              <a:t>eligibility_score</a:t>
            </a:r>
            <a:r>
              <a:rPr kumimoji="0" lang="en-US" sz="500" b="0" i="0" u="none" strike="noStrike" kern="1200" cap="none" spc="0" normalizeH="0" baseline="0" noProof="0">
                <a:ln>
                  <a:noFill/>
                </a:ln>
                <a:solidFill>
                  <a:srgbClr val="091F2C"/>
                </a:solidFill>
                <a:effectLst/>
                <a:uLnTx/>
                <a:uFillTx/>
                <a:latin typeface="Segoe Sans Display"/>
                <a:ea typeface="+mn-ea"/>
                <a:cs typeface="+mn-cs"/>
              </a:rPr>
              <a:t> &gt;0.8, sends promotional messages via SMS (</a:t>
            </a:r>
            <a:r>
              <a:rPr kumimoji="0" lang="en-US" sz="500" b="0" i="0" u="none" strike="noStrike" kern="1200" cap="none" spc="0" normalizeH="0" baseline="0" noProof="0" err="1">
                <a:ln>
                  <a:noFill/>
                </a:ln>
                <a:solidFill>
                  <a:srgbClr val="091F2C"/>
                </a:solidFill>
                <a:effectLst/>
                <a:uLnTx/>
                <a:uFillTx/>
                <a:latin typeface="Segoe Sans Display"/>
                <a:ea typeface="+mn-ea"/>
                <a:cs typeface="+mn-cs"/>
              </a:rPr>
              <a:t>Twillio</a:t>
            </a:r>
            <a:r>
              <a:rPr kumimoji="0" lang="en-US" sz="500" b="0" i="0" u="none" strike="noStrike" kern="1200" cap="none" spc="0" normalizeH="0" baseline="0" noProof="0">
                <a:ln>
                  <a:noFill/>
                </a:ln>
                <a:solidFill>
                  <a:srgbClr val="091F2C"/>
                </a:solidFill>
                <a:effectLst/>
                <a:uLnTx/>
                <a:uFillTx/>
                <a:latin typeface="Segoe Sans Display"/>
                <a:ea typeface="+mn-ea"/>
                <a:cs typeface="+mn-cs"/>
              </a:rPr>
              <a:t>) &amp; emails</a:t>
            </a:r>
          </a:p>
        </p:txBody>
      </p:sp>
      <p:cxnSp>
        <p:nvCxnSpPr>
          <p:cNvPr id="189" name="Connector: Elbow 188">
            <a:extLst>
              <a:ext uri="{FF2B5EF4-FFF2-40B4-BE49-F238E27FC236}">
                <a16:creationId xmlns:a16="http://schemas.microsoft.com/office/drawing/2014/main" id="{F186AF38-779A-C267-14D1-88458414FE9C}"/>
              </a:ext>
            </a:extLst>
          </p:cNvPr>
          <p:cNvCxnSpPr>
            <a:cxnSpLocks/>
            <a:endCxn id="162" idx="2"/>
          </p:cNvCxnSpPr>
          <p:nvPr/>
        </p:nvCxnSpPr>
        <p:spPr>
          <a:xfrm>
            <a:off x="9100118" y="3676448"/>
            <a:ext cx="663189" cy="16353"/>
          </a:xfrm>
          <a:prstGeom prst="bentConnector4">
            <a:avLst>
              <a:gd name="adj1" fmla="val 9165"/>
              <a:gd name="adj2" fmla="val 149790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C4253A02-829E-2BB8-C4B8-1F3EAA3D9AAA}"/>
              </a:ext>
            </a:extLst>
          </p:cNvPr>
          <p:cNvSpPr txBox="1"/>
          <p:nvPr/>
        </p:nvSpPr>
        <p:spPr>
          <a:xfrm>
            <a:off x="9083712" y="3951182"/>
            <a:ext cx="76606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a:t>
            </a:r>
            <a:r>
              <a:rPr kumimoji="0" lang="en-US" sz="500" b="0" i="0" u="none" strike="noStrike" kern="1200" cap="none" spc="0" normalizeH="0" baseline="0" noProof="0" err="1">
                <a:ln>
                  <a:noFill/>
                </a:ln>
                <a:solidFill>
                  <a:srgbClr val="091F2C"/>
                </a:solidFill>
                <a:effectLst/>
                <a:uLnTx/>
                <a:uFillTx/>
                <a:latin typeface="Segoe Sans Display"/>
                <a:ea typeface="+mn-ea"/>
                <a:cs typeface="+mn-cs"/>
              </a:rPr>
              <a:t>eligibility_score</a:t>
            </a:r>
            <a:r>
              <a:rPr kumimoji="0" lang="en-US" sz="500" b="0" i="0" u="none" strike="noStrike" kern="1200" cap="none" spc="0" normalizeH="0" baseline="0" noProof="0">
                <a:ln>
                  <a:noFill/>
                </a:ln>
                <a:solidFill>
                  <a:srgbClr val="091F2C"/>
                </a:solidFill>
                <a:effectLst/>
                <a:uLnTx/>
                <a:uFillTx/>
                <a:latin typeface="Segoe Sans Display"/>
                <a:ea typeface="+mn-ea"/>
                <a:cs typeface="+mn-cs"/>
              </a:rPr>
              <a:t> &lt;0.2, sends review message</a:t>
            </a:r>
          </a:p>
        </p:txBody>
      </p:sp>
      <p:cxnSp>
        <p:nvCxnSpPr>
          <p:cNvPr id="191" name="Connector: Elbow 190">
            <a:extLst>
              <a:ext uri="{FF2B5EF4-FFF2-40B4-BE49-F238E27FC236}">
                <a16:creationId xmlns:a16="http://schemas.microsoft.com/office/drawing/2014/main" id="{D228BF29-FB1F-79E4-2E73-D60866C39FB8}"/>
              </a:ext>
            </a:extLst>
          </p:cNvPr>
          <p:cNvCxnSpPr>
            <a:cxnSpLocks/>
            <a:stCxn id="164" idx="2"/>
          </p:cNvCxnSpPr>
          <p:nvPr/>
        </p:nvCxnSpPr>
        <p:spPr>
          <a:xfrm rot="16200000" flipH="1">
            <a:off x="10437423" y="3450413"/>
            <a:ext cx="489714" cy="97449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95E2F035-229C-0ECF-7052-1E1E74BB2695}"/>
              </a:ext>
            </a:extLst>
          </p:cNvPr>
          <p:cNvSpPr txBox="1"/>
          <p:nvPr/>
        </p:nvSpPr>
        <p:spPr>
          <a:xfrm>
            <a:off x="10278606" y="4054995"/>
            <a:ext cx="77354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6-a-2. sends promotions</a:t>
            </a:r>
          </a:p>
        </p:txBody>
      </p:sp>
      <p:cxnSp>
        <p:nvCxnSpPr>
          <p:cNvPr id="193" name="Connector: Elbow 192">
            <a:extLst>
              <a:ext uri="{FF2B5EF4-FFF2-40B4-BE49-F238E27FC236}">
                <a16:creationId xmlns:a16="http://schemas.microsoft.com/office/drawing/2014/main" id="{E7B450B0-1C5E-BF8B-4E3C-B39C0F5E2610}"/>
              </a:ext>
            </a:extLst>
          </p:cNvPr>
          <p:cNvCxnSpPr>
            <a:cxnSpLocks/>
          </p:cNvCxnSpPr>
          <p:nvPr/>
        </p:nvCxnSpPr>
        <p:spPr>
          <a:xfrm flipV="1">
            <a:off x="10410941" y="2894132"/>
            <a:ext cx="758584" cy="636917"/>
          </a:xfrm>
          <a:prstGeom prst="bentConnector3">
            <a:avLst>
              <a:gd name="adj1" fmla="val 8554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F4A9996B-8B74-D67D-8FEF-0F863F19CD75}"/>
              </a:ext>
            </a:extLst>
          </p:cNvPr>
          <p:cNvSpPr txBox="1"/>
          <p:nvPr/>
        </p:nvSpPr>
        <p:spPr>
          <a:xfrm>
            <a:off x="10521843" y="3234489"/>
            <a:ext cx="464587"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Teams notification on review </a:t>
            </a:r>
          </a:p>
        </p:txBody>
      </p:sp>
      <p:cxnSp>
        <p:nvCxnSpPr>
          <p:cNvPr id="195" name="Connector: Elbow 194">
            <a:extLst>
              <a:ext uri="{FF2B5EF4-FFF2-40B4-BE49-F238E27FC236}">
                <a16:creationId xmlns:a16="http://schemas.microsoft.com/office/drawing/2014/main" id="{3E7FE59E-7155-E861-9DD0-6824104C2EBA}"/>
              </a:ext>
            </a:extLst>
          </p:cNvPr>
          <p:cNvCxnSpPr>
            <a:cxnSpLocks/>
            <a:stCxn id="41" idx="2"/>
          </p:cNvCxnSpPr>
          <p:nvPr/>
        </p:nvCxnSpPr>
        <p:spPr>
          <a:xfrm rot="16200000" flipH="1">
            <a:off x="8808241" y="2332629"/>
            <a:ext cx="471611" cy="6048260"/>
          </a:xfrm>
          <a:prstGeom prst="bentConnector2">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7A6C0D92-D39C-3996-BD54-24DF40EB8388}"/>
              </a:ext>
            </a:extLst>
          </p:cNvPr>
          <p:cNvCxnSpPr>
            <a:cxnSpLocks/>
            <a:endCxn id="80" idx="3"/>
          </p:cNvCxnSpPr>
          <p:nvPr/>
        </p:nvCxnSpPr>
        <p:spPr>
          <a:xfrm rot="16200000" flipV="1">
            <a:off x="10567755" y="4083946"/>
            <a:ext cx="2879371" cy="12873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DED9AAB1-05CE-2218-7786-E06716FD9713}"/>
              </a:ext>
            </a:extLst>
          </p:cNvPr>
          <p:cNvSpPr txBox="1"/>
          <p:nvPr/>
        </p:nvSpPr>
        <p:spPr>
          <a:xfrm>
            <a:off x="9113373" y="5457400"/>
            <a:ext cx="107238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Agent logs are reviewed</a:t>
            </a:r>
          </a:p>
        </p:txBody>
      </p:sp>
      <p:cxnSp>
        <p:nvCxnSpPr>
          <p:cNvPr id="198" name="Straight Arrow Connector 197">
            <a:extLst>
              <a:ext uri="{FF2B5EF4-FFF2-40B4-BE49-F238E27FC236}">
                <a16:creationId xmlns:a16="http://schemas.microsoft.com/office/drawing/2014/main" id="{24FAFAC8-6ED7-B69B-10DA-EF66C0DDB1D0}"/>
              </a:ext>
            </a:extLst>
          </p:cNvPr>
          <p:cNvCxnSpPr>
            <a:cxnSpLocks/>
            <a:endCxn id="91" idx="3"/>
          </p:cNvCxnSpPr>
          <p:nvPr/>
        </p:nvCxnSpPr>
        <p:spPr>
          <a:xfrm flipH="1" flipV="1">
            <a:off x="8396556" y="2416666"/>
            <a:ext cx="2772969" cy="295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417D7688-0CA0-DD05-4EC0-861B5F3ACB84}"/>
              </a:ext>
            </a:extLst>
          </p:cNvPr>
          <p:cNvSpPr txBox="1"/>
          <p:nvPr/>
        </p:nvSpPr>
        <p:spPr>
          <a:xfrm>
            <a:off x="8585365" y="2288925"/>
            <a:ext cx="174679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Feedback – updates instructions and eligibility thresholds</a:t>
            </a:r>
          </a:p>
        </p:txBody>
      </p:sp>
      <p:cxnSp>
        <p:nvCxnSpPr>
          <p:cNvPr id="200" name="Straight Arrow Connector 199">
            <a:extLst>
              <a:ext uri="{FF2B5EF4-FFF2-40B4-BE49-F238E27FC236}">
                <a16:creationId xmlns:a16="http://schemas.microsoft.com/office/drawing/2014/main" id="{EEA11E2D-30C2-EC4A-CBF3-052FC145B221}"/>
              </a:ext>
            </a:extLst>
          </p:cNvPr>
          <p:cNvCxnSpPr>
            <a:cxnSpLocks/>
          </p:cNvCxnSpPr>
          <p:nvPr/>
        </p:nvCxnSpPr>
        <p:spPr>
          <a:xfrm>
            <a:off x="9082210" y="2629870"/>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D0655AEA-CAE1-12E5-9174-144D1B56953C}"/>
              </a:ext>
            </a:extLst>
          </p:cNvPr>
          <p:cNvSpPr txBox="1"/>
          <p:nvPr/>
        </p:nvSpPr>
        <p:spPr>
          <a:xfrm>
            <a:off x="9346348" y="2533157"/>
            <a:ext cx="500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Eligibility score</a:t>
            </a:r>
          </a:p>
        </p:txBody>
      </p:sp>
      <p:sp>
        <p:nvSpPr>
          <p:cNvPr id="202" name="TextBox 201">
            <a:extLst>
              <a:ext uri="{FF2B5EF4-FFF2-40B4-BE49-F238E27FC236}">
                <a16:creationId xmlns:a16="http://schemas.microsoft.com/office/drawing/2014/main" id="{B65BAE23-6760-B4B3-EE23-A52272DA51E2}"/>
              </a:ext>
            </a:extLst>
          </p:cNvPr>
          <p:cNvSpPr txBox="1"/>
          <p:nvPr/>
        </p:nvSpPr>
        <p:spPr>
          <a:xfrm>
            <a:off x="9921777" y="2494632"/>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a:t>
            </a:r>
          </a:p>
        </p:txBody>
      </p:sp>
      <p:sp>
        <p:nvSpPr>
          <p:cNvPr id="203" name="TextBox 202">
            <a:extLst>
              <a:ext uri="{FF2B5EF4-FFF2-40B4-BE49-F238E27FC236}">
                <a16:creationId xmlns:a16="http://schemas.microsoft.com/office/drawing/2014/main" id="{691F8771-9DF6-FBBB-6FAD-F52D9D02BD69}"/>
              </a:ext>
            </a:extLst>
          </p:cNvPr>
          <p:cNvSpPr txBox="1"/>
          <p:nvPr/>
        </p:nvSpPr>
        <p:spPr>
          <a:xfrm>
            <a:off x="9026786" y="2494632"/>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a:t>
            </a:r>
          </a:p>
        </p:txBody>
      </p:sp>
      <p:sp>
        <p:nvSpPr>
          <p:cNvPr id="204" name="TextBox 203">
            <a:extLst>
              <a:ext uri="{FF2B5EF4-FFF2-40B4-BE49-F238E27FC236}">
                <a16:creationId xmlns:a16="http://schemas.microsoft.com/office/drawing/2014/main" id="{6CCE0D68-4508-7D57-8CFE-4D4174114B81}"/>
              </a:ext>
            </a:extLst>
          </p:cNvPr>
          <p:cNvSpPr txBox="1"/>
          <p:nvPr/>
        </p:nvSpPr>
        <p:spPr>
          <a:xfrm>
            <a:off x="9133624" y="2693042"/>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205" name="TextBox 204">
            <a:extLst>
              <a:ext uri="{FF2B5EF4-FFF2-40B4-BE49-F238E27FC236}">
                <a16:creationId xmlns:a16="http://schemas.microsoft.com/office/drawing/2014/main" id="{1C0269FC-C2A9-A5AC-A2A3-28C539AD3B18}"/>
              </a:ext>
            </a:extLst>
          </p:cNvPr>
          <p:cNvSpPr txBox="1"/>
          <p:nvPr/>
        </p:nvSpPr>
        <p:spPr>
          <a:xfrm>
            <a:off x="10028615" y="2693042"/>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pic>
        <p:nvPicPr>
          <p:cNvPr id="206" name="Graphic 205">
            <a:extLst>
              <a:ext uri="{FF2B5EF4-FFF2-40B4-BE49-F238E27FC236}">
                <a16:creationId xmlns:a16="http://schemas.microsoft.com/office/drawing/2014/main" id="{D703F423-026F-D01B-BCF9-E30D5BC9727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816345" y="3201151"/>
            <a:ext cx="287279" cy="287279"/>
          </a:xfrm>
          <a:prstGeom prst="rect">
            <a:avLst/>
          </a:prstGeom>
        </p:spPr>
      </p:pic>
      <p:pic>
        <p:nvPicPr>
          <p:cNvPr id="207" name="Graphic 206">
            <a:extLst>
              <a:ext uri="{FF2B5EF4-FFF2-40B4-BE49-F238E27FC236}">
                <a16:creationId xmlns:a16="http://schemas.microsoft.com/office/drawing/2014/main" id="{DBE1A30C-A2EE-EE27-ACF1-DDC4293EE7F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819465" y="3530545"/>
            <a:ext cx="281039" cy="281039"/>
          </a:xfrm>
          <a:prstGeom prst="rect">
            <a:avLst/>
          </a:prstGeom>
        </p:spPr>
      </p:pic>
      <p:sp>
        <p:nvSpPr>
          <p:cNvPr id="208" name="TextBox 207">
            <a:extLst>
              <a:ext uri="{FF2B5EF4-FFF2-40B4-BE49-F238E27FC236}">
                <a16:creationId xmlns:a16="http://schemas.microsoft.com/office/drawing/2014/main" id="{A2C4F2B9-849E-2FFD-F3CC-9C6AB4B7826F}"/>
              </a:ext>
            </a:extLst>
          </p:cNvPr>
          <p:cNvSpPr txBox="1"/>
          <p:nvPr/>
        </p:nvSpPr>
        <p:spPr>
          <a:xfrm>
            <a:off x="8839453" y="3473439"/>
            <a:ext cx="24106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
        <p:nvSpPr>
          <p:cNvPr id="209" name="TextBox 208">
            <a:extLst>
              <a:ext uri="{FF2B5EF4-FFF2-40B4-BE49-F238E27FC236}">
                <a16:creationId xmlns:a16="http://schemas.microsoft.com/office/drawing/2014/main" id="{9B7C23C9-CEDA-D823-E822-B91BE1670394}"/>
              </a:ext>
            </a:extLst>
          </p:cNvPr>
          <p:cNvSpPr txBox="1"/>
          <p:nvPr/>
        </p:nvSpPr>
        <p:spPr>
          <a:xfrm>
            <a:off x="8807697" y="3776725"/>
            <a:ext cx="30457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spTree>
    <p:extLst>
      <p:ext uri="{BB962C8B-B14F-4D97-AF65-F5344CB8AC3E}">
        <p14:creationId xmlns:p14="http://schemas.microsoft.com/office/powerpoint/2010/main" val="3415443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59F99-C7DD-787E-DD3B-D8528D2E87E2}"/>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F5155523-71EE-878E-A802-F08659ACD271}"/>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03675A1F-EBC0-EE2F-D499-25A573697954}"/>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77F530C8-88D5-1B66-0BE6-AC00B620531C}"/>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Delayed, demand-blind price adjustments cause slow decisions, overstock, and lost margins</a:t>
            </a:r>
          </a:p>
        </p:txBody>
      </p:sp>
      <p:sp>
        <p:nvSpPr>
          <p:cNvPr id="14" name="Google Shape;523;p32">
            <a:extLst>
              <a:ext uri="{FF2B5EF4-FFF2-40B4-BE49-F238E27FC236}">
                <a16:creationId xmlns:a16="http://schemas.microsoft.com/office/drawing/2014/main" id="{A2D80FC6-AD12-2F82-B16C-89D8F5DD90CC}"/>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5AA0D2B-CA1E-422B-88E0-C85551592649}"/>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Pricing is often static or manually updated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Prices don’t adapt to real-time changes in demand or competitor activity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Teams rely on spreadsheets or manual rules to set prices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Markdowns are reactive, leading to lost margins or overstock</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Difficult to ascertain which promotions drive sales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Google Shape;498;p32">
            <a:extLst>
              <a:ext uri="{FF2B5EF4-FFF2-40B4-BE49-F238E27FC236}">
                <a16:creationId xmlns:a16="http://schemas.microsoft.com/office/drawing/2014/main" id="{44F59AC4-2A03-35ED-C5F1-2E07D96E9AF7}"/>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AD1C8883-BCE8-EBF5-C1FD-097B44DD31A4}"/>
              </a:ext>
            </a:extLst>
          </p:cNvPr>
          <p:cNvSpPr/>
          <p:nvPr/>
        </p:nvSpPr>
        <p:spPr>
          <a:xfrm>
            <a:off x="6248885" y="2233079"/>
            <a:ext cx="2066440" cy="94741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 product performance across stores, categories, and time using product sales data by leveraging historical sales, seasonal trends, and regional buying behavior</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20" name="Google Shape;523;p32">
            <a:extLst>
              <a:ext uri="{FF2B5EF4-FFF2-40B4-BE49-F238E27FC236}">
                <a16:creationId xmlns:a16="http://schemas.microsoft.com/office/drawing/2014/main" id="{34229BF4-6B33-DB3B-38C3-101B645241D1}"/>
              </a:ext>
            </a:extLst>
          </p:cNvPr>
          <p:cNvSpPr/>
          <p:nvPr/>
        </p:nvSpPr>
        <p:spPr>
          <a:xfrm>
            <a:off x="6248885" y="4462800"/>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Recommend targeted markdowns or promotions based on real-time inventory levels, product aging, and sales velocity and sends for approval to relevant team</a:t>
            </a:r>
          </a:p>
        </p:txBody>
      </p:sp>
      <p:sp>
        <p:nvSpPr>
          <p:cNvPr id="33" name="Google Shape;519;p32">
            <a:extLst>
              <a:ext uri="{FF2B5EF4-FFF2-40B4-BE49-F238E27FC236}">
                <a16:creationId xmlns:a16="http://schemas.microsoft.com/office/drawing/2014/main" id="{0256F569-B8D1-EAEC-63A5-A0FFB115CDB9}"/>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AA3C8079-5596-3ABB-2B7B-4CD1A7641B79}"/>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032EE355-CD73-074D-92DB-AD8D4610FFCE}"/>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0FD34200-8BC3-6E72-9AE9-21FF5EE11599}"/>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1FD04E39-448D-1E13-74F9-CCE7C8773BAA}"/>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E7605F36-3CE3-5117-3DD7-112749377C71}"/>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D4A4AE6E-6A26-1639-2C40-FD58DD51A420}"/>
              </a:ext>
            </a:extLst>
          </p:cNvPr>
          <p:cNvSpPr/>
          <p:nvPr/>
        </p:nvSpPr>
        <p:spPr>
          <a:xfrm>
            <a:off x="8955020" y="1363183"/>
            <a:ext cx="1012511" cy="14692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Product Design &amp; Merchandising</a:t>
            </a:r>
          </a:p>
        </p:txBody>
      </p:sp>
      <p:grpSp>
        <p:nvGrpSpPr>
          <p:cNvPr id="66" name="Google Shape;2181;p75">
            <a:extLst>
              <a:ext uri="{FF2B5EF4-FFF2-40B4-BE49-F238E27FC236}">
                <a16:creationId xmlns:a16="http://schemas.microsoft.com/office/drawing/2014/main" id="{4391CBEA-ADB3-7B23-4D73-83D5761F4EF3}"/>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16EE302E-C163-FFC3-798E-C1356F4DE071}"/>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0C98CB66-329D-AEFC-8FB3-9DDBE8846933}"/>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91019C15-AB35-1394-CA7E-04D652BDEB11}"/>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579955DE-019A-D368-EF03-95556BC310BB}"/>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D753E85E-344A-6DCF-F364-B5FE421C34C8}"/>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50917752-1E90-37C8-4761-413591E0B821}"/>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5B5E417F-D5BF-239A-0100-1932225C3CF5}"/>
              </a:ext>
            </a:extLst>
          </p:cNvPr>
          <p:cNvSpPr/>
          <p:nvPr/>
        </p:nvSpPr>
        <p:spPr>
          <a:xfrm>
            <a:off x="10586859" y="1402395"/>
            <a:ext cx="615278" cy="93314"/>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0DA3FECB-9A81-CADA-44CA-91A7766B3314}"/>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D927E6D1-2DF2-27B4-51AB-DE62687E0D14}"/>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183CF3DB-80A0-2731-2660-AE9F05F5EE8E}"/>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FE35C059-E007-5A18-CF13-1C70AA8E97E4}"/>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6570BCE0-D15B-2EBF-F276-0B8C59849D76}"/>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1AF83AC8-37FA-3481-1BAD-EE1E0D3D17DD}"/>
              </a:ext>
            </a:extLst>
          </p:cNvPr>
          <p:cNvSpPr/>
          <p:nvPr/>
        </p:nvSpPr>
        <p:spPr>
          <a:xfrm>
            <a:off x="6248885" y="3347939"/>
            <a:ext cx="2099734" cy="9474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Generate dynamic pricing suggestions using demand forecasting models and pricing rules, markdown optimization rules, overstocked items etc.</a:t>
            </a:r>
          </a:p>
        </p:txBody>
      </p:sp>
      <p:sp>
        <p:nvSpPr>
          <p:cNvPr id="30" name="Google Shape;115;p20">
            <a:extLst>
              <a:ext uri="{FF2B5EF4-FFF2-40B4-BE49-F238E27FC236}">
                <a16:creationId xmlns:a16="http://schemas.microsoft.com/office/drawing/2014/main" id="{B1945B92-FBAC-8B63-224B-D193EF3D5F52}"/>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31" name="Google Shape;163;p22">
            <a:extLst>
              <a:ext uri="{FF2B5EF4-FFF2-40B4-BE49-F238E27FC236}">
                <a16:creationId xmlns:a16="http://schemas.microsoft.com/office/drawing/2014/main" id="{DF8EE647-9BE1-1900-C9C3-67AFECC8EA7B}"/>
              </a:ext>
            </a:extLst>
          </p:cNvPr>
          <p:cNvSpPr/>
          <p:nvPr/>
        </p:nvSpPr>
        <p:spPr>
          <a:xfrm>
            <a:off x="695995" y="710974"/>
            <a:ext cx="7229094"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Price, Promotion &amp; Markdown Optimization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36" name="TextBox 35">
            <a:extLst>
              <a:ext uri="{FF2B5EF4-FFF2-40B4-BE49-F238E27FC236}">
                <a16:creationId xmlns:a16="http://schemas.microsoft.com/office/drawing/2014/main" id="{530977C0-2A16-983D-D8BD-0EDF1E036E5D}"/>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Optimizes pricing and promotions to improve margins and reduce aging inventory</a:t>
            </a:r>
          </a:p>
        </p:txBody>
      </p:sp>
      <p:sp>
        <p:nvSpPr>
          <p:cNvPr id="37" name="Google Shape;498;p32">
            <a:extLst>
              <a:ext uri="{FF2B5EF4-FFF2-40B4-BE49-F238E27FC236}">
                <a16:creationId xmlns:a16="http://schemas.microsoft.com/office/drawing/2014/main" id="{15C0EC9D-F56A-62F1-D45F-82B8795BB99B}"/>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Agent dynamically adjusts pricing and recommends promotions or markdowns based on demand forecasts and inventory levels</a:t>
            </a:r>
          </a:p>
        </p:txBody>
      </p:sp>
      <p:sp>
        <p:nvSpPr>
          <p:cNvPr id="43" name="Google Shape;523;p32">
            <a:extLst>
              <a:ext uri="{FF2B5EF4-FFF2-40B4-BE49-F238E27FC236}">
                <a16:creationId xmlns:a16="http://schemas.microsoft.com/office/drawing/2014/main" id="{BE0EEFCA-C8E5-2A3D-D604-E698C0416C06}"/>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16" name="Group 15">
            <a:extLst>
              <a:ext uri="{FF2B5EF4-FFF2-40B4-BE49-F238E27FC236}">
                <a16:creationId xmlns:a16="http://schemas.microsoft.com/office/drawing/2014/main" id="{6F62BAFA-CCF5-A05D-8113-1B37920D7B7F}"/>
              </a:ext>
            </a:extLst>
          </p:cNvPr>
          <p:cNvGrpSpPr/>
          <p:nvPr/>
        </p:nvGrpSpPr>
        <p:grpSpPr>
          <a:xfrm>
            <a:off x="8700923" y="2229266"/>
            <a:ext cx="2790518" cy="1261361"/>
            <a:chOff x="8700923" y="2229263"/>
            <a:chExt cx="2790518" cy="1863768"/>
          </a:xfrm>
        </p:grpSpPr>
        <p:sp>
          <p:nvSpPr>
            <p:cNvPr id="45" name="Rounded Rectangle 44">
              <a:extLst>
                <a:ext uri="{FF2B5EF4-FFF2-40B4-BE49-F238E27FC236}">
                  <a16:creationId xmlns:a16="http://schemas.microsoft.com/office/drawing/2014/main" id="{C73D3E95-A0BB-FDB2-FADD-FFE67D2916AB}"/>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Margin Realization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mproves</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profitability through optimized pricing</a:t>
              </a:r>
            </a:p>
          </p:txBody>
        </p:sp>
        <p:sp>
          <p:nvSpPr>
            <p:cNvPr id="48" name="Arrow: Up 56">
              <a:extLst>
                <a:ext uri="{FF2B5EF4-FFF2-40B4-BE49-F238E27FC236}">
                  <a16:creationId xmlns:a16="http://schemas.microsoft.com/office/drawing/2014/main" id="{53881D0E-437D-1687-C5D7-B71A9CB1CD78}"/>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475EB5A6-D05A-8533-BA5F-862547426B55}"/>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Sell-through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etter</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inventory turnover driven by dynamic pricing</a:t>
              </a:r>
            </a:p>
          </p:txBody>
        </p:sp>
        <p:sp>
          <p:nvSpPr>
            <p:cNvPr id="51" name="Rounded Rectangle 50">
              <a:extLst>
                <a:ext uri="{FF2B5EF4-FFF2-40B4-BE49-F238E27FC236}">
                  <a16:creationId xmlns:a16="http://schemas.microsoft.com/office/drawing/2014/main" id="{78013ED2-7A29-9B51-4D4A-C230597E849E}"/>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Promo ROI &amp; Lift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Improves return on investment for promotions</a:t>
              </a:r>
            </a:p>
          </p:txBody>
        </p:sp>
        <p:sp>
          <p:nvSpPr>
            <p:cNvPr id="5" name="Arrow: Up 56">
              <a:extLst>
                <a:ext uri="{FF2B5EF4-FFF2-40B4-BE49-F238E27FC236}">
                  <a16:creationId xmlns:a16="http://schemas.microsoft.com/office/drawing/2014/main" id="{37F64628-6C02-7B47-A9B1-2A10FAB1E686}"/>
                </a:ext>
              </a:extLst>
            </p:cNvPr>
            <p:cNvSpPr/>
            <p:nvPr/>
          </p:nvSpPr>
          <p:spPr>
            <a:xfrm>
              <a:off x="8794753" y="302782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Up 56">
              <a:extLst>
                <a:ext uri="{FF2B5EF4-FFF2-40B4-BE49-F238E27FC236}">
                  <a16:creationId xmlns:a16="http://schemas.microsoft.com/office/drawing/2014/main" id="{2412CC9C-8383-B42A-803F-8076B590DC81}"/>
                </a:ext>
              </a:extLst>
            </p:cNvPr>
            <p:cNvSpPr/>
            <p:nvPr/>
          </p:nvSpPr>
          <p:spPr>
            <a:xfrm>
              <a:off x="8820325" y="368674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16;p32">
            <a:extLst>
              <a:ext uri="{FF2B5EF4-FFF2-40B4-BE49-F238E27FC236}">
                <a16:creationId xmlns:a16="http://schemas.microsoft.com/office/drawing/2014/main" id="{9A057D99-008A-5BC3-5BDF-3549E09E7F6E}"/>
              </a:ext>
            </a:extLst>
          </p:cNvPr>
          <p:cNvSpPr/>
          <p:nvPr/>
        </p:nvSpPr>
        <p:spPr>
          <a:xfrm>
            <a:off x="868442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Merchandisers</a:t>
            </a:r>
          </a:p>
        </p:txBody>
      </p:sp>
      <p:sp>
        <p:nvSpPr>
          <p:cNvPr id="13" name="Google Shape;516;p32">
            <a:extLst>
              <a:ext uri="{FF2B5EF4-FFF2-40B4-BE49-F238E27FC236}">
                <a16:creationId xmlns:a16="http://schemas.microsoft.com/office/drawing/2014/main" id="{BAF9B137-0444-B67D-6DFE-35F71F3BC3BF}"/>
              </a:ext>
            </a:extLst>
          </p:cNvPr>
          <p:cNvSpPr/>
          <p:nvPr/>
        </p:nvSpPr>
        <p:spPr>
          <a:xfrm>
            <a:off x="10086970"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Pricing Managers</a:t>
            </a:r>
          </a:p>
        </p:txBody>
      </p:sp>
      <p:sp>
        <p:nvSpPr>
          <p:cNvPr id="19" name="Rounded Rectangle 50">
            <a:extLst>
              <a:ext uri="{FF2B5EF4-FFF2-40B4-BE49-F238E27FC236}">
                <a16:creationId xmlns:a16="http://schemas.microsoft.com/office/drawing/2014/main" id="{24D292D7-8C5C-620B-FFA6-B06B406B02FA}"/>
              </a:ext>
            </a:extLst>
          </p:cNvPr>
          <p:cNvSpPr/>
          <p:nvPr/>
        </p:nvSpPr>
        <p:spPr>
          <a:xfrm>
            <a:off x="8700923" y="3575666"/>
            <a:ext cx="2790518" cy="447686"/>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Inventory Holding Costs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Better inventory turnover leads to reduced inventory holding costs</a:t>
            </a:r>
          </a:p>
        </p:txBody>
      </p:sp>
      <p:sp>
        <p:nvSpPr>
          <p:cNvPr id="21" name="Arrow: Up 56">
            <a:extLst>
              <a:ext uri="{FF2B5EF4-FFF2-40B4-BE49-F238E27FC236}">
                <a16:creationId xmlns:a16="http://schemas.microsoft.com/office/drawing/2014/main" id="{84832A43-19C7-1A9E-A2FC-08D8D293FB6E}"/>
              </a:ext>
            </a:extLst>
          </p:cNvPr>
          <p:cNvSpPr/>
          <p:nvPr/>
        </p:nvSpPr>
        <p:spPr>
          <a:xfrm flipV="1">
            <a:off x="8820324" y="3657194"/>
            <a:ext cx="134696" cy="22701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955837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29C0D-4678-11E4-6764-D381D2138970}"/>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799E04E3-8C4B-B88D-3A22-C2E1FC5D5F7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4596F65A-BF7C-D4B5-1A66-A5F4AA33F480}"/>
              </a:ext>
            </a:extLst>
          </p:cNvPr>
          <p:cNvSpPr/>
          <p:nvPr/>
        </p:nvSpPr>
        <p:spPr>
          <a:xfrm>
            <a:off x="659301" y="4352978"/>
            <a:ext cx="3705033" cy="7775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D7C04C11-C8FA-961D-484A-05E45F9F707B}"/>
              </a:ext>
            </a:extLst>
          </p:cNvPr>
          <p:cNvSpPr/>
          <p:nvPr/>
        </p:nvSpPr>
        <p:spPr>
          <a:xfrm>
            <a:off x="706981" y="1469366"/>
            <a:ext cx="3693840" cy="2833952"/>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ERP for analyzing patterns in sales, inventory, expiry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Upload to knowledge base (SharePoint) in PDF, PPTX, DOCX format for markdown optimization rules, pricing rules,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social media channels to get trending hashtags, ad campaign engagement metrics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Communication tool (Outlook or Teams ) in format for content generation on recommended offers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data (name, contact information, customer service requests etc.)</a:t>
            </a:r>
          </a:p>
        </p:txBody>
      </p:sp>
      <p:sp>
        <p:nvSpPr>
          <p:cNvPr id="7" name="TextBox 6">
            <a:extLst>
              <a:ext uri="{FF2B5EF4-FFF2-40B4-BE49-F238E27FC236}">
                <a16:creationId xmlns:a16="http://schemas.microsoft.com/office/drawing/2014/main" id="{75F64780-65F1-AD7C-C439-7A2DAE40276D}"/>
              </a:ext>
            </a:extLst>
          </p:cNvPr>
          <p:cNvSpPr txBox="1"/>
          <p:nvPr/>
        </p:nvSpPr>
        <p:spPr>
          <a:xfrm>
            <a:off x="704106" y="449263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7FCA50D6-754D-06EA-58CC-E6D1673CC515}"/>
              </a:ext>
            </a:extLst>
          </p:cNvPr>
          <p:cNvSpPr txBox="1"/>
          <p:nvPr/>
        </p:nvSpPr>
        <p:spPr>
          <a:xfrm>
            <a:off x="2040110" y="4592511"/>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Inventory Replenishment Agent</a:t>
            </a:r>
          </a:p>
        </p:txBody>
      </p:sp>
      <p:sp>
        <p:nvSpPr>
          <p:cNvPr id="3" name="Google Shape;115;p20">
            <a:extLst>
              <a:ext uri="{FF2B5EF4-FFF2-40B4-BE49-F238E27FC236}">
                <a16:creationId xmlns:a16="http://schemas.microsoft.com/office/drawing/2014/main" id="{B49753BA-B316-48BD-D816-B4E63F2A1DAB}"/>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6" name="Google Shape;163;p22">
            <a:extLst>
              <a:ext uri="{FF2B5EF4-FFF2-40B4-BE49-F238E27FC236}">
                <a16:creationId xmlns:a16="http://schemas.microsoft.com/office/drawing/2014/main" id="{9D80B3CC-6F60-6E3D-3245-6A5FF83F4B06}"/>
              </a:ext>
            </a:extLst>
          </p:cNvPr>
          <p:cNvSpPr/>
          <p:nvPr/>
        </p:nvSpPr>
        <p:spPr>
          <a:xfrm>
            <a:off x="695995" y="710974"/>
            <a:ext cx="7120239" cy="382156"/>
          </a:xfrm>
          <a:prstGeom prst="rect">
            <a:avLst/>
          </a:prstGeom>
          <a:noFill/>
          <a:ln>
            <a:noFill/>
          </a:ln>
        </p:spPr>
        <p:txBody>
          <a:bodyPr spcFirstLastPara="1" wrap="square" lIns="0" tIns="0" rIns="0" bIns="0" anchor="t" anchorCtr="0">
            <a:sp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Price, Promotion &amp; Markdown Optimization Agent</a:t>
            </a:r>
          </a:p>
        </p:txBody>
      </p:sp>
      <p:sp>
        <p:nvSpPr>
          <p:cNvPr id="9" name="TextBox 8">
            <a:extLst>
              <a:ext uri="{FF2B5EF4-FFF2-40B4-BE49-F238E27FC236}">
                <a16:creationId xmlns:a16="http://schemas.microsoft.com/office/drawing/2014/main" id="{9B3DFFE5-2E27-60AA-96FE-121331477B8E}"/>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Optimizes pricing and promotions to improve margins and reduce aging inventory</a:t>
            </a:r>
          </a:p>
        </p:txBody>
      </p:sp>
      <p:sp>
        <p:nvSpPr>
          <p:cNvPr id="35" name="Rounded Rectangle 19">
            <a:extLst>
              <a:ext uri="{FF2B5EF4-FFF2-40B4-BE49-F238E27FC236}">
                <a16:creationId xmlns:a16="http://schemas.microsoft.com/office/drawing/2014/main" id="{78EDEA8D-3472-2A27-28F8-49B9D956E165}"/>
              </a:ext>
            </a:extLst>
          </p:cNvPr>
          <p:cNvSpPr/>
          <p:nvPr/>
        </p:nvSpPr>
        <p:spPr>
          <a:xfrm>
            <a:off x="695993" y="5180237"/>
            <a:ext cx="3705033" cy="1334446"/>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Merchandisers and managers will be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will get promotional emails or messages from Agent, but no chatting feature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ERP data sources and Social media will expose restful endpoints to fetch information or have connectors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Dependent agents should be ready and discoverable to be associated with this agent</a:t>
            </a: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20" name="Rectangle 19">
            <a:extLst>
              <a:ext uri="{FF2B5EF4-FFF2-40B4-BE49-F238E27FC236}">
                <a16:creationId xmlns:a16="http://schemas.microsoft.com/office/drawing/2014/main" id="{F50F1273-83CD-AF7C-B1BC-F8BC074827FC}"/>
              </a:ext>
            </a:extLst>
          </p:cNvPr>
          <p:cNvSpPr/>
          <p:nvPr/>
        </p:nvSpPr>
        <p:spPr bwMode="auto">
          <a:xfrm>
            <a:off x="5810389" y="1972825"/>
            <a:ext cx="4637553"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7" name="Rectangle 26">
            <a:extLst>
              <a:ext uri="{FF2B5EF4-FFF2-40B4-BE49-F238E27FC236}">
                <a16:creationId xmlns:a16="http://schemas.microsoft.com/office/drawing/2014/main" id="{5CEAB506-F60F-706C-2DF3-0BC526ED9EC0}"/>
              </a:ext>
            </a:extLst>
          </p:cNvPr>
          <p:cNvSpPr/>
          <p:nvPr/>
        </p:nvSpPr>
        <p:spPr bwMode="auto">
          <a:xfrm>
            <a:off x="5809847" y="4306661"/>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8" name="Rectangle: Rounded Corners 27">
            <a:extLst>
              <a:ext uri="{FF2B5EF4-FFF2-40B4-BE49-F238E27FC236}">
                <a16:creationId xmlns:a16="http://schemas.microsoft.com/office/drawing/2014/main" id="{B3282967-8038-798E-2F40-0F4BC52E209F}"/>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31" name="Graphic 30">
            <a:extLst>
              <a:ext uri="{FF2B5EF4-FFF2-40B4-BE49-F238E27FC236}">
                <a16:creationId xmlns:a16="http://schemas.microsoft.com/office/drawing/2014/main" id="{D5BA3FB9-4FE1-90AA-FB4E-1D2B926AAA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32" name="TextBox 31">
            <a:extLst>
              <a:ext uri="{FF2B5EF4-FFF2-40B4-BE49-F238E27FC236}">
                <a16:creationId xmlns:a16="http://schemas.microsoft.com/office/drawing/2014/main" id="{AC2B49D8-C19B-2D7A-9A92-7263DE594565}"/>
              </a:ext>
            </a:extLst>
          </p:cNvPr>
          <p:cNvSpPr txBox="1"/>
          <p:nvPr/>
        </p:nvSpPr>
        <p:spPr>
          <a:xfrm>
            <a:off x="9623467" y="2010187"/>
            <a:ext cx="7939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38" name="TextBox 37">
            <a:extLst>
              <a:ext uri="{FF2B5EF4-FFF2-40B4-BE49-F238E27FC236}">
                <a16:creationId xmlns:a16="http://schemas.microsoft.com/office/drawing/2014/main" id="{0BAA8D19-8EF2-907B-297C-0B2BC98FE5CF}"/>
              </a:ext>
            </a:extLst>
          </p:cNvPr>
          <p:cNvSpPr txBox="1"/>
          <p:nvPr/>
        </p:nvSpPr>
        <p:spPr>
          <a:xfrm>
            <a:off x="9085127" y="4706963"/>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sp>
        <p:nvSpPr>
          <p:cNvPr id="39" name="TextBox 38">
            <a:extLst>
              <a:ext uri="{FF2B5EF4-FFF2-40B4-BE49-F238E27FC236}">
                <a16:creationId xmlns:a16="http://schemas.microsoft.com/office/drawing/2014/main" id="{82C8B52F-16ED-28F5-A121-F217EDDC7683}"/>
              </a:ext>
            </a:extLst>
          </p:cNvPr>
          <p:cNvSpPr txBox="1"/>
          <p:nvPr/>
        </p:nvSpPr>
        <p:spPr>
          <a:xfrm>
            <a:off x="5858463" y="2012714"/>
            <a:ext cx="316848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45" name="Graphic 44">
            <a:extLst>
              <a:ext uri="{FF2B5EF4-FFF2-40B4-BE49-F238E27FC236}">
                <a16:creationId xmlns:a16="http://schemas.microsoft.com/office/drawing/2014/main" id="{AFB57F89-A162-7142-31C1-6572DF9E6B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46" name="Straight Arrow Connector 45">
            <a:extLst>
              <a:ext uri="{FF2B5EF4-FFF2-40B4-BE49-F238E27FC236}">
                <a16:creationId xmlns:a16="http://schemas.microsoft.com/office/drawing/2014/main" id="{D221629D-D6C9-0393-5889-98DB3766F2F9}"/>
              </a:ext>
            </a:extLst>
          </p:cNvPr>
          <p:cNvCxnSpPr>
            <a:cxnSpLocks/>
            <a:endCxn id="45" idx="3"/>
          </p:cNvCxnSpPr>
          <p:nvPr/>
        </p:nvCxnSpPr>
        <p:spPr>
          <a:xfrm flipH="1">
            <a:off x="6146366" y="4672747"/>
            <a:ext cx="93286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8F036C2-5525-5188-499D-5732CB1DBD3B}"/>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50" name="Rectangle 49">
            <a:extLst>
              <a:ext uri="{FF2B5EF4-FFF2-40B4-BE49-F238E27FC236}">
                <a16:creationId xmlns:a16="http://schemas.microsoft.com/office/drawing/2014/main" id="{7A110FE1-FA87-A575-6E4C-6E7DCF426DE6}"/>
              </a:ext>
            </a:extLst>
          </p:cNvPr>
          <p:cNvSpPr/>
          <p:nvPr/>
        </p:nvSpPr>
        <p:spPr bwMode="auto">
          <a:xfrm>
            <a:off x="5809847" y="2845656"/>
            <a:ext cx="4637553"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3" name="Rectangle: Rounded Corners 52">
            <a:extLst>
              <a:ext uri="{FF2B5EF4-FFF2-40B4-BE49-F238E27FC236}">
                <a16:creationId xmlns:a16="http://schemas.microsoft.com/office/drawing/2014/main" id="{85A60C08-32B5-7649-5C58-C376C7018B35}"/>
              </a:ext>
            </a:extLst>
          </p:cNvPr>
          <p:cNvSpPr/>
          <p:nvPr/>
        </p:nvSpPr>
        <p:spPr bwMode="auto">
          <a:xfrm>
            <a:off x="5885936" y="310762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1" name="Rectangle: Rounded Corners 60">
            <a:extLst>
              <a:ext uri="{FF2B5EF4-FFF2-40B4-BE49-F238E27FC236}">
                <a16:creationId xmlns:a16="http://schemas.microsoft.com/office/drawing/2014/main" id="{1C3B5E20-68C9-3E93-F1A6-4559DC8A284C}"/>
              </a:ext>
            </a:extLst>
          </p:cNvPr>
          <p:cNvSpPr/>
          <p:nvPr/>
        </p:nvSpPr>
        <p:spPr bwMode="auto">
          <a:xfrm>
            <a:off x="9504569" y="3259884"/>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2" name="TextBox 61">
            <a:extLst>
              <a:ext uri="{FF2B5EF4-FFF2-40B4-BE49-F238E27FC236}">
                <a16:creationId xmlns:a16="http://schemas.microsoft.com/office/drawing/2014/main" id="{32147E9A-BE59-580F-DD5B-E1227EEE9003}"/>
              </a:ext>
            </a:extLst>
          </p:cNvPr>
          <p:cNvSpPr txBox="1"/>
          <p:nvPr/>
        </p:nvSpPr>
        <p:spPr>
          <a:xfrm>
            <a:off x="6563938" y="3131505"/>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64" name="TextBox 63">
            <a:extLst>
              <a:ext uri="{FF2B5EF4-FFF2-40B4-BE49-F238E27FC236}">
                <a16:creationId xmlns:a16="http://schemas.microsoft.com/office/drawing/2014/main" id="{CD09A79D-2CC1-647C-432A-73597E987639}"/>
              </a:ext>
            </a:extLst>
          </p:cNvPr>
          <p:cNvSpPr txBox="1"/>
          <p:nvPr/>
        </p:nvSpPr>
        <p:spPr>
          <a:xfrm>
            <a:off x="9643247" y="327353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65" name="Graphic 64">
            <a:extLst>
              <a:ext uri="{FF2B5EF4-FFF2-40B4-BE49-F238E27FC236}">
                <a16:creationId xmlns:a16="http://schemas.microsoft.com/office/drawing/2014/main" id="{935B3696-B970-CB7D-8B18-A10022A6A8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61775" y="2181798"/>
            <a:ext cx="534781" cy="534781"/>
          </a:xfrm>
          <a:prstGeom prst="rect">
            <a:avLst/>
          </a:prstGeom>
        </p:spPr>
      </p:pic>
      <p:sp>
        <p:nvSpPr>
          <p:cNvPr id="67" name="Rectangle 66">
            <a:extLst>
              <a:ext uri="{FF2B5EF4-FFF2-40B4-BE49-F238E27FC236}">
                <a16:creationId xmlns:a16="http://schemas.microsoft.com/office/drawing/2014/main" id="{7B64318F-068B-C0E3-7338-A121F2F2ED61}"/>
              </a:ext>
            </a:extLst>
          </p:cNvPr>
          <p:cNvSpPr/>
          <p:nvPr/>
        </p:nvSpPr>
        <p:spPr bwMode="auto">
          <a:xfrm>
            <a:off x="11169525" y="4054995"/>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9" name="TextBox 68">
            <a:extLst>
              <a:ext uri="{FF2B5EF4-FFF2-40B4-BE49-F238E27FC236}">
                <a16:creationId xmlns:a16="http://schemas.microsoft.com/office/drawing/2014/main" id="{917E7EDA-2448-1AD9-6B91-607752540710}"/>
              </a:ext>
            </a:extLst>
          </p:cNvPr>
          <p:cNvSpPr txBox="1"/>
          <p:nvPr/>
        </p:nvSpPr>
        <p:spPr>
          <a:xfrm>
            <a:off x="11200094" y="4470768"/>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Customers</a:t>
            </a:r>
          </a:p>
        </p:txBody>
      </p:sp>
      <p:pic>
        <p:nvPicPr>
          <p:cNvPr id="70" name="Graphic 69" descr="Group of people with solid fill">
            <a:extLst>
              <a:ext uri="{FF2B5EF4-FFF2-40B4-BE49-F238E27FC236}">
                <a16:creationId xmlns:a16="http://schemas.microsoft.com/office/drawing/2014/main" id="{D968045C-A517-9C13-C722-CD061BF6BC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70122" y="4091471"/>
            <a:ext cx="372352" cy="372352"/>
          </a:xfrm>
          <a:prstGeom prst="rect">
            <a:avLst/>
          </a:prstGeom>
        </p:spPr>
      </p:pic>
      <p:sp>
        <p:nvSpPr>
          <p:cNvPr id="71" name="Rectangle 70">
            <a:extLst>
              <a:ext uri="{FF2B5EF4-FFF2-40B4-BE49-F238E27FC236}">
                <a16:creationId xmlns:a16="http://schemas.microsoft.com/office/drawing/2014/main" id="{DEB3053E-1C43-581E-79C7-CD7A409D634C}"/>
              </a:ext>
            </a:extLst>
          </p:cNvPr>
          <p:cNvSpPr/>
          <p:nvPr/>
        </p:nvSpPr>
        <p:spPr bwMode="auto">
          <a:xfrm>
            <a:off x="11169525" y="1994256"/>
            <a:ext cx="773546" cy="1304910"/>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2" name="TextBox 71">
            <a:extLst>
              <a:ext uri="{FF2B5EF4-FFF2-40B4-BE49-F238E27FC236}">
                <a16:creationId xmlns:a16="http://schemas.microsoft.com/office/drawing/2014/main" id="{C08313DC-D412-7594-1D6F-EDFA1DCBD54E}"/>
              </a:ext>
            </a:extLst>
          </p:cNvPr>
          <p:cNvSpPr txBox="1"/>
          <p:nvPr/>
        </p:nvSpPr>
        <p:spPr>
          <a:xfrm>
            <a:off x="11131413" y="3894929"/>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Unlicensed Users</a:t>
            </a:r>
          </a:p>
        </p:txBody>
      </p:sp>
      <p:sp>
        <p:nvSpPr>
          <p:cNvPr id="74" name="TextBox 73">
            <a:extLst>
              <a:ext uri="{FF2B5EF4-FFF2-40B4-BE49-F238E27FC236}">
                <a16:creationId xmlns:a16="http://schemas.microsoft.com/office/drawing/2014/main" id="{230AE232-51CC-3E38-01EE-788864EE0FFE}"/>
              </a:ext>
            </a:extLst>
          </p:cNvPr>
          <p:cNvSpPr txBox="1"/>
          <p:nvPr/>
        </p:nvSpPr>
        <p:spPr>
          <a:xfrm>
            <a:off x="11128660" y="1834190"/>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95" name="TextBox 94">
            <a:extLst>
              <a:ext uri="{FF2B5EF4-FFF2-40B4-BE49-F238E27FC236}">
                <a16:creationId xmlns:a16="http://schemas.microsoft.com/office/drawing/2014/main" id="{CFD6B525-7BA5-2FCB-3BFC-A7FD1B84EBC5}"/>
              </a:ext>
            </a:extLst>
          </p:cNvPr>
          <p:cNvSpPr txBox="1"/>
          <p:nvPr/>
        </p:nvSpPr>
        <p:spPr>
          <a:xfrm>
            <a:off x="11200094" y="2354183"/>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Merchandisers</a:t>
            </a:r>
          </a:p>
        </p:txBody>
      </p:sp>
      <p:pic>
        <p:nvPicPr>
          <p:cNvPr id="96" name="Graphic 95" descr="Users outline">
            <a:extLst>
              <a:ext uri="{FF2B5EF4-FFF2-40B4-BE49-F238E27FC236}">
                <a16:creationId xmlns:a16="http://schemas.microsoft.com/office/drawing/2014/main" id="{5EA7F47F-1152-8480-B56A-DBF91849C1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02115" y="2628870"/>
            <a:ext cx="331940" cy="331940"/>
          </a:xfrm>
          <a:prstGeom prst="rect">
            <a:avLst/>
          </a:prstGeom>
        </p:spPr>
      </p:pic>
      <p:sp>
        <p:nvSpPr>
          <p:cNvPr id="98" name="TextBox 97">
            <a:extLst>
              <a:ext uri="{FF2B5EF4-FFF2-40B4-BE49-F238E27FC236}">
                <a16:creationId xmlns:a16="http://schemas.microsoft.com/office/drawing/2014/main" id="{A0CB55BB-31F1-488E-1F3C-E3F77EC7B762}"/>
              </a:ext>
            </a:extLst>
          </p:cNvPr>
          <p:cNvSpPr txBox="1"/>
          <p:nvPr/>
        </p:nvSpPr>
        <p:spPr>
          <a:xfrm>
            <a:off x="11211881" y="2989276"/>
            <a:ext cx="71240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Pricing Managers</a:t>
            </a:r>
          </a:p>
        </p:txBody>
      </p:sp>
      <p:sp>
        <p:nvSpPr>
          <p:cNvPr id="102" name="Rectangle 101">
            <a:extLst>
              <a:ext uri="{FF2B5EF4-FFF2-40B4-BE49-F238E27FC236}">
                <a16:creationId xmlns:a16="http://schemas.microsoft.com/office/drawing/2014/main" id="{AC7BB199-3433-2819-5F05-0AD3B3E7C388}"/>
              </a:ext>
            </a:extLst>
          </p:cNvPr>
          <p:cNvSpPr/>
          <p:nvPr/>
        </p:nvSpPr>
        <p:spPr bwMode="auto">
          <a:xfrm>
            <a:off x="4655308" y="1968646"/>
            <a:ext cx="844491" cy="88768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5" name="Rectangle 104">
            <a:extLst>
              <a:ext uri="{FF2B5EF4-FFF2-40B4-BE49-F238E27FC236}">
                <a16:creationId xmlns:a16="http://schemas.microsoft.com/office/drawing/2014/main" id="{566C75FC-278C-D930-E3A9-5528CFAF89C5}"/>
              </a:ext>
            </a:extLst>
          </p:cNvPr>
          <p:cNvSpPr/>
          <p:nvPr/>
        </p:nvSpPr>
        <p:spPr bwMode="auto">
          <a:xfrm>
            <a:off x="4713057" y="2010187"/>
            <a:ext cx="728992" cy="159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7" name="Rectangle 106">
            <a:extLst>
              <a:ext uri="{FF2B5EF4-FFF2-40B4-BE49-F238E27FC236}">
                <a16:creationId xmlns:a16="http://schemas.microsoft.com/office/drawing/2014/main" id="{1B5CA5C3-E322-9EE5-7C9E-2953E388F6E5}"/>
              </a:ext>
            </a:extLst>
          </p:cNvPr>
          <p:cNvSpPr/>
          <p:nvPr/>
        </p:nvSpPr>
        <p:spPr bwMode="auto">
          <a:xfrm>
            <a:off x="4713057" y="2226218"/>
            <a:ext cx="728992" cy="159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8" name="Rectangle 107">
            <a:extLst>
              <a:ext uri="{FF2B5EF4-FFF2-40B4-BE49-F238E27FC236}">
                <a16:creationId xmlns:a16="http://schemas.microsoft.com/office/drawing/2014/main" id="{D45E81EF-0A16-C005-A337-D18898491BB0}"/>
              </a:ext>
            </a:extLst>
          </p:cNvPr>
          <p:cNvSpPr/>
          <p:nvPr/>
        </p:nvSpPr>
        <p:spPr bwMode="auto">
          <a:xfrm>
            <a:off x="4713057" y="2442249"/>
            <a:ext cx="728992" cy="159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9" name="Rectangle 108">
            <a:extLst>
              <a:ext uri="{FF2B5EF4-FFF2-40B4-BE49-F238E27FC236}">
                <a16:creationId xmlns:a16="http://schemas.microsoft.com/office/drawing/2014/main" id="{E5F68AD3-2570-53B5-340F-B60996C4BB49}"/>
              </a:ext>
            </a:extLst>
          </p:cNvPr>
          <p:cNvSpPr/>
          <p:nvPr/>
        </p:nvSpPr>
        <p:spPr bwMode="auto">
          <a:xfrm>
            <a:off x="4713057" y="2658280"/>
            <a:ext cx="728992" cy="159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10" name="TextBox 109">
            <a:extLst>
              <a:ext uri="{FF2B5EF4-FFF2-40B4-BE49-F238E27FC236}">
                <a16:creationId xmlns:a16="http://schemas.microsoft.com/office/drawing/2014/main" id="{D988199A-BADC-52DD-D3C5-D3A625990AB0}"/>
              </a:ext>
            </a:extLst>
          </p:cNvPr>
          <p:cNvSpPr txBox="1"/>
          <p:nvPr/>
        </p:nvSpPr>
        <p:spPr>
          <a:xfrm>
            <a:off x="4857942" y="2045839"/>
            <a:ext cx="439223" cy="769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Microsoft D365</a:t>
            </a:r>
          </a:p>
        </p:txBody>
      </p:sp>
      <p:sp>
        <p:nvSpPr>
          <p:cNvPr id="112" name="TextBox 111">
            <a:extLst>
              <a:ext uri="{FF2B5EF4-FFF2-40B4-BE49-F238E27FC236}">
                <a16:creationId xmlns:a16="http://schemas.microsoft.com/office/drawing/2014/main" id="{38406A82-9B9C-6C0F-5CCA-9CFD7118C8F7}"/>
              </a:ext>
            </a:extLst>
          </p:cNvPr>
          <p:cNvSpPr txBox="1"/>
          <p:nvPr/>
        </p:nvSpPr>
        <p:spPr>
          <a:xfrm>
            <a:off x="4869964" y="2258816"/>
            <a:ext cx="415178" cy="769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SAP S/4 HANA</a:t>
            </a:r>
          </a:p>
        </p:txBody>
      </p:sp>
      <p:sp>
        <p:nvSpPr>
          <p:cNvPr id="113" name="TextBox 112">
            <a:extLst>
              <a:ext uri="{FF2B5EF4-FFF2-40B4-BE49-F238E27FC236}">
                <a16:creationId xmlns:a16="http://schemas.microsoft.com/office/drawing/2014/main" id="{3B5EFE7F-BC5B-95BF-749B-AB8C9CFECBD9}"/>
              </a:ext>
            </a:extLst>
          </p:cNvPr>
          <p:cNvSpPr txBox="1"/>
          <p:nvPr/>
        </p:nvSpPr>
        <p:spPr>
          <a:xfrm>
            <a:off x="4833095" y="2471793"/>
            <a:ext cx="488916" cy="769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Oracle ERP Cloud</a:t>
            </a:r>
          </a:p>
        </p:txBody>
      </p:sp>
      <p:sp>
        <p:nvSpPr>
          <p:cNvPr id="114" name="TextBox 113">
            <a:extLst>
              <a:ext uri="{FF2B5EF4-FFF2-40B4-BE49-F238E27FC236}">
                <a16:creationId xmlns:a16="http://schemas.microsoft.com/office/drawing/2014/main" id="{464243B0-0954-E713-BCDB-B240FA9D7BED}"/>
              </a:ext>
            </a:extLst>
          </p:cNvPr>
          <p:cNvSpPr txBox="1"/>
          <p:nvPr/>
        </p:nvSpPr>
        <p:spPr>
          <a:xfrm>
            <a:off x="4986983" y="2684771"/>
            <a:ext cx="181140" cy="769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FFFFFF"/>
                </a:solidFill>
                <a:effectLst/>
                <a:uLnTx/>
                <a:uFillTx/>
                <a:latin typeface="Segoe Sans Display"/>
                <a:ea typeface="+mn-ea"/>
                <a:cs typeface="+mn-cs"/>
              </a:rPr>
              <a:t>Deltek</a:t>
            </a:r>
            <a:endParaRPr kumimoji="0" lang="en-US" sz="5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17" name="Rectangle 116">
            <a:extLst>
              <a:ext uri="{FF2B5EF4-FFF2-40B4-BE49-F238E27FC236}">
                <a16:creationId xmlns:a16="http://schemas.microsoft.com/office/drawing/2014/main" id="{7A301F0F-68BF-0D9F-C887-4AC34B1579C5}"/>
              </a:ext>
            </a:extLst>
          </p:cNvPr>
          <p:cNvSpPr/>
          <p:nvPr/>
        </p:nvSpPr>
        <p:spPr bwMode="auto">
          <a:xfrm>
            <a:off x="4653926" y="3841106"/>
            <a:ext cx="844491" cy="126247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9" name="TextBox 118">
            <a:extLst>
              <a:ext uri="{FF2B5EF4-FFF2-40B4-BE49-F238E27FC236}">
                <a16:creationId xmlns:a16="http://schemas.microsoft.com/office/drawing/2014/main" id="{D4B25D4B-B66D-C93B-C7CE-1092466AFCCB}"/>
              </a:ext>
            </a:extLst>
          </p:cNvPr>
          <p:cNvSpPr txBox="1"/>
          <p:nvPr/>
        </p:nvSpPr>
        <p:spPr>
          <a:xfrm>
            <a:off x="4749231" y="3666249"/>
            <a:ext cx="65387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Social Media</a:t>
            </a:r>
          </a:p>
        </p:txBody>
      </p:sp>
      <p:cxnSp>
        <p:nvCxnSpPr>
          <p:cNvPr id="120" name="Connector: Elbow 119">
            <a:extLst>
              <a:ext uri="{FF2B5EF4-FFF2-40B4-BE49-F238E27FC236}">
                <a16:creationId xmlns:a16="http://schemas.microsoft.com/office/drawing/2014/main" id="{7F9D72BE-2CED-F1A6-77B8-4D627B427C1E}"/>
              </a:ext>
            </a:extLst>
          </p:cNvPr>
          <p:cNvCxnSpPr>
            <a:cxnSpLocks/>
            <a:stCxn id="102" idx="2"/>
          </p:cNvCxnSpPr>
          <p:nvPr/>
        </p:nvCxnSpPr>
        <p:spPr>
          <a:xfrm rot="16200000" flipH="1">
            <a:off x="5158252" y="2775628"/>
            <a:ext cx="771523" cy="932918"/>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C2E5B9BF-A854-E98C-E650-938BB5511225}"/>
              </a:ext>
            </a:extLst>
          </p:cNvPr>
          <p:cNvSpPr txBox="1"/>
          <p:nvPr/>
        </p:nvSpPr>
        <p:spPr>
          <a:xfrm>
            <a:off x="5130890" y="3487413"/>
            <a:ext cx="629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Get list of products</a:t>
            </a:r>
          </a:p>
        </p:txBody>
      </p:sp>
      <p:sp>
        <p:nvSpPr>
          <p:cNvPr id="123" name="TextBox 122">
            <a:extLst>
              <a:ext uri="{FF2B5EF4-FFF2-40B4-BE49-F238E27FC236}">
                <a16:creationId xmlns:a16="http://schemas.microsoft.com/office/drawing/2014/main" id="{0AC215A1-2B4E-8E49-6323-AF412D81D232}"/>
              </a:ext>
            </a:extLst>
          </p:cNvPr>
          <p:cNvSpPr txBox="1"/>
          <p:nvPr/>
        </p:nvSpPr>
        <p:spPr>
          <a:xfrm>
            <a:off x="5499867" y="3873238"/>
            <a:ext cx="62934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Get Top X trending hashtags on those products periodically</a:t>
            </a:r>
          </a:p>
        </p:txBody>
      </p:sp>
      <p:pic>
        <p:nvPicPr>
          <p:cNvPr id="124" name="Graphic 123" descr="Users outline">
            <a:extLst>
              <a:ext uri="{FF2B5EF4-FFF2-40B4-BE49-F238E27FC236}">
                <a16:creationId xmlns:a16="http://schemas.microsoft.com/office/drawing/2014/main" id="{90BCA0FE-99C0-E154-2F11-4CF57B08D6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81506" y="1993777"/>
            <a:ext cx="331940" cy="331940"/>
          </a:xfrm>
          <a:prstGeom prst="rect">
            <a:avLst/>
          </a:prstGeom>
        </p:spPr>
      </p:pic>
      <p:sp>
        <p:nvSpPr>
          <p:cNvPr id="126" name="TextBox 125">
            <a:extLst>
              <a:ext uri="{FF2B5EF4-FFF2-40B4-BE49-F238E27FC236}">
                <a16:creationId xmlns:a16="http://schemas.microsoft.com/office/drawing/2014/main" id="{5D38ABC0-B346-E503-16C0-EF11DC37480B}"/>
              </a:ext>
            </a:extLst>
          </p:cNvPr>
          <p:cNvSpPr txBox="1"/>
          <p:nvPr/>
        </p:nvSpPr>
        <p:spPr>
          <a:xfrm>
            <a:off x="5866789" y="4393880"/>
            <a:ext cx="11556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10a. Agent logs are displayed in Copilot Studio Kit</a:t>
            </a:r>
          </a:p>
        </p:txBody>
      </p:sp>
      <p:sp>
        <p:nvSpPr>
          <p:cNvPr id="127" name="Rectangle 126">
            <a:extLst>
              <a:ext uri="{FF2B5EF4-FFF2-40B4-BE49-F238E27FC236}">
                <a16:creationId xmlns:a16="http://schemas.microsoft.com/office/drawing/2014/main" id="{EFE49FB3-6674-482B-5F23-9F1DFFCBEFA7}"/>
              </a:ext>
            </a:extLst>
          </p:cNvPr>
          <p:cNvSpPr/>
          <p:nvPr/>
        </p:nvSpPr>
        <p:spPr bwMode="auto">
          <a:xfrm>
            <a:off x="6464164" y="5392874"/>
            <a:ext cx="3250076" cy="603755"/>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28" name="Graphic 127">
            <a:extLst>
              <a:ext uri="{FF2B5EF4-FFF2-40B4-BE49-F238E27FC236}">
                <a16:creationId xmlns:a16="http://schemas.microsoft.com/office/drawing/2014/main" id="{D7C6BD58-0011-A1A5-0AA7-E8E52620B4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0718" y="5499139"/>
            <a:ext cx="252900" cy="227480"/>
          </a:xfrm>
          <a:prstGeom prst="rect">
            <a:avLst/>
          </a:prstGeom>
        </p:spPr>
      </p:pic>
      <p:pic>
        <p:nvPicPr>
          <p:cNvPr id="129" name="Graphic 128">
            <a:extLst>
              <a:ext uri="{FF2B5EF4-FFF2-40B4-BE49-F238E27FC236}">
                <a16:creationId xmlns:a16="http://schemas.microsoft.com/office/drawing/2014/main" id="{6611D25A-DDEF-B4CB-09CF-054EB1B66D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93458" y="5499139"/>
            <a:ext cx="227480" cy="227480"/>
          </a:xfrm>
          <a:prstGeom prst="rect">
            <a:avLst/>
          </a:prstGeom>
        </p:spPr>
      </p:pic>
      <p:sp>
        <p:nvSpPr>
          <p:cNvPr id="131" name="TextBox 130">
            <a:extLst>
              <a:ext uri="{FF2B5EF4-FFF2-40B4-BE49-F238E27FC236}">
                <a16:creationId xmlns:a16="http://schemas.microsoft.com/office/drawing/2014/main" id="{496DCF71-5BF6-4260-A539-C2BA04A99109}"/>
              </a:ext>
            </a:extLst>
          </p:cNvPr>
          <p:cNvSpPr txBox="1"/>
          <p:nvPr/>
        </p:nvSpPr>
        <p:spPr>
          <a:xfrm>
            <a:off x="6541194" y="5795271"/>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33" name="TextBox 132">
            <a:extLst>
              <a:ext uri="{FF2B5EF4-FFF2-40B4-BE49-F238E27FC236}">
                <a16:creationId xmlns:a16="http://schemas.microsoft.com/office/drawing/2014/main" id="{8B114B6A-83EC-132A-A6E7-10128C0786B8}"/>
              </a:ext>
            </a:extLst>
          </p:cNvPr>
          <p:cNvSpPr txBox="1"/>
          <p:nvPr/>
        </p:nvSpPr>
        <p:spPr>
          <a:xfrm>
            <a:off x="7286257" y="5795271"/>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34" name="TextBox 133">
            <a:extLst>
              <a:ext uri="{FF2B5EF4-FFF2-40B4-BE49-F238E27FC236}">
                <a16:creationId xmlns:a16="http://schemas.microsoft.com/office/drawing/2014/main" id="{8AE9CDD6-27F8-4A3A-BE01-AAB9E1EE0F85}"/>
              </a:ext>
            </a:extLst>
          </p:cNvPr>
          <p:cNvSpPr txBox="1"/>
          <p:nvPr/>
        </p:nvSpPr>
        <p:spPr>
          <a:xfrm>
            <a:off x="7697795" y="5794747"/>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35" name="TextBox 134">
            <a:extLst>
              <a:ext uri="{FF2B5EF4-FFF2-40B4-BE49-F238E27FC236}">
                <a16:creationId xmlns:a16="http://schemas.microsoft.com/office/drawing/2014/main" id="{68E2189B-0FC0-D158-3FD5-C69E512841AA}"/>
              </a:ext>
            </a:extLst>
          </p:cNvPr>
          <p:cNvSpPr txBox="1"/>
          <p:nvPr/>
        </p:nvSpPr>
        <p:spPr>
          <a:xfrm>
            <a:off x="8374372" y="5794747"/>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37" name="TextBox 136">
            <a:extLst>
              <a:ext uri="{FF2B5EF4-FFF2-40B4-BE49-F238E27FC236}">
                <a16:creationId xmlns:a16="http://schemas.microsoft.com/office/drawing/2014/main" id="{C6C01F5E-A2CE-884A-4F89-5C8A2C407354}"/>
              </a:ext>
            </a:extLst>
          </p:cNvPr>
          <p:cNvSpPr txBox="1"/>
          <p:nvPr/>
        </p:nvSpPr>
        <p:spPr>
          <a:xfrm>
            <a:off x="9147114" y="5794747"/>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pic>
        <p:nvPicPr>
          <p:cNvPr id="138" name="Graphic 137">
            <a:extLst>
              <a:ext uri="{FF2B5EF4-FFF2-40B4-BE49-F238E27FC236}">
                <a16:creationId xmlns:a16="http://schemas.microsoft.com/office/drawing/2014/main" id="{58C28A6A-F35E-7C37-4523-50B654B01D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4743" y="5499139"/>
            <a:ext cx="227480" cy="227480"/>
          </a:xfrm>
          <a:prstGeom prst="rect">
            <a:avLst/>
          </a:prstGeom>
        </p:spPr>
      </p:pic>
      <p:sp>
        <p:nvSpPr>
          <p:cNvPr id="141" name="TextBox 140">
            <a:extLst>
              <a:ext uri="{FF2B5EF4-FFF2-40B4-BE49-F238E27FC236}">
                <a16:creationId xmlns:a16="http://schemas.microsoft.com/office/drawing/2014/main" id="{F5A13AFA-3236-FD70-CA70-0EB0B3A8942E}"/>
              </a:ext>
            </a:extLst>
          </p:cNvPr>
          <p:cNvSpPr txBox="1"/>
          <p:nvPr/>
        </p:nvSpPr>
        <p:spPr>
          <a:xfrm>
            <a:off x="7706779" y="5191571"/>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42" name="Graphic 141">
            <a:extLst>
              <a:ext uri="{FF2B5EF4-FFF2-40B4-BE49-F238E27FC236}">
                <a16:creationId xmlns:a16="http://schemas.microsoft.com/office/drawing/2014/main" id="{5369EE16-3ABC-5DE2-DBB0-BBC4148344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64465" y="5499139"/>
            <a:ext cx="227480" cy="227480"/>
          </a:xfrm>
          <a:prstGeom prst="rect">
            <a:avLst/>
          </a:prstGeom>
        </p:spPr>
      </p:pic>
      <p:pic>
        <p:nvPicPr>
          <p:cNvPr id="144" name="Graphic 143">
            <a:extLst>
              <a:ext uri="{FF2B5EF4-FFF2-40B4-BE49-F238E27FC236}">
                <a16:creationId xmlns:a16="http://schemas.microsoft.com/office/drawing/2014/main" id="{1155E9DA-3698-F061-2CF9-9A30D55C4C5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38638" y="5499139"/>
            <a:ext cx="227481" cy="227481"/>
          </a:xfrm>
          <a:prstGeom prst="rect">
            <a:avLst/>
          </a:prstGeom>
        </p:spPr>
      </p:pic>
      <p:pic>
        <p:nvPicPr>
          <p:cNvPr id="146" name="Graphic 145">
            <a:extLst>
              <a:ext uri="{FF2B5EF4-FFF2-40B4-BE49-F238E27FC236}">
                <a16:creationId xmlns:a16="http://schemas.microsoft.com/office/drawing/2014/main" id="{F9A73297-3517-BA9E-3A58-05549083C3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833325" y="3406955"/>
            <a:ext cx="227480" cy="227480"/>
          </a:xfrm>
          <a:prstGeom prst="rect">
            <a:avLst/>
          </a:prstGeom>
        </p:spPr>
      </p:pic>
      <p:sp>
        <p:nvSpPr>
          <p:cNvPr id="147" name="Rectangle 146">
            <a:extLst>
              <a:ext uri="{FF2B5EF4-FFF2-40B4-BE49-F238E27FC236}">
                <a16:creationId xmlns:a16="http://schemas.microsoft.com/office/drawing/2014/main" id="{5B21A7F3-F4D0-078A-44A0-7B854DE3713D}"/>
              </a:ext>
            </a:extLst>
          </p:cNvPr>
          <p:cNvSpPr/>
          <p:nvPr/>
        </p:nvSpPr>
        <p:spPr bwMode="auto">
          <a:xfrm>
            <a:off x="7087344" y="438664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48" name="Graphic 147">
            <a:extLst>
              <a:ext uri="{FF2B5EF4-FFF2-40B4-BE49-F238E27FC236}">
                <a16:creationId xmlns:a16="http://schemas.microsoft.com/office/drawing/2014/main" id="{8F1F7328-ED7D-920F-3B4C-D20166A707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8313" y="4432194"/>
            <a:ext cx="390341" cy="390341"/>
          </a:xfrm>
          <a:prstGeom prst="rect">
            <a:avLst/>
          </a:prstGeom>
        </p:spPr>
      </p:pic>
      <p:pic>
        <p:nvPicPr>
          <p:cNvPr id="149" name="Graphic 148">
            <a:extLst>
              <a:ext uri="{FF2B5EF4-FFF2-40B4-BE49-F238E27FC236}">
                <a16:creationId xmlns:a16="http://schemas.microsoft.com/office/drawing/2014/main" id="{7180258E-581D-B574-E443-E7F6B52E353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90520" y="4432194"/>
            <a:ext cx="390341" cy="390341"/>
          </a:xfrm>
          <a:prstGeom prst="rect">
            <a:avLst/>
          </a:prstGeom>
        </p:spPr>
      </p:pic>
      <p:sp>
        <p:nvSpPr>
          <p:cNvPr id="150" name="TextBox 149">
            <a:extLst>
              <a:ext uri="{FF2B5EF4-FFF2-40B4-BE49-F238E27FC236}">
                <a16:creationId xmlns:a16="http://schemas.microsoft.com/office/drawing/2014/main" id="{2C1FE431-36C9-E76B-F12F-55AD7761E8A8}"/>
              </a:ext>
            </a:extLst>
          </p:cNvPr>
          <p:cNvSpPr txBox="1"/>
          <p:nvPr/>
        </p:nvSpPr>
        <p:spPr>
          <a:xfrm>
            <a:off x="8186292" y="4810189"/>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51" name="Picture 150" descr="A blue circle with a white letter f in it">
            <a:extLst>
              <a:ext uri="{FF2B5EF4-FFF2-40B4-BE49-F238E27FC236}">
                <a16:creationId xmlns:a16="http://schemas.microsoft.com/office/drawing/2014/main" id="{6AC03833-0A27-9966-9A08-36382239C12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11299" y="3904971"/>
            <a:ext cx="329745" cy="329745"/>
          </a:xfrm>
          <a:prstGeom prst="rect">
            <a:avLst/>
          </a:prstGeom>
        </p:spPr>
      </p:pic>
      <p:pic>
        <p:nvPicPr>
          <p:cNvPr id="152" name="Picture 151" descr="A black background with a black square&#10;&#10;AI-generated content may be incorrect.">
            <a:extLst>
              <a:ext uri="{FF2B5EF4-FFF2-40B4-BE49-F238E27FC236}">
                <a16:creationId xmlns:a16="http://schemas.microsoft.com/office/drawing/2014/main" id="{9A060615-4389-147B-3988-11EDA7D6CD1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11299" y="4301886"/>
            <a:ext cx="329745" cy="337027"/>
          </a:xfrm>
          <a:prstGeom prst="rect">
            <a:avLst/>
          </a:prstGeom>
        </p:spPr>
      </p:pic>
      <p:pic>
        <p:nvPicPr>
          <p:cNvPr id="153" name="Picture 152" descr="A logo of a camera">
            <a:extLst>
              <a:ext uri="{FF2B5EF4-FFF2-40B4-BE49-F238E27FC236}">
                <a16:creationId xmlns:a16="http://schemas.microsoft.com/office/drawing/2014/main" id="{B14E1284-5BDA-6463-E3D7-47435C26A68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11299" y="4706083"/>
            <a:ext cx="329745" cy="329745"/>
          </a:xfrm>
          <a:prstGeom prst="rect">
            <a:avLst/>
          </a:prstGeom>
        </p:spPr>
      </p:pic>
      <p:sp>
        <p:nvSpPr>
          <p:cNvPr id="154" name="Rectangle: Rounded Corners 153">
            <a:extLst>
              <a:ext uri="{FF2B5EF4-FFF2-40B4-BE49-F238E27FC236}">
                <a16:creationId xmlns:a16="http://schemas.microsoft.com/office/drawing/2014/main" id="{4B8B9DEB-20C9-0D06-C90D-F74637B7D554}"/>
              </a:ext>
            </a:extLst>
          </p:cNvPr>
          <p:cNvSpPr/>
          <p:nvPr/>
        </p:nvSpPr>
        <p:spPr bwMode="auto">
          <a:xfrm>
            <a:off x="7695252" y="310762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55" name="TextBox 154">
            <a:extLst>
              <a:ext uri="{FF2B5EF4-FFF2-40B4-BE49-F238E27FC236}">
                <a16:creationId xmlns:a16="http://schemas.microsoft.com/office/drawing/2014/main" id="{2293D6AC-5B47-87DC-1D74-B422DDAF5102}"/>
              </a:ext>
            </a:extLst>
          </p:cNvPr>
          <p:cNvSpPr txBox="1"/>
          <p:nvPr/>
        </p:nvSpPr>
        <p:spPr>
          <a:xfrm>
            <a:off x="8091419" y="3147068"/>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56" name="Graphic 155">
            <a:extLst>
              <a:ext uri="{FF2B5EF4-FFF2-40B4-BE49-F238E27FC236}">
                <a16:creationId xmlns:a16="http://schemas.microsoft.com/office/drawing/2014/main" id="{4BA4104B-FF8D-3E5A-A740-BCA401759F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0080" y="3258408"/>
            <a:ext cx="390593" cy="390593"/>
          </a:xfrm>
          <a:prstGeom prst="rect">
            <a:avLst/>
          </a:prstGeom>
        </p:spPr>
      </p:pic>
      <p:sp>
        <p:nvSpPr>
          <p:cNvPr id="158" name="TextBox 157">
            <a:extLst>
              <a:ext uri="{FF2B5EF4-FFF2-40B4-BE49-F238E27FC236}">
                <a16:creationId xmlns:a16="http://schemas.microsoft.com/office/drawing/2014/main" id="{020B4BD8-E049-94E4-13D3-5669E3A6EE8A}"/>
              </a:ext>
            </a:extLst>
          </p:cNvPr>
          <p:cNvSpPr txBox="1"/>
          <p:nvPr/>
        </p:nvSpPr>
        <p:spPr>
          <a:xfrm>
            <a:off x="7801692" y="3647064"/>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59" name="TextBox 158">
            <a:extLst>
              <a:ext uri="{FF2B5EF4-FFF2-40B4-BE49-F238E27FC236}">
                <a16:creationId xmlns:a16="http://schemas.microsoft.com/office/drawing/2014/main" id="{84FDC8DD-E715-4CBE-14DF-C9C61E6BF89B}"/>
              </a:ext>
            </a:extLst>
          </p:cNvPr>
          <p:cNvSpPr txBox="1"/>
          <p:nvPr/>
        </p:nvSpPr>
        <p:spPr>
          <a:xfrm>
            <a:off x="8520829" y="3647064"/>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61" name="Graphic 160">
            <a:extLst>
              <a:ext uri="{FF2B5EF4-FFF2-40B4-BE49-F238E27FC236}">
                <a16:creationId xmlns:a16="http://schemas.microsoft.com/office/drawing/2014/main" id="{D71F9C1E-5F30-3F85-6B58-CA1F29C15FC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715364" y="3258408"/>
            <a:ext cx="390593" cy="390593"/>
          </a:xfrm>
          <a:prstGeom prst="rect">
            <a:avLst/>
          </a:prstGeom>
        </p:spPr>
      </p:pic>
      <p:pic>
        <p:nvPicPr>
          <p:cNvPr id="162" name="Picture 161" descr="A blue rectangle with white text">
            <a:extLst>
              <a:ext uri="{FF2B5EF4-FFF2-40B4-BE49-F238E27FC236}">
                <a16:creationId xmlns:a16="http://schemas.microsoft.com/office/drawing/2014/main" id="{63010096-0679-E04B-8D86-08616608B44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964027" y="3544621"/>
            <a:ext cx="132256" cy="92272"/>
          </a:xfrm>
          <a:prstGeom prst="rect">
            <a:avLst/>
          </a:prstGeom>
        </p:spPr>
      </p:pic>
      <p:pic>
        <p:nvPicPr>
          <p:cNvPr id="163" name="Graphic 162">
            <a:extLst>
              <a:ext uri="{FF2B5EF4-FFF2-40B4-BE49-F238E27FC236}">
                <a16:creationId xmlns:a16="http://schemas.microsoft.com/office/drawing/2014/main" id="{504F6D7E-AE0A-3DCA-3BDF-7490CCA1BE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49823" y="3386205"/>
            <a:ext cx="227480" cy="227480"/>
          </a:xfrm>
          <a:prstGeom prst="rect">
            <a:avLst/>
          </a:prstGeom>
        </p:spPr>
      </p:pic>
      <p:pic>
        <p:nvPicPr>
          <p:cNvPr id="165" name="Graphic 164">
            <a:extLst>
              <a:ext uri="{FF2B5EF4-FFF2-40B4-BE49-F238E27FC236}">
                <a16:creationId xmlns:a16="http://schemas.microsoft.com/office/drawing/2014/main" id="{AD599B9E-BB0B-F372-5B72-EAC9B924E15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36489" y="3156992"/>
            <a:ext cx="227480" cy="227480"/>
          </a:xfrm>
          <a:prstGeom prst="rect">
            <a:avLst/>
          </a:prstGeom>
        </p:spPr>
      </p:pic>
      <p:cxnSp>
        <p:nvCxnSpPr>
          <p:cNvPr id="167" name="Connector: Elbow 166">
            <a:extLst>
              <a:ext uri="{FF2B5EF4-FFF2-40B4-BE49-F238E27FC236}">
                <a16:creationId xmlns:a16="http://schemas.microsoft.com/office/drawing/2014/main" id="{618A01CC-0287-1AD7-DE37-1F5B6387B29F}"/>
              </a:ext>
            </a:extLst>
          </p:cNvPr>
          <p:cNvCxnSpPr>
            <a:cxnSpLocks/>
          </p:cNvCxnSpPr>
          <p:nvPr/>
        </p:nvCxnSpPr>
        <p:spPr>
          <a:xfrm flipV="1">
            <a:off x="5498417" y="3768368"/>
            <a:ext cx="652575" cy="37004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99A90A53-E0A3-1F60-588B-3F8F3C5C336F}"/>
              </a:ext>
            </a:extLst>
          </p:cNvPr>
          <p:cNvCxnSpPr>
            <a:cxnSpLocks/>
          </p:cNvCxnSpPr>
          <p:nvPr/>
        </p:nvCxnSpPr>
        <p:spPr>
          <a:xfrm>
            <a:off x="7498168" y="3335090"/>
            <a:ext cx="48003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CEFD1A66-409A-1D03-2014-F07592723FCE}"/>
              </a:ext>
            </a:extLst>
          </p:cNvPr>
          <p:cNvSpPr txBox="1"/>
          <p:nvPr/>
        </p:nvSpPr>
        <p:spPr>
          <a:xfrm>
            <a:off x="7397314" y="3096534"/>
            <a:ext cx="62934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Products &amp; Hashtags stored as records</a:t>
            </a:r>
          </a:p>
        </p:txBody>
      </p:sp>
      <p:cxnSp>
        <p:nvCxnSpPr>
          <p:cNvPr id="176" name="Connector: Elbow 175">
            <a:extLst>
              <a:ext uri="{FF2B5EF4-FFF2-40B4-BE49-F238E27FC236}">
                <a16:creationId xmlns:a16="http://schemas.microsoft.com/office/drawing/2014/main" id="{1BE731E2-0BD2-2768-D669-89C322B0DA4C}"/>
              </a:ext>
            </a:extLst>
          </p:cNvPr>
          <p:cNvCxnSpPr>
            <a:cxnSpLocks/>
            <a:stCxn id="163" idx="2"/>
            <a:endCxn id="161" idx="1"/>
          </p:cNvCxnSpPr>
          <p:nvPr/>
        </p:nvCxnSpPr>
        <p:spPr>
          <a:xfrm rot="5400000" flipH="1" flipV="1">
            <a:off x="7859473" y="2757794"/>
            <a:ext cx="159980" cy="1551801"/>
          </a:xfrm>
          <a:prstGeom prst="bentConnector4">
            <a:avLst>
              <a:gd name="adj1" fmla="val -263650"/>
              <a:gd name="adj2" fmla="val 8326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47210AEB-D640-4129-E8CF-B298D34F01D6}"/>
              </a:ext>
            </a:extLst>
          </p:cNvPr>
          <p:cNvSpPr txBox="1"/>
          <p:nvPr/>
        </p:nvSpPr>
        <p:spPr>
          <a:xfrm>
            <a:off x="7214740" y="3864059"/>
            <a:ext cx="122766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pricing rule, optimization rules defined by SMEs</a:t>
            </a:r>
          </a:p>
        </p:txBody>
      </p:sp>
      <p:cxnSp>
        <p:nvCxnSpPr>
          <p:cNvPr id="179" name="Straight Arrow Connector 178">
            <a:extLst>
              <a:ext uri="{FF2B5EF4-FFF2-40B4-BE49-F238E27FC236}">
                <a16:creationId xmlns:a16="http://schemas.microsoft.com/office/drawing/2014/main" id="{5D20AA1F-8E2B-A4F9-1F7E-91234F343370}"/>
              </a:ext>
            </a:extLst>
          </p:cNvPr>
          <p:cNvCxnSpPr>
            <a:cxnSpLocks/>
          </p:cNvCxnSpPr>
          <p:nvPr/>
        </p:nvCxnSpPr>
        <p:spPr>
          <a:xfrm flipH="1" flipV="1">
            <a:off x="8396556" y="2305783"/>
            <a:ext cx="2755325" cy="747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B6526C88-BE86-4638-FA61-1B023BDEA138}"/>
              </a:ext>
            </a:extLst>
          </p:cNvPr>
          <p:cNvSpPr txBox="1"/>
          <p:nvPr/>
        </p:nvSpPr>
        <p:spPr>
          <a:xfrm>
            <a:off x="8734820" y="2179205"/>
            <a:ext cx="165474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Asks suggestions for markdown of a certain product</a:t>
            </a:r>
          </a:p>
        </p:txBody>
      </p:sp>
      <p:cxnSp>
        <p:nvCxnSpPr>
          <p:cNvPr id="181" name="Connector: Elbow 180">
            <a:extLst>
              <a:ext uri="{FF2B5EF4-FFF2-40B4-BE49-F238E27FC236}">
                <a16:creationId xmlns:a16="http://schemas.microsoft.com/office/drawing/2014/main" id="{0411C990-3CDD-8B66-BD06-9F2008E4ADCA}"/>
              </a:ext>
            </a:extLst>
          </p:cNvPr>
          <p:cNvCxnSpPr>
            <a:cxnSpLocks/>
            <a:stCxn id="65" idx="1"/>
            <a:endCxn id="53" idx="0"/>
          </p:cNvCxnSpPr>
          <p:nvPr/>
        </p:nvCxnSpPr>
        <p:spPr>
          <a:xfrm rot="10800000" flipV="1">
            <a:off x="6692053" y="2449188"/>
            <a:ext cx="1169723" cy="65843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3C22974C-8AFA-AC8F-9B36-572F2EFDF219}"/>
              </a:ext>
            </a:extLst>
          </p:cNvPr>
          <p:cNvSpPr txBox="1"/>
          <p:nvPr/>
        </p:nvSpPr>
        <p:spPr>
          <a:xfrm>
            <a:off x="6801946" y="2255353"/>
            <a:ext cx="96279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Invokes Tools based on instructions</a:t>
            </a:r>
          </a:p>
        </p:txBody>
      </p:sp>
      <p:cxnSp>
        <p:nvCxnSpPr>
          <p:cNvPr id="183" name="Straight Arrow Connector 182">
            <a:extLst>
              <a:ext uri="{FF2B5EF4-FFF2-40B4-BE49-F238E27FC236}">
                <a16:creationId xmlns:a16="http://schemas.microsoft.com/office/drawing/2014/main" id="{2577C3E7-C498-8F11-4AAD-6A2821C3C175}"/>
              </a:ext>
            </a:extLst>
          </p:cNvPr>
          <p:cNvCxnSpPr>
            <a:cxnSpLocks/>
            <a:endCxn id="163" idx="3"/>
          </p:cNvCxnSpPr>
          <p:nvPr/>
        </p:nvCxnSpPr>
        <p:spPr>
          <a:xfrm flipH="1">
            <a:off x="7277303" y="3494326"/>
            <a:ext cx="595945" cy="561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BB344995-FCFD-AB77-AC3C-713044A47C2F}"/>
              </a:ext>
            </a:extLst>
          </p:cNvPr>
          <p:cNvSpPr txBox="1"/>
          <p:nvPr/>
        </p:nvSpPr>
        <p:spPr>
          <a:xfrm>
            <a:off x="7293574" y="3499868"/>
            <a:ext cx="62934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Pulls inventory levels, products aging</a:t>
            </a:r>
          </a:p>
        </p:txBody>
      </p:sp>
      <p:cxnSp>
        <p:nvCxnSpPr>
          <p:cNvPr id="185" name="Connector: Elbow 184">
            <a:extLst>
              <a:ext uri="{FF2B5EF4-FFF2-40B4-BE49-F238E27FC236}">
                <a16:creationId xmlns:a16="http://schemas.microsoft.com/office/drawing/2014/main" id="{8CE6751C-BF09-2677-E96C-3AD190716361}"/>
              </a:ext>
            </a:extLst>
          </p:cNvPr>
          <p:cNvCxnSpPr>
            <a:cxnSpLocks/>
            <a:stCxn id="165" idx="3"/>
            <a:endCxn id="163" idx="0"/>
          </p:cNvCxnSpPr>
          <p:nvPr/>
        </p:nvCxnSpPr>
        <p:spPr>
          <a:xfrm>
            <a:off x="6263969" y="3270732"/>
            <a:ext cx="899594" cy="115473"/>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C16A5097-2F39-666C-5BD3-D928DCA1E57B}"/>
              </a:ext>
            </a:extLst>
          </p:cNvPr>
          <p:cNvSpPr txBox="1"/>
          <p:nvPr/>
        </p:nvSpPr>
        <p:spPr>
          <a:xfrm>
            <a:off x="6275652" y="3307585"/>
            <a:ext cx="77488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forecasts a price &amp; confidence score</a:t>
            </a:r>
          </a:p>
        </p:txBody>
      </p:sp>
      <p:cxnSp>
        <p:nvCxnSpPr>
          <p:cNvPr id="187" name="Connector: Elbow 186">
            <a:extLst>
              <a:ext uri="{FF2B5EF4-FFF2-40B4-BE49-F238E27FC236}">
                <a16:creationId xmlns:a16="http://schemas.microsoft.com/office/drawing/2014/main" id="{373619AF-7A60-C3BE-C0F7-CF599A54790A}"/>
              </a:ext>
            </a:extLst>
          </p:cNvPr>
          <p:cNvCxnSpPr>
            <a:cxnSpLocks/>
            <a:endCxn id="163" idx="1"/>
          </p:cNvCxnSpPr>
          <p:nvPr/>
        </p:nvCxnSpPr>
        <p:spPr>
          <a:xfrm flipV="1">
            <a:off x="6291511" y="3499945"/>
            <a:ext cx="758312" cy="127904"/>
          </a:xfrm>
          <a:prstGeom prst="bentConnector3">
            <a:avLst>
              <a:gd name="adj1" fmla="val 85666"/>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8" name="Connector: Elbow 187">
            <a:extLst>
              <a:ext uri="{FF2B5EF4-FFF2-40B4-BE49-F238E27FC236}">
                <a16:creationId xmlns:a16="http://schemas.microsoft.com/office/drawing/2014/main" id="{41098FC1-40AD-1345-6D42-28057311A327}"/>
              </a:ext>
            </a:extLst>
          </p:cNvPr>
          <p:cNvCxnSpPr>
            <a:cxnSpLocks/>
          </p:cNvCxnSpPr>
          <p:nvPr/>
        </p:nvCxnSpPr>
        <p:spPr>
          <a:xfrm rot="16200000" flipV="1">
            <a:off x="5303801" y="2852896"/>
            <a:ext cx="901832" cy="512597"/>
          </a:xfrm>
          <a:prstGeom prst="bentConnector3">
            <a:avLst>
              <a:gd name="adj1" fmla="val 10053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1C5761C5-1089-F464-7BBD-5C159912E744}"/>
              </a:ext>
            </a:extLst>
          </p:cNvPr>
          <p:cNvSpPr txBox="1"/>
          <p:nvPr/>
        </p:nvSpPr>
        <p:spPr>
          <a:xfrm>
            <a:off x="5442049" y="2369275"/>
            <a:ext cx="96279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Confidence score &gt;0.8, markdown prices are updated back to ERP system</a:t>
            </a:r>
          </a:p>
        </p:txBody>
      </p:sp>
      <p:cxnSp>
        <p:nvCxnSpPr>
          <p:cNvPr id="190" name="Connector: Elbow 189">
            <a:extLst>
              <a:ext uri="{FF2B5EF4-FFF2-40B4-BE49-F238E27FC236}">
                <a16:creationId xmlns:a16="http://schemas.microsoft.com/office/drawing/2014/main" id="{BBE9A339-EF21-90AB-AC6B-D24EFBB44FD4}"/>
              </a:ext>
            </a:extLst>
          </p:cNvPr>
          <p:cNvCxnSpPr>
            <a:cxnSpLocks/>
            <a:stCxn id="163" idx="2"/>
            <a:endCxn id="67" idx="1"/>
          </p:cNvCxnSpPr>
          <p:nvPr/>
        </p:nvCxnSpPr>
        <p:spPr>
          <a:xfrm rot="16200000" flipH="1">
            <a:off x="8797900" y="1979348"/>
            <a:ext cx="737288" cy="4005962"/>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91" name="Connector: Elbow 190">
            <a:extLst>
              <a:ext uri="{FF2B5EF4-FFF2-40B4-BE49-F238E27FC236}">
                <a16:creationId xmlns:a16="http://schemas.microsoft.com/office/drawing/2014/main" id="{B8B31E0E-D860-E88F-9AA9-29A55E992D29}"/>
              </a:ext>
            </a:extLst>
          </p:cNvPr>
          <p:cNvCxnSpPr>
            <a:cxnSpLocks/>
            <a:endCxn id="61" idx="2"/>
          </p:cNvCxnSpPr>
          <p:nvPr/>
        </p:nvCxnSpPr>
        <p:spPr>
          <a:xfrm flipV="1">
            <a:off x="7163563" y="3687545"/>
            <a:ext cx="2783503" cy="47432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25BB8CA6-2343-DC64-A7DA-D5AC78C11613}"/>
              </a:ext>
            </a:extLst>
          </p:cNvPr>
          <p:cNvSpPr txBox="1"/>
          <p:nvPr/>
        </p:nvSpPr>
        <p:spPr>
          <a:xfrm>
            <a:off x="8558144" y="3879240"/>
            <a:ext cx="96279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Confidence score &lt;0.2, sends review </a:t>
            </a:r>
          </a:p>
        </p:txBody>
      </p:sp>
      <p:sp>
        <p:nvSpPr>
          <p:cNvPr id="193" name="TextBox 192">
            <a:extLst>
              <a:ext uri="{FF2B5EF4-FFF2-40B4-BE49-F238E27FC236}">
                <a16:creationId xmlns:a16="http://schemas.microsoft.com/office/drawing/2014/main" id="{287CFA96-60C5-DEF4-6AB0-9D56610E8E17}"/>
              </a:ext>
            </a:extLst>
          </p:cNvPr>
          <p:cNvSpPr txBox="1"/>
          <p:nvPr/>
        </p:nvSpPr>
        <p:spPr>
          <a:xfrm>
            <a:off x="9885325" y="4078227"/>
            <a:ext cx="96279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Confidence score &gt;0.8, promotions sent to customer via email and messages</a:t>
            </a:r>
          </a:p>
        </p:txBody>
      </p:sp>
      <p:cxnSp>
        <p:nvCxnSpPr>
          <p:cNvPr id="194" name="Connector: Elbow 193">
            <a:extLst>
              <a:ext uri="{FF2B5EF4-FFF2-40B4-BE49-F238E27FC236}">
                <a16:creationId xmlns:a16="http://schemas.microsoft.com/office/drawing/2014/main" id="{5E095A61-A261-C18A-446A-C64FF0FF82A9}"/>
              </a:ext>
            </a:extLst>
          </p:cNvPr>
          <p:cNvCxnSpPr>
            <a:cxnSpLocks/>
            <a:stCxn id="61" idx="3"/>
            <a:endCxn id="71" idx="2"/>
          </p:cNvCxnSpPr>
          <p:nvPr/>
        </p:nvCxnSpPr>
        <p:spPr>
          <a:xfrm flipV="1">
            <a:off x="10389562" y="3299166"/>
            <a:ext cx="1166736" cy="17454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7D326617-F69C-6DC0-4B52-DDF51B55CEC1}"/>
              </a:ext>
            </a:extLst>
          </p:cNvPr>
          <p:cNvSpPr txBox="1"/>
          <p:nvPr/>
        </p:nvSpPr>
        <p:spPr>
          <a:xfrm>
            <a:off x="10441642" y="3349728"/>
            <a:ext cx="9627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9c. Adjustment requested</a:t>
            </a:r>
          </a:p>
        </p:txBody>
      </p:sp>
      <p:cxnSp>
        <p:nvCxnSpPr>
          <p:cNvPr id="196" name="Connector: Elbow 195">
            <a:extLst>
              <a:ext uri="{FF2B5EF4-FFF2-40B4-BE49-F238E27FC236}">
                <a16:creationId xmlns:a16="http://schemas.microsoft.com/office/drawing/2014/main" id="{B3445E96-1D6A-415B-7B07-82E2AF1A54DE}"/>
              </a:ext>
            </a:extLst>
          </p:cNvPr>
          <p:cNvCxnSpPr>
            <a:cxnSpLocks/>
            <a:stCxn id="74" idx="0"/>
          </p:cNvCxnSpPr>
          <p:nvPr/>
        </p:nvCxnSpPr>
        <p:spPr>
          <a:xfrm rot="16200000" flipH="1" flipV="1">
            <a:off x="8434445" y="-1056242"/>
            <a:ext cx="216882" cy="5997746"/>
          </a:xfrm>
          <a:prstGeom prst="bentConnector4">
            <a:avLst>
              <a:gd name="adj1" fmla="val -12357"/>
              <a:gd name="adj2" fmla="val 9728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2448688D-541E-46B6-2312-D576E5754627}"/>
              </a:ext>
            </a:extLst>
          </p:cNvPr>
          <p:cNvSpPr txBox="1"/>
          <p:nvPr/>
        </p:nvSpPr>
        <p:spPr>
          <a:xfrm>
            <a:off x="7902302" y="1850352"/>
            <a:ext cx="192263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9d. Pricing is adjusted/ or approved and updates back to ERP system</a:t>
            </a:r>
          </a:p>
        </p:txBody>
      </p:sp>
      <p:sp>
        <p:nvSpPr>
          <p:cNvPr id="198" name="TextBox 197">
            <a:extLst>
              <a:ext uri="{FF2B5EF4-FFF2-40B4-BE49-F238E27FC236}">
                <a16:creationId xmlns:a16="http://schemas.microsoft.com/office/drawing/2014/main" id="{2DF79344-79F8-7445-72F4-00FEB6B3B1AC}"/>
              </a:ext>
            </a:extLst>
          </p:cNvPr>
          <p:cNvSpPr txBox="1"/>
          <p:nvPr/>
        </p:nvSpPr>
        <p:spPr>
          <a:xfrm>
            <a:off x="10634046" y="4932708"/>
            <a:ext cx="11556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10b.  Logs reviewed by admins and shared with pricing managers</a:t>
            </a:r>
          </a:p>
        </p:txBody>
      </p:sp>
      <p:cxnSp>
        <p:nvCxnSpPr>
          <p:cNvPr id="199" name="Straight Arrow Connector 198">
            <a:extLst>
              <a:ext uri="{FF2B5EF4-FFF2-40B4-BE49-F238E27FC236}">
                <a16:creationId xmlns:a16="http://schemas.microsoft.com/office/drawing/2014/main" id="{1624ED5A-A41F-D988-953D-D07F0822CE00}"/>
              </a:ext>
            </a:extLst>
          </p:cNvPr>
          <p:cNvCxnSpPr>
            <a:cxnSpLocks/>
            <a:stCxn id="71" idx="1"/>
          </p:cNvCxnSpPr>
          <p:nvPr/>
        </p:nvCxnSpPr>
        <p:spPr>
          <a:xfrm flipH="1">
            <a:off x="8246962" y="2646711"/>
            <a:ext cx="292256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B1F5CB6D-B1DC-5BE9-AB3C-3AF738BF3389}"/>
              </a:ext>
            </a:extLst>
          </p:cNvPr>
          <p:cNvSpPr txBox="1"/>
          <p:nvPr/>
        </p:nvSpPr>
        <p:spPr>
          <a:xfrm>
            <a:off x="9008890" y="2661677"/>
            <a:ext cx="197872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10c. . Feedback – updates instructions, topics and confidence threshold</a:t>
            </a:r>
          </a:p>
        </p:txBody>
      </p:sp>
      <p:cxnSp>
        <p:nvCxnSpPr>
          <p:cNvPr id="201" name="Straight Arrow Connector 200">
            <a:extLst>
              <a:ext uri="{FF2B5EF4-FFF2-40B4-BE49-F238E27FC236}">
                <a16:creationId xmlns:a16="http://schemas.microsoft.com/office/drawing/2014/main" id="{B80F6EB3-0CE1-0684-7DD7-7F8B5AA186B2}"/>
              </a:ext>
            </a:extLst>
          </p:cNvPr>
          <p:cNvCxnSpPr>
            <a:cxnSpLocks/>
          </p:cNvCxnSpPr>
          <p:nvPr/>
        </p:nvCxnSpPr>
        <p:spPr>
          <a:xfrm>
            <a:off x="8994016" y="2483137"/>
            <a:ext cx="116598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238EF2D3-D530-5FD9-94C6-8AE894734191}"/>
              </a:ext>
            </a:extLst>
          </p:cNvPr>
          <p:cNvSpPr txBox="1"/>
          <p:nvPr/>
        </p:nvSpPr>
        <p:spPr>
          <a:xfrm>
            <a:off x="9146126" y="2380437"/>
            <a:ext cx="86679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091F2C"/>
                </a:solidFill>
                <a:effectLst/>
                <a:uLnTx/>
                <a:uFillTx/>
                <a:latin typeface="Segoe Sans Display"/>
                <a:ea typeface="+mn-ea"/>
                <a:cs typeface="+mn-cs"/>
              </a:rPr>
              <a:t>markdown_confidence_score</a:t>
            </a:r>
            <a:endParaRPr kumimoji="0" lang="en-US" sz="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03" name="TextBox 202">
            <a:extLst>
              <a:ext uri="{FF2B5EF4-FFF2-40B4-BE49-F238E27FC236}">
                <a16:creationId xmlns:a16="http://schemas.microsoft.com/office/drawing/2014/main" id="{FAFB52A3-CC92-88CB-0AD1-E6DEA9B21BC0}"/>
              </a:ext>
            </a:extLst>
          </p:cNvPr>
          <p:cNvSpPr txBox="1"/>
          <p:nvPr/>
        </p:nvSpPr>
        <p:spPr>
          <a:xfrm>
            <a:off x="9991489" y="2346477"/>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a:t>
            </a:r>
          </a:p>
        </p:txBody>
      </p:sp>
      <p:sp>
        <p:nvSpPr>
          <p:cNvPr id="204" name="TextBox 203">
            <a:extLst>
              <a:ext uri="{FF2B5EF4-FFF2-40B4-BE49-F238E27FC236}">
                <a16:creationId xmlns:a16="http://schemas.microsoft.com/office/drawing/2014/main" id="{33131160-C9DE-CC60-2199-7253A81D0E09}"/>
              </a:ext>
            </a:extLst>
          </p:cNvPr>
          <p:cNvSpPr txBox="1"/>
          <p:nvPr/>
        </p:nvSpPr>
        <p:spPr>
          <a:xfrm>
            <a:off x="8928922" y="2346477"/>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a:t>
            </a:r>
          </a:p>
        </p:txBody>
      </p:sp>
      <p:sp>
        <p:nvSpPr>
          <p:cNvPr id="205" name="TextBox 204">
            <a:extLst>
              <a:ext uri="{FF2B5EF4-FFF2-40B4-BE49-F238E27FC236}">
                <a16:creationId xmlns:a16="http://schemas.microsoft.com/office/drawing/2014/main" id="{9A2BE9EE-C743-6282-D11F-94C5D6605DF7}"/>
              </a:ext>
            </a:extLst>
          </p:cNvPr>
          <p:cNvSpPr txBox="1"/>
          <p:nvPr/>
        </p:nvSpPr>
        <p:spPr>
          <a:xfrm>
            <a:off x="9045430" y="2544806"/>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206" name="TextBox 205">
            <a:extLst>
              <a:ext uri="{FF2B5EF4-FFF2-40B4-BE49-F238E27FC236}">
                <a16:creationId xmlns:a16="http://schemas.microsoft.com/office/drawing/2014/main" id="{CC0F265F-0611-D7CE-D3D7-030834424AEF}"/>
              </a:ext>
            </a:extLst>
          </p:cNvPr>
          <p:cNvSpPr txBox="1"/>
          <p:nvPr/>
        </p:nvSpPr>
        <p:spPr>
          <a:xfrm>
            <a:off x="10075462" y="2544806"/>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sp>
        <p:nvSpPr>
          <p:cNvPr id="207" name="TextBox 206">
            <a:extLst>
              <a:ext uri="{FF2B5EF4-FFF2-40B4-BE49-F238E27FC236}">
                <a16:creationId xmlns:a16="http://schemas.microsoft.com/office/drawing/2014/main" id="{92EEE677-072B-1984-DF00-8C8A797A90D2}"/>
              </a:ext>
            </a:extLst>
          </p:cNvPr>
          <p:cNvSpPr txBox="1"/>
          <p:nvPr/>
        </p:nvSpPr>
        <p:spPr>
          <a:xfrm>
            <a:off x="4724590" y="1795946"/>
            <a:ext cx="65387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ERP Systems</a:t>
            </a:r>
          </a:p>
        </p:txBody>
      </p:sp>
      <p:pic>
        <p:nvPicPr>
          <p:cNvPr id="208" name="Graphic 207">
            <a:extLst>
              <a:ext uri="{FF2B5EF4-FFF2-40B4-BE49-F238E27FC236}">
                <a16:creationId xmlns:a16="http://schemas.microsoft.com/office/drawing/2014/main" id="{421E1649-33B7-081A-A9E5-254F32F0A1B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011909" y="3406955"/>
            <a:ext cx="281039" cy="281039"/>
          </a:xfrm>
          <a:prstGeom prst="rect">
            <a:avLst/>
          </a:prstGeom>
        </p:spPr>
      </p:pic>
      <p:sp>
        <p:nvSpPr>
          <p:cNvPr id="209" name="TextBox 208">
            <a:extLst>
              <a:ext uri="{FF2B5EF4-FFF2-40B4-BE49-F238E27FC236}">
                <a16:creationId xmlns:a16="http://schemas.microsoft.com/office/drawing/2014/main" id="{1063D3AC-8D1E-950A-10C4-C01DD77E3A94}"/>
              </a:ext>
            </a:extLst>
          </p:cNvPr>
          <p:cNvSpPr txBox="1"/>
          <p:nvPr/>
        </p:nvSpPr>
        <p:spPr>
          <a:xfrm>
            <a:off x="5994370" y="3685341"/>
            <a:ext cx="31611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spTree>
    <p:extLst>
      <p:ext uri="{BB962C8B-B14F-4D97-AF65-F5344CB8AC3E}">
        <p14:creationId xmlns:p14="http://schemas.microsoft.com/office/powerpoint/2010/main" val="203656941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B370E-959E-C3CB-13C1-0E2BA9BE2616}"/>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00D525CB-8B8D-577A-C151-5CD4093F5FEE}"/>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1E2B805D-EFD0-3F4B-A336-10204B8BD795}"/>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974E9D98-63A5-6FBA-316F-4804C856EF9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CLTV estimation is missing or not data-driven, limiting effective segmentation by long-term customer value</a:t>
            </a:r>
            <a:endParaRPr kumimoji="0" lang="en-GB" sz="1400" b="0" i="0" u="none" strike="noStrike" kern="1200" cap="none" spc="0" normalizeH="0" baseline="0" noProof="0">
              <a:ln>
                <a:noFill/>
              </a:ln>
              <a:solidFill>
                <a:srgbClr val="091F2C"/>
              </a:solidFill>
              <a:effectLst/>
              <a:uLnTx/>
              <a:uFillTx/>
              <a:latin typeface="Segoe Sans Display"/>
              <a:ea typeface="+mn-ea"/>
              <a:cs typeface="+mn-cs"/>
              <a:sym typeface="DM Sans Light"/>
            </a:endParaRPr>
          </a:p>
        </p:txBody>
      </p:sp>
      <p:sp>
        <p:nvSpPr>
          <p:cNvPr id="14" name="Google Shape;523;p32">
            <a:extLst>
              <a:ext uri="{FF2B5EF4-FFF2-40B4-BE49-F238E27FC236}">
                <a16:creationId xmlns:a16="http://schemas.microsoft.com/office/drawing/2014/main" id="{DE02A7EB-2D1A-FE69-E25E-420C5B37E55F}"/>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1C552692-8ACD-40B7-D15C-FBBE7EC3DC6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Limited use of predictive modeling in customer valuation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One-size-fits-all offers instead of value-based segmentation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Inaccurate CLTV from limited data leads to missed promo and loyalty opportunities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Isolated decisions without market context miss chances to adapt to industry shifts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Lack of real-time updates to reflect changing customer behavior or market conditions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Inability to link CLTV insights to actionable strategies across marketing, sales, and retention efforts</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9B4AE02F-5CB5-093E-7B63-899147DF536B}"/>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82C8771D-7F60-8874-F976-F401B9C2C15D}"/>
              </a:ext>
            </a:extLst>
          </p:cNvPr>
          <p:cNvSpPr/>
          <p:nvPr/>
        </p:nvSpPr>
        <p:spPr>
          <a:xfrm>
            <a:off x="6248885" y="2233080"/>
            <a:ext cx="2066440" cy="74235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 purchase and engagement history from CDP and POS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19" name="Google Shape;523;p32">
            <a:extLst>
              <a:ext uri="{FF2B5EF4-FFF2-40B4-BE49-F238E27FC236}">
                <a16:creationId xmlns:a16="http://schemas.microsoft.com/office/drawing/2014/main" id="{4EF1274D-28B9-C41A-ECD5-AEB9F0AAED12}"/>
              </a:ext>
            </a:extLst>
          </p:cNvPr>
          <p:cNvSpPr/>
          <p:nvPr/>
        </p:nvSpPr>
        <p:spPr>
          <a:xfrm>
            <a:off x="6215591" y="4749397"/>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Score customer CLTV using prompt flow/ AI builder and incorporate purchase frequency, average order value, and engagement trends</a:t>
            </a:r>
          </a:p>
        </p:txBody>
      </p:sp>
      <p:sp>
        <p:nvSpPr>
          <p:cNvPr id="20" name="Google Shape;523;p32">
            <a:extLst>
              <a:ext uri="{FF2B5EF4-FFF2-40B4-BE49-F238E27FC236}">
                <a16:creationId xmlns:a16="http://schemas.microsoft.com/office/drawing/2014/main" id="{AF8F653B-4AAF-1B51-C517-EA44599DC174}"/>
              </a:ext>
            </a:extLst>
          </p:cNvPr>
          <p:cNvSpPr/>
          <p:nvPr/>
        </p:nvSpPr>
        <p:spPr>
          <a:xfrm>
            <a:off x="6164502" y="3872428"/>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Forecast future cash flows from each customer</a:t>
            </a:r>
          </a:p>
        </p:txBody>
      </p:sp>
      <p:sp>
        <p:nvSpPr>
          <p:cNvPr id="33" name="Google Shape;519;p32">
            <a:extLst>
              <a:ext uri="{FF2B5EF4-FFF2-40B4-BE49-F238E27FC236}">
                <a16:creationId xmlns:a16="http://schemas.microsoft.com/office/drawing/2014/main" id="{C9E5C561-EE8D-D36D-32AC-0A740C0BEFC4}"/>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3BE65D36-A366-064C-B567-5367A71722E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112A7F11-E38F-B47F-129C-BA70EFAB0062}"/>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C27639DA-A922-147D-542B-B157A5BA16FD}"/>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3DAB6F4F-53F1-0372-E556-BE494E61033C}"/>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F7670DBE-1EFD-2CFA-50F4-AB6F6AE3A1C2}"/>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3966738F-20DC-2177-17F0-89C947625943}"/>
              </a:ext>
            </a:extLst>
          </p:cNvPr>
          <p:cNvSpPr/>
          <p:nvPr/>
        </p:nvSpPr>
        <p:spPr>
          <a:xfrm>
            <a:off x="8955020" y="1363183"/>
            <a:ext cx="1012511" cy="14692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Customer Marketing &amp; Data Monetization</a:t>
            </a:r>
          </a:p>
        </p:txBody>
      </p:sp>
      <p:grpSp>
        <p:nvGrpSpPr>
          <p:cNvPr id="66" name="Google Shape;2181;p75">
            <a:extLst>
              <a:ext uri="{FF2B5EF4-FFF2-40B4-BE49-F238E27FC236}">
                <a16:creationId xmlns:a16="http://schemas.microsoft.com/office/drawing/2014/main" id="{2EB2A8C7-386B-7AC1-B4B3-93D487F7B9BE}"/>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0C917132-537C-A6A5-0430-001688BB4E33}"/>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8C83E71B-1793-86BC-2E7D-D1B01E126216}"/>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1B97C2A5-5599-A09B-5CC4-AD8C5B6B3910}"/>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BEAFFE7F-749B-3FA8-84D8-1519AB9A0513}"/>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31D7B40B-3D41-8EE7-2807-3FF1FA50BA8E}"/>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C356E554-D317-CB89-3BE4-E6155A67B372}"/>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762CB402-07C6-10B9-3127-DC5674723AD0}"/>
              </a:ext>
            </a:extLst>
          </p:cNvPr>
          <p:cNvSpPr/>
          <p:nvPr/>
        </p:nvSpPr>
        <p:spPr>
          <a:xfrm>
            <a:off x="10348310" y="1404502"/>
            <a:ext cx="1160522" cy="201186"/>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p:txBody>
      </p:sp>
      <p:grpSp>
        <p:nvGrpSpPr>
          <p:cNvPr id="72" name="Google Shape;2175;p75">
            <a:extLst>
              <a:ext uri="{FF2B5EF4-FFF2-40B4-BE49-F238E27FC236}">
                <a16:creationId xmlns:a16="http://schemas.microsoft.com/office/drawing/2014/main" id="{8634F9E2-EC8E-356C-BD58-DF5A63C38617}"/>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F1C2FD9E-8EEB-ED04-1D6D-2DDEA67047D7}"/>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86012941-7EF5-BCE8-3F9F-C5624E41B2B7}"/>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47D679FF-3755-57B5-6604-122544E4F1E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D60D10E7-D7FB-6900-FD87-B0C6953C1A5F}"/>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5FD3E447-73F3-3A73-009A-BCB5098962CF}"/>
              </a:ext>
            </a:extLst>
          </p:cNvPr>
          <p:cNvSpPr/>
          <p:nvPr/>
        </p:nvSpPr>
        <p:spPr>
          <a:xfrm>
            <a:off x="6215591" y="3035263"/>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Use predictive models to estimate how likely customers are to stay and keep buying</a:t>
            </a:r>
          </a:p>
        </p:txBody>
      </p:sp>
      <p:sp>
        <p:nvSpPr>
          <p:cNvPr id="30" name="Google Shape;115;p20">
            <a:extLst>
              <a:ext uri="{FF2B5EF4-FFF2-40B4-BE49-F238E27FC236}">
                <a16:creationId xmlns:a16="http://schemas.microsoft.com/office/drawing/2014/main" id="{5DAD3AC6-F0F0-7FD4-1E30-DECFDABF6433}"/>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31" name="Google Shape;163;p22">
            <a:extLst>
              <a:ext uri="{FF2B5EF4-FFF2-40B4-BE49-F238E27FC236}">
                <a16:creationId xmlns:a16="http://schemas.microsoft.com/office/drawing/2014/main" id="{57504965-0124-4C44-6833-BE7C1220651A}"/>
              </a:ext>
            </a:extLst>
          </p:cNvPr>
          <p:cNvSpPr/>
          <p:nvPr/>
        </p:nvSpPr>
        <p:spPr>
          <a:xfrm>
            <a:off x="695995" y="710974"/>
            <a:ext cx="602285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Lifetime Value Prediction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36" name="TextBox 35">
            <a:extLst>
              <a:ext uri="{FF2B5EF4-FFF2-40B4-BE49-F238E27FC236}">
                <a16:creationId xmlns:a16="http://schemas.microsoft.com/office/drawing/2014/main" id="{E02CD11B-B4F1-C3AC-FB4B-0BEC2F9BB94B}"/>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Predicts customer value and recommends offers to retain high-potential users</a:t>
            </a:r>
          </a:p>
        </p:txBody>
      </p:sp>
      <p:sp>
        <p:nvSpPr>
          <p:cNvPr id="37" name="Google Shape;498;p32">
            <a:extLst>
              <a:ext uri="{FF2B5EF4-FFF2-40B4-BE49-F238E27FC236}">
                <a16:creationId xmlns:a16="http://schemas.microsoft.com/office/drawing/2014/main" id="{1C1BF7E1-0A1D-BB90-7C62-853717FE5B69}"/>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Uses CLV scores from CRM/CDP to prioritize high-value customers and drive tailored, data-driven retention and marketing actions</a:t>
            </a:r>
            <a:endParaRPr kumimoji="0" lang="en-US" sz="1400" b="0" i="0" u="none" strike="noStrike" kern="1200" cap="none" spc="0" normalizeH="0" baseline="0" noProof="0">
              <a:ln>
                <a:noFill/>
              </a:ln>
              <a:solidFill>
                <a:srgbClr val="091F2C"/>
              </a:solidFill>
              <a:effectLst/>
              <a:uLnTx/>
              <a:uFillTx/>
              <a:latin typeface="Segoe Sans Display"/>
              <a:ea typeface="+mn-ea"/>
              <a:cs typeface="+mn-cs"/>
              <a:sym typeface="DM Sans Light"/>
            </a:endParaRPr>
          </a:p>
        </p:txBody>
      </p:sp>
      <p:sp>
        <p:nvSpPr>
          <p:cNvPr id="43" name="Google Shape;523;p32">
            <a:extLst>
              <a:ext uri="{FF2B5EF4-FFF2-40B4-BE49-F238E27FC236}">
                <a16:creationId xmlns:a16="http://schemas.microsoft.com/office/drawing/2014/main" id="{A9FC8DF7-17A9-7EEF-0706-1A9133A84087}"/>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21" name="Group 20">
            <a:extLst>
              <a:ext uri="{FF2B5EF4-FFF2-40B4-BE49-F238E27FC236}">
                <a16:creationId xmlns:a16="http://schemas.microsoft.com/office/drawing/2014/main" id="{EE3F3ABB-7B57-A890-E00C-04C18997FE68}"/>
              </a:ext>
            </a:extLst>
          </p:cNvPr>
          <p:cNvGrpSpPr/>
          <p:nvPr/>
        </p:nvGrpSpPr>
        <p:grpSpPr>
          <a:xfrm>
            <a:off x="8700923" y="2229264"/>
            <a:ext cx="2790518" cy="1461774"/>
            <a:chOff x="8700923" y="2229263"/>
            <a:chExt cx="2790518" cy="1863768"/>
          </a:xfrm>
        </p:grpSpPr>
        <p:sp>
          <p:nvSpPr>
            <p:cNvPr id="45" name="Rounded Rectangle 44">
              <a:extLst>
                <a:ext uri="{FF2B5EF4-FFF2-40B4-BE49-F238E27FC236}">
                  <a16:creationId xmlns:a16="http://schemas.microsoft.com/office/drawing/2014/main" id="{A4144329-CA66-A616-B9E9-471C97A7D02A}"/>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CLTV Accuracy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etter</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ability to segment and prioritize high-value customers</a:t>
              </a:r>
            </a:p>
          </p:txBody>
        </p:sp>
        <p:sp>
          <p:nvSpPr>
            <p:cNvPr id="48" name="Arrow: Up 56">
              <a:extLst>
                <a:ext uri="{FF2B5EF4-FFF2-40B4-BE49-F238E27FC236}">
                  <a16:creationId xmlns:a16="http://schemas.microsoft.com/office/drawing/2014/main" id="{402FB34B-76E7-C506-3832-C9164481DEBB}"/>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AC3D6AD0-12D0-0710-E557-D25932A06DCA}"/>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Retention Campaign ROI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More effective retention strategies based on predicted value</a:t>
              </a:r>
            </a:p>
          </p:txBody>
        </p:sp>
        <p:sp>
          <p:nvSpPr>
            <p:cNvPr id="51" name="Rounded Rectangle 50">
              <a:extLst>
                <a:ext uri="{FF2B5EF4-FFF2-40B4-BE49-F238E27FC236}">
                  <a16:creationId xmlns:a16="http://schemas.microsoft.com/office/drawing/2014/main" id="{41EADF6B-68DB-4049-0031-CA34F9646DF0}"/>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Churn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argeted</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retention efforts leads to reduced churn rate</a:t>
              </a:r>
            </a:p>
          </p:txBody>
        </p:sp>
        <p:sp>
          <p:nvSpPr>
            <p:cNvPr id="5" name="Arrow: Up 56">
              <a:extLst>
                <a:ext uri="{FF2B5EF4-FFF2-40B4-BE49-F238E27FC236}">
                  <a16:creationId xmlns:a16="http://schemas.microsoft.com/office/drawing/2014/main" id="{4360E048-FCF3-1840-9A5C-285994616293}"/>
                </a:ext>
              </a:extLst>
            </p:cNvPr>
            <p:cNvSpPr/>
            <p:nvPr/>
          </p:nvSpPr>
          <p:spPr>
            <a:xfrm>
              <a:off x="8794753" y="302782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Up 56">
              <a:extLst>
                <a:ext uri="{FF2B5EF4-FFF2-40B4-BE49-F238E27FC236}">
                  <a16:creationId xmlns:a16="http://schemas.microsoft.com/office/drawing/2014/main" id="{0566F553-C4FE-8949-75C9-8A63DEA0CE20}"/>
                </a:ext>
              </a:extLst>
            </p:cNvPr>
            <p:cNvSpPr/>
            <p:nvPr/>
          </p:nvSpPr>
          <p:spPr>
            <a:xfrm flipV="1">
              <a:off x="8820325" y="368674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16;p32">
            <a:extLst>
              <a:ext uri="{FF2B5EF4-FFF2-40B4-BE49-F238E27FC236}">
                <a16:creationId xmlns:a16="http://schemas.microsoft.com/office/drawing/2014/main" id="{059E4041-49C5-9DB1-B629-27E7BA76E0D4}"/>
              </a:ext>
            </a:extLst>
          </p:cNvPr>
          <p:cNvSpPr/>
          <p:nvPr/>
        </p:nvSpPr>
        <p:spPr>
          <a:xfrm>
            <a:off x="868442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Loyalty Program Owners</a:t>
            </a:r>
          </a:p>
        </p:txBody>
      </p:sp>
      <p:sp>
        <p:nvSpPr>
          <p:cNvPr id="13" name="Google Shape;523;p32">
            <a:extLst>
              <a:ext uri="{FF2B5EF4-FFF2-40B4-BE49-F238E27FC236}">
                <a16:creationId xmlns:a16="http://schemas.microsoft.com/office/drawing/2014/main" id="{240DBD9E-EB1D-7023-F528-9ACF0D68DBDF}"/>
              </a:ext>
            </a:extLst>
          </p:cNvPr>
          <p:cNvSpPr/>
          <p:nvPr/>
        </p:nvSpPr>
        <p:spPr>
          <a:xfrm>
            <a:off x="6228415" y="5626367"/>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Recommend targeted offers or loyalty actions per customer and prioritizes those with high CLTV and high churn risk over lower-value segments</a:t>
            </a:r>
          </a:p>
        </p:txBody>
      </p:sp>
      <p:sp>
        <p:nvSpPr>
          <p:cNvPr id="16" name="Google Shape;516;p32">
            <a:extLst>
              <a:ext uri="{FF2B5EF4-FFF2-40B4-BE49-F238E27FC236}">
                <a16:creationId xmlns:a16="http://schemas.microsoft.com/office/drawing/2014/main" id="{8DD7CD7E-F4C9-43BE-D293-D882A9F4B50A}"/>
              </a:ext>
            </a:extLst>
          </p:cNvPr>
          <p:cNvSpPr/>
          <p:nvPr/>
        </p:nvSpPr>
        <p:spPr>
          <a:xfrm>
            <a:off x="10128880"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Marketing Analytics Teams</a:t>
            </a:r>
          </a:p>
        </p:txBody>
      </p:sp>
      <p:sp>
        <p:nvSpPr>
          <p:cNvPr id="23" name="Rounded Rectangle 48">
            <a:extLst>
              <a:ext uri="{FF2B5EF4-FFF2-40B4-BE49-F238E27FC236}">
                <a16:creationId xmlns:a16="http://schemas.microsoft.com/office/drawing/2014/main" id="{94BBE3D1-9770-327B-F4E3-137A892D0146}"/>
              </a:ext>
            </a:extLst>
          </p:cNvPr>
          <p:cNvSpPr/>
          <p:nvPr/>
        </p:nvSpPr>
        <p:spPr>
          <a:xfrm>
            <a:off x="8691713" y="3733603"/>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Satisfaction Score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Personalized strategies boost customer satisfaction scores</a:t>
            </a:r>
          </a:p>
        </p:txBody>
      </p:sp>
      <p:sp>
        <p:nvSpPr>
          <p:cNvPr id="25" name="Arrow: Up 56">
            <a:extLst>
              <a:ext uri="{FF2B5EF4-FFF2-40B4-BE49-F238E27FC236}">
                <a16:creationId xmlns:a16="http://schemas.microsoft.com/office/drawing/2014/main" id="{70B66F8B-DA4F-EB45-02A0-6414872506D5}"/>
              </a:ext>
            </a:extLst>
          </p:cNvPr>
          <p:cNvSpPr/>
          <p:nvPr/>
        </p:nvSpPr>
        <p:spPr>
          <a:xfrm>
            <a:off x="8785543" y="3838339"/>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54304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407D1-D01B-8E58-23B6-883A63EC0C03}"/>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41D7E806-A677-F944-D299-F86F156DB9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DE42DCE5-0A54-3BA2-F2E4-A63BE0BBC6EF}"/>
              </a:ext>
            </a:extLst>
          </p:cNvPr>
          <p:cNvSpPr/>
          <p:nvPr/>
        </p:nvSpPr>
        <p:spPr>
          <a:xfrm>
            <a:off x="700890" y="4321569"/>
            <a:ext cx="3705033" cy="534805"/>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ADF379F9-FA8B-975B-43C0-2263A2792D2F}"/>
              </a:ext>
            </a:extLst>
          </p:cNvPr>
          <p:cNvSpPr/>
          <p:nvPr/>
        </p:nvSpPr>
        <p:spPr>
          <a:xfrm>
            <a:off x="706595" y="1382307"/>
            <a:ext cx="3693840" cy="290212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Seamless data ingestion from CDP and CRM systems (Dynamics 365) to get unified analysis of purchase history and engagement behavior of customer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Integration to CRM (Dynamics 365 to estimate customer profile, customer frequency and value metrics, improving CLTV forecast accuracy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Integration of CRM with AI Builder platform for advanced and scoring, leveraging behavioral signals like purchase frequency, order value, and loyalty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CRM and communication platform integration (e.g., Outlook) in HTML format to trigger automated, personalized loyalty outreach for customer retention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data (name, contact information, customer service requests etc.)</a:t>
            </a:r>
          </a:p>
        </p:txBody>
      </p:sp>
      <p:sp>
        <p:nvSpPr>
          <p:cNvPr id="7" name="TextBox 6">
            <a:extLst>
              <a:ext uri="{FF2B5EF4-FFF2-40B4-BE49-F238E27FC236}">
                <a16:creationId xmlns:a16="http://schemas.microsoft.com/office/drawing/2014/main" id="{4513B0DE-B6B9-1B0F-DB05-94A49BEC1FC6}"/>
              </a:ext>
            </a:extLst>
          </p:cNvPr>
          <p:cNvSpPr txBox="1"/>
          <p:nvPr/>
        </p:nvSpPr>
        <p:spPr>
          <a:xfrm>
            <a:off x="793908" y="4390571"/>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C02983AA-54A8-AD9B-0F4D-0B967273C97C}"/>
              </a:ext>
            </a:extLst>
          </p:cNvPr>
          <p:cNvSpPr txBox="1"/>
          <p:nvPr/>
        </p:nvSpPr>
        <p:spPr>
          <a:xfrm>
            <a:off x="2161766" y="4493661"/>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Personalized Promotion Agent</a:t>
            </a:r>
          </a:p>
        </p:txBody>
      </p:sp>
      <p:sp>
        <p:nvSpPr>
          <p:cNvPr id="3" name="Google Shape;115;p20">
            <a:extLst>
              <a:ext uri="{FF2B5EF4-FFF2-40B4-BE49-F238E27FC236}">
                <a16:creationId xmlns:a16="http://schemas.microsoft.com/office/drawing/2014/main" id="{7F1F7603-62F3-DB7D-8276-D64A84C49A34}"/>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6" name="Google Shape;163;p22">
            <a:extLst>
              <a:ext uri="{FF2B5EF4-FFF2-40B4-BE49-F238E27FC236}">
                <a16:creationId xmlns:a16="http://schemas.microsoft.com/office/drawing/2014/main" id="{76514EBD-EE85-F3BA-EA27-BD1C7164C23E}"/>
              </a:ext>
            </a:extLst>
          </p:cNvPr>
          <p:cNvSpPr/>
          <p:nvPr/>
        </p:nvSpPr>
        <p:spPr>
          <a:xfrm>
            <a:off x="695995" y="710974"/>
            <a:ext cx="7120239" cy="382156"/>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Lifetime Value Prediction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9" name="TextBox 8">
            <a:extLst>
              <a:ext uri="{FF2B5EF4-FFF2-40B4-BE49-F238E27FC236}">
                <a16:creationId xmlns:a16="http://schemas.microsoft.com/office/drawing/2014/main" id="{A8B635FB-7D3B-5298-9626-2134418FA203}"/>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Predicts customer value and recommends offers to retain high-potential users, driving increased loyalty and revenue growth</a:t>
            </a:r>
          </a:p>
        </p:txBody>
      </p:sp>
      <p:sp>
        <p:nvSpPr>
          <p:cNvPr id="35" name="Rounded Rectangle 19">
            <a:extLst>
              <a:ext uri="{FF2B5EF4-FFF2-40B4-BE49-F238E27FC236}">
                <a16:creationId xmlns:a16="http://schemas.microsoft.com/office/drawing/2014/main" id="{2AD2C56C-7E87-B032-13B1-D3ABDFE2B4CF}"/>
              </a:ext>
            </a:extLst>
          </p:cNvPr>
          <p:cNvSpPr/>
          <p:nvPr/>
        </p:nvSpPr>
        <p:spPr>
          <a:xfrm>
            <a:off x="677699" y="4900634"/>
            <a:ext cx="3705033" cy="152498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Loyalty program owners will be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PDF, PPTX and </a:t>
            </a:r>
            <a:r>
              <a:rPr kumimoji="0" lang="en-US" sz="800" b="0" i="0" u="none" strike="noStrike" kern="1200" cap="none" spc="0" normalizeH="0" baseline="0" noProof="0" err="1">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DOCx</a:t>
            </a: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 are the supported knowledge in SharePoint.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purchased pattern is analyzed, but no communication between agent and customer</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CDP and CRM data sources would expose APIs to  fetch customer data or have connectors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Dependent agents should be ready and discoverable to be associated with this agent</a:t>
            </a:r>
            <a:endParaRPr kumimoji="0" lang="en-US" sz="8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18" name="Rectangle 17">
            <a:extLst>
              <a:ext uri="{FF2B5EF4-FFF2-40B4-BE49-F238E27FC236}">
                <a16:creationId xmlns:a16="http://schemas.microsoft.com/office/drawing/2014/main" id="{F625FF32-039F-AEE2-CE72-2676DD63D3DA}"/>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Rectangle 19">
            <a:extLst>
              <a:ext uri="{FF2B5EF4-FFF2-40B4-BE49-F238E27FC236}">
                <a16:creationId xmlns:a16="http://schemas.microsoft.com/office/drawing/2014/main" id="{F7EE3478-8072-8BD5-5E74-2CD91067A4FD}"/>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52B6C046-26B0-3CBE-BC73-26E3C49788C2}"/>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4" name="Graphic 23">
            <a:extLst>
              <a:ext uri="{FF2B5EF4-FFF2-40B4-BE49-F238E27FC236}">
                <a16:creationId xmlns:a16="http://schemas.microsoft.com/office/drawing/2014/main" id="{CBF26C5F-0AFB-B8C8-5378-D956CA113F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26" name="TextBox 25">
            <a:extLst>
              <a:ext uri="{FF2B5EF4-FFF2-40B4-BE49-F238E27FC236}">
                <a16:creationId xmlns:a16="http://schemas.microsoft.com/office/drawing/2014/main" id="{77C5B4C4-1230-22AE-EDA8-8CA785DDF6E2}"/>
              </a:ext>
            </a:extLst>
          </p:cNvPr>
          <p:cNvSpPr txBox="1"/>
          <p:nvPr/>
        </p:nvSpPr>
        <p:spPr>
          <a:xfrm>
            <a:off x="9674159"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28" name="TextBox 27">
            <a:extLst>
              <a:ext uri="{FF2B5EF4-FFF2-40B4-BE49-F238E27FC236}">
                <a16:creationId xmlns:a16="http://schemas.microsoft.com/office/drawing/2014/main" id="{D13361DA-DC10-23AD-62B5-F8FEFE92D9A7}"/>
              </a:ext>
            </a:extLst>
          </p:cNvPr>
          <p:cNvSpPr txBox="1"/>
          <p:nvPr/>
        </p:nvSpPr>
        <p:spPr>
          <a:xfrm>
            <a:off x="9407964"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30" name="Graphic 29">
            <a:extLst>
              <a:ext uri="{FF2B5EF4-FFF2-40B4-BE49-F238E27FC236}">
                <a16:creationId xmlns:a16="http://schemas.microsoft.com/office/drawing/2014/main" id="{52582E05-88B5-AA64-8A7B-A4AF6D988F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36" name="Straight Arrow Connector 35">
            <a:extLst>
              <a:ext uri="{FF2B5EF4-FFF2-40B4-BE49-F238E27FC236}">
                <a16:creationId xmlns:a16="http://schemas.microsoft.com/office/drawing/2014/main" id="{191FEAC8-69F3-71BB-2E76-A0D256FBF87C}"/>
              </a:ext>
            </a:extLst>
          </p:cNvPr>
          <p:cNvCxnSpPr>
            <a:cxnSpLocks/>
            <a:endCxn id="30"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410091C-3193-E251-A19A-39AA98643571}"/>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38" name="Rectangle 37">
            <a:extLst>
              <a:ext uri="{FF2B5EF4-FFF2-40B4-BE49-F238E27FC236}">
                <a16:creationId xmlns:a16="http://schemas.microsoft.com/office/drawing/2014/main" id="{15463BE0-1E8B-565D-07E9-5199D79BA5B3}"/>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9" name="Rectangle: Rounded Corners 38">
            <a:extLst>
              <a:ext uri="{FF2B5EF4-FFF2-40B4-BE49-F238E27FC236}">
                <a16:creationId xmlns:a16="http://schemas.microsoft.com/office/drawing/2014/main" id="{9773DD85-4B84-98FA-2FC5-84CEF603A14B}"/>
              </a:ext>
            </a:extLst>
          </p:cNvPr>
          <p:cNvSpPr/>
          <p:nvPr/>
        </p:nvSpPr>
        <p:spPr bwMode="auto">
          <a:xfrm>
            <a:off x="5939483" y="3168673"/>
            <a:ext cx="1142192" cy="42766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450DE616-204C-D58D-048F-BE9BD22EAACA}"/>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6" name="TextBox 45">
            <a:extLst>
              <a:ext uri="{FF2B5EF4-FFF2-40B4-BE49-F238E27FC236}">
                <a16:creationId xmlns:a16="http://schemas.microsoft.com/office/drawing/2014/main" id="{5892FD19-D096-D3D5-8396-DEF55F3755B5}"/>
              </a:ext>
            </a:extLst>
          </p:cNvPr>
          <p:cNvSpPr txBox="1"/>
          <p:nvPr/>
        </p:nvSpPr>
        <p:spPr>
          <a:xfrm>
            <a:off x="7921459" y="3079760"/>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sp>
        <p:nvSpPr>
          <p:cNvPr id="50" name="TextBox 49">
            <a:extLst>
              <a:ext uri="{FF2B5EF4-FFF2-40B4-BE49-F238E27FC236}">
                <a16:creationId xmlns:a16="http://schemas.microsoft.com/office/drawing/2014/main" id="{FB2F049E-3D9B-533F-D967-027945FFA494}"/>
              </a:ext>
            </a:extLst>
          </p:cNvPr>
          <p:cNvSpPr txBox="1"/>
          <p:nvPr/>
        </p:nvSpPr>
        <p:spPr>
          <a:xfrm>
            <a:off x="6468317" y="3186836"/>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51" name="TextBox 50">
            <a:extLst>
              <a:ext uri="{FF2B5EF4-FFF2-40B4-BE49-F238E27FC236}">
                <a16:creationId xmlns:a16="http://schemas.microsoft.com/office/drawing/2014/main" id="{3B488E1A-D92C-03C2-B3CA-0FC462F21F2B}"/>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53" name="Graphic 52">
            <a:extLst>
              <a:ext uri="{FF2B5EF4-FFF2-40B4-BE49-F238E27FC236}">
                <a16:creationId xmlns:a16="http://schemas.microsoft.com/office/drawing/2014/main" id="{8105E484-402F-4A86-6F70-0C503D916B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5837" y="3310960"/>
            <a:ext cx="227480" cy="227480"/>
          </a:xfrm>
          <a:prstGeom prst="rect">
            <a:avLst/>
          </a:prstGeom>
        </p:spPr>
      </p:pic>
      <p:sp>
        <p:nvSpPr>
          <p:cNvPr id="63" name="Rectangle 62">
            <a:extLst>
              <a:ext uri="{FF2B5EF4-FFF2-40B4-BE49-F238E27FC236}">
                <a16:creationId xmlns:a16="http://schemas.microsoft.com/office/drawing/2014/main" id="{22BF35D5-A83B-7D7B-B1B9-BFDED6E67A34}"/>
              </a:ext>
            </a:extLst>
          </p:cNvPr>
          <p:cNvSpPr/>
          <p:nvPr/>
        </p:nvSpPr>
        <p:spPr bwMode="auto">
          <a:xfrm>
            <a:off x="4718535" y="1944628"/>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4" name="TextBox 63">
            <a:extLst>
              <a:ext uri="{FF2B5EF4-FFF2-40B4-BE49-F238E27FC236}">
                <a16:creationId xmlns:a16="http://schemas.microsoft.com/office/drawing/2014/main" id="{14A62B98-6C85-8C01-B4AB-D66F1665DB71}"/>
              </a:ext>
            </a:extLst>
          </p:cNvPr>
          <p:cNvSpPr txBox="1"/>
          <p:nvPr/>
        </p:nvSpPr>
        <p:spPr>
          <a:xfrm>
            <a:off x="4749104" y="2360401"/>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Customers</a:t>
            </a:r>
          </a:p>
        </p:txBody>
      </p:sp>
      <p:pic>
        <p:nvPicPr>
          <p:cNvPr id="65" name="Graphic 64" descr="Group of people with solid fill">
            <a:extLst>
              <a:ext uri="{FF2B5EF4-FFF2-40B4-BE49-F238E27FC236}">
                <a16:creationId xmlns:a16="http://schemas.microsoft.com/office/drawing/2014/main" id="{CB4D5D59-23E7-30F5-33DC-0501AE233A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9132" y="1981104"/>
            <a:ext cx="372352" cy="372352"/>
          </a:xfrm>
          <a:prstGeom prst="rect">
            <a:avLst/>
          </a:prstGeom>
        </p:spPr>
      </p:pic>
      <p:sp>
        <p:nvSpPr>
          <p:cNvPr id="66" name="Rectangle 65">
            <a:extLst>
              <a:ext uri="{FF2B5EF4-FFF2-40B4-BE49-F238E27FC236}">
                <a16:creationId xmlns:a16="http://schemas.microsoft.com/office/drawing/2014/main" id="{5370B485-EB34-A1AE-C1CD-16A70D1F6BF4}"/>
              </a:ext>
            </a:extLst>
          </p:cNvPr>
          <p:cNvSpPr/>
          <p:nvPr/>
        </p:nvSpPr>
        <p:spPr bwMode="auto">
          <a:xfrm>
            <a:off x="11142062" y="1994255"/>
            <a:ext cx="877931" cy="137131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7" name="TextBox 66">
            <a:extLst>
              <a:ext uri="{FF2B5EF4-FFF2-40B4-BE49-F238E27FC236}">
                <a16:creationId xmlns:a16="http://schemas.microsoft.com/office/drawing/2014/main" id="{576D5356-140A-E11E-9E8A-83FBD243223A}"/>
              </a:ext>
            </a:extLst>
          </p:cNvPr>
          <p:cNvSpPr txBox="1"/>
          <p:nvPr/>
        </p:nvSpPr>
        <p:spPr>
          <a:xfrm>
            <a:off x="4692209" y="1784562"/>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Unlicensed Users</a:t>
            </a:r>
          </a:p>
        </p:txBody>
      </p:sp>
      <p:sp>
        <p:nvSpPr>
          <p:cNvPr id="68" name="TextBox 67">
            <a:extLst>
              <a:ext uri="{FF2B5EF4-FFF2-40B4-BE49-F238E27FC236}">
                <a16:creationId xmlns:a16="http://schemas.microsoft.com/office/drawing/2014/main" id="{8AF2AC44-5829-81CC-3ACC-B19082FC22C2}"/>
              </a:ext>
            </a:extLst>
          </p:cNvPr>
          <p:cNvSpPr txBox="1"/>
          <p:nvPr/>
        </p:nvSpPr>
        <p:spPr>
          <a:xfrm>
            <a:off x="11143199" y="1833711"/>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88" name="TextBox 87">
            <a:extLst>
              <a:ext uri="{FF2B5EF4-FFF2-40B4-BE49-F238E27FC236}">
                <a16:creationId xmlns:a16="http://schemas.microsoft.com/office/drawing/2014/main" id="{4EC1C485-FC0F-0010-C430-8393FEB9B8CB}"/>
              </a:ext>
            </a:extLst>
          </p:cNvPr>
          <p:cNvSpPr txBox="1"/>
          <p:nvPr/>
        </p:nvSpPr>
        <p:spPr>
          <a:xfrm>
            <a:off x="11125966" y="2358562"/>
            <a:ext cx="9101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Loyalty Program Owners</a:t>
            </a:r>
          </a:p>
        </p:txBody>
      </p:sp>
      <p:pic>
        <p:nvPicPr>
          <p:cNvPr id="95" name="Graphic 94" descr="Users outline">
            <a:extLst>
              <a:ext uri="{FF2B5EF4-FFF2-40B4-BE49-F238E27FC236}">
                <a16:creationId xmlns:a16="http://schemas.microsoft.com/office/drawing/2014/main" id="{3487865C-5C96-30CD-3975-2E9A4EE810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2628870"/>
            <a:ext cx="331940" cy="331940"/>
          </a:xfrm>
          <a:prstGeom prst="rect">
            <a:avLst/>
          </a:prstGeom>
        </p:spPr>
      </p:pic>
      <p:sp>
        <p:nvSpPr>
          <p:cNvPr id="96" name="TextBox 95">
            <a:extLst>
              <a:ext uri="{FF2B5EF4-FFF2-40B4-BE49-F238E27FC236}">
                <a16:creationId xmlns:a16="http://schemas.microsoft.com/office/drawing/2014/main" id="{3683DA60-AD28-4FC6-3796-92B066C13C95}"/>
              </a:ext>
            </a:extLst>
          </p:cNvPr>
          <p:cNvSpPr txBox="1"/>
          <p:nvPr/>
        </p:nvSpPr>
        <p:spPr>
          <a:xfrm>
            <a:off x="11194255" y="2989276"/>
            <a:ext cx="7735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Marketing Analytics Team</a:t>
            </a:r>
          </a:p>
        </p:txBody>
      </p:sp>
      <p:pic>
        <p:nvPicPr>
          <p:cNvPr id="97" name="Graphic 96" descr="Users outline">
            <a:extLst>
              <a:ext uri="{FF2B5EF4-FFF2-40B4-BE49-F238E27FC236}">
                <a16:creationId xmlns:a16="http://schemas.microsoft.com/office/drawing/2014/main" id="{9A168CA0-F47B-11F2-586C-A9197C0BF9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1993777"/>
            <a:ext cx="331940" cy="331940"/>
          </a:xfrm>
          <a:prstGeom prst="rect">
            <a:avLst/>
          </a:prstGeom>
        </p:spPr>
      </p:pic>
      <p:pic>
        <p:nvPicPr>
          <p:cNvPr id="98" name="Graphic 97">
            <a:extLst>
              <a:ext uri="{FF2B5EF4-FFF2-40B4-BE49-F238E27FC236}">
                <a16:creationId xmlns:a16="http://schemas.microsoft.com/office/drawing/2014/main" id="{50B282E9-CFA0-5BBB-9AD4-D08E8BFA975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90886" y="2908065"/>
            <a:ext cx="423824" cy="423824"/>
          </a:xfrm>
          <a:prstGeom prst="rect">
            <a:avLst/>
          </a:prstGeom>
        </p:spPr>
      </p:pic>
      <p:sp>
        <p:nvSpPr>
          <p:cNvPr id="99" name="TextBox 98">
            <a:extLst>
              <a:ext uri="{FF2B5EF4-FFF2-40B4-BE49-F238E27FC236}">
                <a16:creationId xmlns:a16="http://schemas.microsoft.com/office/drawing/2014/main" id="{5E7458DB-81D2-A06E-3EB4-E9F361E6A08C}"/>
              </a:ext>
            </a:extLst>
          </p:cNvPr>
          <p:cNvSpPr txBox="1"/>
          <p:nvPr/>
        </p:nvSpPr>
        <p:spPr>
          <a:xfrm>
            <a:off x="4442878" y="2597975"/>
            <a:ext cx="691276"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Customer purchases in D365 customer portal (ecommerce websites)</a:t>
            </a:r>
          </a:p>
        </p:txBody>
      </p:sp>
      <p:sp>
        <p:nvSpPr>
          <p:cNvPr id="100" name="TextBox 99">
            <a:extLst>
              <a:ext uri="{FF2B5EF4-FFF2-40B4-BE49-F238E27FC236}">
                <a16:creationId xmlns:a16="http://schemas.microsoft.com/office/drawing/2014/main" id="{37A6D10C-688D-1702-9703-D9120A2CC13A}"/>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101" name="Graphic 100">
            <a:extLst>
              <a:ext uri="{FF2B5EF4-FFF2-40B4-BE49-F238E27FC236}">
                <a16:creationId xmlns:a16="http://schemas.microsoft.com/office/drawing/2014/main" id="{B75119F3-31AD-3907-64E6-6CDD00C28F4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0529" y="2114822"/>
            <a:ext cx="601758" cy="601758"/>
          </a:xfrm>
          <a:prstGeom prst="rect">
            <a:avLst/>
          </a:prstGeom>
        </p:spPr>
      </p:pic>
      <p:cxnSp>
        <p:nvCxnSpPr>
          <p:cNvPr id="102" name="Connector: Elbow 101">
            <a:extLst>
              <a:ext uri="{FF2B5EF4-FFF2-40B4-BE49-F238E27FC236}">
                <a16:creationId xmlns:a16="http://schemas.microsoft.com/office/drawing/2014/main" id="{7B190BE5-E65A-B475-21CB-30A0799EF2DA}"/>
              </a:ext>
            </a:extLst>
          </p:cNvPr>
          <p:cNvCxnSpPr>
            <a:cxnSpLocks/>
            <a:stCxn id="98" idx="3"/>
          </p:cNvCxnSpPr>
          <p:nvPr/>
        </p:nvCxnSpPr>
        <p:spPr>
          <a:xfrm flipV="1">
            <a:off x="5314710" y="3117569"/>
            <a:ext cx="2589976" cy="2408"/>
          </a:xfrm>
          <a:prstGeom prst="bentConnector3">
            <a:avLst>
              <a:gd name="adj1" fmla="val 4733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67C9CFA-3FAE-9205-0AEB-F2220105C235}"/>
              </a:ext>
            </a:extLst>
          </p:cNvPr>
          <p:cNvSpPr txBox="1"/>
          <p:nvPr/>
        </p:nvSpPr>
        <p:spPr>
          <a:xfrm>
            <a:off x="5723444" y="2921322"/>
            <a:ext cx="150308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Purchase pattern, past cash flow stored as records </a:t>
            </a:r>
          </a:p>
        </p:txBody>
      </p:sp>
      <p:sp>
        <p:nvSpPr>
          <p:cNvPr id="104" name="TextBox 103">
            <a:extLst>
              <a:ext uri="{FF2B5EF4-FFF2-40B4-BE49-F238E27FC236}">
                <a16:creationId xmlns:a16="http://schemas.microsoft.com/office/drawing/2014/main" id="{B068BF16-844E-B269-AAB7-B2004986CD07}"/>
              </a:ext>
            </a:extLst>
          </p:cNvPr>
          <p:cNvSpPr txBox="1"/>
          <p:nvPr/>
        </p:nvSpPr>
        <p:spPr>
          <a:xfrm>
            <a:off x="7693472" y="2946825"/>
            <a:ext cx="126363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CLTV rule defined by SMEs</a:t>
            </a:r>
          </a:p>
        </p:txBody>
      </p:sp>
      <p:cxnSp>
        <p:nvCxnSpPr>
          <p:cNvPr id="105" name="Straight Arrow Connector 104">
            <a:extLst>
              <a:ext uri="{FF2B5EF4-FFF2-40B4-BE49-F238E27FC236}">
                <a16:creationId xmlns:a16="http://schemas.microsoft.com/office/drawing/2014/main" id="{64F25A7B-677F-9570-8623-074B5984C4F6}"/>
              </a:ext>
            </a:extLst>
          </p:cNvPr>
          <p:cNvCxnSpPr>
            <a:cxnSpLocks/>
            <a:endCxn id="101" idx="3"/>
          </p:cNvCxnSpPr>
          <p:nvPr/>
        </p:nvCxnSpPr>
        <p:spPr>
          <a:xfrm flipH="1" flipV="1">
            <a:off x="8650007" y="2415701"/>
            <a:ext cx="2455582" cy="553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29E8B85E-587D-05AE-3EDF-64E03ECBC333}"/>
              </a:ext>
            </a:extLst>
          </p:cNvPr>
          <p:cNvSpPr txBox="1"/>
          <p:nvPr/>
        </p:nvSpPr>
        <p:spPr>
          <a:xfrm>
            <a:off x="8823104" y="2274219"/>
            <a:ext cx="126363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Asks for list of loyalty customers</a:t>
            </a:r>
          </a:p>
        </p:txBody>
      </p:sp>
      <p:cxnSp>
        <p:nvCxnSpPr>
          <p:cNvPr id="107" name="Connector: Elbow 106">
            <a:extLst>
              <a:ext uri="{FF2B5EF4-FFF2-40B4-BE49-F238E27FC236}">
                <a16:creationId xmlns:a16="http://schemas.microsoft.com/office/drawing/2014/main" id="{2E9275A8-7C80-26D9-3D9B-F66A035DC2BD}"/>
              </a:ext>
            </a:extLst>
          </p:cNvPr>
          <p:cNvCxnSpPr>
            <a:cxnSpLocks/>
            <a:stCxn id="101" idx="1"/>
          </p:cNvCxnSpPr>
          <p:nvPr/>
        </p:nvCxnSpPr>
        <p:spPr>
          <a:xfrm rot="10800000" flipV="1">
            <a:off x="6751559" y="2415700"/>
            <a:ext cx="1278970" cy="965437"/>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89A3D736-665D-DAB2-947B-E0C42AAA0409}"/>
              </a:ext>
            </a:extLst>
          </p:cNvPr>
          <p:cNvSpPr txBox="1"/>
          <p:nvPr/>
        </p:nvSpPr>
        <p:spPr>
          <a:xfrm>
            <a:off x="7115096" y="2214181"/>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Invokes tools</a:t>
            </a:r>
          </a:p>
        </p:txBody>
      </p:sp>
      <p:cxnSp>
        <p:nvCxnSpPr>
          <p:cNvPr id="109" name="Connector: Elbow 108">
            <a:extLst>
              <a:ext uri="{FF2B5EF4-FFF2-40B4-BE49-F238E27FC236}">
                <a16:creationId xmlns:a16="http://schemas.microsoft.com/office/drawing/2014/main" id="{42DAFBCE-6E0E-A906-5CF9-52399E8970A5}"/>
              </a:ext>
            </a:extLst>
          </p:cNvPr>
          <p:cNvCxnSpPr>
            <a:cxnSpLocks/>
          </p:cNvCxnSpPr>
          <p:nvPr/>
        </p:nvCxnSpPr>
        <p:spPr>
          <a:xfrm rot="10800000" flipV="1">
            <a:off x="6754442" y="3476860"/>
            <a:ext cx="899892" cy="1"/>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32F029C4-97DD-FD7B-8EDD-C0A228028CE2}"/>
              </a:ext>
            </a:extLst>
          </p:cNvPr>
          <p:cNvSpPr txBox="1"/>
          <p:nvPr/>
        </p:nvSpPr>
        <p:spPr>
          <a:xfrm>
            <a:off x="6769950" y="3503263"/>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customer data</a:t>
            </a:r>
          </a:p>
        </p:txBody>
      </p:sp>
      <p:sp>
        <p:nvSpPr>
          <p:cNvPr id="111" name="TextBox 110">
            <a:extLst>
              <a:ext uri="{FF2B5EF4-FFF2-40B4-BE49-F238E27FC236}">
                <a16:creationId xmlns:a16="http://schemas.microsoft.com/office/drawing/2014/main" id="{210B2959-6FAC-C749-F4DB-AA4490E37A24}"/>
              </a:ext>
            </a:extLst>
          </p:cNvPr>
          <p:cNvSpPr txBox="1"/>
          <p:nvPr/>
        </p:nvSpPr>
        <p:spPr>
          <a:xfrm>
            <a:off x="7573372" y="4018040"/>
            <a:ext cx="171469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Publishes the list of customers &amp; CLTV</a:t>
            </a:r>
          </a:p>
        </p:txBody>
      </p:sp>
      <p:cxnSp>
        <p:nvCxnSpPr>
          <p:cNvPr id="112" name="Connector: Elbow 111">
            <a:extLst>
              <a:ext uri="{FF2B5EF4-FFF2-40B4-BE49-F238E27FC236}">
                <a16:creationId xmlns:a16="http://schemas.microsoft.com/office/drawing/2014/main" id="{11C9AB6A-5408-4B8B-3753-CC1E8D91108A}"/>
              </a:ext>
            </a:extLst>
          </p:cNvPr>
          <p:cNvCxnSpPr>
            <a:cxnSpLocks/>
            <a:stCxn id="53" idx="2"/>
            <a:endCxn id="44" idx="2"/>
          </p:cNvCxnSpPr>
          <p:nvPr/>
        </p:nvCxnSpPr>
        <p:spPr>
          <a:xfrm rot="16200000" flipH="1">
            <a:off x="8287830" y="1880186"/>
            <a:ext cx="57894" cy="3374401"/>
          </a:xfrm>
          <a:prstGeom prst="bentConnector3">
            <a:avLst>
              <a:gd name="adj1" fmla="val 99970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C97FB703-CA1D-FA5D-66AD-DAEE50BD4A9B}"/>
              </a:ext>
            </a:extLst>
          </p:cNvPr>
          <p:cNvCxnSpPr>
            <a:cxnSpLocks/>
          </p:cNvCxnSpPr>
          <p:nvPr/>
        </p:nvCxnSpPr>
        <p:spPr>
          <a:xfrm flipV="1">
            <a:off x="10446473" y="3239200"/>
            <a:ext cx="695589" cy="29778"/>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6D886D10-4014-6197-7F05-11CDEA676400}"/>
              </a:ext>
            </a:extLst>
          </p:cNvPr>
          <p:cNvSpPr txBox="1"/>
          <p:nvPr/>
        </p:nvSpPr>
        <p:spPr>
          <a:xfrm>
            <a:off x="10529138" y="3088958"/>
            <a:ext cx="57054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Review requested</a:t>
            </a:r>
          </a:p>
        </p:txBody>
      </p:sp>
      <p:sp>
        <p:nvSpPr>
          <p:cNvPr id="115" name="TextBox 114">
            <a:extLst>
              <a:ext uri="{FF2B5EF4-FFF2-40B4-BE49-F238E27FC236}">
                <a16:creationId xmlns:a16="http://schemas.microsoft.com/office/drawing/2014/main" id="{E1830BF7-E212-6CE5-8375-9A0A8A181E93}"/>
              </a:ext>
            </a:extLst>
          </p:cNvPr>
          <p:cNvSpPr txBox="1"/>
          <p:nvPr/>
        </p:nvSpPr>
        <p:spPr>
          <a:xfrm>
            <a:off x="6266339" y="4446907"/>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Agent logs are displayed on Copilot Studio Kit</a:t>
            </a:r>
          </a:p>
        </p:txBody>
      </p:sp>
      <p:sp>
        <p:nvSpPr>
          <p:cNvPr id="116" name="Rectangle 115">
            <a:extLst>
              <a:ext uri="{FF2B5EF4-FFF2-40B4-BE49-F238E27FC236}">
                <a16:creationId xmlns:a16="http://schemas.microsoft.com/office/drawing/2014/main" id="{B1147516-61A7-8FE9-DC17-3A5C53BD85E5}"/>
              </a:ext>
            </a:extLst>
          </p:cNvPr>
          <p:cNvSpPr/>
          <p:nvPr/>
        </p:nvSpPr>
        <p:spPr bwMode="auto">
          <a:xfrm>
            <a:off x="7331771" y="4392506"/>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17" name="Graphic 116">
            <a:extLst>
              <a:ext uri="{FF2B5EF4-FFF2-40B4-BE49-F238E27FC236}">
                <a16:creationId xmlns:a16="http://schemas.microsoft.com/office/drawing/2014/main" id="{13E4FDAB-7D9A-B5DF-36A7-408A14923C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2740" y="4438052"/>
            <a:ext cx="390341" cy="390341"/>
          </a:xfrm>
          <a:prstGeom prst="rect">
            <a:avLst/>
          </a:prstGeom>
        </p:spPr>
      </p:pic>
      <p:pic>
        <p:nvPicPr>
          <p:cNvPr id="118" name="Graphic 117">
            <a:extLst>
              <a:ext uri="{FF2B5EF4-FFF2-40B4-BE49-F238E27FC236}">
                <a16:creationId xmlns:a16="http://schemas.microsoft.com/office/drawing/2014/main" id="{0D11097F-EC4B-764E-D9E7-71065695B1B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34947" y="4438052"/>
            <a:ext cx="390341" cy="390341"/>
          </a:xfrm>
          <a:prstGeom prst="rect">
            <a:avLst/>
          </a:prstGeom>
        </p:spPr>
      </p:pic>
      <p:sp>
        <p:nvSpPr>
          <p:cNvPr id="119" name="TextBox 118">
            <a:extLst>
              <a:ext uri="{FF2B5EF4-FFF2-40B4-BE49-F238E27FC236}">
                <a16:creationId xmlns:a16="http://schemas.microsoft.com/office/drawing/2014/main" id="{75C5CEA5-3D73-9883-421F-D586F08BD3E0}"/>
              </a:ext>
            </a:extLst>
          </p:cNvPr>
          <p:cNvSpPr txBox="1"/>
          <p:nvPr/>
        </p:nvSpPr>
        <p:spPr>
          <a:xfrm>
            <a:off x="8430719" y="4816047"/>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20" name="Graphic 119">
            <a:extLst>
              <a:ext uri="{FF2B5EF4-FFF2-40B4-BE49-F238E27FC236}">
                <a16:creationId xmlns:a16="http://schemas.microsoft.com/office/drawing/2014/main" id="{F91032DD-E9B5-2373-F18E-248882FE097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90237" y="3321910"/>
            <a:ext cx="227480" cy="227480"/>
          </a:xfrm>
          <a:prstGeom prst="rect">
            <a:avLst/>
          </a:prstGeom>
        </p:spPr>
      </p:pic>
      <p:pic>
        <p:nvPicPr>
          <p:cNvPr id="121" name="Graphic 120">
            <a:extLst>
              <a:ext uri="{FF2B5EF4-FFF2-40B4-BE49-F238E27FC236}">
                <a16:creationId xmlns:a16="http://schemas.microsoft.com/office/drawing/2014/main" id="{1A310BCA-E67D-7576-1E9C-5B5A9BD8215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33677" y="5140060"/>
            <a:ext cx="227480" cy="227480"/>
          </a:xfrm>
          <a:prstGeom prst="rect">
            <a:avLst/>
          </a:prstGeom>
        </p:spPr>
      </p:pic>
      <p:pic>
        <p:nvPicPr>
          <p:cNvPr id="122" name="Graphic 121">
            <a:extLst>
              <a:ext uri="{FF2B5EF4-FFF2-40B4-BE49-F238E27FC236}">
                <a16:creationId xmlns:a16="http://schemas.microsoft.com/office/drawing/2014/main" id="{97E5804B-7A1F-F804-D83D-D872836DBC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3677" y="4547364"/>
            <a:ext cx="227480" cy="227480"/>
          </a:xfrm>
          <a:prstGeom prst="rect">
            <a:avLst/>
          </a:prstGeom>
        </p:spPr>
      </p:pic>
      <p:pic>
        <p:nvPicPr>
          <p:cNvPr id="123" name="Graphic 122">
            <a:extLst>
              <a:ext uri="{FF2B5EF4-FFF2-40B4-BE49-F238E27FC236}">
                <a16:creationId xmlns:a16="http://schemas.microsoft.com/office/drawing/2014/main" id="{6C8388B8-940A-466F-EC1D-E45B798A31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33677" y="4251015"/>
            <a:ext cx="227481" cy="227481"/>
          </a:xfrm>
          <a:prstGeom prst="rect">
            <a:avLst/>
          </a:prstGeom>
        </p:spPr>
      </p:pic>
      <p:pic>
        <p:nvPicPr>
          <p:cNvPr id="124" name="Graphic 123">
            <a:extLst>
              <a:ext uri="{FF2B5EF4-FFF2-40B4-BE49-F238E27FC236}">
                <a16:creationId xmlns:a16="http://schemas.microsoft.com/office/drawing/2014/main" id="{2C786BC3-949F-B2E7-55B8-009E5CBE8C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20967" y="5758176"/>
            <a:ext cx="252900" cy="227480"/>
          </a:xfrm>
          <a:prstGeom prst="rect">
            <a:avLst/>
          </a:prstGeom>
        </p:spPr>
      </p:pic>
      <p:pic>
        <p:nvPicPr>
          <p:cNvPr id="125" name="Graphic 124">
            <a:extLst>
              <a:ext uri="{FF2B5EF4-FFF2-40B4-BE49-F238E27FC236}">
                <a16:creationId xmlns:a16="http://schemas.microsoft.com/office/drawing/2014/main" id="{C244AFEA-336A-1EC6-60E1-8BFD2A4D87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3677" y="6054523"/>
            <a:ext cx="227480" cy="227480"/>
          </a:xfrm>
          <a:prstGeom prst="rect">
            <a:avLst/>
          </a:prstGeom>
        </p:spPr>
      </p:pic>
      <p:sp>
        <p:nvSpPr>
          <p:cNvPr id="126" name="TextBox 125">
            <a:extLst>
              <a:ext uri="{FF2B5EF4-FFF2-40B4-BE49-F238E27FC236}">
                <a16:creationId xmlns:a16="http://schemas.microsoft.com/office/drawing/2014/main" id="{56B09CC3-0384-6817-B9DB-7E95C4DAB859}"/>
              </a:ext>
            </a:extLst>
          </p:cNvPr>
          <p:cNvSpPr txBox="1"/>
          <p:nvPr/>
        </p:nvSpPr>
        <p:spPr>
          <a:xfrm>
            <a:off x="4865546" y="4326283"/>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27" name="TextBox 126">
            <a:extLst>
              <a:ext uri="{FF2B5EF4-FFF2-40B4-BE49-F238E27FC236}">
                <a16:creationId xmlns:a16="http://schemas.microsoft.com/office/drawing/2014/main" id="{5A4B02B1-1F91-4512-15ED-15C82F4B96D6}"/>
              </a:ext>
            </a:extLst>
          </p:cNvPr>
          <p:cNvSpPr txBox="1"/>
          <p:nvPr/>
        </p:nvSpPr>
        <p:spPr>
          <a:xfrm>
            <a:off x="5034505" y="462263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28" name="TextBox 127">
            <a:extLst>
              <a:ext uri="{FF2B5EF4-FFF2-40B4-BE49-F238E27FC236}">
                <a16:creationId xmlns:a16="http://schemas.microsoft.com/office/drawing/2014/main" id="{88FD7957-BDAA-5A8F-0D60-0823C3E65457}"/>
              </a:ext>
            </a:extLst>
          </p:cNvPr>
          <p:cNvSpPr txBox="1"/>
          <p:nvPr/>
        </p:nvSpPr>
        <p:spPr>
          <a:xfrm>
            <a:off x="4876433" y="5214804"/>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29" name="TextBox 128">
            <a:extLst>
              <a:ext uri="{FF2B5EF4-FFF2-40B4-BE49-F238E27FC236}">
                <a16:creationId xmlns:a16="http://schemas.microsoft.com/office/drawing/2014/main" id="{960750C7-2349-3ECE-8F2E-D6DEC0767B23}"/>
              </a:ext>
            </a:extLst>
          </p:cNvPr>
          <p:cNvSpPr txBox="1"/>
          <p:nvPr/>
        </p:nvSpPr>
        <p:spPr>
          <a:xfrm>
            <a:off x="4812177" y="5832920"/>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34" name="TextBox 133">
            <a:extLst>
              <a:ext uri="{FF2B5EF4-FFF2-40B4-BE49-F238E27FC236}">
                <a16:creationId xmlns:a16="http://schemas.microsoft.com/office/drawing/2014/main" id="{627672CD-756A-6F0C-F8DA-FC9672E8B0B8}"/>
              </a:ext>
            </a:extLst>
          </p:cNvPr>
          <p:cNvSpPr txBox="1"/>
          <p:nvPr/>
        </p:nvSpPr>
        <p:spPr>
          <a:xfrm>
            <a:off x="4928602" y="6129267"/>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35" name="TextBox 134">
            <a:extLst>
              <a:ext uri="{FF2B5EF4-FFF2-40B4-BE49-F238E27FC236}">
                <a16:creationId xmlns:a16="http://schemas.microsoft.com/office/drawing/2014/main" id="{B926C79F-F48B-56D0-7050-8CB768FC63D7}"/>
              </a:ext>
            </a:extLst>
          </p:cNvPr>
          <p:cNvSpPr txBox="1"/>
          <p:nvPr/>
        </p:nvSpPr>
        <p:spPr>
          <a:xfrm>
            <a:off x="4649516" y="4029193"/>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37" name="Graphic 136">
            <a:extLst>
              <a:ext uri="{FF2B5EF4-FFF2-40B4-BE49-F238E27FC236}">
                <a16:creationId xmlns:a16="http://schemas.microsoft.com/office/drawing/2014/main" id="{55166878-10F8-20A5-E528-F1429700030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20967" y="5436408"/>
            <a:ext cx="252900" cy="252900"/>
          </a:xfrm>
          <a:prstGeom prst="rect">
            <a:avLst/>
          </a:prstGeom>
        </p:spPr>
      </p:pic>
      <p:pic>
        <p:nvPicPr>
          <p:cNvPr id="139" name="Graphic 138">
            <a:extLst>
              <a:ext uri="{FF2B5EF4-FFF2-40B4-BE49-F238E27FC236}">
                <a16:creationId xmlns:a16="http://schemas.microsoft.com/office/drawing/2014/main" id="{51832427-AA85-C9DE-704F-CD52F4DDFEC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33677" y="4843712"/>
            <a:ext cx="227480" cy="227480"/>
          </a:xfrm>
          <a:prstGeom prst="rect">
            <a:avLst/>
          </a:prstGeom>
        </p:spPr>
      </p:pic>
      <p:sp>
        <p:nvSpPr>
          <p:cNvPr id="140" name="TextBox 139">
            <a:extLst>
              <a:ext uri="{FF2B5EF4-FFF2-40B4-BE49-F238E27FC236}">
                <a16:creationId xmlns:a16="http://schemas.microsoft.com/office/drawing/2014/main" id="{C91ADDB2-1922-0956-6C3F-614F3A595CC1}"/>
              </a:ext>
            </a:extLst>
          </p:cNvPr>
          <p:cNvSpPr txBox="1"/>
          <p:nvPr/>
        </p:nvSpPr>
        <p:spPr>
          <a:xfrm>
            <a:off x="5022435" y="4918980"/>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42" name="TextBox 141">
            <a:extLst>
              <a:ext uri="{FF2B5EF4-FFF2-40B4-BE49-F238E27FC236}">
                <a16:creationId xmlns:a16="http://schemas.microsoft.com/office/drawing/2014/main" id="{A6B611B7-83E7-1DDD-BE37-B3F025D6C2C1}"/>
              </a:ext>
            </a:extLst>
          </p:cNvPr>
          <p:cNvSpPr txBox="1"/>
          <p:nvPr/>
        </p:nvSpPr>
        <p:spPr>
          <a:xfrm>
            <a:off x="5000240" y="5524386"/>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44" name="Graphic 143">
            <a:extLst>
              <a:ext uri="{FF2B5EF4-FFF2-40B4-BE49-F238E27FC236}">
                <a16:creationId xmlns:a16="http://schemas.microsoft.com/office/drawing/2014/main" id="{35176093-6E3C-B0F9-0AB9-8F8A9FFDA77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33677" y="6350870"/>
            <a:ext cx="227480" cy="227480"/>
          </a:xfrm>
          <a:prstGeom prst="rect">
            <a:avLst/>
          </a:prstGeom>
        </p:spPr>
      </p:pic>
      <p:sp>
        <p:nvSpPr>
          <p:cNvPr id="145" name="TextBox 144">
            <a:extLst>
              <a:ext uri="{FF2B5EF4-FFF2-40B4-BE49-F238E27FC236}">
                <a16:creationId xmlns:a16="http://schemas.microsoft.com/office/drawing/2014/main" id="{91D0393A-F43F-F47C-9CE1-FF60644CE9C5}"/>
              </a:ext>
            </a:extLst>
          </p:cNvPr>
          <p:cNvSpPr txBox="1"/>
          <p:nvPr/>
        </p:nvSpPr>
        <p:spPr>
          <a:xfrm>
            <a:off x="4928602" y="6425614"/>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sp>
        <p:nvSpPr>
          <p:cNvPr id="146" name="Rectangle: Rounded Corners 145">
            <a:extLst>
              <a:ext uri="{FF2B5EF4-FFF2-40B4-BE49-F238E27FC236}">
                <a16:creationId xmlns:a16="http://schemas.microsoft.com/office/drawing/2014/main" id="{F18A771C-278F-23CA-EE2F-0797BEB19853}"/>
              </a:ext>
            </a:extLst>
          </p:cNvPr>
          <p:cNvSpPr/>
          <p:nvPr/>
        </p:nvSpPr>
        <p:spPr bwMode="auto">
          <a:xfrm>
            <a:off x="7525292"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7" name="TextBox 146">
            <a:extLst>
              <a:ext uri="{FF2B5EF4-FFF2-40B4-BE49-F238E27FC236}">
                <a16:creationId xmlns:a16="http://schemas.microsoft.com/office/drawing/2014/main" id="{76D84872-68E7-0DD6-9A1C-61D26A860C9C}"/>
              </a:ext>
            </a:extLst>
          </p:cNvPr>
          <p:cNvSpPr txBox="1"/>
          <p:nvPr/>
        </p:nvSpPr>
        <p:spPr>
          <a:xfrm>
            <a:off x="7921459" y="3079760"/>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49" name="Graphic 148">
            <a:extLst>
              <a:ext uri="{FF2B5EF4-FFF2-40B4-BE49-F238E27FC236}">
                <a16:creationId xmlns:a16="http://schemas.microsoft.com/office/drawing/2014/main" id="{09037FF0-4946-A195-4977-D04A213786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243" y="3191100"/>
            <a:ext cx="390593" cy="390593"/>
          </a:xfrm>
          <a:prstGeom prst="rect">
            <a:avLst/>
          </a:prstGeom>
        </p:spPr>
      </p:pic>
      <p:sp>
        <p:nvSpPr>
          <p:cNvPr id="150" name="TextBox 149">
            <a:extLst>
              <a:ext uri="{FF2B5EF4-FFF2-40B4-BE49-F238E27FC236}">
                <a16:creationId xmlns:a16="http://schemas.microsoft.com/office/drawing/2014/main" id="{C8ACFE99-1589-95FC-817C-0399751AE5EB}"/>
              </a:ext>
            </a:extLst>
          </p:cNvPr>
          <p:cNvSpPr txBox="1"/>
          <p:nvPr/>
        </p:nvSpPr>
        <p:spPr>
          <a:xfrm>
            <a:off x="7635855" y="3579756"/>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51" name="TextBox 150">
            <a:extLst>
              <a:ext uri="{FF2B5EF4-FFF2-40B4-BE49-F238E27FC236}">
                <a16:creationId xmlns:a16="http://schemas.microsoft.com/office/drawing/2014/main" id="{A72E04DA-5B65-E055-982F-8FCA44074255}"/>
              </a:ext>
            </a:extLst>
          </p:cNvPr>
          <p:cNvSpPr txBox="1"/>
          <p:nvPr/>
        </p:nvSpPr>
        <p:spPr>
          <a:xfrm>
            <a:off x="8354992" y="3579756"/>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52" name="Graphic 151">
            <a:extLst>
              <a:ext uri="{FF2B5EF4-FFF2-40B4-BE49-F238E27FC236}">
                <a16:creationId xmlns:a16="http://schemas.microsoft.com/office/drawing/2014/main" id="{BE851510-31D2-163B-0101-D1A29CF3590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49527" y="3191100"/>
            <a:ext cx="390593" cy="390593"/>
          </a:xfrm>
          <a:prstGeom prst="rect">
            <a:avLst/>
          </a:prstGeom>
        </p:spPr>
      </p:pic>
      <p:pic>
        <p:nvPicPr>
          <p:cNvPr id="153" name="Picture 152" descr="A blue rectangle with white text">
            <a:extLst>
              <a:ext uri="{FF2B5EF4-FFF2-40B4-BE49-F238E27FC236}">
                <a16:creationId xmlns:a16="http://schemas.microsoft.com/office/drawing/2014/main" id="{6ABF042A-B0A1-0BE6-50FF-57D825C92B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24970" y="3453905"/>
            <a:ext cx="132256" cy="92272"/>
          </a:xfrm>
          <a:prstGeom prst="rect">
            <a:avLst/>
          </a:prstGeom>
        </p:spPr>
      </p:pic>
      <p:cxnSp>
        <p:nvCxnSpPr>
          <p:cNvPr id="154" name="Connector: Elbow 153">
            <a:extLst>
              <a:ext uri="{FF2B5EF4-FFF2-40B4-BE49-F238E27FC236}">
                <a16:creationId xmlns:a16="http://schemas.microsoft.com/office/drawing/2014/main" id="{D378CD1C-25AE-B28F-5961-A52B6FCF4026}"/>
              </a:ext>
            </a:extLst>
          </p:cNvPr>
          <p:cNvCxnSpPr>
            <a:cxnSpLocks/>
            <a:stCxn id="30" idx="2"/>
            <a:endCxn id="66" idx="2"/>
          </p:cNvCxnSpPr>
          <p:nvPr/>
        </p:nvCxnSpPr>
        <p:spPr>
          <a:xfrm rot="5400000" flipH="1" flipV="1">
            <a:off x="8090011" y="1295471"/>
            <a:ext cx="1420921" cy="5561112"/>
          </a:xfrm>
          <a:prstGeom prst="bentConnector3">
            <a:avLst>
              <a:gd name="adj1" fmla="val -3364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A28FE700-EE22-55B3-0673-3D940AF54256}"/>
              </a:ext>
            </a:extLst>
          </p:cNvPr>
          <p:cNvSpPr txBox="1"/>
          <p:nvPr/>
        </p:nvSpPr>
        <p:spPr>
          <a:xfrm>
            <a:off x="8243637" y="5137860"/>
            <a:ext cx="142693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Logs are reviewed by admins and analytics team</a:t>
            </a:r>
          </a:p>
        </p:txBody>
      </p:sp>
      <p:sp>
        <p:nvSpPr>
          <p:cNvPr id="156" name="TextBox 155">
            <a:extLst>
              <a:ext uri="{FF2B5EF4-FFF2-40B4-BE49-F238E27FC236}">
                <a16:creationId xmlns:a16="http://schemas.microsoft.com/office/drawing/2014/main" id="{8990EF52-132A-4807-0F5A-198F23647AEA}"/>
              </a:ext>
            </a:extLst>
          </p:cNvPr>
          <p:cNvSpPr txBox="1"/>
          <p:nvPr/>
        </p:nvSpPr>
        <p:spPr>
          <a:xfrm>
            <a:off x="8741454" y="2505519"/>
            <a:ext cx="142693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9c. Feedback – updates instructions, or redefine loyalty rules or policy documents</a:t>
            </a:r>
          </a:p>
        </p:txBody>
      </p:sp>
      <p:cxnSp>
        <p:nvCxnSpPr>
          <p:cNvPr id="157" name="Straight Arrow Connector 156">
            <a:extLst>
              <a:ext uri="{FF2B5EF4-FFF2-40B4-BE49-F238E27FC236}">
                <a16:creationId xmlns:a16="http://schemas.microsoft.com/office/drawing/2014/main" id="{54C5BD5D-3A24-35C1-C48E-771FFFD06E6E}"/>
              </a:ext>
            </a:extLst>
          </p:cNvPr>
          <p:cNvCxnSpPr>
            <a:cxnSpLocks/>
            <a:stCxn id="63" idx="2"/>
            <a:endCxn id="98" idx="0"/>
          </p:cNvCxnSpPr>
          <p:nvPr/>
        </p:nvCxnSpPr>
        <p:spPr>
          <a:xfrm flipH="1">
            <a:off x="5102798" y="2536584"/>
            <a:ext cx="2510" cy="37148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58" name="Graphic 157">
            <a:extLst>
              <a:ext uri="{FF2B5EF4-FFF2-40B4-BE49-F238E27FC236}">
                <a16:creationId xmlns:a16="http://schemas.microsoft.com/office/drawing/2014/main" id="{66D4F755-B933-AFC6-AB9A-7DE2207C8CA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997006" y="3300756"/>
            <a:ext cx="252901" cy="252901"/>
          </a:xfrm>
          <a:prstGeom prst="rect">
            <a:avLst/>
          </a:prstGeom>
        </p:spPr>
      </p:pic>
      <p:cxnSp>
        <p:nvCxnSpPr>
          <p:cNvPr id="159" name="Straight Arrow Connector 158">
            <a:extLst>
              <a:ext uri="{FF2B5EF4-FFF2-40B4-BE49-F238E27FC236}">
                <a16:creationId xmlns:a16="http://schemas.microsoft.com/office/drawing/2014/main" id="{D05A4FF7-C8FC-12F3-C1F2-EC55AF1C24ED}"/>
              </a:ext>
            </a:extLst>
          </p:cNvPr>
          <p:cNvCxnSpPr>
            <a:stCxn id="158" idx="3"/>
            <a:endCxn id="53" idx="1"/>
          </p:cNvCxnSpPr>
          <p:nvPr/>
        </p:nvCxnSpPr>
        <p:spPr>
          <a:xfrm flipV="1">
            <a:off x="6249907" y="3424700"/>
            <a:ext cx="265930" cy="250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9CC079D7-1EC1-7016-2E98-4FC21FA4E013}"/>
              </a:ext>
            </a:extLst>
          </p:cNvPr>
          <p:cNvSpPr txBox="1"/>
          <p:nvPr/>
        </p:nvSpPr>
        <p:spPr>
          <a:xfrm>
            <a:off x="5833460" y="3586638"/>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Derives CLTV score</a:t>
            </a:r>
          </a:p>
        </p:txBody>
      </p:sp>
    </p:spTree>
    <p:extLst>
      <p:ext uri="{BB962C8B-B14F-4D97-AF65-F5344CB8AC3E}">
        <p14:creationId xmlns:p14="http://schemas.microsoft.com/office/powerpoint/2010/main" val="426066280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CC0ED-8B39-3CCD-12BF-5A6885AD255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36D9CFA6-E25E-3A54-C721-D10E289363B4}"/>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110322DB-9EF3-FCF6-2AB9-939DBF241C41}"/>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5D3A2259-3A72-5A8E-97CA-5DD3761DC98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Manual, static inventory planning slows response to demand shifts, causing stockouts or overstock</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14" name="Google Shape;523;p32">
            <a:extLst>
              <a:ext uri="{FF2B5EF4-FFF2-40B4-BE49-F238E27FC236}">
                <a16:creationId xmlns:a16="http://schemas.microsoft.com/office/drawing/2014/main" id="{4F03468B-A4A5-A627-9E66-5A5E3FD9F738}"/>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48A0E439-6F87-18D6-EE07-CECCA925B5AE}"/>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Store-level granularity are often missed in forecasts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Poor demand prediction leads to overstock and understock</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Manual adjustments are needed to account for local events or promotions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Infrequent forecast updates leads to outdated stock plans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Limited integration between sales forecasts and supply chain systems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Inability to factor in multi-channel demand (e.g., online and in-store) cohesively</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B62D62A5-09AF-3DAA-6565-685B0185287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D8F0687F-D230-DAE8-B8D3-B0D7A43E18DC}"/>
              </a:ext>
            </a:extLst>
          </p:cNvPr>
          <p:cNvSpPr/>
          <p:nvPr/>
        </p:nvSpPr>
        <p:spPr>
          <a:xfrm>
            <a:off x="6248885" y="2233080"/>
            <a:ext cx="2066440" cy="40919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 logistics info from ERP, SharePoint, emails </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19" name="Google Shape;523;p32">
            <a:extLst>
              <a:ext uri="{FF2B5EF4-FFF2-40B4-BE49-F238E27FC236}">
                <a16:creationId xmlns:a16="http://schemas.microsoft.com/office/drawing/2014/main" id="{6C556ACE-9453-D510-E4FD-EF4660EF4A0C}"/>
              </a:ext>
            </a:extLst>
          </p:cNvPr>
          <p:cNvSpPr/>
          <p:nvPr/>
        </p:nvSpPr>
        <p:spPr>
          <a:xfrm>
            <a:off x="6170930" y="4294928"/>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Generate replenishment orders for approval</a:t>
            </a:r>
          </a:p>
        </p:txBody>
      </p:sp>
      <p:sp>
        <p:nvSpPr>
          <p:cNvPr id="20" name="Google Shape;523;p32">
            <a:extLst>
              <a:ext uri="{FF2B5EF4-FFF2-40B4-BE49-F238E27FC236}">
                <a16:creationId xmlns:a16="http://schemas.microsoft.com/office/drawing/2014/main" id="{5A54CE9E-7C2F-8D97-AAE4-7217B5D90E56}"/>
              </a:ext>
            </a:extLst>
          </p:cNvPr>
          <p:cNvSpPr/>
          <p:nvPr/>
        </p:nvSpPr>
        <p:spPr>
          <a:xfrm>
            <a:off x="6170930" y="3251136"/>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Optimize inventory levels by applying demand-driven inventory models</a:t>
            </a:r>
          </a:p>
        </p:txBody>
      </p:sp>
      <p:sp>
        <p:nvSpPr>
          <p:cNvPr id="33" name="Google Shape;519;p32">
            <a:extLst>
              <a:ext uri="{FF2B5EF4-FFF2-40B4-BE49-F238E27FC236}">
                <a16:creationId xmlns:a16="http://schemas.microsoft.com/office/drawing/2014/main" id="{A6F16E5C-A33A-D80F-85CB-EC46AE8AF4D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EF42514F-C4F6-04E8-24DA-4F11D290ACB3}"/>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35F942A-2BC8-4B96-0F57-B4D9DBFC4290}"/>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FDC94EAD-8DFE-4EEF-240A-206F0F97F4C3}"/>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77D55D96-5695-3E47-646D-9C7C4008CEA9}"/>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6F593BE8-8448-E362-F25B-B02F6FBE5B5B}"/>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41B25BC0-FC9A-5F11-D169-8D76BD57D507}"/>
              </a:ext>
            </a:extLst>
          </p:cNvPr>
          <p:cNvSpPr/>
          <p:nvPr/>
        </p:nvSpPr>
        <p:spPr>
          <a:xfrm>
            <a:off x="8955020" y="1363183"/>
            <a:ext cx="1012511" cy="14692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Supply chain &amp; operations</a:t>
            </a:r>
          </a:p>
        </p:txBody>
      </p:sp>
      <p:grpSp>
        <p:nvGrpSpPr>
          <p:cNvPr id="66" name="Google Shape;2181;p75">
            <a:extLst>
              <a:ext uri="{FF2B5EF4-FFF2-40B4-BE49-F238E27FC236}">
                <a16:creationId xmlns:a16="http://schemas.microsoft.com/office/drawing/2014/main" id="{7EFDD6A5-0190-A7F9-E2E4-80E49FBEDEA5}"/>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E1D3C542-933F-581D-7DDB-337C425B4A45}"/>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B0842A05-89CA-2694-D3B9-3DCC6C86E1CA}"/>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4AC3B9D7-8D55-346A-07C1-008A2C05C660}"/>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CFD12DA2-AF11-B20B-3908-01ED7FC9B8CE}"/>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234D9219-AD66-B98C-5DD7-B87FC962A59B}"/>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E8FD60F2-B7F3-4EE7-C3E0-AF1765A91C2D}"/>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5C35BF2C-5C6C-8F76-B436-A9264423EA20}"/>
              </a:ext>
            </a:extLst>
          </p:cNvPr>
          <p:cNvSpPr/>
          <p:nvPr/>
        </p:nvSpPr>
        <p:spPr>
          <a:xfrm>
            <a:off x="10364203" y="1411100"/>
            <a:ext cx="1042589"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78D4"/>
              </a:solidFill>
              <a:effectLst/>
              <a:highlight>
                <a:srgbClr val="FFFF00"/>
              </a:highlight>
              <a:uLnTx/>
              <a:uFillTx/>
              <a:latin typeface="Segoe Sans Display" pitchFamily="2" charset="0"/>
              <a:ea typeface="DM Sans 14pt ExtraLight"/>
              <a:cs typeface="Segoe Sans Display" pitchFamily="2" charset="0"/>
              <a:sym typeface="DM Sans ExtraLight"/>
            </a:endParaRPr>
          </a:p>
        </p:txBody>
      </p:sp>
      <p:grpSp>
        <p:nvGrpSpPr>
          <p:cNvPr id="72" name="Google Shape;2175;p75">
            <a:extLst>
              <a:ext uri="{FF2B5EF4-FFF2-40B4-BE49-F238E27FC236}">
                <a16:creationId xmlns:a16="http://schemas.microsoft.com/office/drawing/2014/main" id="{4254B99F-6698-51F8-6EB2-53ACEC59EEB9}"/>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0CA88620-6E72-234D-E51E-A709873B94E6}"/>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492B138C-D716-2ED6-16AB-AF19E808BBAC}"/>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C0CCCA66-6FDF-750B-72A0-CE007521782A}"/>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990C92F6-C2A9-11CB-94E4-B9E4195A6A77}"/>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03CE4A98-26C6-F654-45BB-4604C5D5D65C}"/>
              </a:ext>
            </a:extLst>
          </p:cNvPr>
          <p:cNvSpPr/>
          <p:nvPr/>
        </p:nvSpPr>
        <p:spPr>
          <a:xfrm>
            <a:off x="6215591" y="2729972"/>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Use AI Builder to forecast demand at store, product level </a:t>
            </a:r>
            <a:r>
              <a:rPr kumimoji="0" lang="en-US" sz="900" b="0" i="0" u="none" strike="noStrike" kern="0" cap="none" spc="0" normalizeH="0" baseline="0" noProof="0">
                <a:ln>
                  <a:noFill/>
                </a:ln>
                <a:solidFill>
                  <a:srgbClr val="000000"/>
                </a:solidFill>
                <a:effectLst/>
                <a:uLnTx/>
                <a:uFillTx/>
                <a:latin typeface="Segoe Sans Display"/>
                <a:ea typeface="DM Sans 14pt"/>
                <a:cs typeface="DM Sans 14pt"/>
                <a:sym typeface="DM Sans"/>
              </a:rPr>
              <a:t>and adjust forecasts based on events</a:t>
            </a:r>
            <a:endPar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0" name="Google Shape;115;p20">
            <a:extLst>
              <a:ext uri="{FF2B5EF4-FFF2-40B4-BE49-F238E27FC236}">
                <a16:creationId xmlns:a16="http://schemas.microsoft.com/office/drawing/2014/main" id="{9622FE1C-065F-427E-3090-7461CDC662A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31" name="Google Shape;163;p22">
            <a:extLst>
              <a:ext uri="{FF2B5EF4-FFF2-40B4-BE49-F238E27FC236}">
                <a16:creationId xmlns:a16="http://schemas.microsoft.com/office/drawing/2014/main" id="{A8F1FA21-4B61-285C-7147-1A05575CC134}"/>
              </a:ext>
            </a:extLst>
          </p:cNvPr>
          <p:cNvSpPr/>
          <p:nvPr/>
        </p:nvSpPr>
        <p:spPr>
          <a:xfrm>
            <a:off x="695995" y="710974"/>
            <a:ext cx="602285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Inventory Replenishment Planning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36" name="TextBox 35">
            <a:extLst>
              <a:ext uri="{FF2B5EF4-FFF2-40B4-BE49-F238E27FC236}">
                <a16:creationId xmlns:a16="http://schemas.microsoft.com/office/drawing/2014/main" id="{1A87213A-FE15-C52A-E0C0-F7BF95C8A6B4}"/>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Optimizes stock ordering based on demand, sales velocity, and forecasts</a:t>
            </a:r>
          </a:p>
        </p:txBody>
      </p:sp>
      <p:sp>
        <p:nvSpPr>
          <p:cNvPr id="37" name="Google Shape;498;p32">
            <a:extLst>
              <a:ext uri="{FF2B5EF4-FFF2-40B4-BE49-F238E27FC236}">
                <a16:creationId xmlns:a16="http://schemas.microsoft.com/office/drawing/2014/main" id="{DEAA0D6B-F8EC-323B-2BFB-39F413C1096F}"/>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Ingests ERP demand data to trigger replenishment workflows, guiding reorder approvals, markdowns, and inventory checks</a:t>
            </a: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E18C29F7-49EA-A5C0-A054-DE97DCD61C30}"/>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23" name="Group 22">
            <a:extLst>
              <a:ext uri="{FF2B5EF4-FFF2-40B4-BE49-F238E27FC236}">
                <a16:creationId xmlns:a16="http://schemas.microsoft.com/office/drawing/2014/main" id="{756E6094-D54A-75D3-4D5C-6A2F0946E5FA}"/>
              </a:ext>
            </a:extLst>
          </p:cNvPr>
          <p:cNvGrpSpPr/>
          <p:nvPr/>
        </p:nvGrpSpPr>
        <p:grpSpPr>
          <a:xfrm>
            <a:off x="8700923" y="2229264"/>
            <a:ext cx="2790518" cy="396188"/>
            <a:chOff x="8700923" y="2229264"/>
            <a:chExt cx="2790518" cy="396188"/>
          </a:xfrm>
        </p:grpSpPr>
        <p:sp>
          <p:nvSpPr>
            <p:cNvPr id="45" name="Rounded Rectangle 44">
              <a:extLst>
                <a:ext uri="{FF2B5EF4-FFF2-40B4-BE49-F238E27FC236}">
                  <a16:creationId xmlns:a16="http://schemas.microsoft.com/office/drawing/2014/main" id="{56BB429A-976E-94E8-5F6D-CCD083A9F403}"/>
                </a:ext>
              </a:extLst>
            </p:cNvPr>
            <p:cNvSpPr/>
            <p:nvPr/>
          </p:nvSpPr>
          <p:spPr>
            <a:xfrm>
              <a:off x="8700923" y="2229264"/>
              <a:ext cx="2790518" cy="39618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Stockout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Improved availability through more accurate replenishment</a:t>
              </a:r>
            </a:p>
          </p:txBody>
        </p:sp>
        <p:sp>
          <p:nvSpPr>
            <p:cNvPr id="48" name="Arrow: Up 56">
              <a:extLst>
                <a:ext uri="{FF2B5EF4-FFF2-40B4-BE49-F238E27FC236}">
                  <a16:creationId xmlns:a16="http://schemas.microsoft.com/office/drawing/2014/main" id="{40AC6F55-A82E-AE71-C38C-E6BF77A5C436}"/>
                </a:ext>
              </a:extLst>
            </p:cNvPr>
            <p:cNvSpPr/>
            <p:nvPr/>
          </p:nvSpPr>
          <p:spPr>
            <a:xfrm flipV="1">
              <a:off x="8794754" y="2365223"/>
              <a:ext cx="134695" cy="201236"/>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1" name="Group 20">
            <a:extLst>
              <a:ext uri="{FF2B5EF4-FFF2-40B4-BE49-F238E27FC236}">
                <a16:creationId xmlns:a16="http://schemas.microsoft.com/office/drawing/2014/main" id="{641A018A-3E7F-A6F6-CC96-E300DE7BDDA7}"/>
              </a:ext>
            </a:extLst>
          </p:cNvPr>
          <p:cNvGrpSpPr/>
          <p:nvPr/>
        </p:nvGrpSpPr>
        <p:grpSpPr>
          <a:xfrm>
            <a:off x="8700923" y="2689619"/>
            <a:ext cx="2790518" cy="396188"/>
            <a:chOff x="8700923" y="2894282"/>
            <a:chExt cx="2790518" cy="396188"/>
          </a:xfrm>
        </p:grpSpPr>
        <p:sp>
          <p:nvSpPr>
            <p:cNvPr id="49" name="Rounded Rectangle 48">
              <a:extLst>
                <a:ext uri="{FF2B5EF4-FFF2-40B4-BE49-F238E27FC236}">
                  <a16:creationId xmlns:a16="http://schemas.microsoft.com/office/drawing/2014/main" id="{78BDC496-A52D-1653-B85C-15A35A09D1F7}"/>
                </a:ext>
              </a:extLst>
            </p:cNvPr>
            <p:cNvSpPr/>
            <p:nvPr/>
          </p:nvSpPr>
          <p:spPr>
            <a:xfrm>
              <a:off x="8700923" y="2894282"/>
              <a:ext cx="2790518" cy="39618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Working Capital Efficiency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O</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ptimized</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inventory holding reduces cost</a:t>
              </a:r>
            </a:p>
          </p:txBody>
        </p:sp>
        <p:sp>
          <p:nvSpPr>
            <p:cNvPr id="5" name="Arrow: Up 56">
              <a:extLst>
                <a:ext uri="{FF2B5EF4-FFF2-40B4-BE49-F238E27FC236}">
                  <a16:creationId xmlns:a16="http://schemas.microsoft.com/office/drawing/2014/main" id="{724463A4-4D24-D076-B04A-AA7C3FFF21D1}"/>
                </a:ext>
              </a:extLst>
            </p:cNvPr>
            <p:cNvSpPr/>
            <p:nvPr/>
          </p:nvSpPr>
          <p:spPr>
            <a:xfrm>
              <a:off x="8794753" y="3002970"/>
              <a:ext cx="134695" cy="201236"/>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76D2151A-DD9B-DACC-FBB8-FE8CA151A417}"/>
              </a:ext>
            </a:extLst>
          </p:cNvPr>
          <p:cNvGrpSpPr/>
          <p:nvPr/>
        </p:nvGrpSpPr>
        <p:grpSpPr>
          <a:xfrm>
            <a:off x="8700923" y="3160934"/>
            <a:ext cx="2790518" cy="396188"/>
            <a:chOff x="8700923" y="3550265"/>
            <a:chExt cx="2790518" cy="396188"/>
          </a:xfrm>
        </p:grpSpPr>
        <p:sp>
          <p:nvSpPr>
            <p:cNvPr id="51" name="Rounded Rectangle 50">
              <a:extLst>
                <a:ext uri="{FF2B5EF4-FFF2-40B4-BE49-F238E27FC236}">
                  <a16:creationId xmlns:a16="http://schemas.microsoft.com/office/drawing/2014/main" id="{07859492-BA01-52A4-72D9-2755C1BF9903}"/>
                </a:ext>
              </a:extLst>
            </p:cNvPr>
            <p:cNvSpPr/>
            <p:nvPr/>
          </p:nvSpPr>
          <p:spPr>
            <a:xfrm>
              <a:off x="8700923" y="3550265"/>
              <a:ext cx="2790518" cy="39618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Inventory Holding Costs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Reduces excess inventory, lowering storage, insurance and obsolescence costs</a:t>
              </a:r>
            </a:p>
          </p:txBody>
        </p:sp>
        <p:sp>
          <p:nvSpPr>
            <p:cNvPr id="6" name="Arrow: Up 56">
              <a:extLst>
                <a:ext uri="{FF2B5EF4-FFF2-40B4-BE49-F238E27FC236}">
                  <a16:creationId xmlns:a16="http://schemas.microsoft.com/office/drawing/2014/main" id="{0D5F58A5-D514-7DF6-2BF6-BA07BC4B1B94}"/>
                </a:ext>
              </a:extLst>
            </p:cNvPr>
            <p:cNvSpPr/>
            <p:nvPr/>
          </p:nvSpPr>
          <p:spPr>
            <a:xfrm flipV="1">
              <a:off x="8820325" y="3656924"/>
              <a:ext cx="134695" cy="201236"/>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16;p32">
            <a:extLst>
              <a:ext uri="{FF2B5EF4-FFF2-40B4-BE49-F238E27FC236}">
                <a16:creationId xmlns:a16="http://schemas.microsoft.com/office/drawing/2014/main" id="{D0F88772-8884-AF7F-6EB3-BCB76EEEA71F}"/>
              </a:ext>
            </a:extLst>
          </p:cNvPr>
          <p:cNvSpPr/>
          <p:nvPr/>
        </p:nvSpPr>
        <p:spPr>
          <a:xfrm>
            <a:off x="868442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Inventory M</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anagers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13" name="Google Shape;523;p32">
            <a:extLst>
              <a:ext uri="{FF2B5EF4-FFF2-40B4-BE49-F238E27FC236}">
                <a16:creationId xmlns:a16="http://schemas.microsoft.com/office/drawing/2014/main" id="{6405211B-C124-9050-C1A6-A0D3FD3A426B}"/>
              </a:ext>
            </a:extLst>
          </p:cNvPr>
          <p:cNvSpPr/>
          <p:nvPr/>
        </p:nvSpPr>
        <p:spPr>
          <a:xfrm>
            <a:off x="6196810" y="3770838"/>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Identify slow-moving or overstocked items for markdowns and trigger alerts when exceeds safety threshold</a:t>
            </a:r>
          </a:p>
        </p:txBody>
      </p:sp>
      <p:sp>
        <p:nvSpPr>
          <p:cNvPr id="16" name="Google Shape;523;p32">
            <a:extLst>
              <a:ext uri="{FF2B5EF4-FFF2-40B4-BE49-F238E27FC236}">
                <a16:creationId xmlns:a16="http://schemas.microsoft.com/office/drawing/2014/main" id="{7E97310B-D2EE-1CB0-D2F4-C7ACDD5AC71B}"/>
              </a:ext>
            </a:extLst>
          </p:cNvPr>
          <p:cNvSpPr/>
          <p:nvPr/>
        </p:nvSpPr>
        <p:spPr>
          <a:xfrm>
            <a:off x="6215591" y="4814630"/>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Push approved orders to ERP</a:t>
            </a:r>
          </a:p>
        </p:txBody>
      </p:sp>
      <p:grpSp>
        <p:nvGrpSpPr>
          <p:cNvPr id="26" name="Group 25">
            <a:extLst>
              <a:ext uri="{FF2B5EF4-FFF2-40B4-BE49-F238E27FC236}">
                <a16:creationId xmlns:a16="http://schemas.microsoft.com/office/drawing/2014/main" id="{9B5ED8F5-7D98-913A-B909-D335C60DA36C}"/>
              </a:ext>
            </a:extLst>
          </p:cNvPr>
          <p:cNvGrpSpPr/>
          <p:nvPr/>
        </p:nvGrpSpPr>
        <p:grpSpPr>
          <a:xfrm>
            <a:off x="8700923" y="3644840"/>
            <a:ext cx="2790518" cy="396188"/>
            <a:chOff x="8700923" y="3550265"/>
            <a:chExt cx="2790518" cy="396188"/>
          </a:xfrm>
        </p:grpSpPr>
        <p:sp>
          <p:nvSpPr>
            <p:cNvPr id="27" name="Rounded Rectangle 50">
              <a:extLst>
                <a:ext uri="{FF2B5EF4-FFF2-40B4-BE49-F238E27FC236}">
                  <a16:creationId xmlns:a16="http://schemas.microsoft.com/office/drawing/2014/main" id="{91D3551B-0DA1-9DDE-F3E6-23358F7435DC}"/>
                </a:ext>
              </a:extLst>
            </p:cNvPr>
            <p:cNvSpPr/>
            <p:nvPr/>
          </p:nvSpPr>
          <p:spPr>
            <a:xfrm>
              <a:off x="8700923" y="3550265"/>
              <a:ext cx="2790518" cy="39618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Store Revenue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Improves store revenue by eliminating overstocks and markdowns</a:t>
              </a:r>
            </a:p>
          </p:txBody>
        </p:sp>
        <p:sp>
          <p:nvSpPr>
            <p:cNvPr id="28" name="Arrow: Up 56">
              <a:extLst>
                <a:ext uri="{FF2B5EF4-FFF2-40B4-BE49-F238E27FC236}">
                  <a16:creationId xmlns:a16="http://schemas.microsoft.com/office/drawing/2014/main" id="{D990A47B-49F1-8F80-CF18-EAC10CF13C85}"/>
                </a:ext>
              </a:extLst>
            </p:cNvPr>
            <p:cNvSpPr/>
            <p:nvPr/>
          </p:nvSpPr>
          <p:spPr>
            <a:xfrm>
              <a:off x="8820325" y="3632074"/>
              <a:ext cx="134695" cy="201236"/>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9" name="Google Shape;516;p32">
            <a:extLst>
              <a:ext uri="{FF2B5EF4-FFF2-40B4-BE49-F238E27FC236}">
                <a16:creationId xmlns:a16="http://schemas.microsoft.com/office/drawing/2014/main" id="{F2075440-1808-4AD9-23A3-1520A2E613DD}"/>
              </a:ext>
            </a:extLst>
          </p:cNvPr>
          <p:cNvSpPr/>
          <p:nvPr/>
        </p:nvSpPr>
        <p:spPr>
          <a:xfrm>
            <a:off x="1020833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Supply Chain Planners</a:t>
            </a:r>
          </a:p>
        </p:txBody>
      </p:sp>
    </p:spTree>
    <p:extLst>
      <p:ext uri="{BB962C8B-B14F-4D97-AF65-F5344CB8AC3E}">
        <p14:creationId xmlns:p14="http://schemas.microsoft.com/office/powerpoint/2010/main" val="38001195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6EF6D-1C0E-6955-0C48-2B504A44F89E}"/>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5A051492-206E-F312-1C0E-9F38BBE104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3" name="Google Shape;115;p20">
            <a:extLst>
              <a:ext uri="{FF2B5EF4-FFF2-40B4-BE49-F238E27FC236}">
                <a16:creationId xmlns:a16="http://schemas.microsoft.com/office/drawing/2014/main" id="{AC9C69F9-AF8F-2F22-F1A7-12E813DF018E}"/>
              </a:ext>
            </a:extLst>
          </p:cNvPr>
          <p:cNvSpPr txBox="1"/>
          <p:nvPr/>
        </p:nvSpPr>
        <p:spPr>
          <a:xfrm>
            <a:off x="695994" y="185493"/>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INDUSTRY</a:t>
            </a:r>
          </a:p>
        </p:txBody>
      </p:sp>
      <p:sp>
        <p:nvSpPr>
          <p:cNvPr id="6" name="Google Shape;163;p22">
            <a:extLst>
              <a:ext uri="{FF2B5EF4-FFF2-40B4-BE49-F238E27FC236}">
                <a16:creationId xmlns:a16="http://schemas.microsoft.com/office/drawing/2014/main" id="{82EBD5C8-1EC9-0D8A-2E3E-47E73F5401D8}"/>
              </a:ext>
            </a:extLst>
          </p:cNvPr>
          <p:cNvSpPr/>
          <p:nvPr/>
        </p:nvSpPr>
        <p:spPr>
          <a:xfrm>
            <a:off x="707400" y="481436"/>
            <a:ext cx="7120239" cy="382156"/>
          </a:xfrm>
          <a:prstGeom prst="rect">
            <a:avLst/>
          </a:prstGeom>
          <a:noFill/>
          <a:ln>
            <a:noFill/>
          </a:ln>
        </p:spPr>
        <p:txBody>
          <a:bodyPr spcFirstLastPara="1" wrap="square" lIns="0" tIns="0" rIns="0" bIns="0" anchor="t" anchorCtr="0">
            <a:sp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Inventory Replenishment Planning Agent</a:t>
            </a:r>
          </a:p>
        </p:txBody>
      </p:sp>
      <p:sp>
        <p:nvSpPr>
          <p:cNvPr id="9" name="TextBox 8">
            <a:extLst>
              <a:ext uri="{FF2B5EF4-FFF2-40B4-BE49-F238E27FC236}">
                <a16:creationId xmlns:a16="http://schemas.microsoft.com/office/drawing/2014/main" id="{92AF2879-6FCF-6820-C243-5C910FF9021B}"/>
              </a:ext>
            </a:extLst>
          </p:cNvPr>
          <p:cNvSpPr txBox="1"/>
          <p:nvPr/>
        </p:nvSpPr>
        <p:spPr>
          <a:xfrm>
            <a:off x="707400" y="891919"/>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Optimizes stock ordering based on demand, sales velocity, and forecasts</a:t>
            </a:r>
          </a:p>
        </p:txBody>
      </p:sp>
      <p:sp>
        <p:nvSpPr>
          <p:cNvPr id="16" name="Rounded Rectangle 19">
            <a:extLst>
              <a:ext uri="{FF2B5EF4-FFF2-40B4-BE49-F238E27FC236}">
                <a16:creationId xmlns:a16="http://schemas.microsoft.com/office/drawing/2014/main" id="{50263715-A8F5-C80B-01FF-41B96F2B5A8A}"/>
              </a:ext>
            </a:extLst>
          </p:cNvPr>
          <p:cNvSpPr/>
          <p:nvPr/>
        </p:nvSpPr>
        <p:spPr>
          <a:xfrm>
            <a:off x="729706" y="4550870"/>
            <a:ext cx="3705033" cy="684501"/>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17" name="Google Shape;498;p32">
            <a:extLst>
              <a:ext uri="{FF2B5EF4-FFF2-40B4-BE49-F238E27FC236}">
                <a16:creationId xmlns:a16="http://schemas.microsoft.com/office/drawing/2014/main" id="{32A79E6A-04F1-8A36-98E1-D52E04DF6CFE}"/>
              </a:ext>
            </a:extLst>
          </p:cNvPr>
          <p:cNvSpPr/>
          <p:nvPr/>
        </p:nvSpPr>
        <p:spPr>
          <a:xfrm>
            <a:off x="708017" y="1504231"/>
            <a:ext cx="3693840" cy="293638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Seamless ERP integration (e.g., Dynamics 365) to access/update real-time inventory, orders, and logistics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AI builder driven analysis using historical sales data to forecast requirement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Integration with communication platforms (Outlook/Teams) for drafting replenishment orders and trigger real time alerts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Automated order generation to push to ERP system to minimize manual effort and boost accuracy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data (name, contact information, customer service requests etc.)</a:t>
            </a:r>
          </a:p>
        </p:txBody>
      </p:sp>
      <p:sp>
        <p:nvSpPr>
          <p:cNvPr id="18" name="TextBox 17">
            <a:extLst>
              <a:ext uri="{FF2B5EF4-FFF2-40B4-BE49-F238E27FC236}">
                <a16:creationId xmlns:a16="http://schemas.microsoft.com/office/drawing/2014/main" id="{5911B5E5-E5F3-CCFC-051A-849EBD7AB42E}"/>
              </a:ext>
            </a:extLst>
          </p:cNvPr>
          <p:cNvSpPr txBox="1"/>
          <p:nvPr/>
        </p:nvSpPr>
        <p:spPr>
          <a:xfrm>
            <a:off x="770644" y="465859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19" name="TextBox 18">
            <a:extLst>
              <a:ext uri="{FF2B5EF4-FFF2-40B4-BE49-F238E27FC236}">
                <a16:creationId xmlns:a16="http://schemas.microsoft.com/office/drawing/2014/main" id="{6ABE2EE8-BDDE-78FB-A93F-51746AE0C921}"/>
              </a:ext>
            </a:extLst>
          </p:cNvPr>
          <p:cNvSpPr txBox="1"/>
          <p:nvPr/>
        </p:nvSpPr>
        <p:spPr>
          <a:xfrm>
            <a:off x="2084605" y="4686980"/>
            <a:ext cx="2298101" cy="36099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Price, Promotion &amp; Markdown Optimization Agent</a:t>
            </a:r>
          </a:p>
        </p:txBody>
      </p:sp>
      <p:sp>
        <p:nvSpPr>
          <p:cNvPr id="23" name="Rounded Rectangle 19">
            <a:extLst>
              <a:ext uri="{FF2B5EF4-FFF2-40B4-BE49-F238E27FC236}">
                <a16:creationId xmlns:a16="http://schemas.microsoft.com/office/drawing/2014/main" id="{5C3228AD-A26B-C902-9311-2F5B18224971}"/>
              </a:ext>
            </a:extLst>
          </p:cNvPr>
          <p:cNvSpPr/>
          <p:nvPr/>
        </p:nvSpPr>
        <p:spPr>
          <a:xfrm>
            <a:off x="687014" y="5345623"/>
            <a:ext cx="3705033" cy="1240915"/>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Inventory managers will be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PDF, PPTX and </a:t>
            </a:r>
            <a:r>
              <a:rPr kumimoji="0" lang="en-US" sz="700" b="0" i="0" u="none" strike="noStrike" kern="1200" cap="none" spc="0" normalizeH="0" baseline="0" noProof="0" err="1">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DOCx</a:t>
            </a: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 are the supported knowledge in SharePoint.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ERP data sources would expose APIs or have connectors to  fetch inventory data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‘Price Promotion &amp; Markdown Optimization Agent’ should be ready and discoverable to be associated with this agent</a:t>
            </a: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36" name="Rectangle 35">
            <a:extLst>
              <a:ext uri="{FF2B5EF4-FFF2-40B4-BE49-F238E27FC236}">
                <a16:creationId xmlns:a16="http://schemas.microsoft.com/office/drawing/2014/main" id="{6A79D3AD-9B92-9578-A446-FB7927617BB0}"/>
              </a:ext>
            </a:extLst>
          </p:cNvPr>
          <p:cNvSpPr/>
          <p:nvPr/>
        </p:nvSpPr>
        <p:spPr bwMode="auto">
          <a:xfrm>
            <a:off x="5893888" y="1971287"/>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3" name="Rectangle 42">
            <a:extLst>
              <a:ext uri="{FF2B5EF4-FFF2-40B4-BE49-F238E27FC236}">
                <a16:creationId xmlns:a16="http://schemas.microsoft.com/office/drawing/2014/main" id="{D27236D6-C6B3-40AC-1C30-F3CC5C99AD6A}"/>
              </a:ext>
            </a:extLst>
          </p:cNvPr>
          <p:cNvSpPr/>
          <p:nvPr/>
        </p:nvSpPr>
        <p:spPr bwMode="auto">
          <a:xfrm>
            <a:off x="5893888" y="4305123"/>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3" name="Rectangle: Rounded Corners 62">
            <a:extLst>
              <a:ext uri="{FF2B5EF4-FFF2-40B4-BE49-F238E27FC236}">
                <a16:creationId xmlns:a16="http://schemas.microsoft.com/office/drawing/2014/main" id="{61CD0547-FA46-0BBA-C1A6-85D3440C5E79}"/>
              </a:ext>
            </a:extLst>
          </p:cNvPr>
          <p:cNvSpPr/>
          <p:nvPr/>
        </p:nvSpPr>
        <p:spPr bwMode="auto">
          <a:xfrm>
            <a:off x="6300112" y="2946186"/>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8" name="Graphic 67">
            <a:extLst>
              <a:ext uri="{FF2B5EF4-FFF2-40B4-BE49-F238E27FC236}">
                <a16:creationId xmlns:a16="http://schemas.microsoft.com/office/drawing/2014/main" id="{89E2742C-4CFB-5D88-076B-475E3E5C29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4366" y="3060486"/>
            <a:ext cx="303542" cy="303542"/>
          </a:xfrm>
          <a:prstGeom prst="rect">
            <a:avLst/>
          </a:prstGeom>
        </p:spPr>
      </p:pic>
      <p:sp>
        <p:nvSpPr>
          <p:cNvPr id="70" name="TextBox 69">
            <a:extLst>
              <a:ext uri="{FF2B5EF4-FFF2-40B4-BE49-F238E27FC236}">
                <a16:creationId xmlns:a16="http://schemas.microsoft.com/office/drawing/2014/main" id="{74651A9E-EA99-0FE1-050A-813A7670A673}"/>
              </a:ext>
            </a:extLst>
          </p:cNvPr>
          <p:cNvSpPr txBox="1"/>
          <p:nvPr/>
        </p:nvSpPr>
        <p:spPr>
          <a:xfrm>
            <a:off x="9757929" y="1997961"/>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72" name="TextBox 71">
            <a:extLst>
              <a:ext uri="{FF2B5EF4-FFF2-40B4-BE49-F238E27FC236}">
                <a16:creationId xmlns:a16="http://schemas.microsoft.com/office/drawing/2014/main" id="{7BF5A3C6-15A6-A6FE-1813-C0770138B8A8}"/>
              </a:ext>
            </a:extLst>
          </p:cNvPr>
          <p:cNvSpPr txBox="1"/>
          <p:nvPr/>
        </p:nvSpPr>
        <p:spPr>
          <a:xfrm>
            <a:off x="9491734" y="4754566"/>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85" name="Graphic 84">
            <a:extLst>
              <a:ext uri="{FF2B5EF4-FFF2-40B4-BE49-F238E27FC236}">
                <a16:creationId xmlns:a16="http://schemas.microsoft.com/office/drawing/2014/main" id="{4CED4613-CCA2-8116-510B-C73FEE9A95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77236" y="4557469"/>
            <a:ext cx="252900" cy="227480"/>
          </a:xfrm>
          <a:prstGeom prst="rect">
            <a:avLst/>
          </a:prstGeom>
        </p:spPr>
      </p:pic>
      <p:cxnSp>
        <p:nvCxnSpPr>
          <p:cNvPr id="86" name="Straight Arrow Connector 85">
            <a:extLst>
              <a:ext uri="{FF2B5EF4-FFF2-40B4-BE49-F238E27FC236}">
                <a16:creationId xmlns:a16="http://schemas.microsoft.com/office/drawing/2014/main" id="{DF284528-54B1-A3A3-B34D-0CEF3894A697}"/>
              </a:ext>
            </a:extLst>
          </p:cNvPr>
          <p:cNvCxnSpPr>
            <a:cxnSpLocks/>
            <a:endCxn id="85" idx="3"/>
          </p:cNvCxnSpPr>
          <p:nvPr/>
        </p:nvCxnSpPr>
        <p:spPr>
          <a:xfrm flipH="1">
            <a:off x="6230136" y="4671209"/>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0C331FB-1A58-F198-CD5F-4D02F5279DB2}"/>
              </a:ext>
            </a:extLst>
          </p:cNvPr>
          <p:cNvSpPr txBox="1"/>
          <p:nvPr/>
        </p:nvSpPr>
        <p:spPr>
          <a:xfrm>
            <a:off x="6348670" y="3421463"/>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88" name="Rectangle 87">
            <a:extLst>
              <a:ext uri="{FF2B5EF4-FFF2-40B4-BE49-F238E27FC236}">
                <a16:creationId xmlns:a16="http://schemas.microsoft.com/office/drawing/2014/main" id="{ED845BB1-1CBD-0EBA-9FF1-C918D4181FF0}"/>
              </a:ext>
            </a:extLst>
          </p:cNvPr>
          <p:cNvSpPr/>
          <p:nvPr/>
        </p:nvSpPr>
        <p:spPr bwMode="auto">
          <a:xfrm>
            <a:off x="5893888" y="2844118"/>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9" name="Rectangle: Rounded Corners 88">
            <a:extLst>
              <a:ext uri="{FF2B5EF4-FFF2-40B4-BE49-F238E27FC236}">
                <a16:creationId xmlns:a16="http://schemas.microsoft.com/office/drawing/2014/main" id="{5B04FA27-A2BD-8A9E-4860-C3A0768CDE26}"/>
              </a:ext>
            </a:extLst>
          </p:cNvPr>
          <p:cNvSpPr/>
          <p:nvPr/>
        </p:nvSpPr>
        <p:spPr bwMode="auto">
          <a:xfrm>
            <a:off x="6075312" y="3062480"/>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6" name="Rectangle: Rounded Corners 95">
            <a:extLst>
              <a:ext uri="{FF2B5EF4-FFF2-40B4-BE49-F238E27FC236}">
                <a16:creationId xmlns:a16="http://schemas.microsoft.com/office/drawing/2014/main" id="{E4D1C803-902E-DC9A-FC46-ECFE18E2CC0D}"/>
              </a:ext>
            </a:extLst>
          </p:cNvPr>
          <p:cNvSpPr/>
          <p:nvPr/>
        </p:nvSpPr>
        <p:spPr bwMode="auto">
          <a:xfrm>
            <a:off x="9947199" y="3165802"/>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8" name="TextBox 97">
            <a:extLst>
              <a:ext uri="{FF2B5EF4-FFF2-40B4-BE49-F238E27FC236}">
                <a16:creationId xmlns:a16="http://schemas.microsoft.com/office/drawing/2014/main" id="{B1EB903A-C592-1B95-45E6-00C3CA147B49}"/>
              </a:ext>
            </a:extLst>
          </p:cNvPr>
          <p:cNvSpPr txBox="1"/>
          <p:nvPr/>
        </p:nvSpPr>
        <p:spPr>
          <a:xfrm>
            <a:off x="6714993" y="3077652"/>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101" name="TextBox 100">
            <a:extLst>
              <a:ext uri="{FF2B5EF4-FFF2-40B4-BE49-F238E27FC236}">
                <a16:creationId xmlns:a16="http://schemas.microsoft.com/office/drawing/2014/main" id="{07502F1F-E307-EA03-C994-B45D33C87F81}"/>
              </a:ext>
            </a:extLst>
          </p:cNvPr>
          <p:cNvSpPr txBox="1"/>
          <p:nvPr/>
        </p:nvSpPr>
        <p:spPr>
          <a:xfrm>
            <a:off x="10085877" y="3174774"/>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103" name="Graphic 102">
            <a:extLst>
              <a:ext uri="{FF2B5EF4-FFF2-40B4-BE49-F238E27FC236}">
                <a16:creationId xmlns:a16="http://schemas.microsoft.com/office/drawing/2014/main" id="{2F6D7150-A3D6-EBFA-F361-D5BDB8016B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36386" y="3158707"/>
            <a:ext cx="227480" cy="227480"/>
          </a:xfrm>
          <a:prstGeom prst="rect">
            <a:avLst/>
          </a:prstGeom>
        </p:spPr>
      </p:pic>
      <p:sp>
        <p:nvSpPr>
          <p:cNvPr id="104" name="Rectangle 103">
            <a:extLst>
              <a:ext uri="{FF2B5EF4-FFF2-40B4-BE49-F238E27FC236}">
                <a16:creationId xmlns:a16="http://schemas.microsoft.com/office/drawing/2014/main" id="{1C4A69A7-9AD6-A875-E8A7-1833FB43AEB5}"/>
              </a:ext>
            </a:extLst>
          </p:cNvPr>
          <p:cNvSpPr/>
          <p:nvPr/>
        </p:nvSpPr>
        <p:spPr bwMode="auto">
          <a:xfrm>
            <a:off x="11225832" y="1992718"/>
            <a:ext cx="877931" cy="851400"/>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6" name="TextBox 105">
            <a:extLst>
              <a:ext uri="{FF2B5EF4-FFF2-40B4-BE49-F238E27FC236}">
                <a16:creationId xmlns:a16="http://schemas.microsoft.com/office/drawing/2014/main" id="{296ABEEB-B137-1C9F-2447-BA4FA009AB0E}"/>
              </a:ext>
            </a:extLst>
          </p:cNvPr>
          <p:cNvSpPr txBox="1"/>
          <p:nvPr/>
        </p:nvSpPr>
        <p:spPr>
          <a:xfrm>
            <a:off x="11226969" y="1832173"/>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108" name="TextBox 107">
            <a:extLst>
              <a:ext uri="{FF2B5EF4-FFF2-40B4-BE49-F238E27FC236}">
                <a16:creationId xmlns:a16="http://schemas.microsoft.com/office/drawing/2014/main" id="{22837E70-2C30-0BEC-8145-7AF1E1FBD52D}"/>
              </a:ext>
            </a:extLst>
          </p:cNvPr>
          <p:cNvSpPr txBox="1"/>
          <p:nvPr/>
        </p:nvSpPr>
        <p:spPr>
          <a:xfrm>
            <a:off x="11209736" y="2461038"/>
            <a:ext cx="9101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Inventory Managers</a:t>
            </a:r>
          </a:p>
        </p:txBody>
      </p:sp>
      <p:pic>
        <p:nvPicPr>
          <p:cNvPr id="109" name="Graphic 108" descr="Users outline">
            <a:extLst>
              <a:ext uri="{FF2B5EF4-FFF2-40B4-BE49-F238E27FC236}">
                <a16:creationId xmlns:a16="http://schemas.microsoft.com/office/drawing/2014/main" id="{BD151F6F-4056-BC98-2775-63A14C9FDE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98827" y="2074905"/>
            <a:ext cx="331940" cy="331940"/>
          </a:xfrm>
          <a:prstGeom prst="rect">
            <a:avLst/>
          </a:prstGeom>
        </p:spPr>
      </p:pic>
      <p:sp>
        <p:nvSpPr>
          <p:cNvPr id="110" name="TextBox 109">
            <a:extLst>
              <a:ext uri="{FF2B5EF4-FFF2-40B4-BE49-F238E27FC236}">
                <a16:creationId xmlns:a16="http://schemas.microsoft.com/office/drawing/2014/main" id="{53C35277-C9FA-C70A-A3EC-F4595D3DC8BB}"/>
              </a:ext>
            </a:extLst>
          </p:cNvPr>
          <p:cNvSpPr txBox="1"/>
          <p:nvPr/>
        </p:nvSpPr>
        <p:spPr>
          <a:xfrm>
            <a:off x="5942233" y="1999612"/>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sp>
        <p:nvSpPr>
          <p:cNvPr id="112" name="Rectangle 111">
            <a:extLst>
              <a:ext uri="{FF2B5EF4-FFF2-40B4-BE49-F238E27FC236}">
                <a16:creationId xmlns:a16="http://schemas.microsoft.com/office/drawing/2014/main" id="{01D5ACF5-F594-5316-AD28-61406D3A00C5}"/>
              </a:ext>
            </a:extLst>
          </p:cNvPr>
          <p:cNvSpPr/>
          <p:nvPr/>
        </p:nvSpPr>
        <p:spPr bwMode="auto">
          <a:xfrm>
            <a:off x="4589585" y="1977365"/>
            <a:ext cx="1013504" cy="866753"/>
          </a:xfrm>
          <a:prstGeom prst="rect">
            <a:avLst/>
          </a:prstGeom>
          <a:noFill/>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4" name="TextBox 113">
            <a:extLst>
              <a:ext uri="{FF2B5EF4-FFF2-40B4-BE49-F238E27FC236}">
                <a16:creationId xmlns:a16="http://schemas.microsoft.com/office/drawing/2014/main" id="{AA7105E2-1817-7A39-52EA-F527F061DD13}"/>
              </a:ext>
            </a:extLst>
          </p:cNvPr>
          <p:cNvSpPr txBox="1"/>
          <p:nvPr/>
        </p:nvSpPr>
        <p:spPr>
          <a:xfrm>
            <a:off x="4693478" y="2318408"/>
            <a:ext cx="80571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ERP System</a:t>
            </a:r>
          </a:p>
        </p:txBody>
      </p:sp>
      <p:sp>
        <p:nvSpPr>
          <p:cNvPr id="116" name="TextBox 115">
            <a:extLst>
              <a:ext uri="{FF2B5EF4-FFF2-40B4-BE49-F238E27FC236}">
                <a16:creationId xmlns:a16="http://schemas.microsoft.com/office/drawing/2014/main" id="{4A383E5B-1384-59A9-67E4-29F79116B0FE}"/>
              </a:ext>
            </a:extLst>
          </p:cNvPr>
          <p:cNvSpPr txBox="1"/>
          <p:nvPr/>
        </p:nvSpPr>
        <p:spPr>
          <a:xfrm>
            <a:off x="6350109" y="4445369"/>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Agent logs are displayed on Copilot Studio Kit</a:t>
            </a:r>
          </a:p>
        </p:txBody>
      </p:sp>
      <p:sp>
        <p:nvSpPr>
          <p:cNvPr id="117" name="TextBox 116">
            <a:extLst>
              <a:ext uri="{FF2B5EF4-FFF2-40B4-BE49-F238E27FC236}">
                <a16:creationId xmlns:a16="http://schemas.microsoft.com/office/drawing/2014/main" id="{617D71D3-CC5C-EFE1-8C30-F610624DD57E}"/>
              </a:ext>
            </a:extLst>
          </p:cNvPr>
          <p:cNvSpPr txBox="1"/>
          <p:nvPr/>
        </p:nvSpPr>
        <p:spPr>
          <a:xfrm>
            <a:off x="4534502" y="3696307"/>
            <a:ext cx="135737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 Inventory details, product demands are fetched periodically</a:t>
            </a:r>
          </a:p>
        </p:txBody>
      </p:sp>
      <p:pic>
        <p:nvPicPr>
          <p:cNvPr id="118" name="Graphic 117">
            <a:extLst>
              <a:ext uri="{FF2B5EF4-FFF2-40B4-BE49-F238E27FC236}">
                <a16:creationId xmlns:a16="http://schemas.microsoft.com/office/drawing/2014/main" id="{07788EAC-A22B-9913-F89B-44A31D68E3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46218" y="2139509"/>
            <a:ext cx="534781" cy="534781"/>
          </a:xfrm>
          <a:prstGeom prst="rect">
            <a:avLst/>
          </a:prstGeom>
        </p:spPr>
      </p:pic>
      <p:sp>
        <p:nvSpPr>
          <p:cNvPr id="119" name="Rectangle 118">
            <a:extLst>
              <a:ext uri="{FF2B5EF4-FFF2-40B4-BE49-F238E27FC236}">
                <a16:creationId xmlns:a16="http://schemas.microsoft.com/office/drawing/2014/main" id="{B97CCDD9-3B20-24CE-3B57-72A2DAADCE87}"/>
              </a:ext>
            </a:extLst>
          </p:cNvPr>
          <p:cNvSpPr/>
          <p:nvPr/>
        </p:nvSpPr>
        <p:spPr bwMode="auto">
          <a:xfrm>
            <a:off x="7415541" y="439096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20" name="Graphic 119">
            <a:extLst>
              <a:ext uri="{FF2B5EF4-FFF2-40B4-BE49-F238E27FC236}">
                <a16:creationId xmlns:a16="http://schemas.microsoft.com/office/drawing/2014/main" id="{F03DAFBB-0D97-78C5-7D6B-EE54C2725F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6510" y="4436514"/>
            <a:ext cx="390341" cy="390341"/>
          </a:xfrm>
          <a:prstGeom prst="rect">
            <a:avLst/>
          </a:prstGeom>
        </p:spPr>
      </p:pic>
      <p:pic>
        <p:nvPicPr>
          <p:cNvPr id="121" name="Graphic 120">
            <a:extLst>
              <a:ext uri="{FF2B5EF4-FFF2-40B4-BE49-F238E27FC236}">
                <a16:creationId xmlns:a16="http://schemas.microsoft.com/office/drawing/2014/main" id="{1F31B577-BAB0-0470-E7B3-1570C02794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18717" y="4436514"/>
            <a:ext cx="390341" cy="390341"/>
          </a:xfrm>
          <a:prstGeom prst="rect">
            <a:avLst/>
          </a:prstGeom>
        </p:spPr>
      </p:pic>
      <p:sp>
        <p:nvSpPr>
          <p:cNvPr id="122" name="TextBox 121">
            <a:extLst>
              <a:ext uri="{FF2B5EF4-FFF2-40B4-BE49-F238E27FC236}">
                <a16:creationId xmlns:a16="http://schemas.microsoft.com/office/drawing/2014/main" id="{FF832A76-E3D3-E357-E466-84DCC0A5C42C}"/>
              </a:ext>
            </a:extLst>
          </p:cNvPr>
          <p:cNvSpPr txBox="1"/>
          <p:nvPr/>
        </p:nvSpPr>
        <p:spPr>
          <a:xfrm>
            <a:off x="8514489" y="4814509"/>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24" name="Graphic 123">
            <a:extLst>
              <a:ext uri="{FF2B5EF4-FFF2-40B4-BE49-F238E27FC236}">
                <a16:creationId xmlns:a16="http://schemas.microsoft.com/office/drawing/2014/main" id="{B8A50B2C-F3E3-7DFD-16C8-C7CAA77E93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275955" y="3317326"/>
            <a:ext cx="227480" cy="227480"/>
          </a:xfrm>
          <a:prstGeom prst="rect">
            <a:avLst/>
          </a:prstGeom>
        </p:spPr>
      </p:pic>
      <p:sp>
        <p:nvSpPr>
          <p:cNvPr id="127" name="Rectangle 126">
            <a:extLst>
              <a:ext uri="{FF2B5EF4-FFF2-40B4-BE49-F238E27FC236}">
                <a16:creationId xmlns:a16="http://schemas.microsoft.com/office/drawing/2014/main" id="{5628374B-E55E-E5B8-818B-C484AE4F518A}"/>
              </a:ext>
            </a:extLst>
          </p:cNvPr>
          <p:cNvSpPr/>
          <p:nvPr/>
        </p:nvSpPr>
        <p:spPr bwMode="auto">
          <a:xfrm>
            <a:off x="4560584" y="4180977"/>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32" name="Graphic 131">
            <a:extLst>
              <a:ext uri="{FF2B5EF4-FFF2-40B4-BE49-F238E27FC236}">
                <a16:creationId xmlns:a16="http://schemas.microsoft.com/office/drawing/2014/main" id="{7238F568-4487-394B-BBE7-8E4C1A9173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17447" y="5138522"/>
            <a:ext cx="227480" cy="227480"/>
          </a:xfrm>
          <a:prstGeom prst="rect">
            <a:avLst/>
          </a:prstGeom>
        </p:spPr>
      </p:pic>
      <p:pic>
        <p:nvPicPr>
          <p:cNvPr id="135" name="Graphic 134">
            <a:extLst>
              <a:ext uri="{FF2B5EF4-FFF2-40B4-BE49-F238E27FC236}">
                <a16:creationId xmlns:a16="http://schemas.microsoft.com/office/drawing/2014/main" id="{AE28B255-F670-AE70-974D-11C5D6B744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7447" y="4545826"/>
            <a:ext cx="227480" cy="227480"/>
          </a:xfrm>
          <a:prstGeom prst="rect">
            <a:avLst/>
          </a:prstGeom>
        </p:spPr>
      </p:pic>
      <p:pic>
        <p:nvPicPr>
          <p:cNvPr id="137" name="Graphic 136">
            <a:extLst>
              <a:ext uri="{FF2B5EF4-FFF2-40B4-BE49-F238E27FC236}">
                <a16:creationId xmlns:a16="http://schemas.microsoft.com/office/drawing/2014/main" id="{C9C2D50E-D2A0-BBC9-0EBC-3BEF4F2F03E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17447" y="4249477"/>
            <a:ext cx="227481" cy="227481"/>
          </a:xfrm>
          <a:prstGeom prst="rect">
            <a:avLst/>
          </a:prstGeom>
        </p:spPr>
      </p:pic>
      <p:pic>
        <p:nvPicPr>
          <p:cNvPr id="149" name="Graphic 148">
            <a:extLst>
              <a:ext uri="{FF2B5EF4-FFF2-40B4-BE49-F238E27FC236}">
                <a16:creationId xmlns:a16="http://schemas.microsoft.com/office/drawing/2014/main" id="{60F5F0FC-3038-959C-DF87-8B191B0A49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4737" y="5756638"/>
            <a:ext cx="252900" cy="227480"/>
          </a:xfrm>
          <a:prstGeom prst="rect">
            <a:avLst/>
          </a:prstGeom>
        </p:spPr>
      </p:pic>
      <p:pic>
        <p:nvPicPr>
          <p:cNvPr id="150" name="Graphic 149">
            <a:extLst>
              <a:ext uri="{FF2B5EF4-FFF2-40B4-BE49-F238E27FC236}">
                <a16:creationId xmlns:a16="http://schemas.microsoft.com/office/drawing/2014/main" id="{A7EBD5B1-6C88-FAFC-0197-469A361F92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7447" y="6052985"/>
            <a:ext cx="227480" cy="227480"/>
          </a:xfrm>
          <a:prstGeom prst="rect">
            <a:avLst/>
          </a:prstGeom>
        </p:spPr>
      </p:pic>
      <p:sp>
        <p:nvSpPr>
          <p:cNvPr id="152" name="TextBox 151">
            <a:extLst>
              <a:ext uri="{FF2B5EF4-FFF2-40B4-BE49-F238E27FC236}">
                <a16:creationId xmlns:a16="http://schemas.microsoft.com/office/drawing/2014/main" id="{5CA95327-5B5F-6577-9C7F-AC61AAF43768}"/>
              </a:ext>
            </a:extLst>
          </p:cNvPr>
          <p:cNvSpPr txBox="1"/>
          <p:nvPr/>
        </p:nvSpPr>
        <p:spPr>
          <a:xfrm>
            <a:off x="4949316" y="4324745"/>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53" name="TextBox 152">
            <a:extLst>
              <a:ext uri="{FF2B5EF4-FFF2-40B4-BE49-F238E27FC236}">
                <a16:creationId xmlns:a16="http://schemas.microsoft.com/office/drawing/2014/main" id="{60F1C4D4-2589-0E06-6880-0D5508ABD02C}"/>
              </a:ext>
            </a:extLst>
          </p:cNvPr>
          <p:cNvSpPr txBox="1"/>
          <p:nvPr/>
        </p:nvSpPr>
        <p:spPr>
          <a:xfrm>
            <a:off x="5118275" y="4621094"/>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55" name="TextBox 154">
            <a:extLst>
              <a:ext uri="{FF2B5EF4-FFF2-40B4-BE49-F238E27FC236}">
                <a16:creationId xmlns:a16="http://schemas.microsoft.com/office/drawing/2014/main" id="{9AB39574-2509-B2A3-4593-4BA8C4F90A08}"/>
              </a:ext>
            </a:extLst>
          </p:cNvPr>
          <p:cNvSpPr txBox="1"/>
          <p:nvPr/>
        </p:nvSpPr>
        <p:spPr>
          <a:xfrm>
            <a:off x="4960203" y="5213266"/>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56" name="TextBox 155">
            <a:extLst>
              <a:ext uri="{FF2B5EF4-FFF2-40B4-BE49-F238E27FC236}">
                <a16:creationId xmlns:a16="http://schemas.microsoft.com/office/drawing/2014/main" id="{20F9D02E-AB44-DED5-B76C-560304D754E1}"/>
              </a:ext>
            </a:extLst>
          </p:cNvPr>
          <p:cNvSpPr txBox="1"/>
          <p:nvPr/>
        </p:nvSpPr>
        <p:spPr>
          <a:xfrm>
            <a:off x="4895947" y="5831382"/>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58" name="TextBox 157">
            <a:extLst>
              <a:ext uri="{FF2B5EF4-FFF2-40B4-BE49-F238E27FC236}">
                <a16:creationId xmlns:a16="http://schemas.microsoft.com/office/drawing/2014/main" id="{3A41B976-42FF-D085-B8F9-881CA02FD607}"/>
              </a:ext>
            </a:extLst>
          </p:cNvPr>
          <p:cNvSpPr txBox="1"/>
          <p:nvPr/>
        </p:nvSpPr>
        <p:spPr>
          <a:xfrm>
            <a:off x="5012372" y="6127729"/>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59" name="TextBox 158">
            <a:extLst>
              <a:ext uri="{FF2B5EF4-FFF2-40B4-BE49-F238E27FC236}">
                <a16:creationId xmlns:a16="http://schemas.microsoft.com/office/drawing/2014/main" id="{DEFBB1E8-4CD8-08F4-B9BD-314D0A471CFE}"/>
              </a:ext>
            </a:extLst>
          </p:cNvPr>
          <p:cNvSpPr txBox="1"/>
          <p:nvPr/>
        </p:nvSpPr>
        <p:spPr>
          <a:xfrm>
            <a:off x="4733286" y="4027655"/>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60" name="Graphic 159">
            <a:extLst>
              <a:ext uri="{FF2B5EF4-FFF2-40B4-BE49-F238E27FC236}">
                <a16:creationId xmlns:a16="http://schemas.microsoft.com/office/drawing/2014/main" id="{36196E72-C2FE-9E11-4245-8C7BDA95472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04737" y="5434870"/>
            <a:ext cx="252900" cy="252900"/>
          </a:xfrm>
          <a:prstGeom prst="rect">
            <a:avLst/>
          </a:prstGeom>
        </p:spPr>
      </p:pic>
      <p:pic>
        <p:nvPicPr>
          <p:cNvPr id="161" name="Graphic 160">
            <a:extLst>
              <a:ext uri="{FF2B5EF4-FFF2-40B4-BE49-F238E27FC236}">
                <a16:creationId xmlns:a16="http://schemas.microsoft.com/office/drawing/2014/main" id="{9F445783-F2C6-3B3B-7359-CF16E3367F2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17447" y="4842174"/>
            <a:ext cx="227480" cy="227480"/>
          </a:xfrm>
          <a:prstGeom prst="rect">
            <a:avLst/>
          </a:prstGeom>
        </p:spPr>
      </p:pic>
      <p:sp>
        <p:nvSpPr>
          <p:cNvPr id="162" name="TextBox 161">
            <a:extLst>
              <a:ext uri="{FF2B5EF4-FFF2-40B4-BE49-F238E27FC236}">
                <a16:creationId xmlns:a16="http://schemas.microsoft.com/office/drawing/2014/main" id="{F9C6F474-E470-17D0-8BF1-A4C7F9FCE5F2}"/>
              </a:ext>
            </a:extLst>
          </p:cNvPr>
          <p:cNvSpPr txBox="1"/>
          <p:nvPr/>
        </p:nvSpPr>
        <p:spPr>
          <a:xfrm>
            <a:off x="5106205" y="4917442"/>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63" name="TextBox 162">
            <a:extLst>
              <a:ext uri="{FF2B5EF4-FFF2-40B4-BE49-F238E27FC236}">
                <a16:creationId xmlns:a16="http://schemas.microsoft.com/office/drawing/2014/main" id="{50060D20-E445-D457-B7CB-BC6001425323}"/>
              </a:ext>
            </a:extLst>
          </p:cNvPr>
          <p:cNvSpPr txBox="1"/>
          <p:nvPr/>
        </p:nvSpPr>
        <p:spPr>
          <a:xfrm>
            <a:off x="5084010" y="5522848"/>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64" name="Graphic 163">
            <a:extLst>
              <a:ext uri="{FF2B5EF4-FFF2-40B4-BE49-F238E27FC236}">
                <a16:creationId xmlns:a16="http://schemas.microsoft.com/office/drawing/2014/main" id="{F4B654A0-35AA-D450-EA22-58014B75C6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17447" y="6349332"/>
            <a:ext cx="227480" cy="227480"/>
          </a:xfrm>
          <a:prstGeom prst="rect">
            <a:avLst/>
          </a:prstGeom>
        </p:spPr>
      </p:pic>
      <p:sp>
        <p:nvSpPr>
          <p:cNvPr id="165" name="TextBox 164">
            <a:extLst>
              <a:ext uri="{FF2B5EF4-FFF2-40B4-BE49-F238E27FC236}">
                <a16:creationId xmlns:a16="http://schemas.microsoft.com/office/drawing/2014/main" id="{949E3AD5-EE4E-BB8F-E09E-A3E9C6BE030D}"/>
              </a:ext>
            </a:extLst>
          </p:cNvPr>
          <p:cNvSpPr txBox="1"/>
          <p:nvPr/>
        </p:nvSpPr>
        <p:spPr>
          <a:xfrm>
            <a:off x="5012372" y="6424076"/>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sp>
        <p:nvSpPr>
          <p:cNvPr id="166" name="Rectangle: Rounded Corners 165">
            <a:extLst>
              <a:ext uri="{FF2B5EF4-FFF2-40B4-BE49-F238E27FC236}">
                <a16:creationId xmlns:a16="http://schemas.microsoft.com/office/drawing/2014/main" id="{1E45608A-C30F-15FF-B19C-07D88F28409A}"/>
              </a:ext>
            </a:extLst>
          </p:cNvPr>
          <p:cNvSpPr/>
          <p:nvPr/>
        </p:nvSpPr>
        <p:spPr bwMode="auto">
          <a:xfrm>
            <a:off x="8011255" y="3052284"/>
            <a:ext cx="1612232" cy="909487"/>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7" name="TextBox 166">
            <a:extLst>
              <a:ext uri="{FF2B5EF4-FFF2-40B4-BE49-F238E27FC236}">
                <a16:creationId xmlns:a16="http://schemas.microsoft.com/office/drawing/2014/main" id="{469956AD-2888-704C-932A-042B75781F97}"/>
              </a:ext>
            </a:extLst>
          </p:cNvPr>
          <p:cNvSpPr txBox="1"/>
          <p:nvPr/>
        </p:nvSpPr>
        <p:spPr>
          <a:xfrm>
            <a:off x="8407422" y="3079207"/>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68" name="Graphic 167">
            <a:extLst>
              <a:ext uri="{FF2B5EF4-FFF2-40B4-BE49-F238E27FC236}">
                <a16:creationId xmlns:a16="http://schemas.microsoft.com/office/drawing/2014/main" id="{21C277B1-93EA-8CE9-EB97-015320A95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27437" y="3190547"/>
            <a:ext cx="390593" cy="390593"/>
          </a:xfrm>
          <a:prstGeom prst="rect">
            <a:avLst/>
          </a:prstGeom>
        </p:spPr>
      </p:pic>
      <p:sp>
        <p:nvSpPr>
          <p:cNvPr id="169" name="TextBox 168">
            <a:extLst>
              <a:ext uri="{FF2B5EF4-FFF2-40B4-BE49-F238E27FC236}">
                <a16:creationId xmlns:a16="http://schemas.microsoft.com/office/drawing/2014/main" id="{F1C1644A-722A-5A9F-BA06-85D6D18477A4}"/>
              </a:ext>
            </a:extLst>
          </p:cNvPr>
          <p:cNvSpPr txBox="1"/>
          <p:nvPr/>
        </p:nvSpPr>
        <p:spPr>
          <a:xfrm>
            <a:off x="8119049" y="3579203"/>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70" name="TextBox 169">
            <a:extLst>
              <a:ext uri="{FF2B5EF4-FFF2-40B4-BE49-F238E27FC236}">
                <a16:creationId xmlns:a16="http://schemas.microsoft.com/office/drawing/2014/main" id="{C28E02AA-11A7-DC01-96E4-8264F18E9008}"/>
              </a:ext>
            </a:extLst>
          </p:cNvPr>
          <p:cNvSpPr txBox="1"/>
          <p:nvPr/>
        </p:nvSpPr>
        <p:spPr>
          <a:xfrm>
            <a:off x="8838186" y="3579203"/>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71" name="Graphic 170">
            <a:extLst>
              <a:ext uri="{FF2B5EF4-FFF2-40B4-BE49-F238E27FC236}">
                <a16:creationId xmlns:a16="http://schemas.microsoft.com/office/drawing/2014/main" id="{9EC96CF8-C1D2-CC0E-F0D5-2AB1FA53993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032721" y="3190547"/>
            <a:ext cx="390593" cy="390593"/>
          </a:xfrm>
          <a:prstGeom prst="rect">
            <a:avLst/>
          </a:prstGeom>
        </p:spPr>
      </p:pic>
      <p:pic>
        <p:nvPicPr>
          <p:cNvPr id="172" name="Picture 171" descr="A blue rectangle with white text">
            <a:extLst>
              <a:ext uri="{FF2B5EF4-FFF2-40B4-BE49-F238E27FC236}">
                <a16:creationId xmlns:a16="http://schemas.microsoft.com/office/drawing/2014/main" id="{3C6E28F9-5096-3201-3FEE-34F2C179447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412560" y="3454594"/>
            <a:ext cx="132256" cy="92272"/>
          </a:xfrm>
          <a:prstGeom prst="rect">
            <a:avLst/>
          </a:prstGeom>
        </p:spPr>
      </p:pic>
      <p:pic>
        <p:nvPicPr>
          <p:cNvPr id="173" name="Graphic 172">
            <a:extLst>
              <a:ext uri="{FF2B5EF4-FFF2-40B4-BE49-F238E27FC236}">
                <a16:creationId xmlns:a16="http://schemas.microsoft.com/office/drawing/2014/main" id="{EDF7A67A-83DA-1019-3F5E-A8A0DB9751B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370310" y="3547837"/>
            <a:ext cx="227480" cy="227480"/>
          </a:xfrm>
          <a:prstGeom prst="rect">
            <a:avLst/>
          </a:prstGeom>
        </p:spPr>
      </p:pic>
      <p:cxnSp>
        <p:nvCxnSpPr>
          <p:cNvPr id="174" name="Connector: Elbow 173">
            <a:extLst>
              <a:ext uri="{FF2B5EF4-FFF2-40B4-BE49-F238E27FC236}">
                <a16:creationId xmlns:a16="http://schemas.microsoft.com/office/drawing/2014/main" id="{B2053697-8EF3-AAC2-B4C9-98946317BEB8}"/>
              </a:ext>
            </a:extLst>
          </p:cNvPr>
          <p:cNvCxnSpPr>
            <a:cxnSpLocks/>
            <a:stCxn id="112" idx="2"/>
          </p:cNvCxnSpPr>
          <p:nvPr/>
        </p:nvCxnSpPr>
        <p:spPr>
          <a:xfrm rot="16200000" flipH="1">
            <a:off x="5247485" y="2692970"/>
            <a:ext cx="814176" cy="1116472"/>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0081BF44-80DD-06E0-BE92-60331B0B3C3A}"/>
              </a:ext>
            </a:extLst>
          </p:cNvPr>
          <p:cNvSpPr txBox="1"/>
          <p:nvPr/>
        </p:nvSpPr>
        <p:spPr>
          <a:xfrm>
            <a:off x="5380463" y="3387276"/>
            <a:ext cx="4504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1b. Invoice data extraction</a:t>
            </a:r>
          </a:p>
        </p:txBody>
      </p:sp>
      <p:cxnSp>
        <p:nvCxnSpPr>
          <p:cNvPr id="176" name="Straight Arrow Connector 175">
            <a:extLst>
              <a:ext uri="{FF2B5EF4-FFF2-40B4-BE49-F238E27FC236}">
                <a16:creationId xmlns:a16="http://schemas.microsoft.com/office/drawing/2014/main" id="{A45C13CD-A832-E0B7-B4F8-809B2A68F7F2}"/>
              </a:ext>
            </a:extLst>
          </p:cNvPr>
          <p:cNvCxnSpPr>
            <a:cxnSpLocks/>
            <a:stCxn id="103" idx="3"/>
          </p:cNvCxnSpPr>
          <p:nvPr/>
        </p:nvCxnSpPr>
        <p:spPr>
          <a:xfrm>
            <a:off x="7463866" y="3272447"/>
            <a:ext cx="82604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57AC4129-27D1-3759-2885-DE474CA9A213}"/>
              </a:ext>
            </a:extLst>
          </p:cNvPr>
          <p:cNvSpPr txBox="1"/>
          <p:nvPr/>
        </p:nvSpPr>
        <p:spPr>
          <a:xfrm>
            <a:off x="7494730" y="3056808"/>
            <a:ext cx="73270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ERP entries and invoice metadata pushed</a:t>
            </a:r>
          </a:p>
        </p:txBody>
      </p:sp>
      <p:sp>
        <p:nvSpPr>
          <p:cNvPr id="178" name="TextBox 177">
            <a:extLst>
              <a:ext uri="{FF2B5EF4-FFF2-40B4-BE49-F238E27FC236}">
                <a16:creationId xmlns:a16="http://schemas.microsoft.com/office/drawing/2014/main" id="{43B855FC-2692-2572-B624-89A202B0D41E}"/>
              </a:ext>
            </a:extLst>
          </p:cNvPr>
          <p:cNvSpPr txBox="1"/>
          <p:nvPr/>
        </p:nvSpPr>
        <p:spPr>
          <a:xfrm>
            <a:off x="8208195" y="3766966"/>
            <a:ext cx="121835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Safety stock percentage per SKU defined by managers</a:t>
            </a:r>
          </a:p>
        </p:txBody>
      </p:sp>
      <p:cxnSp>
        <p:nvCxnSpPr>
          <p:cNvPr id="180" name="Straight Arrow Connector 179">
            <a:extLst>
              <a:ext uri="{FF2B5EF4-FFF2-40B4-BE49-F238E27FC236}">
                <a16:creationId xmlns:a16="http://schemas.microsoft.com/office/drawing/2014/main" id="{7BC31574-5EDD-1F8F-9FE9-37EE9841972C}"/>
              </a:ext>
            </a:extLst>
          </p:cNvPr>
          <p:cNvCxnSpPr>
            <a:cxnSpLocks/>
          </p:cNvCxnSpPr>
          <p:nvPr/>
        </p:nvCxnSpPr>
        <p:spPr>
          <a:xfrm flipH="1">
            <a:off x="8680999" y="2240875"/>
            <a:ext cx="254483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ACA13F7E-73C9-8103-6372-C87F6AF67A2C}"/>
              </a:ext>
            </a:extLst>
          </p:cNvPr>
          <p:cNvSpPr txBox="1"/>
          <p:nvPr/>
        </p:nvSpPr>
        <p:spPr>
          <a:xfrm>
            <a:off x="9339451" y="2151720"/>
            <a:ext cx="12183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Asks about replenishment requirement</a:t>
            </a:r>
          </a:p>
        </p:txBody>
      </p:sp>
      <p:sp>
        <p:nvSpPr>
          <p:cNvPr id="182" name="TextBox 181">
            <a:extLst>
              <a:ext uri="{FF2B5EF4-FFF2-40B4-BE49-F238E27FC236}">
                <a16:creationId xmlns:a16="http://schemas.microsoft.com/office/drawing/2014/main" id="{BD84454F-FF69-1F30-9258-3F1854D5F742}"/>
              </a:ext>
            </a:extLst>
          </p:cNvPr>
          <p:cNvSpPr txBox="1"/>
          <p:nvPr/>
        </p:nvSpPr>
        <p:spPr>
          <a:xfrm>
            <a:off x="9339451" y="2296010"/>
            <a:ext cx="159387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Feedback – updates instruction, safety stock percentage rules and confidence threshold</a:t>
            </a:r>
          </a:p>
        </p:txBody>
      </p:sp>
      <p:cxnSp>
        <p:nvCxnSpPr>
          <p:cNvPr id="183" name="Connector: Elbow 182">
            <a:extLst>
              <a:ext uri="{FF2B5EF4-FFF2-40B4-BE49-F238E27FC236}">
                <a16:creationId xmlns:a16="http://schemas.microsoft.com/office/drawing/2014/main" id="{D21311F0-C20F-7886-A0DE-15D7E9A58A2D}"/>
              </a:ext>
            </a:extLst>
          </p:cNvPr>
          <p:cNvCxnSpPr>
            <a:cxnSpLocks/>
            <a:stCxn id="118" idx="1"/>
            <a:endCxn id="103" idx="0"/>
          </p:cNvCxnSpPr>
          <p:nvPr/>
        </p:nvCxnSpPr>
        <p:spPr>
          <a:xfrm rot="10800000" flipV="1">
            <a:off x="7350126" y="2406899"/>
            <a:ext cx="796092" cy="75180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406D9DCF-6D28-E2D1-FBF5-D72702F0279A}"/>
              </a:ext>
            </a:extLst>
          </p:cNvPr>
          <p:cNvSpPr txBox="1"/>
          <p:nvPr/>
        </p:nvSpPr>
        <p:spPr>
          <a:xfrm>
            <a:off x="7387554" y="2458031"/>
            <a:ext cx="73270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Invokes tools</a:t>
            </a:r>
          </a:p>
        </p:txBody>
      </p:sp>
      <p:cxnSp>
        <p:nvCxnSpPr>
          <p:cNvPr id="186" name="Straight Arrow Connector 185">
            <a:extLst>
              <a:ext uri="{FF2B5EF4-FFF2-40B4-BE49-F238E27FC236}">
                <a16:creationId xmlns:a16="http://schemas.microsoft.com/office/drawing/2014/main" id="{80A535E3-A913-D8D8-EAB1-F5C22FD8DEBE}"/>
              </a:ext>
            </a:extLst>
          </p:cNvPr>
          <p:cNvCxnSpPr>
            <a:cxnSpLocks/>
          </p:cNvCxnSpPr>
          <p:nvPr/>
        </p:nvCxnSpPr>
        <p:spPr>
          <a:xfrm flipH="1">
            <a:off x="7701540" y="3483050"/>
            <a:ext cx="30971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B20D03E9-014D-9ADE-5722-17A6D2CFAC7F}"/>
              </a:ext>
            </a:extLst>
          </p:cNvPr>
          <p:cNvSpPr txBox="1"/>
          <p:nvPr/>
        </p:nvSpPr>
        <p:spPr>
          <a:xfrm>
            <a:off x="7607592" y="3546361"/>
            <a:ext cx="502133"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Rules and records are pulled</a:t>
            </a:r>
          </a:p>
        </p:txBody>
      </p:sp>
      <p:sp>
        <p:nvSpPr>
          <p:cNvPr id="188" name="TextBox 187">
            <a:extLst>
              <a:ext uri="{FF2B5EF4-FFF2-40B4-BE49-F238E27FC236}">
                <a16:creationId xmlns:a16="http://schemas.microsoft.com/office/drawing/2014/main" id="{18B81D88-3C5D-4F49-6195-D98C7EC16397}"/>
              </a:ext>
            </a:extLst>
          </p:cNvPr>
          <p:cNvSpPr txBox="1"/>
          <p:nvPr/>
        </p:nvSpPr>
        <p:spPr>
          <a:xfrm>
            <a:off x="6880715" y="3421463"/>
            <a:ext cx="43149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Derives a forecast score</a:t>
            </a:r>
          </a:p>
        </p:txBody>
      </p:sp>
      <p:cxnSp>
        <p:nvCxnSpPr>
          <p:cNvPr id="189" name="Connector: Elbow 188">
            <a:extLst>
              <a:ext uri="{FF2B5EF4-FFF2-40B4-BE49-F238E27FC236}">
                <a16:creationId xmlns:a16="http://schemas.microsoft.com/office/drawing/2014/main" id="{FF046389-2A86-771F-AACB-92AEBA1A797A}"/>
              </a:ext>
            </a:extLst>
          </p:cNvPr>
          <p:cNvCxnSpPr>
            <a:cxnSpLocks/>
            <a:stCxn id="103" idx="0"/>
            <a:endCxn id="112" idx="0"/>
          </p:cNvCxnSpPr>
          <p:nvPr/>
        </p:nvCxnSpPr>
        <p:spPr>
          <a:xfrm rot="16200000" flipV="1">
            <a:off x="5632561" y="1441141"/>
            <a:ext cx="1181342" cy="2253789"/>
          </a:xfrm>
          <a:prstGeom prst="bentConnector3">
            <a:avLst>
              <a:gd name="adj1" fmla="val 11935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84295DDB-ADD3-CAC9-2A14-A534729C4F04}"/>
              </a:ext>
            </a:extLst>
          </p:cNvPr>
          <p:cNvSpPr txBox="1"/>
          <p:nvPr/>
        </p:nvSpPr>
        <p:spPr>
          <a:xfrm>
            <a:off x="5509771" y="1758023"/>
            <a:ext cx="11310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Confidence score &gt;0.8, places order</a:t>
            </a:r>
          </a:p>
        </p:txBody>
      </p:sp>
      <p:cxnSp>
        <p:nvCxnSpPr>
          <p:cNvPr id="191" name="Connector: Elbow 190">
            <a:extLst>
              <a:ext uri="{FF2B5EF4-FFF2-40B4-BE49-F238E27FC236}">
                <a16:creationId xmlns:a16="http://schemas.microsoft.com/office/drawing/2014/main" id="{043BCF96-71A7-80BA-121D-0E28770C38FC}"/>
              </a:ext>
            </a:extLst>
          </p:cNvPr>
          <p:cNvCxnSpPr>
            <a:cxnSpLocks/>
            <a:endCxn id="124" idx="2"/>
          </p:cNvCxnSpPr>
          <p:nvPr/>
        </p:nvCxnSpPr>
        <p:spPr>
          <a:xfrm>
            <a:off x="7310660" y="3395159"/>
            <a:ext cx="3079035" cy="149647"/>
          </a:xfrm>
          <a:prstGeom prst="bentConnector4">
            <a:avLst>
              <a:gd name="adj1" fmla="val 26743"/>
              <a:gd name="adj2" fmla="val 43038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3A23691E-4D79-0AA0-B3E5-140A33C37373}"/>
              </a:ext>
            </a:extLst>
          </p:cNvPr>
          <p:cNvSpPr txBox="1"/>
          <p:nvPr/>
        </p:nvSpPr>
        <p:spPr>
          <a:xfrm>
            <a:off x="8680999" y="4045712"/>
            <a:ext cx="157358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Confidence score &lt;0.8, notifications on Teams Channel</a:t>
            </a:r>
          </a:p>
        </p:txBody>
      </p:sp>
      <p:cxnSp>
        <p:nvCxnSpPr>
          <p:cNvPr id="193" name="Connector: Elbow 192">
            <a:extLst>
              <a:ext uri="{FF2B5EF4-FFF2-40B4-BE49-F238E27FC236}">
                <a16:creationId xmlns:a16="http://schemas.microsoft.com/office/drawing/2014/main" id="{5612581B-3D6D-6D59-43F2-7489BBF9BFDB}"/>
              </a:ext>
            </a:extLst>
          </p:cNvPr>
          <p:cNvCxnSpPr>
            <a:cxnSpLocks/>
            <a:stCxn id="96" idx="3"/>
            <a:endCxn id="108" idx="1"/>
          </p:cNvCxnSpPr>
          <p:nvPr/>
        </p:nvCxnSpPr>
        <p:spPr>
          <a:xfrm flipV="1">
            <a:off x="10832192" y="2584149"/>
            <a:ext cx="377544" cy="79548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AC135A6A-E779-BB04-3D56-8A922273BBB6}"/>
              </a:ext>
            </a:extLst>
          </p:cNvPr>
          <p:cNvSpPr txBox="1"/>
          <p:nvPr/>
        </p:nvSpPr>
        <p:spPr>
          <a:xfrm>
            <a:off x="10236163" y="2891463"/>
            <a:ext cx="70441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7c. Reviews request</a:t>
            </a:r>
          </a:p>
        </p:txBody>
      </p:sp>
      <p:cxnSp>
        <p:nvCxnSpPr>
          <p:cNvPr id="195" name="Connector: Elbow 194">
            <a:extLst>
              <a:ext uri="{FF2B5EF4-FFF2-40B4-BE49-F238E27FC236}">
                <a16:creationId xmlns:a16="http://schemas.microsoft.com/office/drawing/2014/main" id="{93BFCB7F-C982-B2D2-A5EB-1FA98D9522DE}"/>
              </a:ext>
            </a:extLst>
          </p:cNvPr>
          <p:cNvCxnSpPr>
            <a:cxnSpLocks/>
            <a:stCxn id="85" idx="2"/>
            <a:endCxn id="104" idx="2"/>
          </p:cNvCxnSpPr>
          <p:nvPr/>
        </p:nvCxnSpPr>
        <p:spPr>
          <a:xfrm rot="5400000" flipH="1" flipV="1">
            <a:off x="7913826" y="1033978"/>
            <a:ext cx="1940831" cy="5561112"/>
          </a:xfrm>
          <a:prstGeom prst="bentConnector3">
            <a:avLst>
              <a:gd name="adj1" fmla="val -2013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A1EDDAE6-0F2D-085D-FF3B-390BCCB44434}"/>
              </a:ext>
            </a:extLst>
          </p:cNvPr>
          <p:cNvSpPr txBox="1"/>
          <p:nvPr/>
        </p:nvSpPr>
        <p:spPr>
          <a:xfrm>
            <a:off x="8384320" y="5069654"/>
            <a:ext cx="129680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Logs are reviewed by admins and managers</a:t>
            </a:r>
          </a:p>
        </p:txBody>
      </p:sp>
      <p:cxnSp>
        <p:nvCxnSpPr>
          <p:cNvPr id="197" name="Straight Arrow Connector 196">
            <a:extLst>
              <a:ext uri="{FF2B5EF4-FFF2-40B4-BE49-F238E27FC236}">
                <a16:creationId xmlns:a16="http://schemas.microsoft.com/office/drawing/2014/main" id="{1D1E7285-1956-3130-07DE-7FB3AA24D92F}"/>
              </a:ext>
            </a:extLst>
          </p:cNvPr>
          <p:cNvCxnSpPr>
            <a:cxnSpLocks/>
          </p:cNvCxnSpPr>
          <p:nvPr/>
        </p:nvCxnSpPr>
        <p:spPr>
          <a:xfrm>
            <a:off x="9373150" y="2652656"/>
            <a:ext cx="116598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3D4D8EC9-5482-4ACA-C0B4-9CE4E2729E07}"/>
              </a:ext>
            </a:extLst>
          </p:cNvPr>
          <p:cNvSpPr txBox="1"/>
          <p:nvPr/>
        </p:nvSpPr>
        <p:spPr>
          <a:xfrm>
            <a:off x="9525260" y="2549956"/>
            <a:ext cx="86679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Forecast confidence</a:t>
            </a:r>
          </a:p>
        </p:txBody>
      </p:sp>
      <p:sp>
        <p:nvSpPr>
          <p:cNvPr id="199" name="TextBox 198">
            <a:extLst>
              <a:ext uri="{FF2B5EF4-FFF2-40B4-BE49-F238E27FC236}">
                <a16:creationId xmlns:a16="http://schemas.microsoft.com/office/drawing/2014/main" id="{50663AFC-32EB-E4DE-F820-4CFAD43CF39D}"/>
              </a:ext>
            </a:extLst>
          </p:cNvPr>
          <p:cNvSpPr txBox="1"/>
          <p:nvPr/>
        </p:nvSpPr>
        <p:spPr>
          <a:xfrm>
            <a:off x="10370623" y="2515996"/>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a:t>
            </a:r>
          </a:p>
        </p:txBody>
      </p:sp>
      <p:sp>
        <p:nvSpPr>
          <p:cNvPr id="200" name="TextBox 199">
            <a:extLst>
              <a:ext uri="{FF2B5EF4-FFF2-40B4-BE49-F238E27FC236}">
                <a16:creationId xmlns:a16="http://schemas.microsoft.com/office/drawing/2014/main" id="{A666FBFC-CBAA-7E89-2950-54D744672EF0}"/>
              </a:ext>
            </a:extLst>
          </p:cNvPr>
          <p:cNvSpPr txBox="1"/>
          <p:nvPr/>
        </p:nvSpPr>
        <p:spPr>
          <a:xfrm>
            <a:off x="9308056" y="2515996"/>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a:t>
            </a:r>
          </a:p>
        </p:txBody>
      </p:sp>
      <p:sp>
        <p:nvSpPr>
          <p:cNvPr id="201" name="TextBox 200">
            <a:extLst>
              <a:ext uri="{FF2B5EF4-FFF2-40B4-BE49-F238E27FC236}">
                <a16:creationId xmlns:a16="http://schemas.microsoft.com/office/drawing/2014/main" id="{665386FC-1958-A5A9-8E70-96C7D5E5FC2B}"/>
              </a:ext>
            </a:extLst>
          </p:cNvPr>
          <p:cNvSpPr txBox="1"/>
          <p:nvPr/>
        </p:nvSpPr>
        <p:spPr>
          <a:xfrm>
            <a:off x="9424564" y="2714325"/>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202" name="TextBox 201">
            <a:extLst>
              <a:ext uri="{FF2B5EF4-FFF2-40B4-BE49-F238E27FC236}">
                <a16:creationId xmlns:a16="http://schemas.microsoft.com/office/drawing/2014/main" id="{5F2D5FF1-DFC7-EA1B-7C23-A427A2E6E22E}"/>
              </a:ext>
            </a:extLst>
          </p:cNvPr>
          <p:cNvSpPr txBox="1"/>
          <p:nvPr/>
        </p:nvSpPr>
        <p:spPr>
          <a:xfrm>
            <a:off x="10454596" y="2714325"/>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cxnSp>
        <p:nvCxnSpPr>
          <p:cNvPr id="204" name="Straight Arrow Connector 203">
            <a:extLst>
              <a:ext uri="{FF2B5EF4-FFF2-40B4-BE49-F238E27FC236}">
                <a16:creationId xmlns:a16="http://schemas.microsoft.com/office/drawing/2014/main" id="{ABD0BC64-0597-F69D-5E55-8D83AE6B0C38}"/>
              </a:ext>
            </a:extLst>
          </p:cNvPr>
          <p:cNvCxnSpPr>
            <a:cxnSpLocks/>
            <a:endCxn id="103" idx="1"/>
          </p:cNvCxnSpPr>
          <p:nvPr/>
        </p:nvCxnSpPr>
        <p:spPr>
          <a:xfrm>
            <a:off x="6458198" y="3264753"/>
            <a:ext cx="778188" cy="769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5" name="Connector: Elbow 204">
            <a:extLst>
              <a:ext uri="{FF2B5EF4-FFF2-40B4-BE49-F238E27FC236}">
                <a16:creationId xmlns:a16="http://schemas.microsoft.com/office/drawing/2014/main" id="{46CB71D8-5F5A-05EE-F97C-D71081BC4B23}"/>
              </a:ext>
            </a:extLst>
          </p:cNvPr>
          <p:cNvCxnSpPr>
            <a:stCxn id="103" idx="1"/>
          </p:cNvCxnSpPr>
          <p:nvPr/>
        </p:nvCxnSpPr>
        <p:spPr>
          <a:xfrm rot="10800000" flipV="1">
            <a:off x="6438264" y="3272447"/>
            <a:ext cx="798123" cy="38370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6" name="Connector: Elbow 205">
            <a:extLst>
              <a:ext uri="{FF2B5EF4-FFF2-40B4-BE49-F238E27FC236}">
                <a16:creationId xmlns:a16="http://schemas.microsoft.com/office/drawing/2014/main" id="{702244DF-577E-4F3D-1B63-007B6171DD1C}"/>
              </a:ext>
            </a:extLst>
          </p:cNvPr>
          <p:cNvCxnSpPr>
            <a:cxnSpLocks/>
            <a:endCxn id="103" idx="2"/>
          </p:cNvCxnSpPr>
          <p:nvPr/>
        </p:nvCxnSpPr>
        <p:spPr>
          <a:xfrm rot="16200000" flipV="1">
            <a:off x="7204158" y="3532155"/>
            <a:ext cx="313892" cy="21956"/>
          </a:xfrm>
          <a:prstGeom prst="bentConnector3">
            <a:avLst>
              <a:gd name="adj1" fmla="val 6016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7" name="Graphic 206">
            <a:extLst>
              <a:ext uri="{FF2B5EF4-FFF2-40B4-BE49-F238E27FC236}">
                <a16:creationId xmlns:a16="http://schemas.microsoft.com/office/drawing/2014/main" id="{250A7A79-C95E-9EBB-C007-090F62DCE89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12567" y="3076807"/>
            <a:ext cx="227480" cy="227480"/>
          </a:xfrm>
          <a:prstGeom prst="rect">
            <a:avLst/>
          </a:prstGeom>
        </p:spPr>
      </p:pic>
      <p:pic>
        <p:nvPicPr>
          <p:cNvPr id="2" name="Graphic 1">
            <a:extLst>
              <a:ext uri="{FF2B5EF4-FFF2-40B4-BE49-F238E27FC236}">
                <a16:creationId xmlns:a16="http://schemas.microsoft.com/office/drawing/2014/main" id="{92FB0C11-A575-FA8C-1939-3F4591DB2D0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12567" y="3518553"/>
            <a:ext cx="227480" cy="227480"/>
          </a:xfrm>
          <a:prstGeom prst="rect">
            <a:avLst/>
          </a:prstGeom>
        </p:spPr>
      </p:pic>
      <p:sp>
        <p:nvSpPr>
          <p:cNvPr id="4" name="TextBox 3">
            <a:extLst>
              <a:ext uri="{FF2B5EF4-FFF2-40B4-BE49-F238E27FC236}">
                <a16:creationId xmlns:a16="http://schemas.microsoft.com/office/drawing/2014/main" id="{B5D23952-82F9-1171-2E09-52383A1239D7}"/>
              </a:ext>
            </a:extLst>
          </p:cNvPr>
          <p:cNvSpPr txBox="1"/>
          <p:nvPr/>
        </p:nvSpPr>
        <p:spPr>
          <a:xfrm>
            <a:off x="6168249" y="3714389"/>
            <a:ext cx="31611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sp>
        <p:nvSpPr>
          <p:cNvPr id="5" name="TextBox 4">
            <a:extLst>
              <a:ext uri="{FF2B5EF4-FFF2-40B4-BE49-F238E27FC236}">
                <a16:creationId xmlns:a16="http://schemas.microsoft.com/office/drawing/2014/main" id="{407A4654-B378-406A-84FA-1290AD4767AF}"/>
              </a:ext>
            </a:extLst>
          </p:cNvPr>
          <p:cNvSpPr txBox="1"/>
          <p:nvPr/>
        </p:nvSpPr>
        <p:spPr>
          <a:xfrm>
            <a:off x="6207531" y="3297146"/>
            <a:ext cx="237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Tree>
    <p:extLst>
      <p:ext uri="{BB962C8B-B14F-4D97-AF65-F5344CB8AC3E}">
        <p14:creationId xmlns:p14="http://schemas.microsoft.com/office/powerpoint/2010/main" val="277106355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B904-27BC-7678-626A-276A5899ED3E}"/>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B5139BA3-4649-0D75-4996-8731BD386167}"/>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Finance scenarios</a:t>
            </a:r>
            <a:endParaRPr lang="en-US"/>
          </a:p>
        </p:txBody>
      </p:sp>
      <p:sp>
        <p:nvSpPr>
          <p:cNvPr id="78" name="TextBox 77">
            <a:extLst>
              <a:ext uri="{FF2B5EF4-FFF2-40B4-BE49-F238E27FC236}">
                <a16:creationId xmlns:a16="http://schemas.microsoft.com/office/drawing/2014/main" id="{8037E548-251B-0C00-FEFC-FF47DEC4FFCA}"/>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2DDEF677-FC24-CC65-1A7E-0E26E1CA19C4}"/>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8DDCC543-69B2-3803-F9DF-7B81C8A65DD7}"/>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E03B5E20-4DE9-963D-12D7-F0F75C91E095}"/>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rgbClr val="0078D4"/>
            </a:solidFill>
            <a:prstDash val="solid"/>
            <a:miter lim="800000"/>
            <a:tailEnd type="triangle"/>
          </a:ln>
          <a:effectLst/>
        </p:spPr>
      </p:cxnSp>
      <p:cxnSp>
        <p:nvCxnSpPr>
          <p:cNvPr id="34" name="Straight Arrow Connector 33">
            <a:extLst>
              <a:ext uri="{FF2B5EF4-FFF2-40B4-BE49-F238E27FC236}">
                <a16:creationId xmlns:a16="http://schemas.microsoft.com/office/drawing/2014/main" id="{960C9B9B-45EA-1C7E-5F70-A378EE7C1C21}"/>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rgbClr val="0078D4"/>
            </a:solidFill>
            <a:prstDash val="solid"/>
            <a:miter lim="800000"/>
            <a:tailEnd type="triangle"/>
          </a:ln>
          <a:effectLst/>
        </p:spPr>
      </p:cxnSp>
      <p:cxnSp>
        <p:nvCxnSpPr>
          <p:cNvPr id="37" name="Straight Connector 36">
            <a:extLst>
              <a:ext uri="{FF2B5EF4-FFF2-40B4-BE49-F238E27FC236}">
                <a16:creationId xmlns:a16="http://schemas.microsoft.com/office/drawing/2014/main" id="{AC74C3F4-ACE4-D15A-C4A0-3CC9C133EC5D}"/>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7368B25C-D034-2AFE-58F8-E2E3F099DDC6}"/>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1E8A79C0-66A3-7EB3-6CA7-A78ABECC6EC0}"/>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349792DC-3456-EC94-799D-A2216C20B8BA}"/>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86D14FDE-79B1-E3FF-B552-F51206AF4526}"/>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6A297A17-835D-0E72-3BD3-8388D3020C8A}"/>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1837EA47-7114-A45B-DC59-185B9AC62358}"/>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22059FF2-63F6-6FF9-CF3F-F98C72D363BC}"/>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A9AADA63-10A4-3E93-F7B1-3AD77C4C145C}"/>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204C0382-BCD1-EDDE-4DE0-665AB0C8DE77}"/>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5EAEEABA-44DD-9BDB-D392-06AD2BB7FBB2}"/>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F3FB7667-77AE-8A23-2FE9-09BBD1DAE349}"/>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5C34F33E-2CD9-284E-8CED-850CABBE6871}"/>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AA716294-1FE6-FCBB-6E42-B4824A77192D}"/>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8942C6CC-2E0F-A9AE-5782-888F29EAC32E}"/>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BD3816BA-C246-CCAD-22BA-9BA9D98164ED}"/>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1D3DAE0B-C763-8C7F-CC02-E95FA6587AB3}"/>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9C2C3491-921F-FA76-4818-2E0F03BCC4B0}"/>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C0FA4B3F-B155-25C6-FB97-27D210D05ABE}"/>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2F393C09-92B5-B174-0501-67027540C26D}"/>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08594EA6-A281-9318-FB10-E95E2B8FF1D1}"/>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3757B69C-DD0E-C8C9-6E7A-8314F08E6055}"/>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99FD781B-C8D9-175A-8B77-61DF801005CE}"/>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15D14856-B404-CD76-642B-6FB6DEB45333}"/>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8226645D-694F-23B3-8B6D-BBDA8B891F92}"/>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1513F785-4D7D-8EC9-B41F-7208A425402B}"/>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5C826B6F-D1C7-3DC3-1363-94B60BCA1613}"/>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a:solidFill>
                            <a:schemeClr val="bg1"/>
                          </a:solidFill>
                          <a:latin typeface="Segoe Sans Display"/>
                          <a:cs typeface="Segoe Sans Display"/>
                        </a:rPr>
                        <a:t>01</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Customer Inquiry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a:solidFill>
                            <a:schemeClr val="bg1"/>
                          </a:solidFill>
                          <a:latin typeface="Segoe Sans Display"/>
                          <a:cs typeface="Segoe Sans Display"/>
                        </a:rPr>
                        <a:t>02</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Internal Policy Q&amp;A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a:solidFill>
                            <a:schemeClr val="bg1"/>
                          </a:solidFill>
                          <a:latin typeface="Segoe Sans Display"/>
                          <a:cs typeface="Segoe Sans Display"/>
                        </a:rPr>
                        <a:t>03</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Transaction Dispute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latin typeface="Graphik Regular" panose="020B0503030202060203" pitchFamily="34" charset="77"/>
                          <a:ea typeface="DM Sans 14pt ExtraLight"/>
                          <a:cs typeface="DM Sans 14pt ExtraLight"/>
                          <a:sym typeface="DM Sans ExtraLight"/>
                        </a:rPr>
                        <a:t>Legal Contract Generation &amp; Compliance Check Agent</a:t>
                      </a:r>
                      <a:endParaRPr lang="en-GB" sz="1200" kern="0">
                        <a:solidFill>
                          <a:srgbClr val="000000"/>
                        </a:solidFill>
                        <a:latin typeface="Graphik Regular" panose="020B0503030202060203" pitchFamily="34" charset="77"/>
                        <a:ea typeface="DM Sans 14pt ExtraLight"/>
                        <a:cs typeface="DM Sans 14pt ExtraLight"/>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Claim Settlement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7" name="Oval 6">
            <a:extLst>
              <a:ext uri="{FF2B5EF4-FFF2-40B4-BE49-F238E27FC236}">
                <a16:creationId xmlns:a16="http://schemas.microsoft.com/office/drawing/2014/main" id="{A37FC122-C95B-05E3-F028-7AE5E2665375}"/>
              </a:ext>
            </a:extLst>
          </p:cNvPr>
          <p:cNvSpPr/>
          <p:nvPr/>
        </p:nvSpPr>
        <p:spPr bwMode="auto">
          <a:xfrm>
            <a:off x="5345124" y="2257825"/>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8" name="Oval 7">
            <a:extLst>
              <a:ext uri="{FF2B5EF4-FFF2-40B4-BE49-F238E27FC236}">
                <a16:creationId xmlns:a16="http://schemas.microsoft.com/office/drawing/2014/main" id="{1CA0E075-7E1E-A80C-2A60-324AF3371579}"/>
              </a:ext>
            </a:extLst>
          </p:cNvPr>
          <p:cNvSpPr/>
          <p:nvPr/>
        </p:nvSpPr>
        <p:spPr bwMode="auto">
          <a:xfrm>
            <a:off x="1323701" y="2976366"/>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9" name="Oval 8">
            <a:extLst>
              <a:ext uri="{FF2B5EF4-FFF2-40B4-BE49-F238E27FC236}">
                <a16:creationId xmlns:a16="http://schemas.microsoft.com/office/drawing/2014/main" id="{4F09D5DC-B40D-95AE-6841-3B7357402D09}"/>
              </a:ext>
            </a:extLst>
          </p:cNvPr>
          <p:cNvSpPr/>
          <p:nvPr/>
        </p:nvSpPr>
        <p:spPr bwMode="auto">
          <a:xfrm>
            <a:off x="3227560" y="2976366"/>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10" name="Oval 9">
            <a:extLst>
              <a:ext uri="{FF2B5EF4-FFF2-40B4-BE49-F238E27FC236}">
                <a16:creationId xmlns:a16="http://schemas.microsoft.com/office/drawing/2014/main" id="{631481F3-6AD8-4D18-ABAC-DC15E334CB12}"/>
              </a:ext>
            </a:extLst>
          </p:cNvPr>
          <p:cNvSpPr/>
          <p:nvPr/>
        </p:nvSpPr>
        <p:spPr bwMode="auto">
          <a:xfrm>
            <a:off x="1637555" y="2976366"/>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11" name="Oval 10">
            <a:extLst>
              <a:ext uri="{FF2B5EF4-FFF2-40B4-BE49-F238E27FC236}">
                <a16:creationId xmlns:a16="http://schemas.microsoft.com/office/drawing/2014/main" id="{D9BDCF1B-8B5A-7BE6-0A4A-154503EDD383}"/>
              </a:ext>
            </a:extLst>
          </p:cNvPr>
          <p:cNvSpPr/>
          <p:nvPr/>
        </p:nvSpPr>
        <p:spPr bwMode="auto">
          <a:xfrm>
            <a:off x="3238278" y="2257825"/>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Tree>
    <p:extLst>
      <p:ext uri="{BB962C8B-B14F-4D97-AF65-F5344CB8AC3E}">
        <p14:creationId xmlns:p14="http://schemas.microsoft.com/office/powerpoint/2010/main" val="2313800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5F13-1B47-4140-8C9F-7BCEB15C9C00}"/>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C1382D16-75C3-E1BF-06FC-DBFC58F48884}"/>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001B3BBF-AD79-7B4C-9C14-FB5537E038D3}"/>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19949B5-D0BE-8385-7F0D-730275B2DC3C}"/>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a:t>
            </a:r>
            <a:r>
              <a:rPr kumimoji="0" lang="en-US" sz="1400" b="0" i="0" u="none" strike="noStrike" kern="1200" cap="none" spc="0" normalizeH="0" baseline="0" noProof="0" err="1">
                <a:ln>
                  <a:noFill/>
                </a:ln>
                <a:solidFill>
                  <a:srgbClr val="000000"/>
                </a:solidFill>
                <a:effectLst/>
                <a:uLnTx/>
                <a:uFillTx/>
                <a:latin typeface="Segoe Sans Display" pitchFamily="2" charset="0"/>
                <a:ea typeface="DM Sans 14pt Light"/>
                <a:cs typeface="Segoe Sans Display" pitchFamily="2" charset="0"/>
                <a:sym typeface="DM Sans Light"/>
              </a:rPr>
              <a:t>ustomer</a:t>
            </a: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 inquiries are handled manually across channels by searching for information and interpreting queries, which leads to delays and inconsistent answers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AE384C12-91B8-608E-6AC2-293D0019349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31EE1D07-96E2-9C5B-4DC1-2D2F70AC9243}"/>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Information is scattered across fragmented and disconnected systems/sources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Knowledge retrieval and interpretation is manual, inconsistent, and can cause response delays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Inconsistent responses based on individual agent skill levels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Volume spikes, inflates average-handle-time and thus erode CSAT</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Manual post-call summarization and documentation delays queue and follow-ups</a:t>
            </a:r>
            <a:endParaRPr kumimoji="0" lang="en-DE"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05863F3E-EE6F-411B-3E9A-035799CD3E34}"/>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3F5DBEE1-6FAC-6627-4EF6-B9A87540129C}"/>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DFDCCEED-739B-1CD7-8D80-F15913F34820}"/>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B31610BD-D2DE-3945-827D-CE85B41E6617}"/>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06724CD7-378F-19FB-98B4-2E83E2200F37}"/>
              </a:ext>
            </a:extLst>
          </p:cNvPr>
          <p:cNvSpPr/>
          <p:nvPr/>
        </p:nvSpPr>
        <p:spPr>
          <a:xfrm>
            <a:off x="8558347" y="5722392"/>
            <a:ext cx="3057247" cy="818550"/>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7C70726E-4A62-9EFE-3154-A04E91E4B184}"/>
              </a:ext>
            </a:extLst>
          </p:cNvPr>
          <p:cNvSpPr/>
          <p:nvPr/>
        </p:nvSpPr>
        <p:spPr>
          <a:xfrm>
            <a:off x="8682389" y="6164131"/>
            <a:ext cx="1283109" cy="31146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Support Agent</a:t>
            </a:r>
          </a:p>
        </p:txBody>
      </p:sp>
      <p:sp>
        <p:nvSpPr>
          <p:cNvPr id="22" name="Google Shape;498;p32">
            <a:extLst>
              <a:ext uri="{FF2B5EF4-FFF2-40B4-BE49-F238E27FC236}">
                <a16:creationId xmlns:a16="http://schemas.microsoft.com/office/drawing/2014/main" id="{44599D0F-E933-2384-2E2B-115EC0FFD827}"/>
              </a:ext>
            </a:extLst>
          </p:cNvPr>
          <p:cNvSpPr/>
          <p:nvPr/>
        </p:nvSpPr>
        <p:spPr>
          <a:xfrm>
            <a:off x="8558349" y="1740226"/>
            <a:ext cx="3057246" cy="3956746"/>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5170201-3A83-C5C8-92D7-DF73B5745FA5}"/>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A8368DA9-FAE8-C25A-653B-56F65D10FE37}"/>
              </a:ext>
            </a:extLst>
          </p:cNvPr>
          <p:cNvSpPr/>
          <p:nvPr/>
        </p:nvSpPr>
        <p:spPr>
          <a:xfrm>
            <a:off x="8955020" y="1390961"/>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Banking</a:t>
            </a:r>
          </a:p>
        </p:txBody>
      </p:sp>
      <p:grpSp>
        <p:nvGrpSpPr>
          <p:cNvPr id="66" name="Google Shape;2181;p75">
            <a:extLst>
              <a:ext uri="{FF2B5EF4-FFF2-40B4-BE49-F238E27FC236}">
                <a16:creationId xmlns:a16="http://schemas.microsoft.com/office/drawing/2014/main" id="{383060E3-1A8C-C234-E5FE-8AD4404DBF8C}"/>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6F090834-A650-0397-75BB-2CDC7B9E0E4B}"/>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A7966DC1-510E-358D-9132-B207B503DDCC}"/>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8F85F54F-9A73-7287-084C-1C6635896245}"/>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E4FECA95-6CC2-E435-A9E7-FE488F2209B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44E1CA04-A462-B35C-6D87-9F1F7F16238C}"/>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D7366BE6-1BC1-1F5C-D9C8-06A7909F5209}"/>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D37B0D5F-764F-B357-B3E5-620C89D9BF90}"/>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C57E029A-968E-E56F-76C6-DD06ECB19AE1}"/>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C5B9C6A2-7138-0815-4CF4-EC3EE328D750}"/>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EFEC606B-7EAB-8C82-495A-B5682AE19D0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D9D29285-D761-1B31-DC08-A16B71D8E6E7}"/>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644E1A90-0C1E-817F-9F07-A6FA0B2FED49}"/>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2E052C64-7F8D-671D-E456-AC5E023304D6}"/>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Inquiry Agent</a:t>
            </a:r>
          </a:p>
        </p:txBody>
      </p:sp>
      <p:sp>
        <p:nvSpPr>
          <p:cNvPr id="36" name="TextBox 35">
            <a:extLst>
              <a:ext uri="{FF2B5EF4-FFF2-40B4-BE49-F238E27FC236}">
                <a16:creationId xmlns:a16="http://schemas.microsoft.com/office/drawing/2014/main" id="{4602A638-6B61-911F-F4B8-C90DBDD639A8}"/>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Resolves customer questions using bank knowledge and guides to the next best step</a:t>
            </a:r>
          </a:p>
        </p:txBody>
      </p:sp>
      <p:sp>
        <p:nvSpPr>
          <p:cNvPr id="37" name="Google Shape;498;p32">
            <a:extLst>
              <a:ext uri="{FF2B5EF4-FFF2-40B4-BE49-F238E27FC236}">
                <a16:creationId xmlns:a16="http://schemas.microsoft.com/office/drawing/2014/main" id="{BE4EBC02-17B1-79D5-EBCA-2C03E22C0DE4}"/>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AI-driven understanding of intent and context to deliver instant, accurate, and tailored answers from knowledge base with clear next steps</a:t>
            </a:r>
            <a:endPar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43" name="Google Shape;523;p32">
            <a:extLst>
              <a:ext uri="{FF2B5EF4-FFF2-40B4-BE49-F238E27FC236}">
                <a16:creationId xmlns:a16="http://schemas.microsoft.com/office/drawing/2014/main" id="{5403B956-0F42-DC7B-384A-5F6070C1EEA6}"/>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BE10BEB4-E32D-0AB3-9C75-4F6C7657F99D}"/>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First-contact Resolution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Smart classification and contextual insights resolve issues the first time</a:t>
            </a:r>
          </a:p>
        </p:txBody>
      </p:sp>
      <p:sp>
        <p:nvSpPr>
          <p:cNvPr id="48" name="Arrow: Up 56">
            <a:extLst>
              <a:ext uri="{FF2B5EF4-FFF2-40B4-BE49-F238E27FC236}">
                <a16:creationId xmlns:a16="http://schemas.microsoft.com/office/drawing/2014/main" id="{C49B6814-3091-05C4-621F-79B1E045EB29}"/>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B3ED571A-178B-434C-9951-7C035996B94F}"/>
              </a:ext>
            </a:extLst>
          </p:cNvPr>
          <p:cNvSpPr/>
          <p:nvPr/>
        </p:nvSpPr>
        <p:spPr>
          <a:xfrm>
            <a:off x="8700923" y="2798590"/>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Resolution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Instant data access and auto-responses cut delays</a:t>
            </a:r>
          </a:p>
        </p:txBody>
      </p:sp>
      <p:sp>
        <p:nvSpPr>
          <p:cNvPr id="50" name="Arrow: Up 56">
            <a:extLst>
              <a:ext uri="{FF2B5EF4-FFF2-40B4-BE49-F238E27FC236}">
                <a16:creationId xmlns:a16="http://schemas.microsoft.com/office/drawing/2014/main" id="{725389FB-2778-1A43-B89C-75A9BB055894}"/>
              </a:ext>
            </a:extLst>
          </p:cNvPr>
          <p:cNvSpPr/>
          <p:nvPr/>
        </p:nvSpPr>
        <p:spPr>
          <a:xfrm rot="10800000">
            <a:off x="8794754" y="295232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1808E3DD-C35A-EADA-142A-2CD11F4D61C6}"/>
              </a:ext>
            </a:extLst>
          </p:cNvPr>
          <p:cNvSpPr/>
          <p:nvPr/>
        </p:nvSpPr>
        <p:spPr>
          <a:xfrm>
            <a:off x="8700923" y="337754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Satisfaction Score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Accurate, fast answers improve customer trust by ensuring  consistent handling of regulated inquiries</a:t>
            </a:r>
          </a:p>
        </p:txBody>
      </p:sp>
      <p:sp>
        <p:nvSpPr>
          <p:cNvPr id="52" name="Arrow: Up 56">
            <a:extLst>
              <a:ext uri="{FF2B5EF4-FFF2-40B4-BE49-F238E27FC236}">
                <a16:creationId xmlns:a16="http://schemas.microsoft.com/office/drawing/2014/main" id="{26C519D1-14E9-8892-9CE5-90E90C964F96}"/>
              </a:ext>
            </a:extLst>
          </p:cNvPr>
          <p:cNvSpPr/>
          <p:nvPr/>
        </p:nvSpPr>
        <p:spPr>
          <a:xfrm>
            <a:off x="8792829" y="352070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F75CCBDA-B883-0100-D02E-88C054F96176}"/>
              </a:ext>
            </a:extLst>
          </p:cNvPr>
          <p:cNvSpPr/>
          <p:nvPr/>
        </p:nvSpPr>
        <p:spPr>
          <a:xfrm>
            <a:off x="10209729" y="6162227"/>
            <a:ext cx="1283109" cy="31146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Customers</a:t>
            </a:r>
          </a:p>
        </p:txBody>
      </p:sp>
      <p:sp>
        <p:nvSpPr>
          <p:cNvPr id="16" name="Rounded Rectangle 50">
            <a:extLst>
              <a:ext uri="{FF2B5EF4-FFF2-40B4-BE49-F238E27FC236}">
                <a16:creationId xmlns:a16="http://schemas.microsoft.com/office/drawing/2014/main" id="{C2DBBCEA-2BFF-434D-32F8-A99657241E11}"/>
              </a:ext>
            </a:extLst>
          </p:cNvPr>
          <p:cNvSpPr/>
          <p:nvPr/>
        </p:nvSpPr>
        <p:spPr>
          <a:xfrm>
            <a:off x="8700923" y="395649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Average Handle 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(AHT)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Agents get summaries and next steps pre-generated</a:t>
            </a:r>
          </a:p>
        </p:txBody>
      </p:sp>
      <p:sp>
        <p:nvSpPr>
          <p:cNvPr id="21" name="Rounded Rectangle 50">
            <a:extLst>
              <a:ext uri="{FF2B5EF4-FFF2-40B4-BE49-F238E27FC236}">
                <a16:creationId xmlns:a16="http://schemas.microsoft.com/office/drawing/2014/main" id="{0AE77F20-1502-0AA2-B2B1-7F7C6DC29E0E}"/>
              </a:ext>
            </a:extLst>
          </p:cNvPr>
          <p:cNvSpPr/>
          <p:nvPr/>
        </p:nvSpPr>
        <p:spPr>
          <a:xfrm>
            <a:off x="8691711" y="453196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Ticket Deflection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Fewer issues escalate with better self-service and AI routing</a:t>
            </a:r>
          </a:p>
        </p:txBody>
      </p:sp>
      <p:sp>
        <p:nvSpPr>
          <p:cNvPr id="23" name="Arrow: Up 56">
            <a:extLst>
              <a:ext uri="{FF2B5EF4-FFF2-40B4-BE49-F238E27FC236}">
                <a16:creationId xmlns:a16="http://schemas.microsoft.com/office/drawing/2014/main" id="{D7AD6EBB-8AE2-4DA5-3B0C-34E706098080}"/>
              </a:ext>
            </a:extLst>
          </p:cNvPr>
          <p:cNvSpPr/>
          <p:nvPr/>
        </p:nvSpPr>
        <p:spPr>
          <a:xfrm rot="10800000">
            <a:off x="8792830" y="411890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Arrow: Up 56">
            <a:extLst>
              <a:ext uri="{FF2B5EF4-FFF2-40B4-BE49-F238E27FC236}">
                <a16:creationId xmlns:a16="http://schemas.microsoft.com/office/drawing/2014/main" id="{ABEFCA4D-45BF-A2C4-FC43-1D927C3DEAA6}"/>
              </a:ext>
            </a:extLst>
          </p:cNvPr>
          <p:cNvSpPr/>
          <p:nvPr/>
        </p:nvSpPr>
        <p:spPr>
          <a:xfrm rot="10800000">
            <a:off x="8792828" y="469437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Google Shape;523;p32">
            <a:extLst>
              <a:ext uri="{FF2B5EF4-FFF2-40B4-BE49-F238E27FC236}">
                <a16:creationId xmlns:a16="http://schemas.microsoft.com/office/drawing/2014/main" id="{680D1B67-7075-51AB-8343-C6CFCD25EB52}"/>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Capture customer questions from chat, IVR, or API</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28" name="Google Shape;523;p32">
            <a:extLst>
              <a:ext uri="{FF2B5EF4-FFF2-40B4-BE49-F238E27FC236}">
                <a16:creationId xmlns:a16="http://schemas.microsoft.com/office/drawing/2014/main" id="{AFF7CAA1-C255-9C64-C712-AE0CAB34C696}"/>
              </a:ext>
            </a:extLst>
          </p:cNvPr>
          <p:cNvSpPr/>
          <p:nvPr/>
        </p:nvSpPr>
        <p:spPr>
          <a:xfrm>
            <a:off x="6253292" y="490164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Auto-draft personalized responses with citations. R</a:t>
            </a:r>
            <a:r>
              <a:rPr kumimoji="0" lang="en-US" sz="900" b="0" i="0" u="none" strike="noStrike" kern="0" cap="none" spc="0" normalizeH="0" baseline="0" noProof="0" err="1">
                <a:ln>
                  <a:noFill/>
                </a:ln>
                <a:solidFill>
                  <a:srgbClr val="000000"/>
                </a:solidFill>
                <a:effectLst/>
                <a:uLnTx/>
                <a:uFillTx/>
                <a:latin typeface="Segoe Sans Display" pitchFamily="2" charset="0"/>
                <a:ea typeface="DM Sans 14pt"/>
                <a:cs typeface="Segoe Sans Display" pitchFamily="2" charset="0"/>
                <a:sym typeface="DM Sans"/>
              </a:rPr>
              <a:t>ecommend</a:t>
            </a: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 next steps with escalating dissatisfaction-prone queries to live agents</a:t>
            </a:r>
          </a:p>
        </p:txBody>
      </p:sp>
      <p:sp>
        <p:nvSpPr>
          <p:cNvPr id="29" name="Google Shape;523;p32">
            <a:extLst>
              <a:ext uri="{FF2B5EF4-FFF2-40B4-BE49-F238E27FC236}">
                <a16:creationId xmlns:a16="http://schemas.microsoft.com/office/drawing/2014/main" id="{2BC960CA-D932-E2B5-0816-0DBB8DF83EB2}"/>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Extract customer context from CRM, core-banking systems and identify root cause</a:t>
            </a:r>
          </a:p>
        </p:txBody>
      </p:sp>
      <p:sp>
        <p:nvSpPr>
          <p:cNvPr id="32" name="Google Shape;523;p32">
            <a:extLst>
              <a:ext uri="{FF2B5EF4-FFF2-40B4-BE49-F238E27FC236}">
                <a16:creationId xmlns:a16="http://schemas.microsoft.com/office/drawing/2014/main" id="{B7747503-FD9E-2939-6090-6E9F893F8713}"/>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Classify intent and sentiment using trained AI models to detect urgency and emotion</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5" name="Google Shape;523;p32">
            <a:extLst>
              <a:ext uri="{FF2B5EF4-FFF2-40B4-BE49-F238E27FC236}">
                <a16:creationId xmlns:a16="http://schemas.microsoft.com/office/drawing/2014/main" id="{94C910A9-C245-750F-6E60-7815EF2EC2B8}"/>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Fetch relevant knowledge articles and case precedents</a:t>
            </a:r>
          </a:p>
        </p:txBody>
      </p:sp>
      <p:sp>
        <p:nvSpPr>
          <p:cNvPr id="38" name="Google Shape;523;p32">
            <a:extLst>
              <a:ext uri="{FF2B5EF4-FFF2-40B4-BE49-F238E27FC236}">
                <a16:creationId xmlns:a16="http://schemas.microsoft.com/office/drawing/2014/main" id="{D9C74A02-0550-E0F6-9A06-718CC640C463}"/>
              </a:ext>
            </a:extLst>
          </p:cNvPr>
          <p:cNvSpPr/>
          <p:nvPr/>
        </p:nvSpPr>
        <p:spPr>
          <a:xfrm>
            <a:off x="6253292" y="572239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Document case summarization for live agent review</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5" name="Google Shape;506;p32">
            <a:extLst>
              <a:ext uri="{FF2B5EF4-FFF2-40B4-BE49-F238E27FC236}">
                <a16:creationId xmlns:a16="http://schemas.microsoft.com/office/drawing/2014/main" id="{E03BC6AA-2D23-3670-5BD6-508DB770D869}"/>
              </a:ext>
            </a:extLst>
          </p:cNvPr>
          <p:cNvSpPr/>
          <p:nvPr/>
        </p:nvSpPr>
        <p:spPr>
          <a:xfrm>
            <a:off x="10397434" y="1389358"/>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6" name="Rounded Rectangle 50">
            <a:extLst>
              <a:ext uri="{FF2B5EF4-FFF2-40B4-BE49-F238E27FC236}">
                <a16:creationId xmlns:a16="http://schemas.microsoft.com/office/drawing/2014/main" id="{A94F2922-8700-F19F-3D1B-15201E31C6EA}"/>
              </a:ext>
            </a:extLst>
          </p:cNvPr>
          <p:cNvSpPr/>
          <p:nvPr/>
        </p:nvSpPr>
        <p:spPr>
          <a:xfrm>
            <a:off x="8700923" y="5116280"/>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Accuracy &amp; Relevancy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Policy precision meets customer intent for trusted, tailored answers  maintaining an audit trail with consistency</a:t>
            </a:r>
          </a:p>
        </p:txBody>
      </p:sp>
      <p:sp>
        <p:nvSpPr>
          <p:cNvPr id="13" name="Arrow: Up 56">
            <a:extLst>
              <a:ext uri="{FF2B5EF4-FFF2-40B4-BE49-F238E27FC236}">
                <a16:creationId xmlns:a16="http://schemas.microsoft.com/office/drawing/2014/main" id="{3201C374-4FDB-48A4-3A6F-953EF509A6D9}"/>
              </a:ext>
            </a:extLst>
          </p:cNvPr>
          <p:cNvSpPr/>
          <p:nvPr/>
        </p:nvSpPr>
        <p:spPr>
          <a:xfrm>
            <a:off x="8792827" y="527396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02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DE5FF"/>
            </a:gs>
            <a:gs pos="82000">
              <a:srgbClr val="D8F0FF"/>
            </a:gs>
            <a:gs pos="56000">
              <a:srgbClr val="F1FAFF"/>
            </a:gs>
            <a:gs pos="0">
              <a:schemeClr val="bg1"/>
            </a:gs>
          </a:gsLst>
          <a:lin ang="5400000" scaled="1"/>
          <a:tileRect/>
        </a:gradFill>
        <a:effectLst/>
      </p:bgPr>
    </p:bg>
    <p:spTree>
      <p:nvGrpSpPr>
        <p:cNvPr id="1" name="">
          <a:extLst>
            <a:ext uri="{FF2B5EF4-FFF2-40B4-BE49-F238E27FC236}">
              <a16:creationId xmlns:a16="http://schemas.microsoft.com/office/drawing/2014/main" id="{62C95EBA-26A1-87A8-0B62-2438C69EF997}"/>
            </a:ext>
          </a:extLst>
        </p:cNvPr>
        <p:cNvGrpSpPr/>
        <p:nvPr/>
      </p:nvGrpSpPr>
      <p:grpSpPr>
        <a:xfrm>
          <a:off x="0" y="0"/>
          <a:ext cx="0" cy="0"/>
          <a:chOff x="0" y="0"/>
          <a:chExt cx="0" cy="0"/>
        </a:xfrm>
      </p:grpSpPr>
      <p:sp>
        <p:nvSpPr>
          <p:cNvPr id="3" name="Subtitle 1">
            <a:extLst>
              <a:ext uri="{FF2B5EF4-FFF2-40B4-BE49-F238E27FC236}">
                <a16:creationId xmlns:a16="http://schemas.microsoft.com/office/drawing/2014/main" id="{3B07A1A8-9BF0-07B9-D95C-EA104AC02C50}"/>
              </a:ext>
            </a:extLst>
          </p:cNvPr>
          <p:cNvSpPr txBox="1">
            <a:spLocks noGrp="1"/>
          </p:cNvSpPr>
          <p:nvPr>
            <p:ph type="title" idx="4294967295"/>
          </p:nvPr>
        </p:nvSpPr>
        <p:spPr>
          <a:xfrm>
            <a:off x="612647" y="167259"/>
            <a:ext cx="10579227"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sz="3600" b="1" kern="1200">
                <a:solidFill>
                  <a:schemeClr val="tx1"/>
                </a:solidFill>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marL="0" marR="0" lvl="0" indent="0" algn="ctr" defTabSz="2286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800" b="0" spc="0" dirty="0">
                <a:ln>
                  <a:noFill/>
                </a:ln>
                <a:solidFill>
                  <a:srgbClr val="000000"/>
                </a:solidFill>
              </a:rPr>
              <a:t>High</a:t>
            </a:r>
            <a:r>
              <a:rPr kumimoji="0" lang="en-US" sz="2800" b="0" i="0" u="none" strike="noStrike" kern="1200" cap="none" spc="0" normalizeH="0" baseline="0" noProof="0" dirty="0">
                <a:ln>
                  <a:noFill/>
                </a:ln>
                <a:solidFill>
                  <a:srgbClr val="000000"/>
                </a:solidFill>
                <a:effectLst/>
                <a:uLnTx/>
                <a:uFillTx/>
                <a:latin typeface="+mj-lt"/>
                <a:ea typeface="Corbel Light" panose="020B0303020204020204" pitchFamily="34" charset="0"/>
                <a:cs typeface="Helvetica Neue"/>
                <a:sym typeface="Helvetica Neue"/>
              </a:rPr>
              <a:t> Impact Function-Specific Scenarios</a:t>
            </a:r>
          </a:p>
        </p:txBody>
      </p:sp>
      <p:sp>
        <p:nvSpPr>
          <p:cNvPr id="7" name="TextBox 6">
            <a:extLst>
              <a:ext uri="{FF2B5EF4-FFF2-40B4-BE49-F238E27FC236}">
                <a16:creationId xmlns:a16="http://schemas.microsoft.com/office/drawing/2014/main" id="{F6C3A07E-B97A-A449-A886-562677FD03C6}"/>
              </a:ext>
            </a:extLst>
          </p:cNvPr>
          <p:cNvSpPr txBox="1"/>
          <p:nvPr/>
        </p:nvSpPr>
        <p:spPr>
          <a:xfrm>
            <a:off x="530883" y="704009"/>
            <a:ext cx="11130235"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Sans Display"/>
                <a:ea typeface="+mn-ea"/>
                <a:cs typeface="Segoe Sans Display Semilight"/>
                <a:sym typeface="Arial"/>
              </a:rPr>
              <a:t>These hero agent scenarios can reinvent how you conduct business processes day to day through agentic / automated workflows</a:t>
            </a:r>
          </a:p>
        </p:txBody>
      </p:sp>
      <p:sp>
        <p:nvSpPr>
          <p:cNvPr id="98" name="Rectangle: Rounded Corners 97">
            <a:extLst>
              <a:ext uri="{FF2B5EF4-FFF2-40B4-BE49-F238E27FC236}">
                <a16:creationId xmlns:a16="http://schemas.microsoft.com/office/drawing/2014/main" id="{29243C36-FC6A-964A-D9C5-D08EEECA6E5F}"/>
              </a:ext>
              <a:ext uri="{C183D7F6-B498-43B3-948B-1728B52AA6E4}">
                <adec:decorative xmlns:adec="http://schemas.microsoft.com/office/drawing/2017/decorative" val="1"/>
              </a:ext>
            </a:extLst>
          </p:cNvPr>
          <p:cNvSpPr/>
          <p:nvPr/>
        </p:nvSpPr>
        <p:spPr bwMode="auto">
          <a:xfrm>
            <a:off x="175008" y="1130680"/>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99" name="Rounded Rectangle 4">
            <a:extLst>
              <a:ext uri="{FF2B5EF4-FFF2-40B4-BE49-F238E27FC236}">
                <a16:creationId xmlns:a16="http://schemas.microsoft.com/office/drawing/2014/main" id="{FF54EAF1-30BF-0F33-F153-B8293F65AB17}"/>
              </a:ext>
              <a:ext uri="{C183D7F6-B498-43B3-948B-1728B52AA6E4}">
                <adec:decorative xmlns:adec="http://schemas.microsoft.com/office/drawing/2017/decorative" val="1"/>
              </a:ext>
            </a:extLst>
          </p:cNvPr>
          <p:cNvSpPr/>
          <p:nvPr/>
        </p:nvSpPr>
        <p:spPr>
          <a:xfrm>
            <a:off x="175007" y="1130680"/>
            <a:ext cx="1562353"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pic>
        <p:nvPicPr>
          <p:cNvPr id="100" name="Picture 99">
            <a:extLst>
              <a:ext uri="{FF2B5EF4-FFF2-40B4-BE49-F238E27FC236}">
                <a16:creationId xmlns:a16="http://schemas.microsoft.com/office/drawing/2014/main" id="{E31C7A33-F4A1-7403-CCA8-80799B2455A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12846" r="41466" b="4345"/>
          <a:stretch/>
        </p:blipFill>
        <p:spPr>
          <a:xfrm>
            <a:off x="255276" y="1208877"/>
            <a:ext cx="1401814" cy="1215281"/>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sp>
        <p:nvSpPr>
          <p:cNvPr id="101" name="Google Shape;1447;p223">
            <a:extLst>
              <a:ext uri="{FF2B5EF4-FFF2-40B4-BE49-F238E27FC236}">
                <a16:creationId xmlns:a16="http://schemas.microsoft.com/office/drawing/2014/main" id="{A8973D17-A6C9-8528-E881-C9F83BBA5393}"/>
              </a:ext>
              <a:ext uri="{C183D7F6-B498-43B3-948B-1728B52AA6E4}">
                <adec:decorative xmlns:adec="http://schemas.microsoft.com/office/drawing/2017/decorative" val="1"/>
              </a:ext>
            </a:extLst>
          </p:cNvPr>
          <p:cNvSpPr txBox="1"/>
          <p:nvPr/>
        </p:nvSpPr>
        <p:spPr>
          <a:xfrm>
            <a:off x="306614" y="2675333"/>
            <a:ext cx="1299139"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Customer</a:t>
            </a:r>
            <a:b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b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Service</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102" name="Google Shape;1447;p223">
            <a:extLst>
              <a:ext uri="{FF2B5EF4-FFF2-40B4-BE49-F238E27FC236}">
                <a16:creationId xmlns:a16="http://schemas.microsoft.com/office/drawing/2014/main" id="{85B9AE87-60A1-9B54-C989-E0C3B0BADB8F}"/>
              </a:ext>
              <a:ext uri="{C183D7F6-B498-43B3-948B-1728B52AA6E4}">
                <adec:decorative xmlns:adec="http://schemas.microsoft.com/office/drawing/2017/decorative" val="1"/>
              </a:ext>
            </a:extLst>
          </p:cNvPr>
          <p:cNvSpPr txBox="1"/>
          <p:nvPr/>
        </p:nvSpPr>
        <p:spPr>
          <a:xfrm>
            <a:off x="296824" y="3653555"/>
            <a:ext cx="1318719"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Customer Support Assist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Personalized Cross-Sell /Upsell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Document Compliance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Knowledge Metadata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Customer Satisfaction Prediction  Agent</a:t>
            </a:r>
          </a:p>
        </p:txBody>
      </p:sp>
      <p:cxnSp>
        <p:nvCxnSpPr>
          <p:cNvPr id="103" name="Straight Connector 102">
            <a:extLst>
              <a:ext uri="{FF2B5EF4-FFF2-40B4-BE49-F238E27FC236}">
                <a16:creationId xmlns:a16="http://schemas.microsoft.com/office/drawing/2014/main" id="{70071318-E307-63CB-6B9A-157BACD6731C}"/>
              </a:ext>
              <a:ext uri="{C183D7F6-B498-43B3-948B-1728B52AA6E4}">
                <adec:decorative xmlns:adec="http://schemas.microsoft.com/office/drawing/2017/decorative" val="1"/>
              </a:ext>
            </a:extLst>
          </p:cNvPr>
          <p:cNvCxnSpPr>
            <a:cxnSpLocks/>
          </p:cNvCxnSpPr>
          <p:nvPr/>
        </p:nvCxnSpPr>
        <p:spPr>
          <a:xfrm>
            <a:off x="526735" y="3427656"/>
            <a:ext cx="858896"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4" name="Rectangle: Rounded Corners 103">
            <a:extLst>
              <a:ext uri="{FF2B5EF4-FFF2-40B4-BE49-F238E27FC236}">
                <a16:creationId xmlns:a16="http://schemas.microsoft.com/office/drawing/2014/main" id="{EC69533A-2384-9FE6-6A6F-060101F8D150}"/>
              </a:ext>
              <a:ext uri="{C183D7F6-B498-43B3-948B-1728B52AA6E4}">
                <adec:decorative xmlns:adec="http://schemas.microsoft.com/office/drawing/2017/decorative" val="1"/>
              </a:ext>
            </a:extLst>
          </p:cNvPr>
          <p:cNvSpPr/>
          <p:nvPr/>
        </p:nvSpPr>
        <p:spPr bwMode="auto">
          <a:xfrm>
            <a:off x="1888279" y="1130679"/>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105" name="Rounded Rectangle 4">
            <a:extLst>
              <a:ext uri="{FF2B5EF4-FFF2-40B4-BE49-F238E27FC236}">
                <a16:creationId xmlns:a16="http://schemas.microsoft.com/office/drawing/2014/main" id="{3EFEE3DC-2607-413C-FADD-7DBDB543DA31}"/>
              </a:ext>
              <a:ext uri="{C183D7F6-B498-43B3-948B-1728B52AA6E4}">
                <adec:decorative xmlns:adec="http://schemas.microsoft.com/office/drawing/2017/decorative" val="1"/>
              </a:ext>
            </a:extLst>
          </p:cNvPr>
          <p:cNvSpPr/>
          <p:nvPr/>
        </p:nvSpPr>
        <p:spPr>
          <a:xfrm>
            <a:off x="1888279" y="1130680"/>
            <a:ext cx="1562353"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pic>
        <p:nvPicPr>
          <p:cNvPr id="106" name="Picture 105">
            <a:extLst>
              <a:ext uri="{FF2B5EF4-FFF2-40B4-BE49-F238E27FC236}">
                <a16:creationId xmlns:a16="http://schemas.microsoft.com/office/drawing/2014/main" id="{062F230C-3786-C7AB-D0A9-F526D145D1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0428" r="20428"/>
          <a:stretch/>
        </p:blipFill>
        <p:spPr>
          <a:xfrm>
            <a:off x="1968548" y="1208877"/>
            <a:ext cx="1401814" cy="1215281"/>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sp>
        <p:nvSpPr>
          <p:cNvPr id="107" name="Google Shape;1447;p223">
            <a:extLst>
              <a:ext uri="{FF2B5EF4-FFF2-40B4-BE49-F238E27FC236}">
                <a16:creationId xmlns:a16="http://schemas.microsoft.com/office/drawing/2014/main" id="{5554D0E8-8B66-D92D-EDC6-F2ACC2A2CF56}"/>
              </a:ext>
              <a:ext uri="{C183D7F6-B498-43B3-948B-1728B52AA6E4}">
                <adec:decorative xmlns:adec="http://schemas.microsoft.com/office/drawing/2017/decorative" val="1"/>
              </a:ext>
            </a:extLst>
          </p:cNvPr>
          <p:cNvSpPr txBox="1"/>
          <p:nvPr/>
        </p:nvSpPr>
        <p:spPr>
          <a:xfrm>
            <a:off x="2018219" y="2825794"/>
            <a:ext cx="1299139" cy="253576"/>
          </a:xfrm>
          <a:prstGeom prst="rect">
            <a:avLst/>
          </a:prstGeom>
          <a:noFill/>
          <a:ln>
            <a:noFill/>
          </a:ln>
        </p:spPr>
        <p:txBody>
          <a:bodyPr spcFirstLastPara="1" wrap="square" lIns="0" tIns="0" rIns="0" bIns="0" anchor="t" anchorCtr="0">
            <a:noAutofit/>
          </a:bodyPr>
          <a:lstStyle>
            <a:defPPr>
              <a:defRPr lang="en-US"/>
            </a:defPPr>
            <a:lvl1pPr marR="0" lvl="0" indent="0" algn="ctr" defTabSz="1219170" fontAlgn="auto">
              <a:lnSpc>
                <a:spcPct val="100000"/>
              </a:lnSpc>
              <a:spcBef>
                <a:spcPts val="0"/>
              </a:spcBef>
              <a:spcAft>
                <a:spcPts val="0"/>
              </a:spcAft>
              <a:buClr>
                <a:srgbClr val="000000"/>
              </a:buClr>
              <a:buSzPts val="800"/>
              <a:buFontTx/>
              <a:buNone/>
              <a:tabLst/>
              <a:defRPr kumimoji="0" sz="1600" b="1" i="0" u="none" strike="noStrike" kern="0" cap="none" spc="0" normalizeH="0" baseline="0">
                <a:ln>
                  <a:noFill/>
                </a:ln>
                <a:solidFill>
                  <a:schemeClr val="accent1"/>
                </a:solidFill>
                <a:effectLst/>
                <a:uLnTx/>
                <a:uFillTx/>
                <a:latin typeface="+mj-lt"/>
              </a:defRPr>
            </a:lvl1p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Sales</a:t>
            </a:r>
          </a:p>
        </p:txBody>
      </p:sp>
      <p:sp>
        <p:nvSpPr>
          <p:cNvPr id="108" name="Google Shape;1447;p223">
            <a:extLst>
              <a:ext uri="{FF2B5EF4-FFF2-40B4-BE49-F238E27FC236}">
                <a16:creationId xmlns:a16="http://schemas.microsoft.com/office/drawing/2014/main" id="{DB2F5C89-60B3-6E87-EE28-93FDF9004831}"/>
              </a:ext>
              <a:ext uri="{C183D7F6-B498-43B3-948B-1728B52AA6E4}">
                <adec:decorative xmlns:adec="http://schemas.microsoft.com/office/drawing/2017/decorative" val="1"/>
              </a:ext>
            </a:extLst>
          </p:cNvPr>
          <p:cNvSpPr txBox="1"/>
          <p:nvPr/>
        </p:nvSpPr>
        <p:spPr>
          <a:xfrm>
            <a:off x="2008429" y="3653555"/>
            <a:ext cx="1318719"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Respond to RFP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Market Landscape Research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Outreach Personalization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Conversation Simulation Training Tool</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Lead Prediction Agent</a:t>
            </a:r>
          </a:p>
        </p:txBody>
      </p:sp>
      <p:cxnSp>
        <p:nvCxnSpPr>
          <p:cNvPr id="109" name="Straight Connector 108">
            <a:extLst>
              <a:ext uri="{FF2B5EF4-FFF2-40B4-BE49-F238E27FC236}">
                <a16:creationId xmlns:a16="http://schemas.microsoft.com/office/drawing/2014/main" id="{F21E5742-DABF-007D-B0E5-A62B31BEA7E4}"/>
              </a:ext>
              <a:ext uri="{C183D7F6-B498-43B3-948B-1728B52AA6E4}">
                <adec:decorative xmlns:adec="http://schemas.microsoft.com/office/drawing/2017/decorative" val="1"/>
              </a:ext>
            </a:extLst>
          </p:cNvPr>
          <p:cNvCxnSpPr>
            <a:cxnSpLocks/>
          </p:cNvCxnSpPr>
          <p:nvPr/>
        </p:nvCxnSpPr>
        <p:spPr>
          <a:xfrm>
            <a:off x="2238340" y="3427656"/>
            <a:ext cx="858896"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0" name="Rectangle: Rounded Corners 109">
            <a:extLst>
              <a:ext uri="{FF2B5EF4-FFF2-40B4-BE49-F238E27FC236}">
                <a16:creationId xmlns:a16="http://schemas.microsoft.com/office/drawing/2014/main" id="{4A38FC7B-907B-EB95-DA08-6A6EE86AF140}"/>
              </a:ext>
              <a:ext uri="{C183D7F6-B498-43B3-948B-1728B52AA6E4}">
                <adec:decorative xmlns:adec="http://schemas.microsoft.com/office/drawing/2017/decorative" val="1"/>
              </a:ext>
            </a:extLst>
          </p:cNvPr>
          <p:cNvSpPr/>
          <p:nvPr/>
        </p:nvSpPr>
        <p:spPr bwMode="auto">
          <a:xfrm>
            <a:off x="3601551" y="1130678"/>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111" name="Rounded Rectangle 4">
            <a:extLst>
              <a:ext uri="{FF2B5EF4-FFF2-40B4-BE49-F238E27FC236}">
                <a16:creationId xmlns:a16="http://schemas.microsoft.com/office/drawing/2014/main" id="{32525E3A-9D3D-2CB4-07BF-63FE8EF253FC}"/>
              </a:ext>
              <a:ext uri="{C183D7F6-B498-43B3-948B-1728B52AA6E4}">
                <adec:decorative xmlns:adec="http://schemas.microsoft.com/office/drawing/2017/decorative" val="1"/>
              </a:ext>
            </a:extLst>
          </p:cNvPr>
          <p:cNvSpPr/>
          <p:nvPr/>
        </p:nvSpPr>
        <p:spPr>
          <a:xfrm>
            <a:off x="3601551" y="1130680"/>
            <a:ext cx="1562353"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pic>
        <p:nvPicPr>
          <p:cNvPr id="112" name="Picture 111">
            <a:extLst>
              <a:ext uri="{FF2B5EF4-FFF2-40B4-BE49-F238E27FC236}">
                <a16:creationId xmlns:a16="http://schemas.microsoft.com/office/drawing/2014/main" id="{350B3754-5F77-BE0D-61D2-A423614AA4D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0795" r="20795"/>
          <a:stretch/>
        </p:blipFill>
        <p:spPr>
          <a:xfrm>
            <a:off x="3681820" y="1208876"/>
            <a:ext cx="1401814" cy="1215281"/>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sp>
        <p:nvSpPr>
          <p:cNvPr id="113" name="Google Shape;1447;p223">
            <a:extLst>
              <a:ext uri="{FF2B5EF4-FFF2-40B4-BE49-F238E27FC236}">
                <a16:creationId xmlns:a16="http://schemas.microsoft.com/office/drawing/2014/main" id="{73A122D4-1265-46E3-ADDA-289BAC73B83B}"/>
              </a:ext>
              <a:ext uri="{C183D7F6-B498-43B3-948B-1728B52AA6E4}">
                <adec:decorative xmlns:adec="http://schemas.microsoft.com/office/drawing/2017/decorative" val="1"/>
              </a:ext>
            </a:extLst>
          </p:cNvPr>
          <p:cNvSpPr txBox="1"/>
          <p:nvPr/>
        </p:nvSpPr>
        <p:spPr>
          <a:xfrm>
            <a:off x="3733156" y="2840127"/>
            <a:ext cx="1299139" cy="22491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Marketing</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114" name="Google Shape;1447;p223">
            <a:extLst>
              <a:ext uri="{FF2B5EF4-FFF2-40B4-BE49-F238E27FC236}">
                <a16:creationId xmlns:a16="http://schemas.microsoft.com/office/drawing/2014/main" id="{897A4666-9FBA-A6D4-A3B6-AAB88CED3BD2}"/>
              </a:ext>
              <a:ext uri="{C183D7F6-B498-43B3-948B-1728B52AA6E4}">
                <adec:decorative xmlns:adec="http://schemas.microsoft.com/office/drawing/2017/decorative" val="1"/>
              </a:ext>
            </a:extLst>
          </p:cNvPr>
          <p:cNvSpPr txBox="1"/>
          <p:nvPr/>
        </p:nvSpPr>
        <p:spPr>
          <a:xfrm>
            <a:off x="3723366" y="3653555"/>
            <a:ext cx="1318719"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Campaign Performance Analysis &amp; Insights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Marketing Research Assistant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Compliance Check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Content Adaptation &amp; Localization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Marketing Brief Creation Agent</a:t>
            </a:r>
          </a:p>
        </p:txBody>
      </p:sp>
      <p:cxnSp>
        <p:nvCxnSpPr>
          <p:cNvPr id="115" name="Straight Connector 114">
            <a:extLst>
              <a:ext uri="{FF2B5EF4-FFF2-40B4-BE49-F238E27FC236}">
                <a16:creationId xmlns:a16="http://schemas.microsoft.com/office/drawing/2014/main" id="{49909CB6-6F60-72A9-5C7D-0B1CA81C1867}"/>
              </a:ext>
              <a:ext uri="{C183D7F6-B498-43B3-948B-1728B52AA6E4}">
                <adec:decorative xmlns:adec="http://schemas.microsoft.com/office/drawing/2017/decorative" val="1"/>
              </a:ext>
            </a:extLst>
          </p:cNvPr>
          <p:cNvCxnSpPr>
            <a:cxnSpLocks/>
          </p:cNvCxnSpPr>
          <p:nvPr/>
        </p:nvCxnSpPr>
        <p:spPr>
          <a:xfrm>
            <a:off x="3953277" y="3427656"/>
            <a:ext cx="858896"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6" name="Rectangle: Rounded Corners 115">
            <a:extLst>
              <a:ext uri="{FF2B5EF4-FFF2-40B4-BE49-F238E27FC236}">
                <a16:creationId xmlns:a16="http://schemas.microsoft.com/office/drawing/2014/main" id="{5584B081-29A1-234A-0B15-111BD3DBA4B0}"/>
              </a:ext>
              <a:ext uri="{C183D7F6-B498-43B3-948B-1728B52AA6E4}">
                <adec:decorative xmlns:adec="http://schemas.microsoft.com/office/drawing/2017/decorative" val="1"/>
              </a:ext>
            </a:extLst>
          </p:cNvPr>
          <p:cNvSpPr/>
          <p:nvPr/>
        </p:nvSpPr>
        <p:spPr bwMode="auto">
          <a:xfrm>
            <a:off x="5314822" y="1130678"/>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117" name="Rounded Rectangle 4">
            <a:extLst>
              <a:ext uri="{FF2B5EF4-FFF2-40B4-BE49-F238E27FC236}">
                <a16:creationId xmlns:a16="http://schemas.microsoft.com/office/drawing/2014/main" id="{27E8AC4B-FD92-FBC6-43D4-0B031D1F956F}"/>
              </a:ext>
              <a:ext uri="{C183D7F6-B498-43B3-948B-1728B52AA6E4}">
                <adec:decorative xmlns:adec="http://schemas.microsoft.com/office/drawing/2017/decorative" val="1"/>
              </a:ext>
            </a:extLst>
          </p:cNvPr>
          <p:cNvSpPr/>
          <p:nvPr/>
        </p:nvSpPr>
        <p:spPr>
          <a:xfrm>
            <a:off x="5314823" y="1130680"/>
            <a:ext cx="1562353"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pic>
        <p:nvPicPr>
          <p:cNvPr id="118" name="Picture 117">
            <a:extLst>
              <a:ext uri="{FF2B5EF4-FFF2-40B4-BE49-F238E27FC236}">
                <a16:creationId xmlns:a16="http://schemas.microsoft.com/office/drawing/2014/main" id="{B159A410-EF96-A164-13D5-7B76F43D75F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1163" r="21163"/>
          <a:stretch/>
        </p:blipFill>
        <p:spPr>
          <a:xfrm>
            <a:off x="5395092" y="1208875"/>
            <a:ext cx="1401814" cy="1215281"/>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sp>
        <p:nvSpPr>
          <p:cNvPr id="119" name="Google Shape;1447;p223">
            <a:extLst>
              <a:ext uri="{FF2B5EF4-FFF2-40B4-BE49-F238E27FC236}">
                <a16:creationId xmlns:a16="http://schemas.microsoft.com/office/drawing/2014/main" id="{07112C0E-DC32-6F4E-78E2-1A3864F5BA71}"/>
              </a:ext>
              <a:ext uri="{C183D7F6-B498-43B3-948B-1728B52AA6E4}">
                <adec:decorative xmlns:adec="http://schemas.microsoft.com/office/drawing/2017/decorative" val="1"/>
              </a:ext>
            </a:extLst>
          </p:cNvPr>
          <p:cNvSpPr txBox="1"/>
          <p:nvPr/>
        </p:nvSpPr>
        <p:spPr>
          <a:xfrm>
            <a:off x="5446430" y="2840127"/>
            <a:ext cx="1299139" cy="22491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Finance</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120" name="Google Shape;1447;p223">
            <a:extLst>
              <a:ext uri="{FF2B5EF4-FFF2-40B4-BE49-F238E27FC236}">
                <a16:creationId xmlns:a16="http://schemas.microsoft.com/office/drawing/2014/main" id="{DE82B60C-FFC8-9501-3D86-992A664E88B6}"/>
              </a:ext>
              <a:ext uri="{C183D7F6-B498-43B3-948B-1728B52AA6E4}">
                <adec:decorative xmlns:adec="http://schemas.microsoft.com/office/drawing/2017/decorative" val="1"/>
              </a:ext>
            </a:extLst>
          </p:cNvPr>
          <p:cNvSpPr txBox="1"/>
          <p:nvPr/>
        </p:nvSpPr>
        <p:spPr>
          <a:xfrm>
            <a:off x="5436640" y="3653555"/>
            <a:ext cx="1318719"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Spend Anomaly Identification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Invoice Exception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Balance Sheet Reconciliation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Finance Q&amp;A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Collectors Agent</a:t>
            </a:r>
          </a:p>
        </p:txBody>
      </p:sp>
      <p:cxnSp>
        <p:nvCxnSpPr>
          <p:cNvPr id="121" name="Straight Connector 120">
            <a:extLst>
              <a:ext uri="{FF2B5EF4-FFF2-40B4-BE49-F238E27FC236}">
                <a16:creationId xmlns:a16="http://schemas.microsoft.com/office/drawing/2014/main" id="{20AF2E90-572B-D3DC-7CD9-90E8F2F7C981}"/>
              </a:ext>
              <a:ext uri="{C183D7F6-B498-43B3-948B-1728B52AA6E4}">
                <adec:decorative xmlns:adec="http://schemas.microsoft.com/office/drawing/2017/decorative" val="1"/>
              </a:ext>
            </a:extLst>
          </p:cNvPr>
          <p:cNvCxnSpPr>
            <a:cxnSpLocks/>
          </p:cNvCxnSpPr>
          <p:nvPr/>
        </p:nvCxnSpPr>
        <p:spPr>
          <a:xfrm>
            <a:off x="5666551" y="3427656"/>
            <a:ext cx="858896"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2" name="Rectangle: Rounded Corners 121">
            <a:extLst>
              <a:ext uri="{FF2B5EF4-FFF2-40B4-BE49-F238E27FC236}">
                <a16:creationId xmlns:a16="http://schemas.microsoft.com/office/drawing/2014/main" id="{6C0EA687-9B8A-08A4-5CDC-72EBC64A9715}"/>
              </a:ext>
              <a:ext uri="{C183D7F6-B498-43B3-948B-1728B52AA6E4}">
                <adec:decorative xmlns:adec="http://schemas.microsoft.com/office/drawing/2017/decorative" val="1"/>
              </a:ext>
            </a:extLst>
          </p:cNvPr>
          <p:cNvSpPr/>
          <p:nvPr/>
        </p:nvSpPr>
        <p:spPr bwMode="auto">
          <a:xfrm>
            <a:off x="7028095" y="1130677"/>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123" name="Rounded Rectangle 4">
            <a:extLst>
              <a:ext uri="{FF2B5EF4-FFF2-40B4-BE49-F238E27FC236}">
                <a16:creationId xmlns:a16="http://schemas.microsoft.com/office/drawing/2014/main" id="{D1D02AFB-3FC4-A967-11FC-3059397F9260}"/>
              </a:ext>
              <a:ext uri="{C183D7F6-B498-43B3-948B-1728B52AA6E4}">
                <adec:decorative xmlns:adec="http://schemas.microsoft.com/office/drawing/2017/decorative" val="1"/>
              </a:ext>
            </a:extLst>
          </p:cNvPr>
          <p:cNvSpPr/>
          <p:nvPr/>
        </p:nvSpPr>
        <p:spPr>
          <a:xfrm>
            <a:off x="7028095" y="1130680"/>
            <a:ext cx="1562353"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pic>
        <p:nvPicPr>
          <p:cNvPr id="124" name="Picture 123">
            <a:extLst>
              <a:ext uri="{FF2B5EF4-FFF2-40B4-BE49-F238E27FC236}">
                <a16:creationId xmlns:a16="http://schemas.microsoft.com/office/drawing/2014/main" id="{8665AA57-B7D8-C944-77E9-EE62E96928F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l="20615" r="20615"/>
          <a:stretch/>
        </p:blipFill>
        <p:spPr>
          <a:xfrm>
            <a:off x="7108364" y="1208875"/>
            <a:ext cx="1401814" cy="1215281"/>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sp>
        <p:nvSpPr>
          <p:cNvPr id="125" name="Google Shape;1447;p223">
            <a:extLst>
              <a:ext uri="{FF2B5EF4-FFF2-40B4-BE49-F238E27FC236}">
                <a16:creationId xmlns:a16="http://schemas.microsoft.com/office/drawing/2014/main" id="{05BB87B7-0DD1-6725-80E9-08F44D8E2AB6}"/>
              </a:ext>
              <a:ext uri="{C183D7F6-B498-43B3-948B-1728B52AA6E4}">
                <adec:decorative xmlns:adec="http://schemas.microsoft.com/office/drawing/2017/decorative" val="1"/>
              </a:ext>
            </a:extLst>
          </p:cNvPr>
          <p:cNvSpPr txBox="1"/>
          <p:nvPr/>
        </p:nvSpPr>
        <p:spPr>
          <a:xfrm>
            <a:off x="7159699" y="2840127"/>
            <a:ext cx="1299139" cy="22491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HR</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126" name="Google Shape;1447;p223">
            <a:extLst>
              <a:ext uri="{FF2B5EF4-FFF2-40B4-BE49-F238E27FC236}">
                <a16:creationId xmlns:a16="http://schemas.microsoft.com/office/drawing/2014/main" id="{66880AAC-B26E-92B3-3E0A-F260DD5BBC75}"/>
              </a:ext>
              <a:ext uri="{C183D7F6-B498-43B3-948B-1728B52AA6E4}">
                <adec:decorative xmlns:adec="http://schemas.microsoft.com/office/drawing/2017/decorative" val="1"/>
              </a:ext>
            </a:extLst>
          </p:cNvPr>
          <p:cNvSpPr txBox="1"/>
          <p:nvPr/>
        </p:nvSpPr>
        <p:spPr>
          <a:xfrm>
            <a:off x="7149909" y="3653555"/>
            <a:ext cx="1318719"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Smart Onboarding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Recruitment Assistant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Leave-of-Absence Compliance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Timesheet Reconciliation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Smart Learning Assignment &amp; Scorecard</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p:txBody>
      </p:sp>
      <p:cxnSp>
        <p:nvCxnSpPr>
          <p:cNvPr id="127" name="Straight Connector 126">
            <a:extLst>
              <a:ext uri="{FF2B5EF4-FFF2-40B4-BE49-F238E27FC236}">
                <a16:creationId xmlns:a16="http://schemas.microsoft.com/office/drawing/2014/main" id="{2C64A1DF-2E84-9364-FE3B-8AB93A9C46E9}"/>
              </a:ext>
              <a:ext uri="{C183D7F6-B498-43B3-948B-1728B52AA6E4}">
                <adec:decorative xmlns:adec="http://schemas.microsoft.com/office/drawing/2017/decorative" val="1"/>
              </a:ext>
            </a:extLst>
          </p:cNvPr>
          <p:cNvCxnSpPr>
            <a:cxnSpLocks/>
          </p:cNvCxnSpPr>
          <p:nvPr/>
        </p:nvCxnSpPr>
        <p:spPr>
          <a:xfrm>
            <a:off x="7379820" y="3427656"/>
            <a:ext cx="858896"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8" name="Rectangle: Rounded Corners 127">
            <a:extLst>
              <a:ext uri="{FF2B5EF4-FFF2-40B4-BE49-F238E27FC236}">
                <a16:creationId xmlns:a16="http://schemas.microsoft.com/office/drawing/2014/main" id="{B00980AA-1140-11D8-FF5C-D2ADD39FC5F2}"/>
              </a:ext>
              <a:ext uri="{C183D7F6-B498-43B3-948B-1728B52AA6E4}">
                <adec:decorative xmlns:adec="http://schemas.microsoft.com/office/drawing/2017/decorative" val="1"/>
              </a:ext>
            </a:extLst>
          </p:cNvPr>
          <p:cNvSpPr/>
          <p:nvPr/>
        </p:nvSpPr>
        <p:spPr bwMode="auto">
          <a:xfrm>
            <a:off x="8741365" y="1130677"/>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5F5F5F"/>
                </a:solidFill>
                <a:effectLst/>
                <a:uLnTx/>
                <a:uFillTx/>
                <a:latin typeface="Segoe Sans Display"/>
                <a:ea typeface="+mn-ea"/>
                <a:cs typeface="Segoe UI" pitchFamily="34" charset="0"/>
              </a:rPr>
              <a:t>v</a:t>
            </a:r>
          </a:p>
        </p:txBody>
      </p:sp>
      <p:sp>
        <p:nvSpPr>
          <p:cNvPr id="129" name="Rounded Rectangle 4">
            <a:extLst>
              <a:ext uri="{FF2B5EF4-FFF2-40B4-BE49-F238E27FC236}">
                <a16:creationId xmlns:a16="http://schemas.microsoft.com/office/drawing/2014/main" id="{9E218CF6-8941-090E-7534-1D4A8D6D4045}"/>
              </a:ext>
              <a:ext uri="{C183D7F6-B498-43B3-948B-1728B52AA6E4}">
                <adec:decorative xmlns:adec="http://schemas.microsoft.com/office/drawing/2017/decorative" val="1"/>
              </a:ext>
            </a:extLst>
          </p:cNvPr>
          <p:cNvSpPr/>
          <p:nvPr/>
        </p:nvSpPr>
        <p:spPr>
          <a:xfrm>
            <a:off x="8741367" y="1130680"/>
            <a:ext cx="1562353"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pic>
        <p:nvPicPr>
          <p:cNvPr id="130" name="Picture 129">
            <a:extLst>
              <a:ext uri="{FF2B5EF4-FFF2-40B4-BE49-F238E27FC236}">
                <a16:creationId xmlns:a16="http://schemas.microsoft.com/office/drawing/2014/main" id="{BEC4187A-6031-CB1B-9D37-BC3B3988FCC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20522" r="20522"/>
          <a:stretch/>
        </p:blipFill>
        <p:spPr>
          <a:xfrm>
            <a:off x="8821638" y="1208874"/>
            <a:ext cx="1401814" cy="1215281"/>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sp>
        <p:nvSpPr>
          <p:cNvPr id="131" name="Google Shape;1447;p223">
            <a:extLst>
              <a:ext uri="{FF2B5EF4-FFF2-40B4-BE49-F238E27FC236}">
                <a16:creationId xmlns:a16="http://schemas.microsoft.com/office/drawing/2014/main" id="{78406D03-1EFE-5B9F-87BF-B1E767F59B4A}"/>
              </a:ext>
              <a:ext uri="{C183D7F6-B498-43B3-948B-1728B52AA6E4}">
                <adec:decorative xmlns:adec="http://schemas.microsoft.com/office/drawing/2017/decorative" val="1"/>
              </a:ext>
            </a:extLst>
          </p:cNvPr>
          <p:cNvSpPr txBox="1"/>
          <p:nvPr/>
        </p:nvSpPr>
        <p:spPr>
          <a:xfrm>
            <a:off x="8874642" y="2840127"/>
            <a:ext cx="1299139" cy="22491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Legal</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132" name="Google Shape;1447;p223">
            <a:extLst>
              <a:ext uri="{FF2B5EF4-FFF2-40B4-BE49-F238E27FC236}">
                <a16:creationId xmlns:a16="http://schemas.microsoft.com/office/drawing/2014/main" id="{5ADEB6B7-ADD0-D8FD-DDE6-F145A0710C7A}"/>
              </a:ext>
              <a:ext uri="{C183D7F6-B498-43B3-948B-1728B52AA6E4}">
                <adec:decorative xmlns:adec="http://schemas.microsoft.com/office/drawing/2017/decorative" val="1"/>
              </a:ext>
            </a:extLst>
          </p:cNvPr>
          <p:cNvSpPr txBox="1"/>
          <p:nvPr/>
        </p:nvSpPr>
        <p:spPr>
          <a:xfrm>
            <a:off x="8864852" y="3653555"/>
            <a:ext cx="1318719"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Case &amp; Precedent Analysis</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Automated Contract Review</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Contract Lifecycle Management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IP Creation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IP Protection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p:txBody>
      </p:sp>
      <p:cxnSp>
        <p:nvCxnSpPr>
          <p:cNvPr id="133" name="Straight Connector 132">
            <a:extLst>
              <a:ext uri="{FF2B5EF4-FFF2-40B4-BE49-F238E27FC236}">
                <a16:creationId xmlns:a16="http://schemas.microsoft.com/office/drawing/2014/main" id="{8821F43A-788D-0A96-4444-7BC91ED932AF}"/>
              </a:ext>
              <a:ext uri="{C183D7F6-B498-43B3-948B-1728B52AA6E4}">
                <adec:decorative xmlns:adec="http://schemas.microsoft.com/office/drawing/2017/decorative" val="1"/>
              </a:ext>
            </a:extLst>
          </p:cNvPr>
          <p:cNvCxnSpPr>
            <a:cxnSpLocks/>
          </p:cNvCxnSpPr>
          <p:nvPr/>
        </p:nvCxnSpPr>
        <p:spPr>
          <a:xfrm>
            <a:off x="9094763" y="3427656"/>
            <a:ext cx="858896"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4" name="Rectangle: Rounded Corners 133">
            <a:extLst>
              <a:ext uri="{FF2B5EF4-FFF2-40B4-BE49-F238E27FC236}">
                <a16:creationId xmlns:a16="http://schemas.microsoft.com/office/drawing/2014/main" id="{04F67EA9-22A4-1974-7DC6-1FA1277AE7CB}"/>
              </a:ext>
              <a:ext uri="{C183D7F6-B498-43B3-948B-1728B52AA6E4}">
                <adec:decorative xmlns:adec="http://schemas.microsoft.com/office/drawing/2017/decorative" val="1"/>
              </a:ext>
            </a:extLst>
          </p:cNvPr>
          <p:cNvSpPr/>
          <p:nvPr/>
        </p:nvSpPr>
        <p:spPr bwMode="auto">
          <a:xfrm>
            <a:off x="10454640" y="1131944"/>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135" name="Rounded Rectangle 4">
            <a:extLst>
              <a:ext uri="{FF2B5EF4-FFF2-40B4-BE49-F238E27FC236}">
                <a16:creationId xmlns:a16="http://schemas.microsoft.com/office/drawing/2014/main" id="{53DEFD8F-358B-34A3-FB08-ED2D648F3035}"/>
              </a:ext>
              <a:ext uri="{C183D7F6-B498-43B3-948B-1728B52AA6E4}">
                <adec:decorative xmlns:adec="http://schemas.microsoft.com/office/drawing/2017/decorative" val="1"/>
              </a:ext>
            </a:extLst>
          </p:cNvPr>
          <p:cNvSpPr/>
          <p:nvPr/>
        </p:nvSpPr>
        <p:spPr>
          <a:xfrm>
            <a:off x="10454640" y="1130680"/>
            <a:ext cx="1562353"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pic>
        <p:nvPicPr>
          <p:cNvPr id="136" name="Picture 135">
            <a:extLst>
              <a:ext uri="{FF2B5EF4-FFF2-40B4-BE49-F238E27FC236}">
                <a16:creationId xmlns:a16="http://schemas.microsoft.com/office/drawing/2014/main" id="{2821379D-234D-CD7B-5AB6-5A2EB029449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l="20522" r="20522"/>
          <a:stretch/>
        </p:blipFill>
        <p:spPr>
          <a:xfrm>
            <a:off x="10534910" y="1208874"/>
            <a:ext cx="1401814" cy="1215281"/>
          </a:xfrm>
          <a:prstGeom prst="roundRect">
            <a:avLst>
              <a:gd name="adj" fmla="val 7889"/>
            </a:avLst>
          </a:prstGeom>
          <a:ln w="15875">
            <a:solidFill>
              <a:schemeClr val="bg1"/>
            </a:solidFill>
          </a:ln>
          <a:effectLst>
            <a:outerShdw blurRad="101600" sx="102000" sy="102000" algn="ctr" rotWithShape="0">
              <a:schemeClr val="accent1">
                <a:lumMod val="50000"/>
                <a:alpha val="27000"/>
              </a:schemeClr>
            </a:outerShdw>
          </a:effectLst>
        </p:spPr>
      </p:pic>
      <p:sp>
        <p:nvSpPr>
          <p:cNvPr id="137" name="Google Shape;1447;p223">
            <a:extLst>
              <a:ext uri="{FF2B5EF4-FFF2-40B4-BE49-F238E27FC236}">
                <a16:creationId xmlns:a16="http://schemas.microsoft.com/office/drawing/2014/main" id="{56B6F417-F36C-CC0F-8F7B-C055C898B370}"/>
              </a:ext>
              <a:ext uri="{C183D7F6-B498-43B3-948B-1728B52AA6E4}">
                <adec:decorative xmlns:adec="http://schemas.microsoft.com/office/drawing/2017/decorative" val="1"/>
              </a:ext>
            </a:extLst>
          </p:cNvPr>
          <p:cNvSpPr txBox="1"/>
          <p:nvPr/>
        </p:nvSpPr>
        <p:spPr>
          <a:xfrm>
            <a:off x="10586247" y="2840127"/>
            <a:ext cx="1299139" cy="224911"/>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dirty="0">
                <a:ln>
                  <a:noFill/>
                </a:ln>
                <a:solidFill>
                  <a:srgbClr val="0078D4"/>
                </a:solidFill>
                <a:effectLst/>
                <a:uLnTx/>
                <a:uFillTx/>
                <a:latin typeface="Segoe Sans Display Semibold"/>
                <a:ea typeface="+mn-ea"/>
                <a:cs typeface="+mn-cs"/>
                <a:sym typeface="Arial"/>
              </a:rPr>
              <a:t>IT</a:t>
            </a:r>
            <a:endParaRPr kumimoji="0" lang="en-US" sz="1400" b="0" i="0" u="none" strike="noStrike" kern="0" cap="none" spc="0" normalizeH="0" baseline="0" noProof="0" dirty="0">
              <a:ln>
                <a:noFill/>
              </a:ln>
              <a:solidFill>
                <a:srgbClr val="0078D4"/>
              </a:solidFill>
              <a:effectLst/>
              <a:uLnTx/>
              <a:uFillTx/>
              <a:latin typeface="Segoe Sans Display Semibold"/>
              <a:ea typeface="+mn-ea"/>
              <a:cs typeface="+mn-cs"/>
              <a:sym typeface="Arial"/>
            </a:endParaRPr>
          </a:p>
        </p:txBody>
      </p:sp>
      <p:sp>
        <p:nvSpPr>
          <p:cNvPr id="138" name="Google Shape;1447;p223">
            <a:extLst>
              <a:ext uri="{FF2B5EF4-FFF2-40B4-BE49-F238E27FC236}">
                <a16:creationId xmlns:a16="http://schemas.microsoft.com/office/drawing/2014/main" id="{0A45DCB2-3F5B-EBE2-390F-D4EC41576C5E}"/>
              </a:ext>
              <a:ext uri="{C183D7F6-B498-43B3-948B-1728B52AA6E4}">
                <adec:decorative xmlns:adec="http://schemas.microsoft.com/office/drawing/2017/decorative" val="1"/>
              </a:ext>
            </a:extLst>
          </p:cNvPr>
          <p:cNvSpPr txBox="1"/>
          <p:nvPr/>
        </p:nvSpPr>
        <p:spPr>
          <a:xfrm>
            <a:off x="10576457" y="3653555"/>
            <a:ext cx="1318719"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Admin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Root Cause Analysis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Automated QA Testing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Configuration Management - End User Machine Configuration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rPr>
              <a:t>Project Manager Agent</a:t>
            </a: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50" b="0" i="0" u="none" strike="noStrike" kern="0" cap="none" spc="0" normalizeH="0" baseline="0" noProof="0" dirty="0">
              <a:ln>
                <a:noFill/>
              </a:ln>
              <a:solidFill>
                <a:srgbClr val="000000"/>
              </a:solidFill>
              <a:effectLst/>
              <a:uLnTx/>
              <a:uFillTx/>
              <a:latin typeface="Segoe Sans Display"/>
              <a:ea typeface="+mn-ea"/>
              <a:cs typeface="+mn-cs"/>
              <a:sym typeface="Arial"/>
            </a:endParaRPr>
          </a:p>
        </p:txBody>
      </p:sp>
      <p:cxnSp>
        <p:nvCxnSpPr>
          <p:cNvPr id="139" name="Straight Connector 138">
            <a:extLst>
              <a:ext uri="{FF2B5EF4-FFF2-40B4-BE49-F238E27FC236}">
                <a16:creationId xmlns:a16="http://schemas.microsoft.com/office/drawing/2014/main" id="{2E6AAF98-EC07-7EDE-F6F6-B267B5AB70CF}"/>
              </a:ext>
              <a:ext uri="{C183D7F6-B498-43B3-948B-1728B52AA6E4}">
                <adec:decorative xmlns:adec="http://schemas.microsoft.com/office/drawing/2017/decorative" val="1"/>
              </a:ext>
            </a:extLst>
          </p:cNvPr>
          <p:cNvCxnSpPr>
            <a:cxnSpLocks/>
          </p:cNvCxnSpPr>
          <p:nvPr/>
        </p:nvCxnSpPr>
        <p:spPr>
          <a:xfrm>
            <a:off x="10806368" y="3427656"/>
            <a:ext cx="858896"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89120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2494-9326-2878-A860-63F908B88DCC}"/>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9EB9D320-11B3-4B50-3577-856011D11E8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A811F119-7A40-055D-A871-BB7D0824DD96}"/>
              </a:ext>
            </a:extLst>
          </p:cNvPr>
          <p:cNvSpPr/>
          <p:nvPr/>
        </p:nvSpPr>
        <p:spPr>
          <a:xfrm>
            <a:off x="677056" y="4207135"/>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FA8E1394-DF27-E132-C016-03547AB4A189}"/>
              </a:ext>
            </a:extLst>
          </p:cNvPr>
          <p:cNvSpPr/>
          <p:nvPr/>
        </p:nvSpPr>
        <p:spPr>
          <a:xfrm>
            <a:off x="716934" y="1363935"/>
            <a:ext cx="3693840" cy="2830970"/>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CRM and Core Banking (Dynamics 365) to fetch customer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to Knowledge Base (SharePoint) in PDF, DOC, PPTX format to retrieve policy documents, FAQs, and past tickets for response generation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to AI Builder model to get intent, sentiment, and urgency scores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Escalate cases using SLA rules and business logic for hand-off to human agents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name, contact, account number, inquiry, and transaction references</a:t>
            </a:r>
          </a:p>
        </p:txBody>
      </p:sp>
      <p:sp>
        <p:nvSpPr>
          <p:cNvPr id="7" name="TextBox 6">
            <a:extLst>
              <a:ext uri="{FF2B5EF4-FFF2-40B4-BE49-F238E27FC236}">
                <a16:creationId xmlns:a16="http://schemas.microsoft.com/office/drawing/2014/main" id="{BBE95721-7B1B-C30D-CC76-9A88836E9725}"/>
              </a:ext>
            </a:extLst>
          </p:cNvPr>
          <p:cNvSpPr txBox="1"/>
          <p:nvPr/>
        </p:nvSpPr>
        <p:spPr>
          <a:xfrm>
            <a:off x="723565" y="4333276"/>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8B586AF7-FEEB-D714-F399-D13825C67445}"/>
              </a:ext>
            </a:extLst>
          </p:cNvPr>
          <p:cNvSpPr txBox="1"/>
          <p:nvPr/>
        </p:nvSpPr>
        <p:spPr>
          <a:xfrm>
            <a:off x="2057865" y="4344812"/>
            <a:ext cx="2298101" cy="36099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Transaction Dispute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Claim Settlement Agent</a:t>
            </a:r>
          </a:p>
        </p:txBody>
      </p:sp>
      <p:sp>
        <p:nvSpPr>
          <p:cNvPr id="3" name="Google Shape;115;p20">
            <a:extLst>
              <a:ext uri="{FF2B5EF4-FFF2-40B4-BE49-F238E27FC236}">
                <a16:creationId xmlns:a16="http://schemas.microsoft.com/office/drawing/2014/main" id="{3F4A7F52-C4E2-7EEC-CB5B-11693A1B954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6" name="Google Shape;163;p22">
            <a:extLst>
              <a:ext uri="{FF2B5EF4-FFF2-40B4-BE49-F238E27FC236}">
                <a16:creationId xmlns:a16="http://schemas.microsoft.com/office/drawing/2014/main" id="{767D046B-D249-F8F5-433F-FB46D5D97CF2}"/>
              </a:ext>
            </a:extLst>
          </p:cNvPr>
          <p:cNvSpPr/>
          <p:nvPr/>
        </p:nvSpPr>
        <p:spPr>
          <a:xfrm>
            <a:off x="723138" y="635677"/>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Inquiry Agent</a:t>
            </a:r>
          </a:p>
        </p:txBody>
      </p:sp>
      <p:sp>
        <p:nvSpPr>
          <p:cNvPr id="9" name="TextBox 8">
            <a:extLst>
              <a:ext uri="{FF2B5EF4-FFF2-40B4-BE49-F238E27FC236}">
                <a16:creationId xmlns:a16="http://schemas.microsoft.com/office/drawing/2014/main" id="{05115C3C-3B8F-9F8A-9BD4-EBF18DFAD386}"/>
              </a:ext>
            </a:extLst>
          </p:cNvPr>
          <p:cNvSpPr txBox="1"/>
          <p:nvPr/>
        </p:nvSpPr>
        <p:spPr>
          <a:xfrm>
            <a:off x="714034" y="994603"/>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Resolves customer questions using bank knowledge and guides to the next best step</a:t>
            </a:r>
          </a:p>
        </p:txBody>
      </p:sp>
      <p:sp>
        <p:nvSpPr>
          <p:cNvPr id="35" name="Rounded Rectangle 19">
            <a:extLst>
              <a:ext uri="{FF2B5EF4-FFF2-40B4-BE49-F238E27FC236}">
                <a16:creationId xmlns:a16="http://schemas.microsoft.com/office/drawing/2014/main" id="{4D7F8080-DF91-900C-F98F-3197019D0389}"/>
              </a:ext>
            </a:extLst>
          </p:cNvPr>
          <p:cNvSpPr/>
          <p:nvPr/>
        </p:nvSpPr>
        <p:spPr>
          <a:xfrm>
            <a:off x="708671" y="4908379"/>
            <a:ext cx="3705033" cy="1355155"/>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7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support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Public website for customers ; authentication should align with portal identity providers; no auth is needed for public-facing documents or websites.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Support  Agents  will be M365 license to access the agent, but customers won’t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D365 specific license needs to be enabled to have omnichannel  / human agent handover support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Core Banking System would expose APIs or have connectors to  fetch customer  profiles or incidents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Other dependent agents should be ready and discoverable to be associated with this agent</a:t>
            </a:r>
            <a:endParaRPr kumimoji="0" lang="en-US" sz="6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63" name="Rectangle 62">
            <a:extLst>
              <a:ext uri="{FF2B5EF4-FFF2-40B4-BE49-F238E27FC236}">
                <a16:creationId xmlns:a16="http://schemas.microsoft.com/office/drawing/2014/main" id="{139578F1-B34D-34C8-8D23-752B6A97D00D}"/>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4" name="Rectangle 63">
            <a:extLst>
              <a:ext uri="{FF2B5EF4-FFF2-40B4-BE49-F238E27FC236}">
                <a16:creationId xmlns:a16="http://schemas.microsoft.com/office/drawing/2014/main" id="{FECA33F8-1932-954F-CA9D-965B0F9D5EC6}"/>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B47E896F-4CEF-1048-0712-6440EA333AA3}"/>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6" name="Graphic 65">
            <a:extLst>
              <a:ext uri="{FF2B5EF4-FFF2-40B4-BE49-F238E27FC236}">
                <a16:creationId xmlns:a16="http://schemas.microsoft.com/office/drawing/2014/main" id="{C862CEB0-776B-9EE5-99D6-AD46EAA31B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67" name="TextBox 66">
            <a:extLst>
              <a:ext uri="{FF2B5EF4-FFF2-40B4-BE49-F238E27FC236}">
                <a16:creationId xmlns:a16="http://schemas.microsoft.com/office/drawing/2014/main" id="{6B06EDF1-6171-5E9F-F565-DB2AAFB3684D}"/>
              </a:ext>
            </a:extLst>
          </p:cNvPr>
          <p:cNvSpPr txBox="1"/>
          <p:nvPr/>
        </p:nvSpPr>
        <p:spPr>
          <a:xfrm>
            <a:off x="9674159"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68" name="TextBox 67">
            <a:extLst>
              <a:ext uri="{FF2B5EF4-FFF2-40B4-BE49-F238E27FC236}">
                <a16:creationId xmlns:a16="http://schemas.microsoft.com/office/drawing/2014/main" id="{9C19D2A3-25C7-B1BB-FEF5-6458BB483C7D}"/>
              </a:ext>
            </a:extLst>
          </p:cNvPr>
          <p:cNvSpPr txBox="1"/>
          <p:nvPr/>
        </p:nvSpPr>
        <p:spPr>
          <a:xfrm>
            <a:off x="9407964"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69" name="Graphic 68">
            <a:extLst>
              <a:ext uri="{FF2B5EF4-FFF2-40B4-BE49-F238E27FC236}">
                <a16:creationId xmlns:a16="http://schemas.microsoft.com/office/drawing/2014/main" id="{39D0C5FF-78E4-D7AD-6039-6ED7C417CA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70" name="Straight Arrow Connector 69">
            <a:extLst>
              <a:ext uri="{FF2B5EF4-FFF2-40B4-BE49-F238E27FC236}">
                <a16:creationId xmlns:a16="http://schemas.microsoft.com/office/drawing/2014/main" id="{646D9F9D-7DDD-EBF9-08BF-66626AF157DC}"/>
              </a:ext>
            </a:extLst>
          </p:cNvPr>
          <p:cNvCxnSpPr>
            <a:cxnSpLocks/>
            <a:endCxn id="69"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6B99975-8072-AB34-7BAA-2AD2E1589B45}"/>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72" name="Rectangle 71">
            <a:extLst>
              <a:ext uri="{FF2B5EF4-FFF2-40B4-BE49-F238E27FC236}">
                <a16:creationId xmlns:a16="http://schemas.microsoft.com/office/drawing/2014/main" id="{C95C957B-F292-987A-B2AD-5E5134857DD6}"/>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3" name="Rectangle: Rounded Corners 72">
            <a:extLst>
              <a:ext uri="{FF2B5EF4-FFF2-40B4-BE49-F238E27FC236}">
                <a16:creationId xmlns:a16="http://schemas.microsoft.com/office/drawing/2014/main" id="{F6B0409B-FA38-4B6D-74DF-27DBD7B539FE}"/>
              </a:ext>
            </a:extLst>
          </p:cNvPr>
          <p:cNvSpPr/>
          <p:nvPr/>
        </p:nvSpPr>
        <p:spPr bwMode="auto">
          <a:xfrm>
            <a:off x="5828635" y="3056712"/>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0" name="Rectangle: Rounded Corners 79">
            <a:extLst>
              <a:ext uri="{FF2B5EF4-FFF2-40B4-BE49-F238E27FC236}">
                <a16:creationId xmlns:a16="http://schemas.microsoft.com/office/drawing/2014/main" id="{47253064-A588-14C3-45B2-B16315A68FF6}"/>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1" name="TextBox 80">
            <a:extLst>
              <a:ext uri="{FF2B5EF4-FFF2-40B4-BE49-F238E27FC236}">
                <a16:creationId xmlns:a16="http://schemas.microsoft.com/office/drawing/2014/main" id="{2CC9A904-309C-2807-3BCF-2FB7E0CB24EB}"/>
              </a:ext>
            </a:extLst>
          </p:cNvPr>
          <p:cNvSpPr txBox="1"/>
          <p:nvPr/>
        </p:nvSpPr>
        <p:spPr>
          <a:xfrm>
            <a:off x="6499094" y="3060770"/>
            <a:ext cx="28283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82" name="TextBox 81">
            <a:extLst>
              <a:ext uri="{FF2B5EF4-FFF2-40B4-BE49-F238E27FC236}">
                <a16:creationId xmlns:a16="http://schemas.microsoft.com/office/drawing/2014/main" id="{82E81E19-870E-089E-A478-F5AAF8D995A3}"/>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83" name="Graphic 82">
            <a:extLst>
              <a:ext uri="{FF2B5EF4-FFF2-40B4-BE49-F238E27FC236}">
                <a16:creationId xmlns:a16="http://schemas.microsoft.com/office/drawing/2014/main" id="{A5C3FAC2-CEAF-DC31-555B-B73B27C72F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0700" y="3168673"/>
            <a:ext cx="227480" cy="227480"/>
          </a:xfrm>
          <a:prstGeom prst="rect">
            <a:avLst/>
          </a:prstGeom>
        </p:spPr>
      </p:pic>
      <p:sp>
        <p:nvSpPr>
          <p:cNvPr id="84" name="Rectangle 83">
            <a:extLst>
              <a:ext uri="{FF2B5EF4-FFF2-40B4-BE49-F238E27FC236}">
                <a16:creationId xmlns:a16="http://schemas.microsoft.com/office/drawing/2014/main" id="{96FB2338-0E5E-8239-4A8E-7BA17A11DFED}"/>
              </a:ext>
            </a:extLst>
          </p:cNvPr>
          <p:cNvSpPr/>
          <p:nvPr/>
        </p:nvSpPr>
        <p:spPr bwMode="auto">
          <a:xfrm>
            <a:off x="11148081" y="3237458"/>
            <a:ext cx="877931" cy="730954"/>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2" name="TextBox 91">
            <a:extLst>
              <a:ext uri="{FF2B5EF4-FFF2-40B4-BE49-F238E27FC236}">
                <a16:creationId xmlns:a16="http://schemas.microsoft.com/office/drawing/2014/main" id="{663F31D5-28C8-FB71-D967-1C5F5CDDE46D}"/>
              </a:ext>
            </a:extLst>
          </p:cNvPr>
          <p:cNvSpPr txBox="1"/>
          <p:nvPr/>
        </p:nvSpPr>
        <p:spPr>
          <a:xfrm>
            <a:off x="11230842" y="3725652"/>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Customers</a:t>
            </a:r>
          </a:p>
        </p:txBody>
      </p:sp>
      <p:pic>
        <p:nvPicPr>
          <p:cNvPr id="94" name="Graphic 93" descr="Group of people with solid fill">
            <a:extLst>
              <a:ext uri="{FF2B5EF4-FFF2-40B4-BE49-F238E27FC236}">
                <a16:creationId xmlns:a16="http://schemas.microsoft.com/office/drawing/2014/main" id="{24FDC08B-1D80-2780-95F5-F1D2DD74FA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00870" y="3313769"/>
            <a:ext cx="372352" cy="372352"/>
          </a:xfrm>
          <a:prstGeom prst="rect">
            <a:avLst/>
          </a:prstGeom>
        </p:spPr>
      </p:pic>
      <p:sp>
        <p:nvSpPr>
          <p:cNvPr id="95" name="Rectangle 94">
            <a:extLst>
              <a:ext uri="{FF2B5EF4-FFF2-40B4-BE49-F238E27FC236}">
                <a16:creationId xmlns:a16="http://schemas.microsoft.com/office/drawing/2014/main" id="{8A0FE86B-2132-DD8F-D1C9-4059625404B9}"/>
              </a:ext>
            </a:extLst>
          </p:cNvPr>
          <p:cNvSpPr/>
          <p:nvPr/>
        </p:nvSpPr>
        <p:spPr bwMode="auto">
          <a:xfrm>
            <a:off x="11148081" y="1994256"/>
            <a:ext cx="877931" cy="730954"/>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6" name="TextBox 95">
            <a:extLst>
              <a:ext uri="{FF2B5EF4-FFF2-40B4-BE49-F238E27FC236}">
                <a16:creationId xmlns:a16="http://schemas.microsoft.com/office/drawing/2014/main" id="{4DC5D090-D429-07F6-0866-91029C1B1DD2}"/>
              </a:ext>
            </a:extLst>
          </p:cNvPr>
          <p:cNvSpPr txBox="1"/>
          <p:nvPr/>
        </p:nvSpPr>
        <p:spPr>
          <a:xfrm>
            <a:off x="11173947" y="3077392"/>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Unlicensed Users</a:t>
            </a:r>
          </a:p>
        </p:txBody>
      </p:sp>
      <p:sp>
        <p:nvSpPr>
          <p:cNvPr id="97" name="TextBox 96">
            <a:extLst>
              <a:ext uri="{FF2B5EF4-FFF2-40B4-BE49-F238E27FC236}">
                <a16:creationId xmlns:a16="http://schemas.microsoft.com/office/drawing/2014/main" id="{C66B462D-C2BB-1BBD-90E3-278E0630CC36}"/>
              </a:ext>
            </a:extLst>
          </p:cNvPr>
          <p:cNvSpPr txBox="1"/>
          <p:nvPr/>
        </p:nvSpPr>
        <p:spPr>
          <a:xfrm>
            <a:off x="11173947" y="1833711"/>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98" name="TextBox 97">
            <a:extLst>
              <a:ext uri="{FF2B5EF4-FFF2-40B4-BE49-F238E27FC236}">
                <a16:creationId xmlns:a16="http://schemas.microsoft.com/office/drawing/2014/main" id="{B5CED005-BBC1-B5AB-4D48-8E01EC09B187}"/>
              </a:ext>
            </a:extLst>
          </p:cNvPr>
          <p:cNvSpPr txBox="1"/>
          <p:nvPr/>
        </p:nvSpPr>
        <p:spPr>
          <a:xfrm>
            <a:off x="11131985" y="2358562"/>
            <a:ext cx="9101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 Support Agent</a:t>
            </a:r>
          </a:p>
        </p:txBody>
      </p:sp>
      <p:pic>
        <p:nvPicPr>
          <p:cNvPr id="99" name="Graphic 98" descr="Users outline">
            <a:extLst>
              <a:ext uri="{FF2B5EF4-FFF2-40B4-BE49-F238E27FC236}">
                <a16:creationId xmlns:a16="http://schemas.microsoft.com/office/drawing/2014/main" id="{52D723A8-98F1-B4E8-E87B-786260BF3B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21076" y="1993777"/>
            <a:ext cx="331940" cy="331940"/>
          </a:xfrm>
          <a:prstGeom prst="rect">
            <a:avLst/>
          </a:prstGeom>
        </p:spPr>
      </p:pic>
      <p:pic>
        <p:nvPicPr>
          <p:cNvPr id="100" name="Graphic 99">
            <a:extLst>
              <a:ext uri="{FF2B5EF4-FFF2-40B4-BE49-F238E27FC236}">
                <a16:creationId xmlns:a16="http://schemas.microsoft.com/office/drawing/2014/main" id="{8F4BE241-ADAB-CA79-237E-445D7B1711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5810" y="2850112"/>
            <a:ext cx="423824" cy="423824"/>
          </a:xfrm>
          <a:prstGeom prst="rect">
            <a:avLst/>
          </a:prstGeom>
        </p:spPr>
      </p:pic>
      <p:sp>
        <p:nvSpPr>
          <p:cNvPr id="101" name="TextBox 100">
            <a:extLst>
              <a:ext uri="{FF2B5EF4-FFF2-40B4-BE49-F238E27FC236}">
                <a16:creationId xmlns:a16="http://schemas.microsoft.com/office/drawing/2014/main" id="{8A6973A2-8D7A-5EEB-114A-7E9BCB5687D9}"/>
              </a:ext>
            </a:extLst>
          </p:cNvPr>
          <p:cNvSpPr txBox="1"/>
          <p:nvPr/>
        </p:nvSpPr>
        <p:spPr>
          <a:xfrm>
            <a:off x="4741234" y="2629742"/>
            <a:ext cx="69127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D365 customer portal (core banking system)</a:t>
            </a:r>
          </a:p>
        </p:txBody>
      </p:sp>
      <p:sp>
        <p:nvSpPr>
          <p:cNvPr id="102" name="TextBox 101">
            <a:extLst>
              <a:ext uri="{FF2B5EF4-FFF2-40B4-BE49-F238E27FC236}">
                <a16:creationId xmlns:a16="http://schemas.microsoft.com/office/drawing/2014/main" id="{992DA6A2-0243-CA90-AD99-87C93BF593ED}"/>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103" name="Graphic 102">
            <a:extLst>
              <a:ext uri="{FF2B5EF4-FFF2-40B4-BE49-F238E27FC236}">
                <a16:creationId xmlns:a16="http://schemas.microsoft.com/office/drawing/2014/main" id="{DE2DDC22-5DD6-F9BE-03A9-2747C51F39C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0529" y="2114822"/>
            <a:ext cx="601758" cy="601758"/>
          </a:xfrm>
          <a:prstGeom prst="rect">
            <a:avLst/>
          </a:prstGeom>
        </p:spPr>
      </p:pic>
      <p:sp>
        <p:nvSpPr>
          <p:cNvPr id="104" name="TextBox 103">
            <a:extLst>
              <a:ext uri="{FF2B5EF4-FFF2-40B4-BE49-F238E27FC236}">
                <a16:creationId xmlns:a16="http://schemas.microsoft.com/office/drawing/2014/main" id="{3D8A625F-D18D-1583-35BE-A83C588F4D08}"/>
              </a:ext>
            </a:extLst>
          </p:cNvPr>
          <p:cNvSpPr txBox="1"/>
          <p:nvPr/>
        </p:nvSpPr>
        <p:spPr>
          <a:xfrm>
            <a:off x="6266339" y="4444467"/>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8a. Agent logs are displayed on Copilot Studio Kit</a:t>
            </a:r>
          </a:p>
        </p:txBody>
      </p:sp>
      <p:sp>
        <p:nvSpPr>
          <p:cNvPr id="105" name="TextBox 104">
            <a:extLst>
              <a:ext uri="{FF2B5EF4-FFF2-40B4-BE49-F238E27FC236}">
                <a16:creationId xmlns:a16="http://schemas.microsoft.com/office/drawing/2014/main" id="{AC8E006C-4D76-B2F1-53F6-AFF249E785F7}"/>
              </a:ext>
            </a:extLst>
          </p:cNvPr>
          <p:cNvSpPr txBox="1"/>
          <p:nvPr/>
        </p:nvSpPr>
        <p:spPr>
          <a:xfrm>
            <a:off x="6283655" y="3876644"/>
            <a:ext cx="104550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Customer details stored as records </a:t>
            </a:r>
          </a:p>
        </p:txBody>
      </p:sp>
      <p:cxnSp>
        <p:nvCxnSpPr>
          <p:cNvPr id="106" name="Connector: Elbow 105">
            <a:extLst>
              <a:ext uri="{FF2B5EF4-FFF2-40B4-BE49-F238E27FC236}">
                <a16:creationId xmlns:a16="http://schemas.microsoft.com/office/drawing/2014/main" id="{33262749-6251-00E4-63E8-1DCED4926227}"/>
              </a:ext>
            </a:extLst>
          </p:cNvPr>
          <p:cNvCxnSpPr>
            <a:cxnSpLocks/>
            <a:stCxn id="80" idx="0"/>
            <a:endCxn id="103" idx="3"/>
          </p:cNvCxnSpPr>
          <p:nvPr/>
        </p:nvCxnSpPr>
        <p:spPr>
          <a:xfrm rot="16200000" flipV="1">
            <a:off x="8941647" y="2106341"/>
            <a:ext cx="752972" cy="137169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CA8187A6-6A91-6FC3-CA76-ED72BADE7434}"/>
              </a:ext>
            </a:extLst>
          </p:cNvPr>
          <p:cNvSpPr txBox="1"/>
          <p:nvPr/>
        </p:nvSpPr>
        <p:spPr>
          <a:xfrm>
            <a:off x="8837910" y="2303482"/>
            <a:ext cx="109031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Forwards queries to the orchestrator</a:t>
            </a:r>
          </a:p>
        </p:txBody>
      </p:sp>
      <p:cxnSp>
        <p:nvCxnSpPr>
          <p:cNvPr id="108" name="Straight Arrow Connector 107">
            <a:extLst>
              <a:ext uri="{FF2B5EF4-FFF2-40B4-BE49-F238E27FC236}">
                <a16:creationId xmlns:a16="http://schemas.microsoft.com/office/drawing/2014/main" id="{CCEBA36D-FC7B-0790-55E2-4D45A6B014A7}"/>
              </a:ext>
            </a:extLst>
          </p:cNvPr>
          <p:cNvCxnSpPr>
            <a:cxnSpLocks/>
            <a:endCxn id="103" idx="2"/>
          </p:cNvCxnSpPr>
          <p:nvPr/>
        </p:nvCxnSpPr>
        <p:spPr>
          <a:xfrm flipV="1">
            <a:off x="8331408" y="2716580"/>
            <a:ext cx="0" cy="33625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B1421D3F-83AA-CC04-FCFB-0E4627706C2F}"/>
              </a:ext>
            </a:extLst>
          </p:cNvPr>
          <p:cNvSpPr txBox="1"/>
          <p:nvPr/>
        </p:nvSpPr>
        <p:spPr>
          <a:xfrm>
            <a:off x="7659681" y="2869605"/>
            <a:ext cx="69127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Pulls knowledge and customer info</a:t>
            </a:r>
          </a:p>
        </p:txBody>
      </p:sp>
      <p:cxnSp>
        <p:nvCxnSpPr>
          <p:cNvPr id="110" name="Connector: Elbow 109">
            <a:extLst>
              <a:ext uri="{FF2B5EF4-FFF2-40B4-BE49-F238E27FC236}">
                <a16:creationId xmlns:a16="http://schemas.microsoft.com/office/drawing/2014/main" id="{EAF7D331-C52B-5B55-C1B2-3A92DE3AC87D}"/>
              </a:ext>
            </a:extLst>
          </p:cNvPr>
          <p:cNvCxnSpPr>
            <a:cxnSpLocks/>
            <a:endCxn id="80" idx="1"/>
          </p:cNvCxnSpPr>
          <p:nvPr/>
        </p:nvCxnSpPr>
        <p:spPr>
          <a:xfrm>
            <a:off x="8632287" y="2481672"/>
            <a:ext cx="929194" cy="900832"/>
          </a:xfrm>
          <a:prstGeom prst="bentConnector3">
            <a:avLst>
              <a:gd name="adj1" fmla="val 7747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C75603B4-B426-902C-2D02-D944221AF0B7}"/>
              </a:ext>
            </a:extLst>
          </p:cNvPr>
          <p:cNvSpPr txBox="1"/>
          <p:nvPr/>
        </p:nvSpPr>
        <p:spPr>
          <a:xfrm>
            <a:off x="8616192" y="2547458"/>
            <a:ext cx="69127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Response when confidence &gt;=0.7</a:t>
            </a:r>
          </a:p>
        </p:txBody>
      </p:sp>
      <p:cxnSp>
        <p:nvCxnSpPr>
          <p:cNvPr id="113" name="Straight Arrow Connector 112">
            <a:extLst>
              <a:ext uri="{FF2B5EF4-FFF2-40B4-BE49-F238E27FC236}">
                <a16:creationId xmlns:a16="http://schemas.microsoft.com/office/drawing/2014/main" id="{6E1E4547-6327-5D67-DB04-E3B2272C2DFC}"/>
              </a:ext>
            </a:extLst>
          </p:cNvPr>
          <p:cNvCxnSpPr>
            <a:cxnSpLocks/>
          </p:cNvCxnSpPr>
          <p:nvPr/>
        </p:nvCxnSpPr>
        <p:spPr>
          <a:xfrm flipH="1">
            <a:off x="5291243" y="2263656"/>
            <a:ext cx="289504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0B3495DD-1B25-2C8A-8D17-2C5789A95EE5}"/>
              </a:ext>
            </a:extLst>
          </p:cNvPr>
          <p:cNvSpPr txBox="1"/>
          <p:nvPr/>
        </p:nvSpPr>
        <p:spPr>
          <a:xfrm>
            <a:off x="5566847" y="2143103"/>
            <a:ext cx="1903278"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If confidence score &lt;0.7, hand over to agent</a:t>
            </a:r>
          </a:p>
        </p:txBody>
      </p:sp>
      <p:sp>
        <p:nvSpPr>
          <p:cNvPr id="116" name="Left Brace 115">
            <a:extLst>
              <a:ext uri="{FF2B5EF4-FFF2-40B4-BE49-F238E27FC236}">
                <a16:creationId xmlns:a16="http://schemas.microsoft.com/office/drawing/2014/main" id="{0A2F4B7B-2936-A877-4169-36C367857BC1}"/>
              </a:ext>
            </a:extLst>
          </p:cNvPr>
          <p:cNvSpPr/>
          <p:nvPr/>
        </p:nvSpPr>
        <p:spPr>
          <a:xfrm>
            <a:off x="10940708" y="1986097"/>
            <a:ext cx="155448" cy="1982315"/>
          </a:xfrm>
          <a:prstGeom prst="leftBrace">
            <a:avLst>
              <a:gd name="adj1" fmla="val 0"/>
              <a:gd name="adj2" fmla="val 50000"/>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117" name="Straight Arrow Connector 116">
            <a:extLst>
              <a:ext uri="{FF2B5EF4-FFF2-40B4-BE49-F238E27FC236}">
                <a16:creationId xmlns:a16="http://schemas.microsoft.com/office/drawing/2014/main" id="{54A54858-D1EB-CC05-78B6-9CA43E33DAC0}"/>
              </a:ext>
            </a:extLst>
          </p:cNvPr>
          <p:cNvCxnSpPr>
            <a:cxnSpLocks/>
          </p:cNvCxnSpPr>
          <p:nvPr/>
        </p:nvCxnSpPr>
        <p:spPr>
          <a:xfrm flipH="1">
            <a:off x="10446474" y="3237458"/>
            <a:ext cx="569552"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835BF253-BD71-59F6-E4F5-052E00597331}"/>
              </a:ext>
            </a:extLst>
          </p:cNvPr>
          <p:cNvCxnSpPr>
            <a:cxnSpLocks/>
          </p:cNvCxnSpPr>
          <p:nvPr/>
        </p:nvCxnSpPr>
        <p:spPr>
          <a:xfrm>
            <a:off x="10446474" y="3499945"/>
            <a:ext cx="569552" cy="872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9B621BF8-644C-2C5B-BEA1-1898FF682D0E}"/>
              </a:ext>
            </a:extLst>
          </p:cNvPr>
          <p:cNvSpPr txBox="1"/>
          <p:nvPr/>
        </p:nvSpPr>
        <p:spPr>
          <a:xfrm>
            <a:off x="10365194" y="3100502"/>
            <a:ext cx="69127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Queries</a:t>
            </a:r>
          </a:p>
        </p:txBody>
      </p:sp>
      <p:pic>
        <p:nvPicPr>
          <p:cNvPr id="120" name="Graphic 119">
            <a:extLst>
              <a:ext uri="{FF2B5EF4-FFF2-40B4-BE49-F238E27FC236}">
                <a16:creationId xmlns:a16="http://schemas.microsoft.com/office/drawing/2014/main" id="{9CD252D1-E36C-C45B-3D11-FD05B884C8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71971" y="2119198"/>
            <a:ext cx="423824" cy="423824"/>
          </a:xfrm>
          <a:prstGeom prst="rect">
            <a:avLst/>
          </a:prstGeom>
        </p:spPr>
      </p:pic>
      <p:sp>
        <p:nvSpPr>
          <p:cNvPr id="122" name="TextBox 121">
            <a:extLst>
              <a:ext uri="{FF2B5EF4-FFF2-40B4-BE49-F238E27FC236}">
                <a16:creationId xmlns:a16="http://schemas.microsoft.com/office/drawing/2014/main" id="{EC4D9F62-E7EB-B29E-2444-7EA9332FF5B3}"/>
              </a:ext>
            </a:extLst>
          </p:cNvPr>
          <p:cNvSpPr txBox="1"/>
          <p:nvPr/>
        </p:nvSpPr>
        <p:spPr>
          <a:xfrm>
            <a:off x="4738245" y="1856533"/>
            <a:ext cx="69127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Omni Channel Support/ IVR</a:t>
            </a:r>
          </a:p>
        </p:txBody>
      </p:sp>
      <p:sp>
        <p:nvSpPr>
          <p:cNvPr id="124" name="Rectangle 123">
            <a:extLst>
              <a:ext uri="{FF2B5EF4-FFF2-40B4-BE49-F238E27FC236}">
                <a16:creationId xmlns:a16="http://schemas.microsoft.com/office/drawing/2014/main" id="{B923C566-B4A6-36ED-49CC-71EDEAC4F9C3}"/>
              </a:ext>
            </a:extLst>
          </p:cNvPr>
          <p:cNvSpPr/>
          <p:nvPr/>
        </p:nvSpPr>
        <p:spPr bwMode="auto">
          <a:xfrm>
            <a:off x="7331771" y="4392506"/>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25" name="Graphic 124">
            <a:extLst>
              <a:ext uri="{FF2B5EF4-FFF2-40B4-BE49-F238E27FC236}">
                <a16:creationId xmlns:a16="http://schemas.microsoft.com/office/drawing/2014/main" id="{2AADFABB-0520-E426-1F05-0BF83EE7D0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2740" y="4438052"/>
            <a:ext cx="390341" cy="390341"/>
          </a:xfrm>
          <a:prstGeom prst="rect">
            <a:avLst/>
          </a:prstGeom>
        </p:spPr>
      </p:pic>
      <p:pic>
        <p:nvPicPr>
          <p:cNvPr id="126" name="Graphic 125">
            <a:extLst>
              <a:ext uri="{FF2B5EF4-FFF2-40B4-BE49-F238E27FC236}">
                <a16:creationId xmlns:a16="http://schemas.microsoft.com/office/drawing/2014/main" id="{2D9CF60E-85D8-1FCD-1038-41ADB9A5A8F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634947" y="4438052"/>
            <a:ext cx="390341" cy="390341"/>
          </a:xfrm>
          <a:prstGeom prst="rect">
            <a:avLst/>
          </a:prstGeom>
        </p:spPr>
      </p:pic>
      <p:sp>
        <p:nvSpPr>
          <p:cNvPr id="129" name="TextBox 128">
            <a:extLst>
              <a:ext uri="{FF2B5EF4-FFF2-40B4-BE49-F238E27FC236}">
                <a16:creationId xmlns:a16="http://schemas.microsoft.com/office/drawing/2014/main" id="{9058BB1B-28EE-E2A9-2C0A-123294F52673}"/>
              </a:ext>
            </a:extLst>
          </p:cNvPr>
          <p:cNvSpPr txBox="1"/>
          <p:nvPr/>
        </p:nvSpPr>
        <p:spPr>
          <a:xfrm>
            <a:off x="8430719" y="4816047"/>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131" name="Rectangle 130">
            <a:extLst>
              <a:ext uri="{FF2B5EF4-FFF2-40B4-BE49-F238E27FC236}">
                <a16:creationId xmlns:a16="http://schemas.microsoft.com/office/drawing/2014/main" id="{CC498165-5865-5E53-276C-7C1A2DCC6846}"/>
              </a:ext>
            </a:extLst>
          </p:cNvPr>
          <p:cNvSpPr/>
          <p:nvPr/>
        </p:nvSpPr>
        <p:spPr bwMode="auto">
          <a:xfrm>
            <a:off x="4476814" y="4182515"/>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33" name="Graphic 132">
            <a:extLst>
              <a:ext uri="{FF2B5EF4-FFF2-40B4-BE49-F238E27FC236}">
                <a16:creationId xmlns:a16="http://schemas.microsoft.com/office/drawing/2014/main" id="{F4A4C26A-9E78-1EA7-1192-2A1D52D03B5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33677" y="5140060"/>
            <a:ext cx="227480" cy="227480"/>
          </a:xfrm>
          <a:prstGeom prst="rect">
            <a:avLst/>
          </a:prstGeom>
        </p:spPr>
      </p:pic>
      <p:pic>
        <p:nvPicPr>
          <p:cNvPr id="134" name="Graphic 133">
            <a:extLst>
              <a:ext uri="{FF2B5EF4-FFF2-40B4-BE49-F238E27FC236}">
                <a16:creationId xmlns:a16="http://schemas.microsoft.com/office/drawing/2014/main" id="{4936F9C6-1F85-35F5-A78F-2D8A94EAC4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3677" y="4547364"/>
            <a:ext cx="227480" cy="227480"/>
          </a:xfrm>
          <a:prstGeom prst="rect">
            <a:avLst/>
          </a:prstGeom>
        </p:spPr>
      </p:pic>
      <p:pic>
        <p:nvPicPr>
          <p:cNvPr id="136" name="Graphic 135">
            <a:extLst>
              <a:ext uri="{FF2B5EF4-FFF2-40B4-BE49-F238E27FC236}">
                <a16:creationId xmlns:a16="http://schemas.microsoft.com/office/drawing/2014/main" id="{D01B3F44-E8E8-E472-9FEC-C9F4DA56B5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33677" y="4251015"/>
            <a:ext cx="227481" cy="227481"/>
          </a:xfrm>
          <a:prstGeom prst="rect">
            <a:avLst/>
          </a:prstGeom>
        </p:spPr>
      </p:pic>
      <p:pic>
        <p:nvPicPr>
          <p:cNvPr id="138" name="Graphic 137">
            <a:extLst>
              <a:ext uri="{FF2B5EF4-FFF2-40B4-BE49-F238E27FC236}">
                <a16:creationId xmlns:a16="http://schemas.microsoft.com/office/drawing/2014/main" id="{7F4859B9-69D9-DC9A-C428-5EC59D47BA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20967" y="5758176"/>
            <a:ext cx="252900" cy="227480"/>
          </a:xfrm>
          <a:prstGeom prst="rect">
            <a:avLst/>
          </a:prstGeom>
        </p:spPr>
      </p:pic>
      <p:pic>
        <p:nvPicPr>
          <p:cNvPr id="140" name="Graphic 139">
            <a:extLst>
              <a:ext uri="{FF2B5EF4-FFF2-40B4-BE49-F238E27FC236}">
                <a16:creationId xmlns:a16="http://schemas.microsoft.com/office/drawing/2014/main" id="{D82EF235-807C-B3E3-C080-7593BE001C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3677" y="6054523"/>
            <a:ext cx="227480" cy="227480"/>
          </a:xfrm>
          <a:prstGeom prst="rect">
            <a:avLst/>
          </a:prstGeom>
        </p:spPr>
      </p:pic>
      <p:sp>
        <p:nvSpPr>
          <p:cNvPr id="143" name="TextBox 142">
            <a:extLst>
              <a:ext uri="{FF2B5EF4-FFF2-40B4-BE49-F238E27FC236}">
                <a16:creationId xmlns:a16="http://schemas.microsoft.com/office/drawing/2014/main" id="{51F6F5EA-BC97-FAEB-6CE0-1D9A27D5B346}"/>
              </a:ext>
            </a:extLst>
          </p:cNvPr>
          <p:cNvSpPr txBox="1"/>
          <p:nvPr/>
        </p:nvSpPr>
        <p:spPr>
          <a:xfrm>
            <a:off x="4865546" y="4326283"/>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45" name="TextBox 144">
            <a:extLst>
              <a:ext uri="{FF2B5EF4-FFF2-40B4-BE49-F238E27FC236}">
                <a16:creationId xmlns:a16="http://schemas.microsoft.com/office/drawing/2014/main" id="{66BA27DE-F297-DB10-3DB5-4CED1140EB6C}"/>
              </a:ext>
            </a:extLst>
          </p:cNvPr>
          <p:cNvSpPr txBox="1"/>
          <p:nvPr/>
        </p:nvSpPr>
        <p:spPr>
          <a:xfrm>
            <a:off x="5034505" y="462263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48" name="TextBox 147">
            <a:extLst>
              <a:ext uri="{FF2B5EF4-FFF2-40B4-BE49-F238E27FC236}">
                <a16:creationId xmlns:a16="http://schemas.microsoft.com/office/drawing/2014/main" id="{02AECE46-97B9-7D9F-BA3C-5E366787259B}"/>
              </a:ext>
            </a:extLst>
          </p:cNvPr>
          <p:cNvSpPr txBox="1"/>
          <p:nvPr/>
        </p:nvSpPr>
        <p:spPr>
          <a:xfrm>
            <a:off x="4876433" y="5214804"/>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50" name="TextBox 149">
            <a:extLst>
              <a:ext uri="{FF2B5EF4-FFF2-40B4-BE49-F238E27FC236}">
                <a16:creationId xmlns:a16="http://schemas.microsoft.com/office/drawing/2014/main" id="{57BC9DEA-251E-BEB9-C9FF-5F9FAB4E258C}"/>
              </a:ext>
            </a:extLst>
          </p:cNvPr>
          <p:cNvSpPr txBox="1"/>
          <p:nvPr/>
        </p:nvSpPr>
        <p:spPr>
          <a:xfrm>
            <a:off x="4812177" y="5832920"/>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51" name="TextBox 150">
            <a:extLst>
              <a:ext uri="{FF2B5EF4-FFF2-40B4-BE49-F238E27FC236}">
                <a16:creationId xmlns:a16="http://schemas.microsoft.com/office/drawing/2014/main" id="{FA606343-B9E2-AC36-D481-2A6A4D449637}"/>
              </a:ext>
            </a:extLst>
          </p:cNvPr>
          <p:cNvSpPr txBox="1"/>
          <p:nvPr/>
        </p:nvSpPr>
        <p:spPr>
          <a:xfrm>
            <a:off x="4928602" y="6129267"/>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53" name="TextBox 152">
            <a:extLst>
              <a:ext uri="{FF2B5EF4-FFF2-40B4-BE49-F238E27FC236}">
                <a16:creationId xmlns:a16="http://schemas.microsoft.com/office/drawing/2014/main" id="{70E6E4CF-57C6-5058-04B1-A4F9F464C21C}"/>
              </a:ext>
            </a:extLst>
          </p:cNvPr>
          <p:cNvSpPr txBox="1"/>
          <p:nvPr/>
        </p:nvSpPr>
        <p:spPr>
          <a:xfrm>
            <a:off x="4649516" y="4029193"/>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54" name="Graphic 153">
            <a:extLst>
              <a:ext uri="{FF2B5EF4-FFF2-40B4-BE49-F238E27FC236}">
                <a16:creationId xmlns:a16="http://schemas.microsoft.com/office/drawing/2014/main" id="{6A0109D2-BF52-E184-A45C-9CE374ECCFA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20967" y="5436408"/>
            <a:ext cx="252900" cy="252900"/>
          </a:xfrm>
          <a:prstGeom prst="rect">
            <a:avLst/>
          </a:prstGeom>
        </p:spPr>
      </p:pic>
      <p:pic>
        <p:nvPicPr>
          <p:cNvPr id="156" name="Graphic 155">
            <a:extLst>
              <a:ext uri="{FF2B5EF4-FFF2-40B4-BE49-F238E27FC236}">
                <a16:creationId xmlns:a16="http://schemas.microsoft.com/office/drawing/2014/main" id="{8C1C91DA-DD70-21FA-003C-E265BF46DCA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33677" y="4843712"/>
            <a:ext cx="227480" cy="227480"/>
          </a:xfrm>
          <a:prstGeom prst="rect">
            <a:avLst/>
          </a:prstGeom>
        </p:spPr>
      </p:pic>
      <p:sp>
        <p:nvSpPr>
          <p:cNvPr id="158" name="TextBox 157">
            <a:extLst>
              <a:ext uri="{FF2B5EF4-FFF2-40B4-BE49-F238E27FC236}">
                <a16:creationId xmlns:a16="http://schemas.microsoft.com/office/drawing/2014/main" id="{4DB7D608-8D1A-10F7-10B0-9CAF23D9DF89}"/>
              </a:ext>
            </a:extLst>
          </p:cNvPr>
          <p:cNvSpPr txBox="1"/>
          <p:nvPr/>
        </p:nvSpPr>
        <p:spPr>
          <a:xfrm>
            <a:off x="5022435" y="4918980"/>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59" name="TextBox 158">
            <a:extLst>
              <a:ext uri="{FF2B5EF4-FFF2-40B4-BE49-F238E27FC236}">
                <a16:creationId xmlns:a16="http://schemas.microsoft.com/office/drawing/2014/main" id="{FE908F48-DAA1-0B9B-FEAD-BB19CC8DD36D}"/>
              </a:ext>
            </a:extLst>
          </p:cNvPr>
          <p:cNvSpPr txBox="1"/>
          <p:nvPr/>
        </p:nvSpPr>
        <p:spPr>
          <a:xfrm>
            <a:off x="5000240" y="5524386"/>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60" name="Graphic 159">
            <a:extLst>
              <a:ext uri="{FF2B5EF4-FFF2-40B4-BE49-F238E27FC236}">
                <a16:creationId xmlns:a16="http://schemas.microsoft.com/office/drawing/2014/main" id="{13D6B839-3189-6D3C-8EB0-332A2517A86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533677" y="6350870"/>
            <a:ext cx="227480" cy="227480"/>
          </a:xfrm>
          <a:prstGeom prst="rect">
            <a:avLst/>
          </a:prstGeom>
        </p:spPr>
      </p:pic>
      <p:sp>
        <p:nvSpPr>
          <p:cNvPr id="161" name="TextBox 160">
            <a:extLst>
              <a:ext uri="{FF2B5EF4-FFF2-40B4-BE49-F238E27FC236}">
                <a16:creationId xmlns:a16="http://schemas.microsoft.com/office/drawing/2014/main" id="{5C108D39-C2D4-9E19-2B70-9A9678B89983}"/>
              </a:ext>
            </a:extLst>
          </p:cNvPr>
          <p:cNvSpPr txBox="1"/>
          <p:nvPr/>
        </p:nvSpPr>
        <p:spPr>
          <a:xfrm>
            <a:off x="4928602" y="6425614"/>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pic>
        <p:nvPicPr>
          <p:cNvPr id="162" name="Graphic 161">
            <a:extLst>
              <a:ext uri="{FF2B5EF4-FFF2-40B4-BE49-F238E27FC236}">
                <a16:creationId xmlns:a16="http://schemas.microsoft.com/office/drawing/2014/main" id="{45B55C4C-D174-D944-42EF-D2CBBF09F6C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700159" y="3316272"/>
            <a:ext cx="227480" cy="227480"/>
          </a:xfrm>
          <a:prstGeom prst="rect">
            <a:avLst/>
          </a:prstGeom>
        </p:spPr>
      </p:pic>
      <p:pic>
        <p:nvPicPr>
          <p:cNvPr id="163" name="Graphic 162" descr="Internet with solid fill">
            <a:extLst>
              <a:ext uri="{FF2B5EF4-FFF2-40B4-BE49-F238E27FC236}">
                <a16:creationId xmlns:a16="http://schemas.microsoft.com/office/drawing/2014/main" id="{2B67EF3A-BD74-E8F9-DEEE-C515B9DC21D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053162" y="3293846"/>
            <a:ext cx="272547" cy="272547"/>
          </a:xfrm>
          <a:prstGeom prst="rect">
            <a:avLst/>
          </a:prstGeom>
        </p:spPr>
      </p:pic>
      <p:sp>
        <p:nvSpPr>
          <p:cNvPr id="164" name="Rectangle: Rounded Corners 163">
            <a:extLst>
              <a:ext uri="{FF2B5EF4-FFF2-40B4-BE49-F238E27FC236}">
                <a16:creationId xmlns:a16="http://schemas.microsoft.com/office/drawing/2014/main" id="{18953500-2C64-F206-9A03-D13FA07704F7}"/>
              </a:ext>
            </a:extLst>
          </p:cNvPr>
          <p:cNvSpPr/>
          <p:nvPr/>
        </p:nvSpPr>
        <p:spPr bwMode="auto">
          <a:xfrm>
            <a:off x="7525292" y="3056712"/>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5" name="TextBox 164">
            <a:extLst>
              <a:ext uri="{FF2B5EF4-FFF2-40B4-BE49-F238E27FC236}">
                <a16:creationId xmlns:a16="http://schemas.microsoft.com/office/drawing/2014/main" id="{673FBE31-ABD5-24AB-5B87-8B4731B3CEE5}"/>
              </a:ext>
            </a:extLst>
          </p:cNvPr>
          <p:cNvSpPr txBox="1"/>
          <p:nvPr/>
        </p:nvSpPr>
        <p:spPr>
          <a:xfrm>
            <a:off x="7921459" y="3079760"/>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66" name="Graphic 165">
            <a:extLst>
              <a:ext uri="{FF2B5EF4-FFF2-40B4-BE49-F238E27FC236}">
                <a16:creationId xmlns:a16="http://schemas.microsoft.com/office/drawing/2014/main" id="{3A30308C-1867-5BC5-1307-021C8DEA4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243" y="3191100"/>
            <a:ext cx="390593" cy="390593"/>
          </a:xfrm>
          <a:prstGeom prst="rect">
            <a:avLst/>
          </a:prstGeom>
        </p:spPr>
      </p:pic>
      <p:sp>
        <p:nvSpPr>
          <p:cNvPr id="167" name="TextBox 166">
            <a:extLst>
              <a:ext uri="{FF2B5EF4-FFF2-40B4-BE49-F238E27FC236}">
                <a16:creationId xmlns:a16="http://schemas.microsoft.com/office/drawing/2014/main" id="{CF9C6F34-B5A2-898D-100B-F70C49A12B95}"/>
              </a:ext>
            </a:extLst>
          </p:cNvPr>
          <p:cNvSpPr txBox="1"/>
          <p:nvPr/>
        </p:nvSpPr>
        <p:spPr>
          <a:xfrm>
            <a:off x="7635855" y="3579756"/>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69" name="TextBox 168">
            <a:extLst>
              <a:ext uri="{FF2B5EF4-FFF2-40B4-BE49-F238E27FC236}">
                <a16:creationId xmlns:a16="http://schemas.microsoft.com/office/drawing/2014/main" id="{295959A5-35E4-80D5-A2C6-B5F8EDF4C474}"/>
              </a:ext>
            </a:extLst>
          </p:cNvPr>
          <p:cNvSpPr txBox="1"/>
          <p:nvPr/>
        </p:nvSpPr>
        <p:spPr>
          <a:xfrm>
            <a:off x="8354992" y="3579756"/>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71" name="Graphic 170">
            <a:extLst>
              <a:ext uri="{FF2B5EF4-FFF2-40B4-BE49-F238E27FC236}">
                <a16:creationId xmlns:a16="http://schemas.microsoft.com/office/drawing/2014/main" id="{9EFFF122-BF1D-6162-2645-690FF428507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49527" y="3191100"/>
            <a:ext cx="390593" cy="390593"/>
          </a:xfrm>
          <a:prstGeom prst="rect">
            <a:avLst/>
          </a:prstGeom>
        </p:spPr>
      </p:pic>
      <p:cxnSp>
        <p:nvCxnSpPr>
          <p:cNvPr id="172" name="Connector: Elbow 171">
            <a:extLst>
              <a:ext uri="{FF2B5EF4-FFF2-40B4-BE49-F238E27FC236}">
                <a16:creationId xmlns:a16="http://schemas.microsoft.com/office/drawing/2014/main" id="{BF321D9B-8AD9-F08A-47F8-F07F5B912977}"/>
              </a:ext>
            </a:extLst>
          </p:cNvPr>
          <p:cNvCxnSpPr>
            <a:cxnSpLocks/>
            <a:stCxn id="69" idx="0"/>
          </p:cNvCxnSpPr>
          <p:nvPr/>
        </p:nvCxnSpPr>
        <p:spPr>
          <a:xfrm rot="5400000" flipH="1" flipV="1">
            <a:off x="8450647" y="1932790"/>
            <a:ext cx="195486" cy="5056948"/>
          </a:xfrm>
          <a:prstGeom prst="bentConnector2">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8B091A57-F3A4-F363-0597-597F78DB34DA}"/>
              </a:ext>
            </a:extLst>
          </p:cNvPr>
          <p:cNvCxnSpPr>
            <a:cxnSpLocks/>
            <a:endCxn id="95" idx="2"/>
          </p:cNvCxnSpPr>
          <p:nvPr/>
        </p:nvCxnSpPr>
        <p:spPr>
          <a:xfrm rot="5400000" flipH="1" flipV="1">
            <a:off x="10512180" y="3289891"/>
            <a:ext cx="1639548" cy="510186"/>
          </a:xfrm>
          <a:prstGeom prst="bentConnector3">
            <a:avLst>
              <a:gd name="adj1" fmla="val 8736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1619E984-1DC9-9CC0-DF11-16B0D1AFB587}"/>
              </a:ext>
            </a:extLst>
          </p:cNvPr>
          <p:cNvSpPr txBox="1"/>
          <p:nvPr/>
        </p:nvSpPr>
        <p:spPr>
          <a:xfrm>
            <a:off x="9665550" y="4405995"/>
            <a:ext cx="111090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8b. Agent logs are reviewed by admins and CSAT was shared with agents</a:t>
            </a:r>
          </a:p>
        </p:txBody>
      </p:sp>
      <p:cxnSp>
        <p:nvCxnSpPr>
          <p:cNvPr id="176" name="Straight Arrow Connector 175">
            <a:extLst>
              <a:ext uri="{FF2B5EF4-FFF2-40B4-BE49-F238E27FC236}">
                <a16:creationId xmlns:a16="http://schemas.microsoft.com/office/drawing/2014/main" id="{7EE9C2CF-8BE6-C68E-9571-CEA081736895}"/>
              </a:ext>
            </a:extLst>
          </p:cNvPr>
          <p:cNvCxnSpPr>
            <a:cxnSpLocks/>
          </p:cNvCxnSpPr>
          <p:nvPr/>
        </p:nvCxnSpPr>
        <p:spPr>
          <a:xfrm flipH="1" flipV="1">
            <a:off x="8616192" y="2265189"/>
            <a:ext cx="2523841" cy="608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4176AFBF-46F6-C104-D40D-56584B6468BA}"/>
              </a:ext>
            </a:extLst>
          </p:cNvPr>
          <p:cNvSpPr txBox="1"/>
          <p:nvPr/>
        </p:nvSpPr>
        <p:spPr>
          <a:xfrm>
            <a:off x="8814684" y="2155452"/>
            <a:ext cx="159668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8c. Based on CSAT, instruction and prompts are updated</a:t>
            </a:r>
          </a:p>
        </p:txBody>
      </p:sp>
      <p:cxnSp>
        <p:nvCxnSpPr>
          <p:cNvPr id="178" name="Connector: Elbow 177">
            <a:extLst>
              <a:ext uri="{FF2B5EF4-FFF2-40B4-BE49-F238E27FC236}">
                <a16:creationId xmlns:a16="http://schemas.microsoft.com/office/drawing/2014/main" id="{E2BD8093-7C08-B774-75B2-2DBF5ACD9509}"/>
              </a:ext>
            </a:extLst>
          </p:cNvPr>
          <p:cNvCxnSpPr>
            <a:cxnSpLocks/>
            <a:endCxn id="167" idx="2"/>
          </p:cNvCxnSpPr>
          <p:nvPr/>
        </p:nvCxnSpPr>
        <p:spPr>
          <a:xfrm>
            <a:off x="5083883" y="3293846"/>
            <a:ext cx="2855657" cy="362854"/>
          </a:xfrm>
          <a:prstGeom prst="bentConnector4">
            <a:avLst>
              <a:gd name="adj1" fmla="val -273"/>
              <a:gd name="adj2" fmla="val 15445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9" name="Connector: Elbow 178">
            <a:extLst>
              <a:ext uri="{FF2B5EF4-FFF2-40B4-BE49-F238E27FC236}">
                <a16:creationId xmlns:a16="http://schemas.microsoft.com/office/drawing/2014/main" id="{D5554465-EA80-0E16-E1F2-8F33DBB6BEDB}"/>
              </a:ext>
            </a:extLst>
          </p:cNvPr>
          <p:cNvCxnSpPr>
            <a:cxnSpLocks/>
          </p:cNvCxnSpPr>
          <p:nvPr/>
        </p:nvCxnSpPr>
        <p:spPr>
          <a:xfrm rot="5400000" flipH="1" flipV="1">
            <a:off x="6821772" y="2548463"/>
            <a:ext cx="985257" cy="1352166"/>
          </a:xfrm>
          <a:prstGeom prst="bentConnector4">
            <a:avLst>
              <a:gd name="adj1" fmla="val -10522"/>
              <a:gd name="adj2" fmla="val 5696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F9656F77-83D8-AE1F-F67C-02D409A24D98}"/>
              </a:ext>
            </a:extLst>
          </p:cNvPr>
          <p:cNvSpPr txBox="1"/>
          <p:nvPr/>
        </p:nvSpPr>
        <p:spPr>
          <a:xfrm>
            <a:off x="6988657" y="2518850"/>
            <a:ext cx="98101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4b. Generates brief explanation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4c. Generates confidence score</a:t>
            </a:r>
          </a:p>
        </p:txBody>
      </p:sp>
      <p:cxnSp>
        <p:nvCxnSpPr>
          <p:cNvPr id="181" name="Connector: Elbow 180">
            <a:extLst>
              <a:ext uri="{FF2B5EF4-FFF2-40B4-BE49-F238E27FC236}">
                <a16:creationId xmlns:a16="http://schemas.microsoft.com/office/drawing/2014/main" id="{4CE359F7-D860-C488-48A0-E4B63BB44A40}"/>
              </a:ext>
            </a:extLst>
          </p:cNvPr>
          <p:cNvCxnSpPr>
            <a:cxnSpLocks/>
            <a:endCxn id="197" idx="1"/>
          </p:cNvCxnSpPr>
          <p:nvPr/>
        </p:nvCxnSpPr>
        <p:spPr>
          <a:xfrm rot="10800000" flipV="1">
            <a:off x="6535716" y="2411705"/>
            <a:ext cx="1527917" cy="1093702"/>
          </a:xfrm>
          <a:prstGeom prst="bentConnector3">
            <a:avLst>
              <a:gd name="adj1" fmla="val 11496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E1F54F0A-F1F0-98EE-5399-ED2343526297}"/>
              </a:ext>
            </a:extLst>
          </p:cNvPr>
          <p:cNvSpPr txBox="1"/>
          <p:nvPr/>
        </p:nvSpPr>
        <p:spPr>
          <a:xfrm>
            <a:off x="6340869" y="2332297"/>
            <a:ext cx="1409458"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4a. Analyze sentiment</a:t>
            </a:r>
          </a:p>
        </p:txBody>
      </p:sp>
      <p:cxnSp>
        <p:nvCxnSpPr>
          <p:cNvPr id="183" name="Straight Arrow Connector 182">
            <a:extLst>
              <a:ext uri="{FF2B5EF4-FFF2-40B4-BE49-F238E27FC236}">
                <a16:creationId xmlns:a16="http://schemas.microsoft.com/office/drawing/2014/main" id="{9E93388B-A9B2-675B-3C24-BA3F2931CF25}"/>
              </a:ext>
            </a:extLst>
          </p:cNvPr>
          <p:cNvCxnSpPr>
            <a:cxnSpLocks/>
          </p:cNvCxnSpPr>
          <p:nvPr/>
        </p:nvCxnSpPr>
        <p:spPr>
          <a:xfrm>
            <a:off x="5945870" y="1774191"/>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95CCC5EC-D57B-37C8-125B-047F100E7AA9}"/>
              </a:ext>
            </a:extLst>
          </p:cNvPr>
          <p:cNvSpPr txBox="1"/>
          <p:nvPr/>
        </p:nvSpPr>
        <p:spPr>
          <a:xfrm>
            <a:off x="6210008" y="1677478"/>
            <a:ext cx="500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Confidence Score</a:t>
            </a:r>
          </a:p>
        </p:txBody>
      </p:sp>
      <p:sp>
        <p:nvSpPr>
          <p:cNvPr id="191" name="TextBox 190">
            <a:extLst>
              <a:ext uri="{FF2B5EF4-FFF2-40B4-BE49-F238E27FC236}">
                <a16:creationId xmlns:a16="http://schemas.microsoft.com/office/drawing/2014/main" id="{6E54805B-15ED-4718-1F6B-8C9F8351F1CB}"/>
              </a:ext>
            </a:extLst>
          </p:cNvPr>
          <p:cNvSpPr txBox="1"/>
          <p:nvPr/>
        </p:nvSpPr>
        <p:spPr>
          <a:xfrm>
            <a:off x="6785437" y="1638953"/>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Risk</a:t>
            </a:r>
          </a:p>
        </p:txBody>
      </p:sp>
      <p:sp>
        <p:nvSpPr>
          <p:cNvPr id="192" name="TextBox 191">
            <a:extLst>
              <a:ext uri="{FF2B5EF4-FFF2-40B4-BE49-F238E27FC236}">
                <a16:creationId xmlns:a16="http://schemas.microsoft.com/office/drawing/2014/main" id="{7CD1FD40-DD51-74F1-E9EA-5E5B22363757}"/>
              </a:ext>
            </a:extLst>
          </p:cNvPr>
          <p:cNvSpPr txBox="1"/>
          <p:nvPr/>
        </p:nvSpPr>
        <p:spPr>
          <a:xfrm>
            <a:off x="5890446" y="1638953"/>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Risk</a:t>
            </a:r>
          </a:p>
        </p:txBody>
      </p:sp>
      <p:sp>
        <p:nvSpPr>
          <p:cNvPr id="193" name="TextBox 192">
            <a:extLst>
              <a:ext uri="{FF2B5EF4-FFF2-40B4-BE49-F238E27FC236}">
                <a16:creationId xmlns:a16="http://schemas.microsoft.com/office/drawing/2014/main" id="{8B915392-CE69-BA87-D198-A8C76AB60636}"/>
              </a:ext>
            </a:extLst>
          </p:cNvPr>
          <p:cNvSpPr txBox="1"/>
          <p:nvPr/>
        </p:nvSpPr>
        <p:spPr>
          <a:xfrm>
            <a:off x="5997284" y="1837363"/>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194" name="TextBox 193">
            <a:extLst>
              <a:ext uri="{FF2B5EF4-FFF2-40B4-BE49-F238E27FC236}">
                <a16:creationId xmlns:a16="http://schemas.microsoft.com/office/drawing/2014/main" id="{E41A34EB-8093-70D3-114F-DC8B2E120628}"/>
              </a:ext>
            </a:extLst>
          </p:cNvPr>
          <p:cNvSpPr txBox="1"/>
          <p:nvPr/>
        </p:nvSpPr>
        <p:spPr>
          <a:xfrm>
            <a:off x="6892275" y="1837363"/>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pic>
        <p:nvPicPr>
          <p:cNvPr id="195" name="Picture 194" descr="A blue rectangle with white text">
            <a:extLst>
              <a:ext uri="{FF2B5EF4-FFF2-40B4-BE49-F238E27FC236}">
                <a16:creationId xmlns:a16="http://schemas.microsoft.com/office/drawing/2014/main" id="{EEC18036-A5C2-9DE7-6F49-E6B4E2113DE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828816" y="3448267"/>
            <a:ext cx="132256" cy="92272"/>
          </a:xfrm>
          <a:prstGeom prst="rect">
            <a:avLst/>
          </a:prstGeom>
        </p:spPr>
      </p:pic>
      <p:sp>
        <p:nvSpPr>
          <p:cNvPr id="196" name="TextBox 195">
            <a:extLst>
              <a:ext uri="{FF2B5EF4-FFF2-40B4-BE49-F238E27FC236}">
                <a16:creationId xmlns:a16="http://schemas.microsoft.com/office/drawing/2014/main" id="{5BB289CA-93BE-C661-670F-D1D3D1DCAD84}"/>
              </a:ext>
            </a:extLst>
          </p:cNvPr>
          <p:cNvSpPr txBox="1"/>
          <p:nvPr/>
        </p:nvSpPr>
        <p:spPr>
          <a:xfrm>
            <a:off x="10325709" y="3588817"/>
            <a:ext cx="69127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Response</a:t>
            </a:r>
          </a:p>
        </p:txBody>
      </p:sp>
      <p:pic>
        <p:nvPicPr>
          <p:cNvPr id="197" name="Graphic 196">
            <a:extLst>
              <a:ext uri="{FF2B5EF4-FFF2-40B4-BE49-F238E27FC236}">
                <a16:creationId xmlns:a16="http://schemas.microsoft.com/office/drawing/2014/main" id="{B13CB078-5DA6-38B1-5ED9-C98C17E7F0D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535715" y="3391107"/>
            <a:ext cx="228600" cy="228600"/>
          </a:xfrm>
          <a:prstGeom prst="rect">
            <a:avLst/>
          </a:prstGeom>
        </p:spPr>
      </p:pic>
      <p:pic>
        <p:nvPicPr>
          <p:cNvPr id="198" name="Graphic 197">
            <a:extLst>
              <a:ext uri="{FF2B5EF4-FFF2-40B4-BE49-F238E27FC236}">
                <a16:creationId xmlns:a16="http://schemas.microsoft.com/office/drawing/2014/main" id="{8AC7A10F-D904-66C6-56F8-426134C28B2B}"/>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967373" y="3391107"/>
            <a:ext cx="228600" cy="228600"/>
          </a:xfrm>
          <a:prstGeom prst="rect">
            <a:avLst/>
          </a:prstGeom>
        </p:spPr>
      </p:pic>
      <p:pic>
        <p:nvPicPr>
          <p:cNvPr id="199" name="Graphic 198">
            <a:extLst>
              <a:ext uri="{FF2B5EF4-FFF2-40B4-BE49-F238E27FC236}">
                <a16:creationId xmlns:a16="http://schemas.microsoft.com/office/drawing/2014/main" id="{B3AECC0F-EDDE-2BCC-F079-448E140E8E0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063052" y="3391107"/>
            <a:ext cx="228600" cy="228600"/>
          </a:xfrm>
          <a:prstGeom prst="rect">
            <a:avLst/>
          </a:prstGeom>
        </p:spPr>
      </p:pic>
      <p:sp>
        <p:nvSpPr>
          <p:cNvPr id="200" name="TextBox 199">
            <a:extLst>
              <a:ext uri="{FF2B5EF4-FFF2-40B4-BE49-F238E27FC236}">
                <a16:creationId xmlns:a16="http://schemas.microsoft.com/office/drawing/2014/main" id="{EA36E0AA-F48E-CDF3-ED4E-DBE6D59F57C8}"/>
              </a:ext>
            </a:extLst>
          </p:cNvPr>
          <p:cNvSpPr txBox="1"/>
          <p:nvPr/>
        </p:nvSpPr>
        <p:spPr>
          <a:xfrm>
            <a:off x="6525843" y="3648708"/>
            <a:ext cx="248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
        <p:nvSpPr>
          <p:cNvPr id="201" name="TextBox 200">
            <a:extLst>
              <a:ext uri="{FF2B5EF4-FFF2-40B4-BE49-F238E27FC236}">
                <a16:creationId xmlns:a16="http://schemas.microsoft.com/office/drawing/2014/main" id="{86D446BD-1E7B-C15C-B61D-4D2C8BF4AFA3}"/>
              </a:ext>
            </a:extLst>
          </p:cNvPr>
          <p:cNvSpPr txBox="1"/>
          <p:nvPr/>
        </p:nvSpPr>
        <p:spPr>
          <a:xfrm>
            <a:off x="6908595" y="3648708"/>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sp>
        <p:nvSpPr>
          <p:cNvPr id="202" name="TextBox 201">
            <a:extLst>
              <a:ext uri="{FF2B5EF4-FFF2-40B4-BE49-F238E27FC236}">
                <a16:creationId xmlns:a16="http://schemas.microsoft.com/office/drawing/2014/main" id="{4DBC6048-355D-1EE5-7925-6594FA6C2722}"/>
              </a:ext>
            </a:extLst>
          </p:cNvPr>
          <p:cNvSpPr txBox="1"/>
          <p:nvPr/>
        </p:nvSpPr>
        <p:spPr>
          <a:xfrm>
            <a:off x="6004274" y="3648708"/>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Rest API</a:t>
            </a:r>
          </a:p>
        </p:txBody>
      </p:sp>
    </p:spTree>
    <p:extLst>
      <p:ext uri="{BB962C8B-B14F-4D97-AF65-F5344CB8AC3E}">
        <p14:creationId xmlns:p14="http://schemas.microsoft.com/office/powerpoint/2010/main" val="2500071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83F64-5D8E-5187-CC76-3369EA86DF5F}"/>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D043A397-8612-4A79-6EFA-3E23D7338E32}"/>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68768509-D0D9-C4F1-C77F-22BF52DF9423}"/>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C4E2D491-1835-23C7-EF0C-7160B8A8B03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Employees spend time searching for documents, chasing peers, or waiting on policy replies – often finding outdated or conflicting information, which slows decisions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44BADB3E-B28D-459F-F4E4-D18073BA453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28435BB0-3EBF-0986-5D2A-EECACD9401D8}"/>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Policies exist in multiple fragmented versions and formats, impact response accuracy</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Frequent changes don’t reach live agents in real time, creates for outdated responses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Heavy reliance on tacit, peer-shared knowledge leads to inconsistency and lower accuracy</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Knowledge retrieval, interpretation, and sharing is manual</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SME dependency creates bottlenecks and limits scalability</a:t>
            </a:r>
            <a:endParaRPr kumimoji="0" lang="en-DE"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08D12618-0467-769F-A3B3-D79FDBCA5B37}"/>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8ECB6279-736E-0FBA-A658-C4A72BA8B0AA}"/>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6F298B35-625A-3CAE-2FEC-3D20A348E48F}"/>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67A6F265-E07F-FD14-196C-C93AA3BECAC5}"/>
              </a:ext>
            </a:extLst>
          </p:cNvPr>
          <p:cNvSpPr txBox="1"/>
          <p:nvPr/>
        </p:nvSpPr>
        <p:spPr>
          <a:xfrm>
            <a:off x="11007097" y="515175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771ACCF3-EDBC-CEA4-DB2B-8F43A725064E}"/>
              </a:ext>
            </a:extLst>
          </p:cNvPr>
          <p:cNvSpPr/>
          <p:nvPr/>
        </p:nvSpPr>
        <p:spPr>
          <a:xfrm>
            <a:off x="8558347" y="5441608"/>
            <a:ext cx="3057247" cy="109933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5184416E-F012-F818-6738-D478D5330A9B}"/>
              </a:ext>
            </a:extLst>
          </p:cNvPr>
          <p:cNvSpPr/>
          <p:nvPr/>
        </p:nvSpPr>
        <p:spPr>
          <a:xfrm>
            <a:off x="9848016" y="5672312"/>
            <a:ext cx="1283109" cy="31146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All Bank Personnels</a:t>
            </a:r>
          </a:p>
        </p:txBody>
      </p:sp>
      <p:sp>
        <p:nvSpPr>
          <p:cNvPr id="22" name="Google Shape;498;p32">
            <a:extLst>
              <a:ext uri="{FF2B5EF4-FFF2-40B4-BE49-F238E27FC236}">
                <a16:creationId xmlns:a16="http://schemas.microsoft.com/office/drawing/2014/main" id="{BD746DD4-1140-E18B-216E-19FBEF209ECF}"/>
              </a:ext>
            </a:extLst>
          </p:cNvPr>
          <p:cNvSpPr/>
          <p:nvPr/>
        </p:nvSpPr>
        <p:spPr>
          <a:xfrm>
            <a:off x="8558349" y="1740226"/>
            <a:ext cx="3057246" cy="3565421"/>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82764BF-6D27-4639-457C-9D5AEC70D72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1B2028F6-2F47-754D-B90E-DC5D7E3A6E7D}"/>
              </a:ext>
            </a:extLst>
          </p:cNvPr>
          <p:cNvSpPr/>
          <p:nvPr/>
        </p:nvSpPr>
        <p:spPr>
          <a:xfrm>
            <a:off x="8955020" y="139143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Banking</a:t>
            </a:r>
          </a:p>
        </p:txBody>
      </p:sp>
      <p:grpSp>
        <p:nvGrpSpPr>
          <p:cNvPr id="66" name="Google Shape;2181;p75">
            <a:extLst>
              <a:ext uri="{FF2B5EF4-FFF2-40B4-BE49-F238E27FC236}">
                <a16:creationId xmlns:a16="http://schemas.microsoft.com/office/drawing/2014/main" id="{4B019E8E-4E13-FE8C-3CFE-DCDA0CC9DF6A}"/>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AFA6802E-5CB5-3D9C-B5AB-FB38C7CB2C64}"/>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83CE8133-E42B-9CBF-EAC5-11AAF89612E9}"/>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DB27A50D-42B8-9A0F-ADB2-ECBF2BFEAAFD}"/>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9D89D669-36B9-BDC1-D070-C63CB253589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B483C5F5-CE83-EABD-AD35-6EDC4CCCF67F}"/>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E4813902-F4CC-D48E-3080-5980E2EA1966}"/>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4254E71E-1541-2740-4F4A-933C7049A0E8}"/>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ED4D7CCA-D836-9055-567E-C156CF9E57AA}"/>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D3E1F1E6-DF34-C69F-1028-C6C76D6663FB}"/>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2CE174E-F44D-D605-4253-05016304A00A}"/>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D097EE4-0606-138B-4F86-1B4F4F7DD06C}"/>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FA768D9B-EBA8-DD3B-4F8D-FA34A1252F9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20F364B4-06D0-293F-15F8-023EFB80985C}"/>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Internal Policy Q&amp;A Agent</a:t>
            </a:r>
          </a:p>
        </p:txBody>
      </p:sp>
      <p:sp>
        <p:nvSpPr>
          <p:cNvPr id="36" name="TextBox 35">
            <a:extLst>
              <a:ext uri="{FF2B5EF4-FFF2-40B4-BE49-F238E27FC236}">
                <a16:creationId xmlns:a16="http://schemas.microsoft.com/office/drawing/2014/main" id="{A43C3ABE-33A9-C8F6-36E2-00CE47D784A8}"/>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Answers staff questions on internal policy and procedures using enterprise knowledge</a:t>
            </a:r>
          </a:p>
        </p:txBody>
      </p:sp>
      <p:sp>
        <p:nvSpPr>
          <p:cNvPr id="37" name="Google Shape;498;p32">
            <a:extLst>
              <a:ext uri="{FF2B5EF4-FFF2-40B4-BE49-F238E27FC236}">
                <a16:creationId xmlns:a16="http://schemas.microsoft.com/office/drawing/2014/main" id="{2F4DCC68-9526-2050-CD3C-2F5DCC6C4B43}"/>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Agent instantly understands the user's role and intent, searches enterprise knowledge, and provides contextual, most relevant and accurate answers</a:t>
            </a:r>
          </a:p>
        </p:txBody>
      </p:sp>
      <p:sp>
        <p:nvSpPr>
          <p:cNvPr id="43" name="Google Shape;523;p32">
            <a:extLst>
              <a:ext uri="{FF2B5EF4-FFF2-40B4-BE49-F238E27FC236}">
                <a16:creationId xmlns:a16="http://schemas.microsoft.com/office/drawing/2014/main" id="{CB2DF478-B23A-AF07-78DB-F20024B02A4E}"/>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C2BAD3F2-DEBB-0E9B-5CD5-3E316590D52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Response Time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E</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mployees</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get faster, consistent answers to questions which are in adherence to internal &amp; external policy</a:t>
            </a:r>
          </a:p>
        </p:txBody>
      </p:sp>
      <p:sp>
        <p:nvSpPr>
          <p:cNvPr id="48" name="Arrow: Up 56">
            <a:extLst>
              <a:ext uri="{FF2B5EF4-FFF2-40B4-BE49-F238E27FC236}">
                <a16:creationId xmlns:a16="http://schemas.microsoft.com/office/drawing/2014/main" id="{AA15D97D-734D-376F-BEDD-4460AD5B83B4}"/>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2AFC760D-1C3F-B498-8C9F-E80519101521}"/>
              </a:ext>
            </a:extLst>
          </p:cNvPr>
          <p:cNvSpPr/>
          <p:nvPr/>
        </p:nvSpPr>
        <p:spPr>
          <a:xfrm>
            <a:off x="8700923" y="2837090"/>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Search &amp; Retrieval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AI delivers the right content instantly with Improved compliance with policy by reducing reliance on outdated file versions</a:t>
            </a:r>
          </a:p>
        </p:txBody>
      </p:sp>
      <p:sp>
        <p:nvSpPr>
          <p:cNvPr id="50" name="Arrow: Up 56">
            <a:extLst>
              <a:ext uri="{FF2B5EF4-FFF2-40B4-BE49-F238E27FC236}">
                <a16:creationId xmlns:a16="http://schemas.microsoft.com/office/drawing/2014/main" id="{E885284F-5FE2-DB34-717D-CE8E0DC15352}"/>
              </a:ext>
            </a:extLst>
          </p:cNvPr>
          <p:cNvSpPr/>
          <p:nvPr/>
        </p:nvSpPr>
        <p:spPr>
          <a:xfrm rot="10800000">
            <a:off x="8794754" y="299082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Google Shape;523;p32">
            <a:extLst>
              <a:ext uri="{FF2B5EF4-FFF2-40B4-BE49-F238E27FC236}">
                <a16:creationId xmlns:a16="http://schemas.microsoft.com/office/drawing/2014/main" id="{795E881E-0979-7B98-3E0C-E4EEBCE9563D}"/>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 bank's policies, product manuals and training PDFs into knowledge base</a:t>
            </a:r>
          </a:p>
        </p:txBody>
      </p:sp>
      <p:sp>
        <p:nvSpPr>
          <p:cNvPr id="28" name="Google Shape;523;p32">
            <a:extLst>
              <a:ext uri="{FF2B5EF4-FFF2-40B4-BE49-F238E27FC236}">
                <a16:creationId xmlns:a16="http://schemas.microsoft.com/office/drawing/2014/main" id="{D479F083-D653-30B5-19AD-ABC497CD2088}"/>
              </a:ext>
            </a:extLst>
          </p:cNvPr>
          <p:cNvSpPr/>
          <p:nvPr/>
        </p:nvSpPr>
        <p:spPr>
          <a:xfrm>
            <a:off x="6253292" y="490164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Capture feedback to improve answers</a:t>
            </a:r>
          </a:p>
        </p:txBody>
      </p:sp>
      <p:sp>
        <p:nvSpPr>
          <p:cNvPr id="29" name="Google Shape;523;p32">
            <a:extLst>
              <a:ext uri="{FF2B5EF4-FFF2-40B4-BE49-F238E27FC236}">
                <a16:creationId xmlns:a16="http://schemas.microsoft.com/office/drawing/2014/main" id="{054D796F-AF14-9C40-D958-E7B889A0E0B7}"/>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Classify questions &amp; retrieve the single most relevant, approved response from knowledge base</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2" name="Google Shape;523;p32">
            <a:extLst>
              <a:ext uri="{FF2B5EF4-FFF2-40B4-BE49-F238E27FC236}">
                <a16:creationId xmlns:a16="http://schemas.microsoft.com/office/drawing/2014/main" id="{3ED72EFA-5FC3-E420-1382-F873A298A4A7}"/>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Detect employee’s intent, user role and business context to deliver role-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appropriate answers</a:t>
            </a:r>
          </a:p>
        </p:txBody>
      </p:sp>
      <p:sp>
        <p:nvSpPr>
          <p:cNvPr id="35" name="Google Shape;523;p32">
            <a:extLst>
              <a:ext uri="{FF2B5EF4-FFF2-40B4-BE49-F238E27FC236}">
                <a16:creationId xmlns:a16="http://schemas.microsoft.com/office/drawing/2014/main" id="{0FAF920A-6252-0861-84E8-E5BB5D79B859}"/>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Surface related Q&amp;A from past chats for consistency</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8" name="Google Shape;523;p32">
            <a:extLst>
              <a:ext uri="{FF2B5EF4-FFF2-40B4-BE49-F238E27FC236}">
                <a16:creationId xmlns:a16="http://schemas.microsoft.com/office/drawing/2014/main" id="{5F4293AB-3911-C6AF-938A-8F35FB496BBB}"/>
              </a:ext>
            </a:extLst>
          </p:cNvPr>
          <p:cNvSpPr/>
          <p:nvPr/>
        </p:nvSpPr>
        <p:spPr>
          <a:xfrm>
            <a:off x="6253292" y="572239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Escalate edge case or unanswered questions to the policy owner(s) via e-mail</a:t>
            </a:r>
          </a:p>
        </p:txBody>
      </p:sp>
      <p:sp>
        <p:nvSpPr>
          <p:cNvPr id="2" name="Google Shape;506;p32">
            <a:extLst>
              <a:ext uri="{FF2B5EF4-FFF2-40B4-BE49-F238E27FC236}">
                <a16:creationId xmlns:a16="http://schemas.microsoft.com/office/drawing/2014/main" id="{DB730C1A-D8DA-5262-DA66-1EB221A78CDE}"/>
              </a:ext>
            </a:extLst>
          </p:cNvPr>
          <p:cNvSpPr/>
          <p:nvPr/>
        </p:nvSpPr>
        <p:spPr>
          <a:xfrm>
            <a:off x="10397434" y="1389358"/>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5" name="Rounded Rectangle 50">
            <a:extLst>
              <a:ext uri="{FF2B5EF4-FFF2-40B4-BE49-F238E27FC236}">
                <a16:creationId xmlns:a16="http://schemas.microsoft.com/office/drawing/2014/main" id="{E4DF272C-7433-F3A0-4E4D-2E012B71ED81}"/>
              </a:ext>
            </a:extLst>
          </p:cNvPr>
          <p:cNvSpPr/>
          <p:nvPr/>
        </p:nvSpPr>
        <p:spPr>
          <a:xfrm>
            <a:off x="8691711" y="345990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Accuracy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Trusted answers through precise policy interpretation and minimal escalations maintaining audit logs </a:t>
            </a:r>
          </a:p>
        </p:txBody>
      </p:sp>
      <p:sp>
        <p:nvSpPr>
          <p:cNvPr id="6" name="Arrow: Up 56">
            <a:extLst>
              <a:ext uri="{FF2B5EF4-FFF2-40B4-BE49-F238E27FC236}">
                <a16:creationId xmlns:a16="http://schemas.microsoft.com/office/drawing/2014/main" id="{6647A161-B61F-7383-8A05-BCE3600623FD}"/>
              </a:ext>
            </a:extLst>
          </p:cNvPr>
          <p:cNvSpPr/>
          <p:nvPr/>
        </p:nvSpPr>
        <p:spPr>
          <a:xfrm>
            <a:off x="8792828" y="357986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ounded Rectangle 44">
            <a:extLst>
              <a:ext uri="{FF2B5EF4-FFF2-40B4-BE49-F238E27FC236}">
                <a16:creationId xmlns:a16="http://schemas.microsoft.com/office/drawing/2014/main" id="{13A9E7F7-D239-1F52-8585-95A2733B9722}"/>
              </a:ext>
            </a:extLst>
          </p:cNvPr>
          <p:cNvSpPr/>
          <p:nvPr/>
        </p:nvSpPr>
        <p:spPr>
          <a:xfrm>
            <a:off x="8691711" y="4067728"/>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 C</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ontact</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Smart classification and contextual insights resolve issues the first time</a:t>
            </a:r>
          </a:p>
        </p:txBody>
      </p:sp>
      <p:sp>
        <p:nvSpPr>
          <p:cNvPr id="16" name="Rounded Rectangle 48">
            <a:extLst>
              <a:ext uri="{FF2B5EF4-FFF2-40B4-BE49-F238E27FC236}">
                <a16:creationId xmlns:a16="http://schemas.microsoft.com/office/drawing/2014/main" id="{88D8B7F6-D175-106F-F4DF-167DA1C8A744}"/>
              </a:ext>
            </a:extLst>
          </p:cNvPr>
          <p:cNvSpPr/>
          <p:nvPr/>
        </p:nvSpPr>
        <p:spPr>
          <a:xfrm>
            <a:off x="8690734" y="467555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Average Handle 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(AHT)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Employees get accurate and up-to-date summaries pre-generated reducing informal peer responses</a:t>
            </a:r>
          </a:p>
        </p:txBody>
      </p:sp>
      <p:sp>
        <p:nvSpPr>
          <p:cNvPr id="18" name="Arrow: Up 56">
            <a:extLst>
              <a:ext uri="{FF2B5EF4-FFF2-40B4-BE49-F238E27FC236}">
                <a16:creationId xmlns:a16="http://schemas.microsoft.com/office/drawing/2014/main" id="{1268F571-1FCA-5178-3DCE-DB4AF3711AD5}"/>
              </a:ext>
            </a:extLst>
          </p:cNvPr>
          <p:cNvSpPr/>
          <p:nvPr/>
        </p:nvSpPr>
        <p:spPr>
          <a:xfrm rot="10800000">
            <a:off x="8792828" y="480909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Arrow: Up 56">
            <a:extLst>
              <a:ext uri="{FF2B5EF4-FFF2-40B4-BE49-F238E27FC236}">
                <a16:creationId xmlns:a16="http://schemas.microsoft.com/office/drawing/2014/main" id="{28065A8B-9A58-2230-A0A5-E979A1D9923B}"/>
              </a:ext>
            </a:extLst>
          </p:cNvPr>
          <p:cNvSpPr/>
          <p:nvPr/>
        </p:nvSpPr>
        <p:spPr>
          <a:xfrm>
            <a:off x="8792828" y="419525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27825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BB9A4-59E6-B81D-0B86-ABC9A18C9EBA}"/>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DABB77C8-009D-77CD-3978-7C50D92CE9D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94817941-9FAB-8366-619F-08D4843744BD}"/>
              </a:ext>
            </a:extLst>
          </p:cNvPr>
          <p:cNvSpPr/>
          <p:nvPr/>
        </p:nvSpPr>
        <p:spPr>
          <a:xfrm>
            <a:off x="670801" y="4462197"/>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6CED0F1C-66EB-159A-02A2-81B82F6EB52F}"/>
              </a:ext>
            </a:extLst>
          </p:cNvPr>
          <p:cNvSpPr/>
          <p:nvPr/>
        </p:nvSpPr>
        <p:spPr>
          <a:xfrm>
            <a:off x="707186" y="1629871"/>
            <a:ext cx="3693840" cy="2762635"/>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Knowledge Base (SharePoint) in PDF, DOC, PPT format to refer relevant policy manuals, procedures, and training guides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Employee data is assumed to be in Dataverse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Communication Tools (Outlook and Teams) to escalate unanswered questions and notify policy owner(s)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Use File storage (SharePoint) to log feedback, route follow-ups, and track resolution status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employee name, role, and department</a:t>
            </a:r>
          </a:p>
        </p:txBody>
      </p:sp>
      <p:sp>
        <p:nvSpPr>
          <p:cNvPr id="7" name="TextBox 6">
            <a:extLst>
              <a:ext uri="{FF2B5EF4-FFF2-40B4-BE49-F238E27FC236}">
                <a16:creationId xmlns:a16="http://schemas.microsoft.com/office/drawing/2014/main" id="{12471C6F-E3EA-ABAB-5E28-D5F77C54560E}"/>
              </a:ext>
            </a:extLst>
          </p:cNvPr>
          <p:cNvSpPr txBox="1"/>
          <p:nvPr/>
        </p:nvSpPr>
        <p:spPr>
          <a:xfrm>
            <a:off x="717310" y="458833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928F57C4-BC98-707D-69C7-1FD9F70DCE0C}"/>
              </a:ext>
            </a:extLst>
          </p:cNvPr>
          <p:cNvSpPr txBox="1"/>
          <p:nvPr/>
        </p:nvSpPr>
        <p:spPr>
          <a:xfrm>
            <a:off x="2051610" y="4599872"/>
            <a:ext cx="2298101" cy="36099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Transaction Dispute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Claim Settlement Agent</a:t>
            </a:r>
          </a:p>
        </p:txBody>
      </p:sp>
      <p:sp>
        <p:nvSpPr>
          <p:cNvPr id="35" name="Rounded Rectangle 19">
            <a:extLst>
              <a:ext uri="{FF2B5EF4-FFF2-40B4-BE49-F238E27FC236}">
                <a16:creationId xmlns:a16="http://schemas.microsoft.com/office/drawing/2014/main" id="{2051F366-52C2-0FA7-8D28-47850831DA2A}"/>
              </a:ext>
            </a:extLst>
          </p:cNvPr>
          <p:cNvSpPr/>
          <p:nvPr/>
        </p:nvSpPr>
        <p:spPr>
          <a:xfrm>
            <a:off x="695993" y="5180468"/>
            <a:ext cx="3705033" cy="120458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all back personnel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All back personnel will be M365 license to access the agent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Policy documents will be in PDF, PPT and DOC format in SP knowledge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’Transaction Dispute Agent’ and ‘Claim Settlement Agent’ should be ready and discoverable to be associated with this agent</a:t>
            </a:r>
            <a:endParaRPr kumimoji="0" lang="en-US" sz="8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2" name="Google Shape;115;p20">
            <a:extLst>
              <a:ext uri="{FF2B5EF4-FFF2-40B4-BE49-F238E27FC236}">
                <a16:creationId xmlns:a16="http://schemas.microsoft.com/office/drawing/2014/main" id="{76A19027-36B3-7E2C-838A-169203C8A424}"/>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4" name="Google Shape;163;p22">
            <a:extLst>
              <a:ext uri="{FF2B5EF4-FFF2-40B4-BE49-F238E27FC236}">
                <a16:creationId xmlns:a16="http://schemas.microsoft.com/office/drawing/2014/main" id="{9B8D9D15-7B48-AC05-C8E2-F741BD20032C}"/>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Internal Policy Q&amp;A Agent</a:t>
            </a:r>
          </a:p>
        </p:txBody>
      </p:sp>
      <p:sp>
        <p:nvSpPr>
          <p:cNvPr id="5" name="TextBox 4">
            <a:extLst>
              <a:ext uri="{FF2B5EF4-FFF2-40B4-BE49-F238E27FC236}">
                <a16:creationId xmlns:a16="http://schemas.microsoft.com/office/drawing/2014/main" id="{220B00E4-B3CF-EBA6-F07B-2DFC48F46ED1}"/>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Answers staff questions on internal policy and procedures using enterprise knowledge</a:t>
            </a:r>
          </a:p>
        </p:txBody>
      </p:sp>
      <p:sp>
        <p:nvSpPr>
          <p:cNvPr id="3" name="Rectangle 2">
            <a:extLst>
              <a:ext uri="{FF2B5EF4-FFF2-40B4-BE49-F238E27FC236}">
                <a16:creationId xmlns:a16="http://schemas.microsoft.com/office/drawing/2014/main" id="{FF501857-E49B-3391-0626-8D36A5562829}"/>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Rectangle 5">
            <a:extLst>
              <a:ext uri="{FF2B5EF4-FFF2-40B4-BE49-F238E27FC236}">
                <a16:creationId xmlns:a16="http://schemas.microsoft.com/office/drawing/2014/main" id="{FA060EAA-ED23-4CB9-523C-C01DD53CF219}"/>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7D8EF9D7-D98D-9BA7-CFA8-29C594F43D27}"/>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1" name="Graphic 10">
            <a:extLst>
              <a:ext uri="{FF2B5EF4-FFF2-40B4-BE49-F238E27FC236}">
                <a16:creationId xmlns:a16="http://schemas.microsoft.com/office/drawing/2014/main" id="{4E07C15A-DF40-21DC-2B4F-70A29B3CBC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13" name="TextBox 12">
            <a:extLst>
              <a:ext uri="{FF2B5EF4-FFF2-40B4-BE49-F238E27FC236}">
                <a16:creationId xmlns:a16="http://schemas.microsoft.com/office/drawing/2014/main" id="{5298783A-A646-47A7-F911-E91D582BEA1E}"/>
              </a:ext>
            </a:extLst>
          </p:cNvPr>
          <p:cNvSpPr txBox="1"/>
          <p:nvPr/>
        </p:nvSpPr>
        <p:spPr>
          <a:xfrm>
            <a:off x="9674159"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21" name="TextBox 20">
            <a:extLst>
              <a:ext uri="{FF2B5EF4-FFF2-40B4-BE49-F238E27FC236}">
                <a16:creationId xmlns:a16="http://schemas.microsoft.com/office/drawing/2014/main" id="{90B7B81F-4A25-1D2A-DDED-E9180A79692B}"/>
              </a:ext>
            </a:extLst>
          </p:cNvPr>
          <p:cNvSpPr txBox="1"/>
          <p:nvPr/>
        </p:nvSpPr>
        <p:spPr>
          <a:xfrm>
            <a:off x="9407964"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24" name="Graphic 23">
            <a:extLst>
              <a:ext uri="{FF2B5EF4-FFF2-40B4-BE49-F238E27FC236}">
                <a16:creationId xmlns:a16="http://schemas.microsoft.com/office/drawing/2014/main" id="{940637BB-CF52-7ADC-DC15-620ED2F28B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25" name="Straight Arrow Connector 24">
            <a:extLst>
              <a:ext uri="{FF2B5EF4-FFF2-40B4-BE49-F238E27FC236}">
                <a16:creationId xmlns:a16="http://schemas.microsoft.com/office/drawing/2014/main" id="{2BD39069-91AE-50DF-2723-6D5779ECA60C}"/>
              </a:ext>
            </a:extLst>
          </p:cNvPr>
          <p:cNvCxnSpPr>
            <a:cxnSpLocks/>
            <a:endCxn id="24"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775C8E3-BE50-A084-ABB9-DF70DB9AE705}"/>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34" name="Rectangle 33">
            <a:extLst>
              <a:ext uri="{FF2B5EF4-FFF2-40B4-BE49-F238E27FC236}">
                <a16:creationId xmlns:a16="http://schemas.microsoft.com/office/drawing/2014/main" id="{52AC0C73-79EA-D2EE-CF0C-BA000657655E}"/>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DC40FBD7-1D08-C1E9-6DFC-4D2F06851E35}"/>
              </a:ext>
            </a:extLst>
          </p:cNvPr>
          <p:cNvSpPr/>
          <p:nvPr/>
        </p:nvSpPr>
        <p:spPr bwMode="auto">
          <a:xfrm>
            <a:off x="7525292"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0321C264-0114-1197-85D8-0F590CAB3408}"/>
              </a:ext>
            </a:extLst>
          </p:cNvPr>
          <p:cNvSpPr/>
          <p:nvPr/>
        </p:nvSpPr>
        <p:spPr bwMode="auto">
          <a:xfrm>
            <a:off x="6196681" y="3168672"/>
            <a:ext cx="884993" cy="616337"/>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7D0C82E2-A70F-F2E5-D3A5-A82F15476619}"/>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6" name="TextBox 45">
            <a:extLst>
              <a:ext uri="{FF2B5EF4-FFF2-40B4-BE49-F238E27FC236}">
                <a16:creationId xmlns:a16="http://schemas.microsoft.com/office/drawing/2014/main" id="{AFC042E3-BB70-AA64-8A2B-142D49469485}"/>
              </a:ext>
            </a:extLst>
          </p:cNvPr>
          <p:cNvSpPr txBox="1"/>
          <p:nvPr/>
        </p:nvSpPr>
        <p:spPr>
          <a:xfrm>
            <a:off x="7921459" y="3079760"/>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sp>
        <p:nvSpPr>
          <p:cNvPr id="47" name="TextBox 46">
            <a:extLst>
              <a:ext uri="{FF2B5EF4-FFF2-40B4-BE49-F238E27FC236}">
                <a16:creationId xmlns:a16="http://schemas.microsoft.com/office/drawing/2014/main" id="{06EFC73E-5389-5510-7334-2CE888E19CD9}"/>
              </a:ext>
            </a:extLst>
          </p:cNvPr>
          <p:cNvSpPr txBox="1"/>
          <p:nvPr/>
        </p:nvSpPr>
        <p:spPr>
          <a:xfrm>
            <a:off x="6468317" y="3186836"/>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48" name="TextBox 47">
            <a:extLst>
              <a:ext uri="{FF2B5EF4-FFF2-40B4-BE49-F238E27FC236}">
                <a16:creationId xmlns:a16="http://schemas.microsoft.com/office/drawing/2014/main" id="{953B46D0-5537-9C28-D524-9B061FD4EB4B}"/>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49" name="Graphic 48">
            <a:extLst>
              <a:ext uri="{FF2B5EF4-FFF2-40B4-BE49-F238E27FC236}">
                <a16:creationId xmlns:a16="http://schemas.microsoft.com/office/drawing/2014/main" id="{A4271B9B-BDCC-2CE7-BE22-3FAF07580A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0913" y="3287721"/>
            <a:ext cx="227480" cy="227480"/>
          </a:xfrm>
          <a:prstGeom prst="rect">
            <a:avLst/>
          </a:prstGeom>
        </p:spPr>
      </p:pic>
      <p:sp>
        <p:nvSpPr>
          <p:cNvPr id="52" name="Rectangle 51">
            <a:extLst>
              <a:ext uri="{FF2B5EF4-FFF2-40B4-BE49-F238E27FC236}">
                <a16:creationId xmlns:a16="http://schemas.microsoft.com/office/drawing/2014/main" id="{69B545E3-22CE-EFD7-C7C3-633AE399CB65}"/>
              </a:ext>
            </a:extLst>
          </p:cNvPr>
          <p:cNvSpPr/>
          <p:nvPr/>
        </p:nvSpPr>
        <p:spPr bwMode="auto">
          <a:xfrm>
            <a:off x="11154370" y="2989667"/>
            <a:ext cx="877931" cy="730954"/>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3" name="TextBox 52">
            <a:extLst>
              <a:ext uri="{FF2B5EF4-FFF2-40B4-BE49-F238E27FC236}">
                <a16:creationId xmlns:a16="http://schemas.microsoft.com/office/drawing/2014/main" id="{3552AB36-8266-FDEF-D5F7-6C185DC665B0}"/>
              </a:ext>
            </a:extLst>
          </p:cNvPr>
          <p:cNvSpPr txBox="1"/>
          <p:nvPr/>
        </p:nvSpPr>
        <p:spPr>
          <a:xfrm>
            <a:off x="11237131" y="3382503"/>
            <a:ext cx="71240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All Bank Personnel</a:t>
            </a:r>
          </a:p>
        </p:txBody>
      </p:sp>
      <p:sp>
        <p:nvSpPr>
          <p:cNvPr id="56" name="TextBox 55">
            <a:extLst>
              <a:ext uri="{FF2B5EF4-FFF2-40B4-BE49-F238E27FC236}">
                <a16:creationId xmlns:a16="http://schemas.microsoft.com/office/drawing/2014/main" id="{0D6A06D8-EAE3-ADDC-B54F-1B49D685BF77}"/>
              </a:ext>
            </a:extLst>
          </p:cNvPr>
          <p:cNvSpPr txBox="1"/>
          <p:nvPr/>
        </p:nvSpPr>
        <p:spPr>
          <a:xfrm>
            <a:off x="11180236" y="2829601"/>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74" name="TextBox 73">
            <a:extLst>
              <a:ext uri="{FF2B5EF4-FFF2-40B4-BE49-F238E27FC236}">
                <a16:creationId xmlns:a16="http://schemas.microsoft.com/office/drawing/2014/main" id="{6F7973FF-E937-A17A-06D4-460A2B59BA70}"/>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75" name="Graphic 74">
            <a:extLst>
              <a:ext uri="{FF2B5EF4-FFF2-40B4-BE49-F238E27FC236}">
                <a16:creationId xmlns:a16="http://schemas.microsoft.com/office/drawing/2014/main" id="{A82D5169-2998-728C-6B14-64B5908441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76" name="TextBox 75">
            <a:extLst>
              <a:ext uri="{FF2B5EF4-FFF2-40B4-BE49-F238E27FC236}">
                <a16:creationId xmlns:a16="http://schemas.microsoft.com/office/drawing/2014/main" id="{576F30B5-B3E6-6FAC-FB98-0FEBB9E55D00}"/>
              </a:ext>
            </a:extLst>
          </p:cNvPr>
          <p:cNvSpPr txBox="1"/>
          <p:nvPr/>
        </p:nvSpPr>
        <p:spPr>
          <a:xfrm>
            <a:off x="6266339" y="4446907"/>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Agent logs are displayed  on Copilot Studio Kit</a:t>
            </a:r>
          </a:p>
        </p:txBody>
      </p:sp>
      <p:sp>
        <p:nvSpPr>
          <p:cNvPr id="87" name="TextBox 86">
            <a:extLst>
              <a:ext uri="{FF2B5EF4-FFF2-40B4-BE49-F238E27FC236}">
                <a16:creationId xmlns:a16="http://schemas.microsoft.com/office/drawing/2014/main" id="{EA6CB8E6-189F-B621-A714-54D894EADDBC}"/>
              </a:ext>
            </a:extLst>
          </p:cNvPr>
          <p:cNvSpPr txBox="1"/>
          <p:nvPr/>
        </p:nvSpPr>
        <p:spPr>
          <a:xfrm>
            <a:off x="6971567" y="2226081"/>
            <a:ext cx="69127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Invokes tools</a:t>
            </a:r>
          </a:p>
        </p:txBody>
      </p:sp>
      <p:pic>
        <p:nvPicPr>
          <p:cNvPr id="93" name="Graphic 92" descr="Users outline">
            <a:extLst>
              <a:ext uri="{FF2B5EF4-FFF2-40B4-BE49-F238E27FC236}">
                <a16:creationId xmlns:a16="http://schemas.microsoft.com/office/drawing/2014/main" id="{7388E766-2F77-8337-6D19-31FBC03773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27365" y="3042313"/>
            <a:ext cx="331940" cy="331940"/>
          </a:xfrm>
          <a:prstGeom prst="rect">
            <a:avLst/>
          </a:prstGeom>
        </p:spPr>
      </p:pic>
      <p:cxnSp>
        <p:nvCxnSpPr>
          <p:cNvPr id="102" name="Straight Arrow Connector 101">
            <a:extLst>
              <a:ext uri="{FF2B5EF4-FFF2-40B4-BE49-F238E27FC236}">
                <a16:creationId xmlns:a16="http://schemas.microsoft.com/office/drawing/2014/main" id="{AED8229D-E87D-68CF-1036-31B47AAA4EC5}"/>
              </a:ext>
            </a:extLst>
          </p:cNvPr>
          <p:cNvCxnSpPr>
            <a:cxnSpLocks/>
          </p:cNvCxnSpPr>
          <p:nvPr/>
        </p:nvCxnSpPr>
        <p:spPr>
          <a:xfrm>
            <a:off x="10446474" y="3202871"/>
            <a:ext cx="70572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891EED64-1EDE-A544-128C-CD16CF407A46}"/>
              </a:ext>
            </a:extLst>
          </p:cNvPr>
          <p:cNvCxnSpPr>
            <a:cxnSpLocks/>
          </p:cNvCxnSpPr>
          <p:nvPr/>
        </p:nvCxnSpPr>
        <p:spPr>
          <a:xfrm flipH="1">
            <a:off x="10441942" y="3576158"/>
            <a:ext cx="712428"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C9F89D56-A5BC-5BA2-29DC-9C5C23733F58}"/>
              </a:ext>
            </a:extLst>
          </p:cNvPr>
          <p:cNvSpPr txBox="1"/>
          <p:nvPr/>
        </p:nvSpPr>
        <p:spPr>
          <a:xfrm>
            <a:off x="10463757" y="3004309"/>
            <a:ext cx="67221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Queries</a:t>
            </a:r>
          </a:p>
        </p:txBody>
      </p:sp>
      <p:sp>
        <p:nvSpPr>
          <p:cNvPr id="117" name="TextBox 116">
            <a:extLst>
              <a:ext uri="{FF2B5EF4-FFF2-40B4-BE49-F238E27FC236}">
                <a16:creationId xmlns:a16="http://schemas.microsoft.com/office/drawing/2014/main" id="{1D139B69-12FE-A49E-129F-37D53D4BF36B}"/>
              </a:ext>
            </a:extLst>
          </p:cNvPr>
          <p:cNvSpPr txBox="1"/>
          <p:nvPr/>
        </p:nvSpPr>
        <p:spPr>
          <a:xfrm>
            <a:off x="10463757" y="3646931"/>
            <a:ext cx="67221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Response</a:t>
            </a:r>
          </a:p>
        </p:txBody>
      </p:sp>
      <p:cxnSp>
        <p:nvCxnSpPr>
          <p:cNvPr id="131" name="Connector: Elbow 130">
            <a:extLst>
              <a:ext uri="{FF2B5EF4-FFF2-40B4-BE49-F238E27FC236}">
                <a16:creationId xmlns:a16="http://schemas.microsoft.com/office/drawing/2014/main" id="{661D0C91-B422-9B39-7EAB-B2226693DD08}"/>
              </a:ext>
            </a:extLst>
          </p:cNvPr>
          <p:cNvCxnSpPr>
            <a:cxnSpLocks/>
            <a:stCxn id="42" idx="0"/>
            <a:endCxn id="75" idx="3"/>
          </p:cNvCxnSpPr>
          <p:nvPr/>
        </p:nvCxnSpPr>
        <p:spPr>
          <a:xfrm rot="16200000" flipV="1">
            <a:off x="8941647" y="2106341"/>
            <a:ext cx="752972" cy="1371691"/>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E28954BD-7C13-60C6-CA9C-EF7F70D7A690}"/>
              </a:ext>
            </a:extLst>
          </p:cNvPr>
          <p:cNvSpPr txBox="1"/>
          <p:nvPr/>
        </p:nvSpPr>
        <p:spPr>
          <a:xfrm>
            <a:off x="9033675" y="2226081"/>
            <a:ext cx="67221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Forwards queries to orchestrator</a:t>
            </a:r>
          </a:p>
        </p:txBody>
      </p:sp>
      <p:sp>
        <p:nvSpPr>
          <p:cNvPr id="136" name="TextBox 135">
            <a:extLst>
              <a:ext uri="{FF2B5EF4-FFF2-40B4-BE49-F238E27FC236}">
                <a16:creationId xmlns:a16="http://schemas.microsoft.com/office/drawing/2014/main" id="{0A6CC116-DB23-C5CF-C2BE-DE578880C9AF}"/>
              </a:ext>
            </a:extLst>
          </p:cNvPr>
          <p:cNvSpPr txBox="1"/>
          <p:nvPr/>
        </p:nvSpPr>
        <p:spPr>
          <a:xfrm>
            <a:off x="9033675" y="2469111"/>
            <a:ext cx="67221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Response</a:t>
            </a:r>
          </a:p>
        </p:txBody>
      </p:sp>
      <p:cxnSp>
        <p:nvCxnSpPr>
          <p:cNvPr id="138" name="Straight Arrow Connector 137">
            <a:extLst>
              <a:ext uri="{FF2B5EF4-FFF2-40B4-BE49-F238E27FC236}">
                <a16:creationId xmlns:a16="http://schemas.microsoft.com/office/drawing/2014/main" id="{AF3B951A-221F-1803-0FE6-A63067C27B70}"/>
              </a:ext>
            </a:extLst>
          </p:cNvPr>
          <p:cNvCxnSpPr>
            <a:cxnSpLocks/>
            <a:endCxn id="75" idx="2"/>
          </p:cNvCxnSpPr>
          <p:nvPr/>
        </p:nvCxnSpPr>
        <p:spPr>
          <a:xfrm flipV="1">
            <a:off x="8331408" y="2716580"/>
            <a:ext cx="0" cy="34544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56B3837E-B027-2A9E-C075-3E91014D2E33}"/>
              </a:ext>
            </a:extLst>
          </p:cNvPr>
          <p:cNvSpPr txBox="1"/>
          <p:nvPr/>
        </p:nvSpPr>
        <p:spPr>
          <a:xfrm>
            <a:off x="7539757" y="2616924"/>
            <a:ext cx="67221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Pulls knowledge, policy info, policy owner information</a:t>
            </a:r>
          </a:p>
        </p:txBody>
      </p:sp>
      <p:cxnSp>
        <p:nvCxnSpPr>
          <p:cNvPr id="142" name="Connector: Elbow 141">
            <a:extLst>
              <a:ext uri="{FF2B5EF4-FFF2-40B4-BE49-F238E27FC236}">
                <a16:creationId xmlns:a16="http://schemas.microsoft.com/office/drawing/2014/main" id="{318A655A-72C9-5610-BB61-297B86A320D7}"/>
              </a:ext>
            </a:extLst>
          </p:cNvPr>
          <p:cNvCxnSpPr>
            <a:cxnSpLocks/>
            <a:stCxn id="75" idx="1"/>
            <a:endCxn id="47" idx="0"/>
          </p:cNvCxnSpPr>
          <p:nvPr/>
        </p:nvCxnSpPr>
        <p:spPr>
          <a:xfrm rot="10800000" flipV="1">
            <a:off x="6634753" y="2415700"/>
            <a:ext cx="1395777" cy="771135"/>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465EA52F-4F14-0453-F448-0F34D1712D14}"/>
              </a:ext>
            </a:extLst>
          </p:cNvPr>
          <p:cNvCxnSpPr>
            <a:cxnSpLocks/>
            <a:stCxn id="41" idx="2"/>
            <a:endCxn id="52" idx="2"/>
          </p:cNvCxnSpPr>
          <p:nvPr/>
        </p:nvCxnSpPr>
        <p:spPr>
          <a:xfrm rot="5400000" flipH="1" flipV="1">
            <a:off x="9084063" y="1275736"/>
            <a:ext cx="64388" cy="4954158"/>
          </a:xfrm>
          <a:prstGeom prst="bentConnector3">
            <a:avLst>
              <a:gd name="adj1" fmla="val -35503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A5E05B24-F9B0-DA26-DFC7-8F25255115CB}"/>
              </a:ext>
            </a:extLst>
          </p:cNvPr>
          <p:cNvSpPr txBox="1"/>
          <p:nvPr/>
        </p:nvSpPr>
        <p:spPr>
          <a:xfrm>
            <a:off x="7827505" y="4043560"/>
            <a:ext cx="133226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Sends mail to policy owners for clarification</a:t>
            </a:r>
          </a:p>
        </p:txBody>
      </p:sp>
      <p:sp>
        <p:nvSpPr>
          <p:cNvPr id="148" name="Rectangle 147">
            <a:extLst>
              <a:ext uri="{FF2B5EF4-FFF2-40B4-BE49-F238E27FC236}">
                <a16:creationId xmlns:a16="http://schemas.microsoft.com/office/drawing/2014/main" id="{D8555D5D-B3C7-2CBF-EA44-18B8984C359D}"/>
              </a:ext>
            </a:extLst>
          </p:cNvPr>
          <p:cNvSpPr/>
          <p:nvPr/>
        </p:nvSpPr>
        <p:spPr bwMode="auto">
          <a:xfrm>
            <a:off x="7331771" y="4392506"/>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49" name="Graphic 148">
            <a:extLst>
              <a:ext uri="{FF2B5EF4-FFF2-40B4-BE49-F238E27FC236}">
                <a16:creationId xmlns:a16="http://schemas.microsoft.com/office/drawing/2014/main" id="{A2CDC5FA-89A2-FDB3-8739-8231844ED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2740" y="4438052"/>
            <a:ext cx="390341" cy="390341"/>
          </a:xfrm>
          <a:prstGeom prst="rect">
            <a:avLst/>
          </a:prstGeom>
        </p:spPr>
      </p:pic>
      <p:pic>
        <p:nvPicPr>
          <p:cNvPr id="150" name="Graphic 149">
            <a:extLst>
              <a:ext uri="{FF2B5EF4-FFF2-40B4-BE49-F238E27FC236}">
                <a16:creationId xmlns:a16="http://schemas.microsoft.com/office/drawing/2014/main" id="{9D1CF92B-5B8D-F641-966E-7F0EDB32D3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34947" y="4438052"/>
            <a:ext cx="390341" cy="390341"/>
          </a:xfrm>
          <a:prstGeom prst="rect">
            <a:avLst/>
          </a:prstGeom>
        </p:spPr>
      </p:pic>
      <p:sp>
        <p:nvSpPr>
          <p:cNvPr id="151" name="TextBox 150">
            <a:extLst>
              <a:ext uri="{FF2B5EF4-FFF2-40B4-BE49-F238E27FC236}">
                <a16:creationId xmlns:a16="http://schemas.microsoft.com/office/drawing/2014/main" id="{902BE1B0-0C80-777A-371C-ABF03E4C0846}"/>
              </a:ext>
            </a:extLst>
          </p:cNvPr>
          <p:cNvSpPr txBox="1"/>
          <p:nvPr/>
        </p:nvSpPr>
        <p:spPr>
          <a:xfrm>
            <a:off x="8430719" y="4816047"/>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52" name="Graphic 151">
            <a:extLst>
              <a:ext uri="{FF2B5EF4-FFF2-40B4-BE49-F238E27FC236}">
                <a16:creationId xmlns:a16="http://schemas.microsoft.com/office/drawing/2014/main" id="{33B67B5C-6B7F-0898-6517-71E0AD0280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90237" y="3320197"/>
            <a:ext cx="227480" cy="227480"/>
          </a:xfrm>
          <a:prstGeom prst="rect">
            <a:avLst/>
          </a:prstGeom>
        </p:spPr>
      </p:pic>
      <p:pic>
        <p:nvPicPr>
          <p:cNvPr id="153" name="Graphic 152">
            <a:extLst>
              <a:ext uri="{FF2B5EF4-FFF2-40B4-BE49-F238E27FC236}">
                <a16:creationId xmlns:a16="http://schemas.microsoft.com/office/drawing/2014/main" id="{262DEFE1-1D31-5907-5808-0CA7C86410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243" y="3191100"/>
            <a:ext cx="390593" cy="390593"/>
          </a:xfrm>
          <a:prstGeom prst="rect">
            <a:avLst/>
          </a:prstGeom>
        </p:spPr>
      </p:pic>
      <p:sp>
        <p:nvSpPr>
          <p:cNvPr id="154" name="TextBox 153">
            <a:extLst>
              <a:ext uri="{FF2B5EF4-FFF2-40B4-BE49-F238E27FC236}">
                <a16:creationId xmlns:a16="http://schemas.microsoft.com/office/drawing/2014/main" id="{5EB219A7-147B-20EC-8CD9-0D3C9C9FA984}"/>
              </a:ext>
            </a:extLst>
          </p:cNvPr>
          <p:cNvSpPr txBox="1"/>
          <p:nvPr/>
        </p:nvSpPr>
        <p:spPr>
          <a:xfrm>
            <a:off x="7635855" y="3579756"/>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55" name="TextBox 154">
            <a:extLst>
              <a:ext uri="{FF2B5EF4-FFF2-40B4-BE49-F238E27FC236}">
                <a16:creationId xmlns:a16="http://schemas.microsoft.com/office/drawing/2014/main" id="{88F694B5-E45E-BFB4-2DB3-2BA91ABA273A}"/>
              </a:ext>
            </a:extLst>
          </p:cNvPr>
          <p:cNvSpPr txBox="1"/>
          <p:nvPr/>
        </p:nvSpPr>
        <p:spPr>
          <a:xfrm>
            <a:off x="8354992" y="3579756"/>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56" name="Graphic 155">
            <a:extLst>
              <a:ext uri="{FF2B5EF4-FFF2-40B4-BE49-F238E27FC236}">
                <a16:creationId xmlns:a16="http://schemas.microsoft.com/office/drawing/2014/main" id="{7481C1B3-219B-5CF2-21BB-2BC8798C71E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49527" y="3191100"/>
            <a:ext cx="390593" cy="390593"/>
          </a:xfrm>
          <a:prstGeom prst="rect">
            <a:avLst/>
          </a:prstGeom>
        </p:spPr>
      </p:pic>
      <p:sp>
        <p:nvSpPr>
          <p:cNvPr id="182" name="Rectangle 181">
            <a:extLst>
              <a:ext uri="{FF2B5EF4-FFF2-40B4-BE49-F238E27FC236}">
                <a16:creationId xmlns:a16="http://schemas.microsoft.com/office/drawing/2014/main" id="{6FE728FB-C9B6-60E2-0960-905FA75F1F46}"/>
              </a:ext>
            </a:extLst>
          </p:cNvPr>
          <p:cNvSpPr/>
          <p:nvPr/>
        </p:nvSpPr>
        <p:spPr bwMode="auto">
          <a:xfrm>
            <a:off x="4569068" y="2353105"/>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83" name="Graphic 182">
            <a:extLst>
              <a:ext uri="{FF2B5EF4-FFF2-40B4-BE49-F238E27FC236}">
                <a16:creationId xmlns:a16="http://schemas.microsoft.com/office/drawing/2014/main" id="{A66AD9A9-37EC-F845-D48A-44869A6858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5931" y="3310650"/>
            <a:ext cx="227480" cy="227480"/>
          </a:xfrm>
          <a:prstGeom prst="rect">
            <a:avLst/>
          </a:prstGeom>
        </p:spPr>
      </p:pic>
      <p:pic>
        <p:nvPicPr>
          <p:cNvPr id="184" name="Graphic 183">
            <a:extLst>
              <a:ext uri="{FF2B5EF4-FFF2-40B4-BE49-F238E27FC236}">
                <a16:creationId xmlns:a16="http://schemas.microsoft.com/office/drawing/2014/main" id="{88996AC5-355B-556B-B34D-9601B9578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5931" y="2717954"/>
            <a:ext cx="227480" cy="227480"/>
          </a:xfrm>
          <a:prstGeom prst="rect">
            <a:avLst/>
          </a:prstGeom>
        </p:spPr>
      </p:pic>
      <p:pic>
        <p:nvPicPr>
          <p:cNvPr id="185" name="Graphic 184">
            <a:extLst>
              <a:ext uri="{FF2B5EF4-FFF2-40B4-BE49-F238E27FC236}">
                <a16:creationId xmlns:a16="http://schemas.microsoft.com/office/drawing/2014/main" id="{55BFFF3E-B3C4-7621-F084-A4D305DD075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25931" y="2421605"/>
            <a:ext cx="227481" cy="227481"/>
          </a:xfrm>
          <a:prstGeom prst="rect">
            <a:avLst/>
          </a:prstGeom>
        </p:spPr>
      </p:pic>
      <p:pic>
        <p:nvPicPr>
          <p:cNvPr id="186" name="Graphic 185">
            <a:extLst>
              <a:ext uri="{FF2B5EF4-FFF2-40B4-BE49-F238E27FC236}">
                <a16:creationId xmlns:a16="http://schemas.microsoft.com/office/drawing/2014/main" id="{81A437D8-1A3F-3BC1-ED8C-FE607580A7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221" y="3928766"/>
            <a:ext cx="252900" cy="227480"/>
          </a:xfrm>
          <a:prstGeom prst="rect">
            <a:avLst/>
          </a:prstGeom>
        </p:spPr>
      </p:pic>
      <p:pic>
        <p:nvPicPr>
          <p:cNvPr id="187" name="Graphic 186">
            <a:extLst>
              <a:ext uri="{FF2B5EF4-FFF2-40B4-BE49-F238E27FC236}">
                <a16:creationId xmlns:a16="http://schemas.microsoft.com/office/drawing/2014/main" id="{A90DCF19-9BFC-1EAA-60C7-02DE350245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25931" y="4225113"/>
            <a:ext cx="227480" cy="227480"/>
          </a:xfrm>
          <a:prstGeom prst="rect">
            <a:avLst/>
          </a:prstGeom>
        </p:spPr>
      </p:pic>
      <p:sp>
        <p:nvSpPr>
          <p:cNvPr id="188" name="TextBox 187">
            <a:extLst>
              <a:ext uri="{FF2B5EF4-FFF2-40B4-BE49-F238E27FC236}">
                <a16:creationId xmlns:a16="http://schemas.microsoft.com/office/drawing/2014/main" id="{85901D09-042F-9CDB-E05D-4F5FE49F1052}"/>
              </a:ext>
            </a:extLst>
          </p:cNvPr>
          <p:cNvSpPr txBox="1"/>
          <p:nvPr/>
        </p:nvSpPr>
        <p:spPr>
          <a:xfrm>
            <a:off x="4957800" y="2496873"/>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89" name="TextBox 188">
            <a:extLst>
              <a:ext uri="{FF2B5EF4-FFF2-40B4-BE49-F238E27FC236}">
                <a16:creationId xmlns:a16="http://schemas.microsoft.com/office/drawing/2014/main" id="{BC3817A1-8014-CBD1-F8C7-860B10F6D633}"/>
              </a:ext>
            </a:extLst>
          </p:cNvPr>
          <p:cNvSpPr txBox="1"/>
          <p:nvPr/>
        </p:nvSpPr>
        <p:spPr>
          <a:xfrm>
            <a:off x="5126759" y="279322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90" name="TextBox 189">
            <a:extLst>
              <a:ext uri="{FF2B5EF4-FFF2-40B4-BE49-F238E27FC236}">
                <a16:creationId xmlns:a16="http://schemas.microsoft.com/office/drawing/2014/main" id="{2763378C-58C9-1716-4174-E149DEFF6417}"/>
              </a:ext>
            </a:extLst>
          </p:cNvPr>
          <p:cNvSpPr txBox="1"/>
          <p:nvPr/>
        </p:nvSpPr>
        <p:spPr>
          <a:xfrm>
            <a:off x="4968687" y="3385394"/>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91" name="TextBox 190">
            <a:extLst>
              <a:ext uri="{FF2B5EF4-FFF2-40B4-BE49-F238E27FC236}">
                <a16:creationId xmlns:a16="http://schemas.microsoft.com/office/drawing/2014/main" id="{BFE92409-5554-FA74-DEB4-9E208A2A1FE7}"/>
              </a:ext>
            </a:extLst>
          </p:cNvPr>
          <p:cNvSpPr txBox="1"/>
          <p:nvPr/>
        </p:nvSpPr>
        <p:spPr>
          <a:xfrm>
            <a:off x="4904431" y="4003510"/>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92" name="TextBox 191">
            <a:extLst>
              <a:ext uri="{FF2B5EF4-FFF2-40B4-BE49-F238E27FC236}">
                <a16:creationId xmlns:a16="http://schemas.microsoft.com/office/drawing/2014/main" id="{D378E0CF-E655-ABCA-52FA-3F0814B8CA86}"/>
              </a:ext>
            </a:extLst>
          </p:cNvPr>
          <p:cNvSpPr txBox="1"/>
          <p:nvPr/>
        </p:nvSpPr>
        <p:spPr>
          <a:xfrm>
            <a:off x="5020856" y="4299857"/>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93" name="TextBox 192">
            <a:extLst>
              <a:ext uri="{FF2B5EF4-FFF2-40B4-BE49-F238E27FC236}">
                <a16:creationId xmlns:a16="http://schemas.microsoft.com/office/drawing/2014/main" id="{715010A3-C4DA-2E6E-CB73-FEF3FF2A7882}"/>
              </a:ext>
            </a:extLst>
          </p:cNvPr>
          <p:cNvSpPr txBox="1"/>
          <p:nvPr/>
        </p:nvSpPr>
        <p:spPr>
          <a:xfrm>
            <a:off x="4741770" y="2199783"/>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94" name="Graphic 193">
            <a:extLst>
              <a:ext uri="{FF2B5EF4-FFF2-40B4-BE49-F238E27FC236}">
                <a16:creationId xmlns:a16="http://schemas.microsoft.com/office/drawing/2014/main" id="{3C52B840-D690-61B0-E0D4-D02FD1A29DC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13221" y="3606998"/>
            <a:ext cx="252900" cy="252900"/>
          </a:xfrm>
          <a:prstGeom prst="rect">
            <a:avLst/>
          </a:prstGeom>
        </p:spPr>
      </p:pic>
      <p:pic>
        <p:nvPicPr>
          <p:cNvPr id="195" name="Graphic 194">
            <a:extLst>
              <a:ext uri="{FF2B5EF4-FFF2-40B4-BE49-F238E27FC236}">
                <a16:creationId xmlns:a16="http://schemas.microsoft.com/office/drawing/2014/main" id="{8DB4CEC9-93A5-CB8E-EDCF-C5253067792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25931" y="3014302"/>
            <a:ext cx="227480" cy="227480"/>
          </a:xfrm>
          <a:prstGeom prst="rect">
            <a:avLst/>
          </a:prstGeom>
        </p:spPr>
      </p:pic>
      <p:sp>
        <p:nvSpPr>
          <p:cNvPr id="196" name="TextBox 195">
            <a:extLst>
              <a:ext uri="{FF2B5EF4-FFF2-40B4-BE49-F238E27FC236}">
                <a16:creationId xmlns:a16="http://schemas.microsoft.com/office/drawing/2014/main" id="{CC072732-F473-7A03-50E4-D4E1B8480CA5}"/>
              </a:ext>
            </a:extLst>
          </p:cNvPr>
          <p:cNvSpPr txBox="1"/>
          <p:nvPr/>
        </p:nvSpPr>
        <p:spPr>
          <a:xfrm>
            <a:off x="5114689" y="3089570"/>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97" name="TextBox 196">
            <a:extLst>
              <a:ext uri="{FF2B5EF4-FFF2-40B4-BE49-F238E27FC236}">
                <a16:creationId xmlns:a16="http://schemas.microsoft.com/office/drawing/2014/main" id="{4167011E-BED3-A0ED-DA18-91C7C346875C}"/>
              </a:ext>
            </a:extLst>
          </p:cNvPr>
          <p:cNvSpPr txBox="1"/>
          <p:nvPr/>
        </p:nvSpPr>
        <p:spPr>
          <a:xfrm>
            <a:off x="5092494" y="3694976"/>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98" name="Graphic 197">
            <a:extLst>
              <a:ext uri="{FF2B5EF4-FFF2-40B4-BE49-F238E27FC236}">
                <a16:creationId xmlns:a16="http://schemas.microsoft.com/office/drawing/2014/main" id="{481578F4-2113-8293-35F0-FBA7337CF3B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25931" y="4521460"/>
            <a:ext cx="227480" cy="227480"/>
          </a:xfrm>
          <a:prstGeom prst="rect">
            <a:avLst/>
          </a:prstGeom>
        </p:spPr>
      </p:pic>
      <p:sp>
        <p:nvSpPr>
          <p:cNvPr id="199" name="TextBox 198">
            <a:extLst>
              <a:ext uri="{FF2B5EF4-FFF2-40B4-BE49-F238E27FC236}">
                <a16:creationId xmlns:a16="http://schemas.microsoft.com/office/drawing/2014/main" id="{BDBBEF36-B5F0-0333-EC42-37D79D48E813}"/>
              </a:ext>
            </a:extLst>
          </p:cNvPr>
          <p:cNvSpPr txBox="1"/>
          <p:nvPr/>
        </p:nvSpPr>
        <p:spPr>
          <a:xfrm>
            <a:off x="5020856" y="4596204"/>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pic>
        <p:nvPicPr>
          <p:cNvPr id="10" name="Picture 9" descr="A blue rectangle with white text">
            <a:extLst>
              <a:ext uri="{FF2B5EF4-FFF2-40B4-BE49-F238E27FC236}">
                <a16:creationId xmlns:a16="http://schemas.microsoft.com/office/drawing/2014/main" id="{AA0F6580-CB05-F12E-291F-AAED0E7E79B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9742" y="3455406"/>
            <a:ext cx="132256" cy="92272"/>
          </a:xfrm>
          <a:prstGeom prst="rect">
            <a:avLst/>
          </a:prstGeom>
        </p:spPr>
      </p:pic>
      <p:cxnSp>
        <p:nvCxnSpPr>
          <p:cNvPr id="16" name="Connector: Elbow 15">
            <a:extLst>
              <a:ext uri="{FF2B5EF4-FFF2-40B4-BE49-F238E27FC236}">
                <a16:creationId xmlns:a16="http://schemas.microsoft.com/office/drawing/2014/main" id="{91555CC0-CD5A-CFF6-B293-80FF4A8A9833}"/>
              </a:ext>
            </a:extLst>
          </p:cNvPr>
          <p:cNvCxnSpPr>
            <a:cxnSpLocks/>
            <a:stCxn id="24" idx="2"/>
          </p:cNvCxnSpPr>
          <p:nvPr/>
        </p:nvCxnSpPr>
        <p:spPr>
          <a:xfrm rot="5400000" flipH="1" flipV="1">
            <a:off x="8451031" y="1287980"/>
            <a:ext cx="1067391" cy="5929623"/>
          </a:xfrm>
          <a:prstGeom prst="bentConnector4">
            <a:avLst>
              <a:gd name="adj1" fmla="val -39963"/>
              <a:gd name="adj2" fmla="val 9987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7DF03B3-8584-313E-5E10-B7DC6719450F}"/>
              </a:ext>
            </a:extLst>
          </p:cNvPr>
          <p:cNvSpPr txBox="1"/>
          <p:nvPr/>
        </p:nvSpPr>
        <p:spPr>
          <a:xfrm>
            <a:off x="8480366" y="5102548"/>
            <a:ext cx="12717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Agent logs are reviewed by bank admins</a:t>
            </a:r>
          </a:p>
        </p:txBody>
      </p:sp>
      <p:cxnSp>
        <p:nvCxnSpPr>
          <p:cNvPr id="23" name="Connector: Elbow 22">
            <a:extLst>
              <a:ext uri="{FF2B5EF4-FFF2-40B4-BE49-F238E27FC236}">
                <a16:creationId xmlns:a16="http://schemas.microsoft.com/office/drawing/2014/main" id="{CA130B18-E161-C13B-A356-17C86A7DEA73}"/>
              </a:ext>
            </a:extLst>
          </p:cNvPr>
          <p:cNvCxnSpPr>
            <a:cxnSpLocks/>
          </p:cNvCxnSpPr>
          <p:nvPr/>
        </p:nvCxnSpPr>
        <p:spPr>
          <a:xfrm rot="10800000">
            <a:off x="8613888" y="2613763"/>
            <a:ext cx="2538306" cy="375904"/>
          </a:xfrm>
          <a:prstGeom prst="bentConnector3">
            <a:avLst>
              <a:gd name="adj1" fmla="val -87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01033BC-B28A-735F-5D28-DB6FAD54FF17}"/>
              </a:ext>
            </a:extLst>
          </p:cNvPr>
          <p:cNvSpPr txBox="1"/>
          <p:nvPr/>
        </p:nvSpPr>
        <p:spPr>
          <a:xfrm>
            <a:off x="10107277" y="2415700"/>
            <a:ext cx="7119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7c. Updates instructions, policy documents</a:t>
            </a:r>
          </a:p>
        </p:txBody>
      </p:sp>
      <p:cxnSp>
        <p:nvCxnSpPr>
          <p:cNvPr id="17" name="Straight Arrow Connector 16">
            <a:extLst>
              <a:ext uri="{FF2B5EF4-FFF2-40B4-BE49-F238E27FC236}">
                <a16:creationId xmlns:a16="http://schemas.microsoft.com/office/drawing/2014/main" id="{247C4696-68C4-BAAA-51BA-6C7C88AFB6C1}"/>
              </a:ext>
            </a:extLst>
          </p:cNvPr>
          <p:cNvCxnSpPr>
            <a:cxnSpLocks/>
          </p:cNvCxnSpPr>
          <p:nvPr/>
        </p:nvCxnSpPr>
        <p:spPr>
          <a:xfrm>
            <a:off x="6516869" y="3401461"/>
            <a:ext cx="24881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7E97F08-22A7-D55A-B399-CD0B92437ADA}"/>
              </a:ext>
            </a:extLst>
          </p:cNvPr>
          <p:cNvSpPr txBox="1"/>
          <p:nvPr/>
        </p:nvSpPr>
        <p:spPr>
          <a:xfrm>
            <a:off x="6384893" y="3646931"/>
            <a:ext cx="51032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Intent recognition</a:t>
            </a:r>
          </a:p>
        </p:txBody>
      </p:sp>
      <p:pic>
        <p:nvPicPr>
          <p:cNvPr id="12" name="Graphic 11">
            <a:extLst>
              <a:ext uri="{FF2B5EF4-FFF2-40B4-BE49-F238E27FC236}">
                <a16:creationId xmlns:a16="http://schemas.microsoft.com/office/drawing/2014/main" id="{0027DB7E-48E4-15A1-7944-30A0F6E3613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781418" y="3280569"/>
            <a:ext cx="228600" cy="228600"/>
          </a:xfrm>
          <a:prstGeom prst="rect">
            <a:avLst/>
          </a:prstGeom>
        </p:spPr>
      </p:pic>
      <p:sp>
        <p:nvSpPr>
          <p:cNvPr id="14" name="TextBox 13">
            <a:extLst>
              <a:ext uri="{FF2B5EF4-FFF2-40B4-BE49-F238E27FC236}">
                <a16:creationId xmlns:a16="http://schemas.microsoft.com/office/drawing/2014/main" id="{0467226E-53D7-04AB-0EE0-FB82713DD536}"/>
              </a:ext>
            </a:extLst>
          </p:cNvPr>
          <p:cNvSpPr txBox="1"/>
          <p:nvPr/>
        </p:nvSpPr>
        <p:spPr>
          <a:xfrm>
            <a:off x="6771546" y="3538170"/>
            <a:ext cx="248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Tree>
    <p:extLst>
      <p:ext uri="{BB962C8B-B14F-4D97-AF65-F5344CB8AC3E}">
        <p14:creationId xmlns:p14="http://schemas.microsoft.com/office/powerpoint/2010/main" val="8609045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5B618218-C835-69EB-8D68-DBB05F1280E7}"/>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3F336542-3174-AAAE-466A-DEBD4116F88B}"/>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7D2C0F7-1379-94AF-2882-4F10FBB03B6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Analysts manually gather data across fragmented systems, tools, and </a:t>
            </a:r>
            <a:r>
              <a:rPr kumimoji="0" lang="en-US" sz="1400" b="0" i="0" u="none" strike="noStrike" kern="0" cap="none" spc="0" normalizeH="0" baseline="0" noProof="0" err="1">
                <a:ln>
                  <a:noFill/>
                </a:ln>
                <a:solidFill>
                  <a:prstClr val="black"/>
                </a:solidFill>
                <a:effectLst/>
                <a:uLnTx/>
                <a:uFillTx/>
                <a:latin typeface="Segoe Sans Display"/>
                <a:ea typeface="+mn-ea"/>
                <a:cs typeface="Segoe UI" pitchFamily="34" charset="0"/>
              </a:rPr>
              <a:t>communciation</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 channels to manually assess disputed charges and respond</a:t>
            </a: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14" name="Google Shape;523;p32">
            <a:extLst>
              <a:ext uri="{FF2B5EF4-FFF2-40B4-BE49-F238E27FC236}">
                <a16:creationId xmlns:a16="http://schemas.microsoft.com/office/drawing/2014/main" id="{93164D55-8F46-2062-9982-167E1F917F7D}"/>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B077AB8-4B73-D918-B86C-06E276EE39E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Data silos limit visibility of the full transaction journey and delays root-cause discovery</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Missing dispute deadlines under network or regulatory rules can result in auto-losses, chargebacks, and customer impact</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decisions lead to inconsistent customer experiences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High-volume periods delay resolution due to manual processing</a:t>
            </a:r>
            <a:endParaRPr kumimoji="0" lang="en-DE"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D8F08514-D0FC-1904-A38C-41167507A84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AF0509D0-43D8-D125-7246-1E03348B4650}"/>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1AAAFB00-BFA5-DA1E-9DF4-5C586D7EEFC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DE483F2A-3004-37B4-6B81-42E3BD953368}"/>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BBE6125C-62BE-71FD-F07A-2E82A89C0BFA}"/>
              </a:ext>
            </a:extLst>
          </p:cNvPr>
          <p:cNvSpPr/>
          <p:nvPr/>
        </p:nvSpPr>
        <p:spPr>
          <a:xfrm>
            <a:off x="8558347" y="4761704"/>
            <a:ext cx="3057247" cy="1779238"/>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6A4665C8-A20A-C2DA-10A6-D708671FB09E}"/>
              </a:ext>
            </a:extLst>
          </p:cNvPr>
          <p:cNvSpPr/>
          <p:nvPr/>
        </p:nvSpPr>
        <p:spPr>
          <a:xfrm>
            <a:off x="8682389" y="5179144"/>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Support Agent</a:t>
            </a:r>
          </a:p>
        </p:txBody>
      </p:sp>
      <p:sp>
        <p:nvSpPr>
          <p:cNvPr id="22" name="Google Shape;498;p32">
            <a:extLst>
              <a:ext uri="{FF2B5EF4-FFF2-40B4-BE49-F238E27FC236}">
                <a16:creationId xmlns:a16="http://schemas.microsoft.com/office/drawing/2014/main" id="{655AA245-CC94-744D-5091-3C35A9403E2C}"/>
              </a:ext>
            </a:extLst>
          </p:cNvPr>
          <p:cNvSpPr/>
          <p:nvPr/>
        </p:nvSpPr>
        <p:spPr>
          <a:xfrm>
            <a:off x="8558349" y="1740227"/>
            <a:ext cx="3057246" cy="2938309"/>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7F97A49-7518-AC29-308F-D3FE41799AA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B11DD470-B82D-A421-DD08-8E6263179DF5}"/>
              </a:ext>
            </a:extLst>
          </p:cNvPr>
          <p:cNvSpPr/>
          <p:nvPr/>
        </p:nvSpPr>
        <p:spPr>
          <a:xfrm>
            <a:off x="8955020" y="1390961"/>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Banking</a:t>
            </a:r>
          </a:p>
        </p:txBody>
      </p:sp>
      <p:grpSp>
        <p:nvGrpSpPr>
          <p:cNvPr id="66" name="Google Shape;2181;p75">
            <a:extLst>
              <a:ext uri="{FF2B5EF4-FFF2-40B4-BE49-F238E27FC236}">
                <a16:creationId xmlns:a16="http://schemas.microsoft.com/office/drawing/2014/main" id="{AFBDC235-966C-0D8B-39AC-60DA3DA94770}"/>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9FB8EB79-0C8C-B704-4238-6CCC34BEA7CF}"/>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99220A0-0DDE-BA1E-E0CA-C7D3A3F164D8}"/>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B5C1DC30-524E-1430-A866-8F075E9B8D1D}"/>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28FF86FD-C23C-F116-F2B8-09BEB11F15F1}"/>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57076B40-38F9-1386-112E-250F5B15E1C9}"/>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083B3199-D62D-6319-CABB-52189B076E13}"/>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BFACDC0D-7FEB-3FC5-F445-88CD82FE430E}"/>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3906598B-8DD1-1139-DE8B-CC0C75BA50E8}"/>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3F78A560-707E-7238-8C48-AB2E9B945E3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F98D709-5ED0-F6CB-190B-8BBBD94E045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E6953BA-B02A-6C7F-6706-C52E77DE592E}"/>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48C1ED25-D85D-E158-67C7-84F3B3DAFDB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438A784E-1249-3738-9C7B-8AABB91AEC7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Transaction Dispute Agent</a:t>
            </a:r>
          </a:p>
        </p:txBody>
      </p:sp>
      <p:sp>
        <p:nvSpPr>
          <p:cNvPr id="36" name="TextBox 35">
            <a:extLst>
              <a:ext uri="{FF2B5EF4-FFF2-40B4-BE49-F238E27FC236}">
                <a16:creationId xmlns:a16="http://schemas.microsoft.com/office/drawing/2014/main" id="{673FB8BB-C400-A3C7-ACA8-2108BA04C83A}"/>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Accelerates dispute resolution by automating case intake, log retrieval, and policy checks.</a:t>
            </a:r>
          </a:p>
        </p:txBody>
      </p:sp>
      <p:sp>
        <p:nvSpPr>
          <p:cNvPr id="37" name="Google Shape;498;p32">
            <a:extLst>
              <a:ext uri="{FF2B5EF4-FFF2-40B4-BE49-F238E27FC236}">
                <a16:creationId xmlns:a16="http://schemas.microsoft.com/office/drawing/2014/main" id="{11C4FA5E-E8FA-6F1C-6A3B-9D99A1B51AC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Automated case intake and ability to autogenerate policy-based resolution recommendations or execute escalations as needed</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3940CA07-C76B-1186-C6F9-23B2ADCB7FFE}"/>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A0ACEC25-6D0E-5CA3-4137-D4A843F7C3BB}"/>
              </a:ext>
            </a:extLst>
          </p:cNvPr>
          <p:cNvSpPr/>
          <p:nvPr/>
        </p:nvSpPr>
        <p:spPr>
          <a:xfrm>
            <a:off x="8700923" y="279279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atisfaction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Score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Quick, transparent outcomes reassure cardholders and boost service ratings</a:t>
            </a:r>
          </a:p>
        </p:txBody>
      </p:sp>
      <p:sp>
        <p:nvSpPr>
          <p:cNvPr id="48" name="Arrow: Up 56">
            <a:extLst>
              <a:ext uri="{FF2B5EF4-FFF2-40B4-BE49-F238E27FC236}">
                <a16:creationId xmlns:a16="http://schemas.microsoft.com/office/drawing/2014/main" id="{E6719999-8FC0-691B-C7DC-681FCE022CCF}"/>
              </a:ext>
            </a:extLst>
          </p:cNvPr>
          <p:cNvSpPr/>
          <p:nvPr/>
        </p:nvSpPr>
        <p:spPr>
          <a:xfrm>
            <a:off x="8794754" y="292875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214FF996-D919-9BD7-1182-D090AEA7FCCE}"/>
              </a:ext>
            </a:extLst>
          </p:cNvPr>
          <p:cNvSpPr/>
          <p:nvPr/>
        </p:nvSpPr>
        <p:spPr>
          <a:xfrm>
            <a:off x="8682389" y="2165558"/>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Dispute R</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One-click access to logs and policy decisions accelerates every case to closure</a:t>
            </a:r>
          </a:p>
        </p:txBody>
      </p:sp>
      <p:sp>
        <p:nvSpPr>
          <p:cNvPr id="50" name="Arrow: Up 56">
            <a:extLst>
              <a:ext uri="{FF2B5EF4-FFF2-40B4-BE49-F238E27FC236}">
                <a16:creationId xmlns:a16="http://schemas.microsoft.com/office/drawing/2014/main" id="{5D3ADE7C-7743-C9A2-FBAD-3469392FD76E}"/>
              </a:ext>
            </a:extLst>
          </p:cNvPr>
          <p:cNvSpPr/>
          <p:nvPr/>
        </p:nvSpPr>
        <p:spPr>
          <a:xfrm rot="10800000">
            <a:off x="8776220" y="230151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E5101CA5-4863-9D60-C15A-C39FFEAE7298}"/>
              </a:ext>
            </a:extLst>
          </p:cNvPr>
          <p:cNvSpPr/>
          <p:nvPr/>
        </p:nvSpPr>
        <p:spPr>
          <a:xfrm>
            <a:off x="8700923" y="341203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Manual Investigation Hours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Automated evidence gathering trims deep-dive research to only the edge cases</a:t>
            </a:r>
          </a:p>
        </p:txBody>
      </p:sp>
      <p:sp>
        <p:nvSpPr>
          <p:cNvPr id="52" name="Arrow: Up 56">
            <a:extLst>
              <a:ext uri="{FF2B5EF4-FFF2-40B4-BE49-F238E27FC236}">
                <a16:creationId xmlns:a16="http://schemas.microsoft.com/office/drawing/2014/main" id="{D8B52D6A-F243-A372-116A-0D033884C12D}"/>
              </a:ext>
            </a:extLst>
          </p:cNvPr>
          <p:cNvSpPr/>
          <p:nvPr/>
        </p:nvSpPr>
        <p:spPr>
          <a:xfrm rot="10800000">
            <a:off x="8794754" y="354799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42A336CA-721F-DA69-A295-94199EC4C669}"/>
              </a:ext>
            </a:extLst>
          </p:cNvPr>
          <p:cNvSpPr/>
          <p:nvPr/>
        </p:nvSpPr>
        <p:spPr>
          <a:xfrm>
            <a:off x="10209729" y="5177240"/>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Dispute Analysts</a:t>
            </a:r>
          </a:p>
        </p:txBody>
      </p:sp>
      <p:sp>
        <p:nvSpPr>
          <p:cNvPr id="5" name="Google Shape;516;p32">
            <a:extLst>
              <a:ext uri="{FF2B5EF4-FFF2-40B4-BE49-F238E27FC236}">
                <a16:creationId xmlns:a16="http://schemas.microsoft.com/office/drawing/2014/main" id="{D8D9F6A9-913F-89ED-C845-1A6B94886F42}"/>
              </a:ext>
            </a:extLst>
          </p:cNvPr>
          <p:cNvSpPr/>
          <p:nvPr/>
        </p:nvSpPr>
        <p:spPr>
          <a:xfrm>
            <a:off x="9454627" y="5865263"/>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Customers</a:t>
            </a:r>
          </a:p>
        </p:txBody>
      </p:sp>
      <p:sp>
        <p:nvSpPr>
          <p:cNvPr id="29" name="Google Shape;523;p32">
            <a:extLst>
              <a:ext uri="{FF2B5EF4-FFF2-40B4-BE49-F238E27FC236}">
                <a16:creationId xmlns:a16="http://schemas.microsoft.com/office/drawing/2014/main" id="{A27BCCF0-28B2-01BB-207F-3EE602C2E88F}"/>
              </a:ext>
            </a:extLst>
          </p:cNvPr>
          <p:cNvSpPr/>
          <p:nvPr/>
        </p:nvSpPr>
        <p:spPr>
          <a:xfrm>
            <a:off x="6238038" y="2229263"/>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Auto-ingest dispute ticket from internal dispute-management system database or contact-center queue</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2" name="Google Shape;523;p32">
            <a:extLst>
              <a:ext uri="{FF2B5EF4-FFF2-40B4-BE49-F238E27FC236}">
                <a16:creationId xmlns:a16="http://schemas.microsoft.com/office/drawing/2014/main" id="{36AD2C3F-59BA-054B-A6E2-4058D79E35BA}"/>
              </a:ext>
            </a:extLst>
          </p:cNvPr>
          <p:cNvSpPr/>
          <p:nvPr/>
        </p:nvSpPr>
        <p:spPr>
          <a:xfrm>
            <a:off x="6242445" y="489782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Creates structured reports with findings and recommended actions to support audit and compliance</a:t>
            </a:r>
          </a:p>
        </p:txBody>
      </p:sp>
      <p:sp>
        <p:nvSpPr>
          <p:cNvPr id="35" name="Google Shape;523;p32">
            <a:extLst>
              <a:ext uri="{FF2B5EF4-FFF2-40B4-BE49-F238E27FC236}">
                <a16:creationId xmlns:a16="http://schemas.microsoft.com/office/drawing/2014/main" id="{9015F3C0-6845-6262-C363-470E96EDA9C0}"/>
              </a:ext>
            </a:extLst>
          </p:cNvPr>
          <p:cNvSpPr/>
          <p:nvPr/>
        </p:nvSpPr>
        <p:spPr>
          <a:xfrm>
            <a:off x="6218496" y="3546448"/>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Apply policy rules to d</a:t>
            </a:r>
            <a:r>
              <a:rPr kumimoji="0" lang="en-US" sz="900" b="0" i="0" u="none" strike="noStrike" kern="0" cap="none" spc="0" normalizeH="0" baseline="0" noProof="0" err="1">
                <a:ln>
                  <a:noFill/>
                </a:ln>
                <a:solidFill>
                  <a:srgbClr val="000000"/>
                </a:solidFill>
                <a:effectLst/>
                <a:uLnTx/>
                <a:uFillTx/>
                <a:latin typeface="Segoe Sans Display" pitchFamily="2" charset="0"/>
                <a:ea typeface="+mn-ea"/>
                <a:cs typeface="Segoe Sans Display" pitchFamily="2" charset="0"/>
                <a:sym typeface="DM Sans"/>
              </a:rPr>
              <a:t>iagnose</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root cause and eligibility</a:t>
            </a:r>
          </a:p>
        </p:txBody>
      </p:sp>
      <p:sp>
        <p:nvSpPr>
          <p:cNvPr id="38" name="Google Shape;523;p32">
            <a:extLst>
              <a:ext uri="{FF2B5EF4-FFF2-40B4-BE49-F238E27FC236}">
                <a16:creationId xmlns:a16="http://schemas.microsoft.com/office/drawing/2014/main" id="{753E3065-C96D-4A9E-7390-B0A1D4D85DA6}"/>
              </a:ext>
            </a:extLst>
          </p:cNvPr>
          <p:cNvSpPr/>
          <p:nvPr/>
        </p:nvSpPr>
        <p:spPr>
          <a:xfrm>
            <a:off x="6229621" y="289046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Pull transaction logs and fraud logs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9" name="Google Shape;523;p32">
            <a:extLst>
              <a:ext uri="{FF2B5EF4-FFF2-40B4-BE49-F238E27FC236}">
                <a16:creationId xmlns:a16="http://schemas.microsoft.com/office/drawing/2014/main" id="{5C896016-5595-7B91-A68D-AFBAFA239DAE}"/>
              </a:ext>
            </a:extLst>
          </p:cNvPr>
          <p:cNvSpPr/>
          <p:nvPr/>
        </p:nvSpPr>
        <p:spPr>
          <a:xfrm>
            <a:off x="6242445" y="419704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 disputes that don't meet resolution criteria or show signs of abuse or fraud</a:t>
            </a:r>
          </a:p>
        </p:txBody>
      </p:sp>
      <p:sp>
        <p:nvSpPr>
          <p:cNvPr id="40" name="Google Shape;523;p32">
            <a:extLst>
              <a:ext uri="{FF2B5EF4-FFF2-40B4-BE49-F238E27FC236}">
                <a16:creationId xmlns:a16="http://schemas.microsoft.com/office/drawing/2014/main" id="{E10769B7-C3ED-770B-874D-E06AD621A33B}"/>
              </a:ext>
            </a:extLst>
          </p:cNvPr>
          <p:cNvSpPr/>
          <p:nvPr/>
        </p:nvSpPr>
        <p:spPr>
          <a:xfrm>
            <a:off x="6242445" y="571857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Auto-credit or escalate for manual approval via email</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9" name="Google Shape;506;p32">
            <a:extLst>
              <a:ext uri="{FF2B5EF4-FFF2-40B4-BE49-F238E27FC236}">
                <a16:creationId xmlns:a16="http://schemas.microsoft.com/office/drawing/2014/main" id="{B3A00B8F-9ED6-7A9F-ED99-B3D3A20AEB18}"/>
              </a:ext>
            </a:extLst>
          </p:cNvPr>
          <p:cNvSpPr/>
          <p:nvPr/>
        </p:nvSpPr>
        <p:spPr>
          <a:xfrm>
            <a:off x="10397434" y="1389358"/>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9" name="Rounded Rectangle 50">
            <a:extLst>
              <a:ext uri="{FF2B5EF4-FFF2-40B4-BE49-F238E27FC236}">
                <a16:creationId xmlns:a16="http://schemas.microsoft.com/office/drawing/2014/main" id="{72BAC3F6-A968-1F5C-2D56-7873BDB3C21C}"/>
              </a:ext>
            </a:extLst>
          </p:cNvPr>
          <p:cNvSpPr/>
          <p:nvPr/>
        </p:nvSpPr>
        <p:spPr>
          <a:xfrm>
            <a:off x="8700923" y="401892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Regulatory Exposure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olicy</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-based eligibility logic across disputes, flagging abusive patterns for risk team review reduces regulatory exposure</a:t>
            </a:r>
          </a:p>
        </p:txBody>
      </p:sp>
      <p:sp>
        <p:nvSpPr>
          <p:cNvPr id="13" name="Arrow: Up 56">
            <a:extLst>
              <a:ext uri="{FF2B5EF4-FFF2-40B4-BE49-F238E27FC236}">
                <a16:creationId xmlns:a16="http://schemas.microsoft.com/office/drawing/2014/main" id="{4A826BF7-B591-326B-B0C2-3BA907F0C23A}"/>
              </a:ext>
            </a:extLst>
          </p:cNvPr>
          <p:cNvSpPr/>
          <p:nvPr/>
        </p:nvSpPr>
        <p:spPr>
          <a:xfrm rot="10800000">
            <a:off x="8794754" y="415488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2915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03BA-681B-96EF-13B7-3F0711A9538D}"/>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2E7B8BEA-F0F1-A5CE-601B-D325B9D585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59E8F17A-9B3B-C373-51ED-6D581BBC3D1B}"/>
              </a:ext>
            </a:extLst>
          </p:cNvPr>
          <p:cNvSpPr/>
          <p:nvPr/>
        </p:nvSpPr>
        <p:spPr>
          <a:xfrm>
            <a:off x="722287" y="4756108"/>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8699C587-293E-C971-6005-A1DA69902D1A}"/>
              </a:ext>
            </a:extLst>
          </p:cNvPr>
          <p:cNvSpPr/>
          <p:nvPr/>
        </p:nvSpPr>
        <p:spPr>
          <a:xfrm>
            <a:off x="727884" y="1446694"/>
            <a:ext cx="3693840" cy="325449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Use  Communication Tools (Outlook) and CRM (Dynamics 365) to capture dispute tickets, case history and customer history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Core Banking and fraud system to pull transaction details and fraud indicators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Content Management System (SharePoint) in PDF, DOC format to Check dispute policies and past resolutions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Use AI builder analytical Models to Apply fraud checks, risk scores, and eligibility rules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Route based on SLA and dispute type using Power Automate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name, card/account number, transaction details, and email/chat transcripts</a:t>
            </a:r>
          </a:p>
        </p:txBody>
      </p:sp>
      <p:sp>
        <p:nvSpPr>
          <p:cNvPr id="7" name="TextBox 6">
            <a:extLst>
              <a:ext uri="{FF2B5EF4-FFF2-40B4-BE49-F238E27FC236}">
                <a16:creationId xmlns:a16="http://schemas.microsoft.com/office/drawing/2014/main" id="{D43A802A-5288-F669-F676-6A66AD6ECE4B}"/>
              </a:ext>
            </a:extLst>
          </p:cNvPr>
          <p:cNvSpPr txBox="1"/>
          <p:nvPr/>
        </p:nvSpPr>
        <p:spPr>
          <a:xfrm>
            <a:off x="755649" y="487636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99F0A228-6C7D-8474-1F90-B849561B9725}"/>
              </a:ext>
            </a:extLst>
          </p:cNvPr>
          <p:cNvSpPr txBox="1"/>
          <p:nvPr/>
        </p:nvSpPr>
        <p:spPr>
          <a:xfrm>
            <a:off x="2118978" y="4824706"/>
            <a:ext cx="2298101" cy="502061"/>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Inquiry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Claim Settlement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Internal Policy Q&amp;A Agent</a:t>
            </a:r>
          </a:p>
        </p:txBody>
      </p:sp>
      <p:sp>
        <p:nvSpPr>
          <p:cNvPr id="35" name="Rounded Rectangle 19">
            <a:extLst>
              <a:ext uri="{FF2B5EF4-FFF2-40B4-BE49-F238E27FC236}">
                <a16:creationId xmlns:a16="http://schemas.microsoft.com/office/drawing/2014/main" id="{375802C1-3F6C-BCF4-475E-0C92A680EDC6}"/>
              </a:ext>
            </a:extLst>
          </p:cNvPr>
          <p:cNvSpPr/>
          <p:nvPr/>
        </p:nvSpPr>
        <p:spPr>
          <a:xfrm>
            <a:off x="722287" y="5447024"/>
            <a:ext cx="3705033" cy="1245969"/>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7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support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Public website for customers; authentication should align with portal identity providers; no auth is needed for public-facing documents or websites.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 Customer Support  Agents  will be M365 license to access the agent, but customers won’t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Core Banking System would expose APIs or have connectors to  fetch customer profiles or incidents and transaction details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Inquiry Agent’ and ‘Claim Settlement Agent’ and ‘Policy Agent’ should be ready and discoverable to be associated with this agent</a:t>
            </a:r>
            <a:endParaRPr kumimoji="0" lang="en-US" sz="6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3" name="Google Shape;115;p20">
            <a:extLst>
              <a:ext uri="{FF2B5EF4-FFF2-40B4-BE49-F238E27FC236}">
                <a16:creationId xmlns:a16="http://schemas.microsoft.com/office/drawing/2014/main" id="{8BAECB32-6B0F-6DB8-3F46-CF6C4D011CFA}"/>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6" name="Google Shape;163;p22">
            <a:extLst>
              <a:ext uri="{FF2B5EF4-FFF2-40B4-BE49-F238E27FC236}">
                <a16:creationId xmlns:a16="http://schemas.microsoft.com/office/drawing/2014/main" id="{41473382-7F52-CD61-477D-CFD7CDDBF804}"/>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Transaction Dispute Agent</a:t>
            </a:r>
          </a:p>
        </p:txBody>
      </p:sp>
      <p:sp>
        <p:nvSpPr>
          <p:cNvPr id="9" name="TextBox 8">
            <a:extLst>
              <a:ext uri="{FF2B5EF4-FFF2-40B4-BE49-F238E27FC236}">
                <a16:creationId xmlns:a16="http://schemas.microsoft.com/office/drawing/2014/main" id="{922FF341-4F3B-8FB1-9DE8-A383B74C96D4}"/>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Speeds up investigation and resolution of disputed transactions</a:t>
            </a:r>
          </a:p>
        </p:txBody>
      </p:sp>
      <p:sp>
        <p:nvSpPr>
          <p:cNvPr id="2" name="Rectangle 1">
            <a:extLst>
              <a:ext uri="{FF2B5EF4-FFF2-40B4-BE49-F238E27FC236}">
                <a16:creationId xmlns:a16="http://schemas.microsoft.com/office/drawing/2014/main" id="{2BAC310C-9A9A-DF04-78F7-E041109C1726}"/>
              </a:ext>
            </a:extLst>
          </p:cNvPr>
          <p:cNvSpPr/>
          <p:nvPr/>
        </p:nvSpPr>
        <p:spPr bwMode="auto">
          <a:xfrm>
            <a:off x="5810118" y="1972825"/>
            <a:ext cx="5042581" cy="112207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115C235F-804D-A0D2-789C-170B295652C7}"/>
              </a:ext>
            </a:extLst>
          </p:cNvPr>
          <p:cNvSpPr/>
          <p:nvPr/>
        </p:nvSpPr>
        <p:spPr bwMode="auto">
          <a:xfrm>
            <a:off x="5810118" y="4560942"/>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041EE101-EE92-74F8-53FF-6DECE06066B5}"/>
              </a:ext>
            </a:extLst>
          </p:cNvPr>
          <p:cNvSpPr/>
          <p:nvPr/>
        </p:nvSpPr>
        <p:spPr bwMode="auto">
          <a:xfrm>
            <a:off x="6216342" y="3202005"/>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1" name="Graphic 10">
            <a:extLst>
              <a:ext uri="{FF2B5EF4-FFF2-40B4-BE49-F238E27FC236}">
                <a16:creationId xmlns:a16="http://schemas.microsoft.com/office/drawing/2014/main" id="{C7830684-CDC9-C67D-DC95-894BEC1840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316305"/>
            <a:ext cx="303542" cy="303542"/>
          </a:xfrm>
          <a:prstGeom prst="rect">
            <a:avLst/>
          </a:prstGeom>
        </p:spPr>
      </p:pic>
      <p:sp>
        <p:nvSpPr>
          <p:cNvPr id="13" name="TextBox 12">
            <a:extLst>
              <a:ext uri="{FF2B5EF4-FFF2-40B4-BE49-F238E27FC236}">
                <a16:creationId xmlns:a16="http://schemas.microsoft.com/office/drawing/2014/main" id="{71E0B615-B568-D8D4-EF15-CB6F4156B4BE}"/>
              </a:ext>
            </a:extLst>
          </p:cNvPr>
          <p:cNvSpPr txBox="1"/>
          <p:nvPr/>
        </p:nvSpPr>
        <p:spPr>
          <a:xfrm>
            <a:off x="9674159"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21" name="TextBox 20">
            <a:extLst>
              <a:ext uri="{FF2B5EF4-FFF2-40B4-BE49-F238E27FC236}">
                <a16:creationId xmlns:a16="http://schemas.microsoft.com/office/drawing/2014/main" id="{E5FF6AF0-B41A-F062-C40B-E7C1DC148910}"/>
              </a:ext>
            </a:extLst>
          </p:cNvPr>
          <p:cNvSpPr txBox="1"/>
          <p:nvPr/>
        </p:nvSpPr>
        <p:spPr>
          <a:xfrm>
            <a:off x="9407964" y="5010385"/>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24" name="Graphic 23">
            <a:extLst>
              <a:ext uri="{FF2B5EF4-FFF2-40B4-BE49-F238E27FC236}">
                <a16:creationId xmlns:a16="http://schemas.microsoft.com/office/drawing/2014/main" id="{736D561C-0531-03D5-EAC7-A06FBD0572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813288"/>
            <a:ext cx="252900" cy="227480"/>
          </a:xfrm>
          <a:prstGeom prst="rect">
            <a:avLst/>
          </a:prstGeom>
        </p:spPr>
      </p:pic>
      <p:cxnSp>
        <p:nvCxnSpPr>
          <p:cNvPr id="25" name="Straight Arrow Connector 24">
            <a:extLst>
              <a:ext uri="{FF2B5EF4-FFF2-40B4-BE49-F238E27FC236}">
                <a16:creationId xmlns:a16="http://schemas.microsoft.com/office/drawing/2014/main" id="{6CBCC11A-CC49-AA19-BFBF-E3A29DD5E533}"/>
              </a:ext>
            </a:extLst>
          </p:cNvPr>
          <p:cNvCxnSpPr>
            <a:cxnSpLocks/>
            <a:endCxn id="24" idx="3"/>
          </p:cNvCxnSpPr>
          <p:nvPr/>
        </p:nvCxnSpPr>
        <p:spPr>
          <a:xfrm flipH="1">
            <a:off x="6146366" y="4927028"/>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F58DD49-2AFC-AB56-BC1D-D118A31022C8}"/>
              </a:ext>
            </a:extLst>
          </p:cNvPr>
          <p:cNvSpPr txBox="1"/>
          <p:nvPr/>
        </p:nvSpPr>
        <p:spPr>
          <a:xfrm>
            <a:off x="6264900" y="3677282"/>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34" name="Rectangle 33">
            <a:extLst>
              <a:ext uri="{FF2B5EF4-FFF2-40B4-BE49-F238E27FC236}">
                <a16:creationId xmlns:a16="http://schemas.microsoft.com/office/drawing/2014/main" id="{0A43C74D-E33D-A289-EA00-B2ADAB72BE65}"/>
              </a:ext>
            </a:extLst>
          </p:cNvPr>
          <p:cNvSpPr/>
          <p:nvPr/>
        </p:nvSpPr>
        <p:spPr bwMode="auto">
          <a:xfrm>
            <a:off x="5810118" y="3099937"/>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2EAF3D31-6B00-245F-29E3-7C13C916C50D}"/>
              </a:ext>
            </a:extLst>
          </p:cNvPr>
          <p:cNvSpPr/>
          <p:nvPr/>
        </p:nvSpPr>
        <p:spPr bwMode="auto">
          <a:xfrm>
            <a:off x="7525292" y="3307119"/>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4EF83BE6-9813-F5FF-20E9-CCD73DF8CC4C}"/>
              </a:ext>
            </a:extLst>
          </p:cNvPr>
          <p:cNvSpPr/>
          <p:nvPr/>
        </p:nvSpPr>
        <p:spPr bwMode="auto">
          <a:xfrm>
            <a:off x="6223164" y="3281590"/>
            <a:ext cx="884993" cy="501064"/>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BE5EE0B4-8F12-48A7-2024-5D2C7BF92318}"/>
              </a:ext>
            </a:extLst>
          </p:cNvPr>
          <p:cNvSpPr/>
          <p:nvPr/>
        </p:nvSpPr>
        <p:spPr bwMode="auto">
          <a:xfrm>
            <a:off x="9544799" y="3283219"/>
            <a:ext cx="884993" cy="501064"/>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6" name="TextBox 45">
            <a:extLst>
              <a:ext uri="{FF2B5EF4-FFF2-40B4-BE49-F238E27FC236}">
                <a16:creationId xmlns:a16="http://schemas.microsoft.com/office/drawing/2014/main" id="{39041658-AB96-5378-9D4D-4ACD9D5AC963}"/>
              </a:ext>
            </a:extLst>
          </p:cNvPr>
          <p:cNvSpPr txBox="1"/>
          <p:nvPr/>
        </p:nvSpPr>
        <p:spPr>
          <a:xfrm>
            <a:off x="7921459" y="3334041"/>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sp>
        <p:nvSpPr>
          <p:cNvPr id="47" name="TextBox 46">
            <a:extLst>
              <a:ext uri="{FF2B5EF4-FFF2-40B4-BE49-F238E27FC236}">
                <a16:creationId xmlns:a16="http://schemas.microsoft.com/office/drawing/2014/main" id="{219FC62A-A8BC-3DA3-943F-EB8938C72F9C}"/>
              </a:ext>
            </a:extLst>
          </p:cNvPr>
          <p:cNvSpPr txBox="1"/>
          <p:nvPr/>
        </p:nvSpPr>
        <p:spPr>
          <a:xfrm>
            <a:off x="6464154" y="3333681"/>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48" name="TextBox 47">
            <a:extLst>
              <a:ext uri="{FF2B5EF4-FFF2-40B4-BE49-F238E27FC236}">
                <a16:creationId xmlns:a16="http://schemas.microsoft.com/office/drawing/2014/main" id="{9C400C5B-B047-D895-B98E-5436D6093737}"/>
              </a:ext>
            </a:extLst>
          </p:cNvPr>
          <p:cNvSpPr txBox="1"/>
          <p:nvPr/>
        </p:nvSpPr>
        <p:spPr>
          <a:xfrm>
            <a:off x="9683477" y="3329336"/>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49" name="Graphic 48">
            <a:extLst>
              <a:ext uri="{FF2B5EF4-FFF2-40B4-BE49-F238E27FC236}">
                <a16:creationId xmlns:a16="http://schemas.microsoft.com/office/drawing/2014/main" id="{B0E1EB7E-3094-6822-F2C4-4BDB4EEBDB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2091" y="3458899"/>
            <a:ext cx="227480" cy="227480"/>
          </a:xfrm>
          <a:prstGeom prst="rect">
            <a:avLst/>
          </a:prstGeom>
        </p:spPr>
      </p:pic>
      <p:sp>
        <p:nvSpPr>
          <p:cNvPr id="52" name="Rectangle 51">
            <a:extLst>
              <a:ext uri="{FF2B5EF4-FFF2-40B4-BE49-F238E27FC236}">
                <a16:creationId xmlns:a16="http://schemas.microsoft.com/office/drawing/2014/main" id="{64773EF5-25F3-21B9-8D97-31A1432B8146}"/>
              </a:ext>
            </a:extLst>
          </p:cNvPr>
          <p:cNvSpPr/>
          <p:nvPr/>
        </p:nvSpPr>
        <p:spPr bwMode="auto">
          <a:xfrm>
            <a:off x="4697110" y="2121892"/>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3" name="TextBox 52">
            <a:extLst>
              <a:ext uri="{FF2B5EF4-FFF2-40B4-BE49-F238E27FC236}">
                <a16:creationId xmlns:a16="http://schemas.microsoft.com/office/drawing/2014/main" id="{5B4EAD41-25EC-5758-40F8-DB97417CF2BC}"/>
              </a:ext>
            </a:extLst>
          </p:cNvPr>
          <p:cNvSpPr txBox="1"/>
          <p:nvPr/>
        </p:nvSpPr>
        <p:spPr>
          <a:xfrm>
            <a:off x="4727679" y="2537665"/>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Customers</a:t>
            </a:r>
          </a:p>
        </p:txBody>
      </p:sp>
      <p:pic>
        <p:nvPicPr>
          <p:cNvPr id="54" name="Graphic 53" descr="Group of people with solid fill">
            <a:extLst>
              <a:ext uri="{FF2B5EF4-FFF2-40B4-BE49-F238E27FC236}">
                <a16:creationId xmlns:a16="http://schemas.microsoft.com/office/drawing/2014/main" id="{DE00A955-5F05-1DC0-E178-426E56B036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7707" y="2158368"/>
            <a:ext cx="372352" cy="372352"/>
          </a:xfrm>
          <a:prstGeom prst="rect">
            <a:avLst/>
          </a:prstGeom>
        </p:spPr>
      </p:pic>
      <p:sp>
        <p:nvSpPr>
          <p:cNvPr id="55" name="Rectangle 54">
            <a:extLst>
              <a:ext uri="{FF2B5EF4-FFF2-40B4-BE49-F238E27FC236}">
                <a16:creationId xmlns:a16="http://schemas.microsoft.com/office/drawing/2014/main" id="{214C3E22-976D-6331-30E1-F23528F8EF15}"/>
              </a:ext>
            </a:extLst>
          </p:cNvPr>
          <p:cNvSpPr/>
          <p:nvPr/>
        </p:nvSpPr>
        <p:spPr bwMode="auto">
          <a:xfrm>
            <a:off x="11142062" y="1994255"/>
            <a:ext cx="877931" cy="729725"/>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A1DFB095-7633-659E-43D3-2EC93A013083}"/>
              </a:ext>
            </a:extLst>
          </p:cNvPr>
          <p:cNvSpPr txBox="1"/>
          <p:nvPr/>
        </p:nvSpPr>
        <p:spPr>
          <a:xfrm>
            <a:off x="4670784" y="1961826"/>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Unlicensed Users</a:t>
            </a:r>
          </a:p>
        </p:txBody>
      </p:sp>
      <p:sp>
        <p:nvSpPr>
          <p:cNvPr id="57" name="TextBox 56">
            <a:extLst>
              <a:ext uri="{FF2B5EF4-FFF2-40B4-BE49-F238E27FC236}">
                <a16:creationId xmlns:a16="http://schemas.microsoft.com/office/drawing/2014/main" id="{B439631F-6A5C-AB61-AB86-3FC59904B13D}"/>
              </a:ext>
            </a:extLst>
          </p:cNvPr>
          <p:cNvSpPr txBox="1"/>
          <p:nvPr/>
        </p:nvSpPr>
        <p:spPr>
          <a:xfrm>
            <a:off x="11143199" y="1833711"/>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58" name="TextBox 57">
            <a:extLst>
              <a:ext uri="{FF2B5EF4-FFF2-40B4-BE49-F238E27FC236}">
                <a16:creationId xmlns:a16="http://schemas.microsoft.com/office/drawing/2014/main" id="{C67B5355-8BFE-7EB5-8A5F-6552D642E6A8}"/>
              </a:ext>
            </a:extLst>
          </p:cNvPr>
          <p:cNvSpPr txBox="1"/>
          <p:nvPr/>
        </p:nvSpPr>
        <p:spPr>
          <a:xfrm>
            <a:off x="11125966" y="2358562"/>
            <a:ext cx="9101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 Support Agent</a:t>
            </a:r>
          </a:p>
        </p:txBody>
      </p:sp>
      <p:pic>
        <p:nvPicPr>
          <p:cNvPr id="61" name="Graphic 60" descr="Users outline">
            <a:extLst>
              <a:ext uri="{FF2B5EF4-FFF2-40B4-BE49-F238E27FC236}">
                <a16:creationId xmlns:a16="http://schemas.microsoft.com/office/drawing/2014/main" id="{3920DE14-235E-3569-4096-3D2AAF33A3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1993777"/>
            <a:ext cx="331940" cy="331940"/>
          </a:xfrm>
          <a:prstGeom prst="rect">
            <a:avLst/>
          </a:prstGeom>
        </p:spPr>
      </p:pic>
      <p:pic>
        <p:nvPicPr>
          <p:cNvPr id="74" name="Graphic 73">
            <a:extLst>
              <a:ext uri="{FF2B5EF4-FFF2-40B4-BE49-F238E27FC236}">
                <a16:creationId xmlns:a16="http://schemas.microsoft.com/office/drawing/2014/main" id="{97240496-FEFB-790A-B97C-74FA9A8B93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1971" y="3364246"/>
            <a:ext cx="423824" cy="423824"/>
          </a:xfrm>
          <a:prstGeom prst="rect">
            <a:avLst/>
          </a:prstGeom>
        </p:spPr>
      </p:pic>
      <p:sp>
        <p:nvSpPr>
          <p:cNvPr id="75" name="TextBox 74">
            <a:extLst>
              <a:ext uri="{FF2B5EF4-FFF2-40B4-BE49-F238E27FC236}">
                <a16:creationId xmlns:a16="http://schemas.microsoft.com/office/drawing/2014/main" id="{90388FD0-68DC-F51A-1D9F-027202E649D3}"/>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76" name="Graphic 75">
            <a:extLst>
              <a:ext uri="{FF2B5EF4-FFF2-40B4-BE49-F238E27FC236}">
                <a16:creationId xmlns:a16="http://schemas.microsoft.com/office/drawing/2014/main" id="{9E76AD10-EA43-4432-4D65-D2BED280FED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0529" y="2114822"/>
            <a:ext cx="601758" cy="601758"/>
          </a:xfrm>
          <a:prstGeom prst="rect">
            <a:avLst/>
          </a:prstGeom>
        </p:spPr>
      </p:pic>
      <p:sp>
        <p:nvSpPr>
          <p:cNvPr id="77" name="TextBox 76">
            <a:extLst>
              <a:ext uri="{FF2B5EF4-FFF2-40B4-BE49-F238E27FC236}">
                <a16:creationId xmlns:a16="http://schemas.microsoft.com/office/drawing/2014/main" id="{F60F7F13-3806-5690-E7DB-36D29BB191FC}"/>
              </a:ext>
            </a:extLst>
          </p:cNvPr>
          <p:cNvSpPr txBox="1"/>
          <p:nvPr/>
        </p:nvSpPr>
        <p:spPr>
          <a:xfrm>
            <a:off x="6266339" y="4701188"/>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10a. Agent logs are displayed on Copilot Studio Kit</a:t>
            </a:r>
          </a:p>
        </p:txBody>
      </p:sp>
      <p:cxnSp>
        <p:nvCxnSpPr>
          <p:cNvPr id="78" name="Straight Arrow Connector 77">
            <a:extLst>
              <a:ext uri="{FF2B5EF4-FFF2-40B4-BE49-F238E27FC236}">
                <a16:creationId xmlns:a16="http://schemas.microsoft.com/office/drawing/2014/main" id="{653A8540-2ABF-4A51-3DE8-97E5A4A2A7EC}"/>
              </a:ext>
            </a:extLst>
          </p:cNvPr>
          <p:cNvCxnSpPr>
            <a:cxnSpLocks/>
            <a:stCxn id="52" idx="2"/>
            <a:endCxn id="74" idx="0"/>
          </p:cNvCxnSpPr>
          <p:nvPr/>
        </p:nvCxnSpPr>
        <p:spPr>
          <a:xfrm>
            <a:off x="5083883" y="2713848"/>
            <a:ext cx="0" cy="65039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E3197D0-1963-EF03-49E4-13314BDE3717}"/>
              </a:ext>
            </a:extLst>
          </p:cNvPr>
          <p:cNvCxnSpPr>
            <a:cxnSpLocks/>
          </p:cNvCxnSpPr>
          <p:nvPr/>
        </p:nvCxnSpPr>
        <p:spPr>
          <a:xfrm flipH="1">
            <a:off x="8822056" y="2266121"/>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5EDAD1E-1C4A-1B8C-A4CB-10E8E7C0BAA1}"/>
              </a:ext>
            </a:extLst>
          </p:cNvPr>
          <p:cNvSpPr txBox="1"/>
          <p:nvPr/>
        </p:nvSpPr>
        <p:spPr>
          <a:xfrm>
            <a:off x="9481370" y="2164393"/>
            <a:ext cx="111999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1b. Asks for list of unresolved disputes</a:t>
            </a:r>
          </a:p>
        </p:txBody>
      </p:sp>
      <p:cxnSp>
        <p:nvCxnSpPr>
          <p:cNvPr id="81" name="Connector: Elbow 80">
            <a:extLst>
              <a:ext uri="{FF2B5EF4-FFF2-40B4-BE49-F238E27FC236}">
                <a16:creationId xmlns:a16="http://schemas.microsoft.com/office/drawing/2014/main" id="{9394EF3D-D433-EFA2-4264-24EF977D46D5}"/>
              </a:ext>
            </a:extLst>
          </p:cNvPr>
          <p:cNvCxnSpPr>
            <a:cxnSpLocks/>
            <a:endCxn id="183" idx="2"/>
          </p:cNvCxnSpPr>
          <p:nvPr/>
        </p:nvCxnSpPr>
        <p:spPr>
          <a:xfrm>
            <a:off x="6749571" y="3583523"/>
            <a:ext cx="1988281" cy="289752"/>
          </a:xfrm>
          <a:prstGeom prst="bentConnector4">
            <a:avLst>
              <a:gd name="adj1" fmla="val -747"/>
              <a:gd name="adj2" fmla="val 22744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9D99926-A046-E52C-58D2-CB409C7DA53D}"/>
              </a:ext>
            </a:extLst>
          </p:cNvPr>
          <p:cNvSpPr txBox="1"/>
          <p:nvPr/>
        </p:nvSpPr>
        <p:spPr>
          <a:xfrm>
            <a:off x="6800583" y="3983042"/>
            <a:ext cx="971529"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Generates brief rationale, derives a confidence score and creates reports in SharePoint</a:t>
            </a:r>
          </a:p>
        </p:txBody>
      </p:sp>
      <p:cxnSp>
        <p:nvCxnSpPr>
          <p:cNvPr id="84" name="Straight Arrow Connector 83">
            <a:extLst>
              <a:ext uri="{FF2B5EF4-FFF2-40B4-BE49-F238E27FC236}">
                <a16:creationId xmlns:a16="http://schemas.microsoft.com/office/drawing/2014/main" id="{3216BE66-828D-72D7-B446-2764C5ED1224}"/>
              </a:ext>
            </a:extLst>
          </p:cNvPr>
          <p:cNvCxnSpPr>
            <a:cxnSpLocks/>
            <a:stCxn id="40" idx="0"/>
            <a:endCxn id="76" idx="2"/>
          </p:cNvCxnSpPr>
          <p:nvPr/>
        </p:nvCxnSpPr>
        <p:spPr>
          <a:xfrm flipV="1">
            <a:off x="8331408" y="2716580"/>
            <a:ext cx="0" cy="59053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9022475-87C0-643E-BBD1-CFC958001C14}"/>
              </a:ext>
            </a:extLst>
          </p:cNvPr>
          <p:cNvSpPr txBox="1"/>
          <p:nvPr/>
        </p:nvSpPr>
        <p:spPr>
          <a:xfrm>
            <a:off x="7463880" y="2851834"/>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Ticket triggers workflow</a:t>
            </a:r>
          </a:p>
        </p:txBody>
      </p:sp>
      <p:cxnSp>
        <p:nvCxnSpPr>
          <p:cNvPr id="86" name="Connector: Elbow 85">
            <a:extLst>
              <a:ext uri="{FF2B5EF4-FFF2-40B4-BE49-F238E27FC236}">
                <a16:creationId xmlns:a16="http://schemas.microsoft.com/office/drawing/2014/main" id="{ECB28DCA-6FC5-7950-5A01-B35EA21A8120}"/>
              </a:ext>
            </a:extLst>
          </p:cNvPr>
          <p:cNvCxnSpPr>
            <a:cxnSpLocks/>
            <a:endCxn id="41" idx="0"/>
          </p:cNvCxnSpPr>
          <p:nvPr/>
        </p:nvCxnSpPr>
        <p:spPr>
          <a:xfrm rot="10800000" flipV="1">
            <a:off x="6665662" y="2604780"/>
            <a:ext cx="1392491" cy="67680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30B34235-F947-EA10-9026-4583EDCE92A5}"/>
              </a:ext>
            </a:extLst>
          </p:cNvPr>
          <p:cNvSpPr txBox="1"/>
          <p:nvPr/>
        </p:nvSpPr>
        <p:spPr>
          <a:xfrm>
            <a:off x="6932562" y="2474201"/>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invokes tools</a:t>
            </a:r>
          </a:p>
        </p:txBody>
      </p:sp>
      <p:cxnSp>
        <p:nvCxnSpPr>
          <p:cNvPr id="88" name="Connector: Elbow 87">
            <a:extLst>
              <a:ext uri="{FF2B5EF4-FFF2-40B4-BE49-F238E27FC236}">
                <a16:creationId xmlns:a16="http://schemas.microsoft.com/office/drawing/2014/main" id="{0F49CEB1-D4AC-EAD1-9218-1D8B28AB6AB5}"/>
              </a:ext>
            </a:extLst>
          </p:cNvPr>
          <p:cNvCxnSpPr>
            <a:cxnSpLocks/>
            <a:endCxn id="49" idx="3"/>
          </p:cNvCxnSpPr>
          <p:nvPr/>
        </p:nvCxnSpPr>
        <p:spPr>
          <a:xfrm rot="10800000">
            <a:off x="6749571" y="3572639"/>
            <a:ext cx="927232" cy="113866"/>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99FD503-0B9A-1E31-0C1C-7BF9B3BD67A7}"/>
              </a:ext>
            </a:extLst>
          </p:cNvPr>
          <p:cNvSpPr txBox="1"/>
          <p:nvPr/>
        </p:nvSpPr>
        <p:spPr>
          <a:xfrm>
            <a:off x="6844233" y="3395824"/>
            <a:ext cx="64427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Pulls transactional logs and fraud logs</a:t>
            </a:r>
          </a:p>
        </p:txBody>
      </p:sp>
      <p:sp>
        <p:nvSpPr>
          <p:cNvPr id="90" name="TextBox 89">
            <a:extLst>
              <a:ext uri="{FF2B5EF4-FFF2-40B4-BE49-F238E27FC236}">
                <a16:creationId xmlns:a16="http://schemas.microsoft.com/office/drawing/2014/main" id="{17D31FD2-CB2D-2674-9C77-EFE1C7EB79FF}"/>
              </a:ext>
            </a:extLst>
          </p:cNvPr>
          <p:cNvSpPr txBox="1"/>
          <p:nvPr/>
        </p:nvSpPr>
        <p:spPr>
          <a:xfrm>
            <a:off x="7080586" y="3131126"/>
            <a:ext cx="60165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Pulls policy documents</a:t>
            </a:r>
          </a:p>
        </p:txBody>
      </p:sp>
      <p:cxnSp>
        <p:nvCxnSpPr>
          <p:cNvPr id="91" name="Connector: Elbow 90">
            <a:extLst>
              <a:ext uri="{FF2B5EF4-FFF2-40B4-BE49-F238E27FC236}">
                <a16:creationId xmlns:a16="http://schemas.microsoft.com/office/drawing/2014/main" id="{AD5E88D0-D858-35F9-ECEE-8036286CEE2A}"/>
              </a:ext>
            </a:extLst>
          </p:cNvPr>
          <p:cNvCxnSpPr>
            <a:cxnSpLocks/>
          </p:cNvCxnSpPr>
          <p:nvPr/>
        </p:nvCxnSpPr>
        <p:spPr>
          <a:xfrm flipH="1" flipV="1">
            <a:off x="7080745" y="3320293"/>
            <a:ext cx="1833880" cy="387873"/>
          </a:xfrm>
          <a:prstGeom prst="bentConnector3">
            <a:avLst>
              <a:gd name="adj1" fmla="val -1246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BA072EB1-84DD-BFCF-20F7-AC2CD8A7F835}"/>
              </a:ext>
            </a:extLst>
          </p:cNvPr>
          <p:cNvCxnSpPr>
            <a:cxnSpLocks/>
            <a:endCxn id="181" idx="2"/>
          </p:cNvCxnSpPr>
          <p:nvPr/>
        </p:nvCxnSpPr>
        <p:spPr>
          <a:xfrm>
            <a:off x="5083883" y="3788070"/>
            <a:ext cx="2790665" cy="140143"/>
          </a:xfrm>
          <a:prstGeom prst="bentConnector4">
            <a:avLst>
              <a:gd name="adj1" fmla="val 649"/>
              <a:gd name="adj2" fmla="val 48171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4232DE8-645A-E61F-988A-3168626992AF}"/>
              </a:ext>
            </a:extLst>
          </p:cNvPr>
          <p:cNvSpPr txBox="1"/>
          <p:nvPr/>
        </p:nvSpPr>
        <p:spPr>
          <a:xfrm>
            <a:off x="4494564" y="3970642"/>
            <a:ext cx="532372"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Dispute ticket gets stored as record</a:t>
            </a:r>
          </a:p>
        </p:txBody>
      </p:sp>
      <p:cxnSp>
        <p:nvCxnSpPr>
          <p:cNvPr id="97" name="Straight Arrow Connector 96">
            <a:extLst>
              <a:ext uri="{FF2B5EF4-FFF2-40B4-BE49-F238E27FC236}">
                <a16:creationId xmlns:a16="http://schemas.microsoft.com/office/drawing/2014/main" id="{2C48A9C3-9F60-3978-A7C3-F759F5BDCBDE}"/>
              </a:ext>
            </a:extLst>
          </p:cNvPr>
          <p:cNvCxnSpPr>
            <a:cxnSpLocks/>
            <a:stCxn id="49" idx="1"/>
            <a:endCxn id="74" idx="3"/>
          </p:cNvCxnSpPr>
          <p:nvPr/>
        </p:nvCxnSpPr>
        <p:spPr>
          <a:xfrm flipH="1">
            <a:off x="5295795" y="3572639"/>
            <a:ext cx="1226296" cy="351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AF41598-C6D1-D75A-9862-DA9417C0F435}"/>
              </a:ext>
            </a:extLst>
          </p:cNvPr>
          <p:cNvSpPr txBox="1"/>
          <p:nvPr/>
        </p:nvSpPr>
        <p:spPr>
          <a:xfrm>
            <a:off x="5316639" y="3281589"/>
            <a:ext cx="894611"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8a. Confidence Score &lt; 0.3, initiates ‘Auto Credit’ and mails customer</a:t>
            </a:r>
          </a:p>
        </p:txBody>
      </p:sp>
      <p:cxnSp>
        <p:nvCxnSpPr>
          <p:cNvPr id="100" name="Connector: Elbow 99">
            <a:extLst>
              <a:ext uri="{FF2B5EF4-FFF2-40B4-BE49-F238E27FC236}">
                <a16:creationId xmlns:a16="http://schemas.microsoft.com/office/drawing/2014/main" id="{208AAF89-E9F7-F825-756F-542C27C6C54A}"/>
              </a:ext>
            </a:extLst>
          </p:cNvPr>
          <p:cNvCxnSpPr>
            <a:cxnSpLocks/>
            <a:stCxn id="49" idx="2"/>
            <a:endCxn id="42" idx="2"/>
          </p:cNvCxnSpPr>
          <p:nvPr/>
        </p:nvCxnSpPr>
        <p:spPr>
          <a:xfrm rot="16200000" flipH="1">
            <a:off x="8262611" y="2059598"/>
            <a:ext cx="97904" cy="3351465"/>
          </a:xfrm>
          <a:prstGeom prst="bentConnector3">
            <a:avLst>
              <a:gd name="adj1" fmla="val 67783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10DEE53-E2FE-870C-DD9A-A07B39E681BA}"/>
              </a:ext>
            </a:extLst>
          </p:cNvPr>
          <p:cNvSpPr txBox="1"/>
          <p:nvPr/>
        </p:nvSpPr>
        <p:spPr>
          <a:xfrm>
            <a:off x="8976266" y="4161817"/>
            <a:ext cx="91631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8b. Confidence Score &gt; 0.8,  creates notification</a:t>
            </a:r>
          </a:p>
        </p:txBody>
      </p:sp>
      <p:sp>
        <p:nvSpPr>
          <p:cNvPr id="103" name="TextBox 102">
            <a:extLst>
              <a:ext uri="{FF2B5EF4-FFF2-40B4-BE49-F238E27FC236}">
                <a16:creationId xmlns:a16="http://schemas.microsoft.com/office/drawing/2014/main" id="{97E71F4F-E0EE-785F-A04C-F78D0A1E82C0}"/>
              </a:ext>
            </a:extLst>
          </p:cNvPr>
          <p:cNvSpPr txBox="1"/>
          <p:nvPr/>
        </p:nvSpPr>
        <p:spPr>
          <a:xfrm>
            <a:off x="10730555" y="2890306"/>
            <a:ext cx="89461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 Reviews notification </a:t>
            </a:r>
          </a:p>
        </p:txBody>
      </p:sp>
      <p:cxnSp>
        <p:nvCxnSpPr>
          <p:cNvPr id="107" name="Straight Arrow Connector 106">
            <a:extLst>
              <a:ext uri="{FF2B5EF4-FFF2-40B4-BE49-F238E27FC236}">
                <a16:creationId xmlns:a16="http://schemas.microsoft.com/office/drawing/2014/main" id="{EB6117C5-A54A-3220-7905-648C709464DF}"/>
              </a:ext>
            </a:extLst>
          </p:cNvPr>
          <p:cNvCxnSpPr>
            <a:cxnSpLocks/>
          </p:cNvCxnSpPr>
          <p:nvPr/>
        </p:nvCxnSpPr>
        <p:spPr>
          <a:xfrm flipH="1">
            <a:off x="8822056" y="2481629"/>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DCA78E0-35E7-1C0E-EED8-1B78ED9479C0}"/>
              </a:ext>
            </a:extLst>
          </p:cNvPr>
          <p:cNvCxnSpPr>
            <a:cxnSpLocks/>
          </p:cNvCxnSpPr>
          <p:nvPr/>
        </p:nvCxnSpPr>
        <p:spPr>
          <a:xfrm flipH="1">
            <a:off x="8822056" y="2697137"/>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8686E024-5362-00EE-88EA-44E0B4ED6780}"/>
              </a:ext>
            </a:extLst>
          </p:cNvPr>
          <p:cNvSpPr txBox="1"/>
          <p:nvPr/>
        </p:nvSpPr>
        <p:spPr>
          <a:xfrm>
            <a:off x="9076826" y="2369558"/>
            <a:ext cx="17508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If no manual review within 4 hours, escalate automatically</a:t>
            </a:r>
          </a:p>
        </p:txBody>
      </p:sp>
      <p:sp>
        <p:nvSpPr>
          <p:cNvPr id="115" name="TextBox 114">
            <a:extLst>
              <a:ext uri="{FF2B5EF4-FFF2-40B4-BE49-F238E27FC236}">
                <a16:creationId xmlns:a16="http://schemas.microsoft.com/office/drawing/2014/main" id="{B555D6CA-1393-7A38-774B-E44FD90E1FBD}"/>
              </a:ext>
            </a:extLst>
          </p:cNvPr>
          <p:cNvSpPr txBox="1"/>
          <p:nvPr/>
        </p:nvSpPr>
        <p:spPr>
          <a:xfrm>
            <a:off x="9076826" y="2574723"/>
            <a:ext cx="17508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10c. Provides feedback and updates training data, instructions</a:t>
            </a:r>
          </a:p>
        </p:txBody>
      </p:sp>
      <p:cxnSp>
        <p:nvCxnSpPr>
          <p:cNvPr id="117" name="Straight Arrow Connector 116">
            <a:extLst>
              <a:ext uri="{FF2B5EF4-FFF2-40B4-BE49-F238E27FC236}">
                <a16:creationId xmlns:a16="http://schemas.microsoft.com/office/drawing/2014/main" id="{84113A93-08A6-8D1D-96CC-8A8A668C32AE}"/>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A9B4F9D6-D3E4-C76F-69F1-3DC90311A73B}"/>
              </a:ext>
            </a:extLst>
          </p:cNvPr>
          <p:cNvSpPr txBox="1"/>
          <p:nvPr/>
        </p:nvSpPr>
        <p:spPr>
          <a:xfrm>
            <a:off x="6193972" y="2176774"/>
            <a:ext cx="500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Confidence Score</a:t>
            </a:r>
          </a:p>
        </p:txBody>
      </p:sp>
      <p:sp>
        <p:nvSpPr>
          <p:cNvPr id="126" name="TextBox 125">
            <a:extLst>
              <a:ext uri="{FF2B5EF4-FFF2-40B4-BE49-F238E27FC236}">
                <a16:creationId xmlns:a16="http://schemas.microsoft.com/office/drawing/2014/main" id="{DA993ED2-652A-C210-856C-7D3F2E36B1FB}"/>
              </a:ext>
            </a:extLst>
          </p:cNvPr>
          <p:cNvSpPr txBox="1"/>
          <p:nvPr/>
        </p:nvSpPr>
        <p:spPr>
          <a:xfrm>
            <a:off x="6769401"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Risk</a:t>
            </a:r>
          </a:p>
        </p:txBody>
      </p:sp>
      <p:sp>
        <p:nvSpPr>
          <p:cNvPr id="128" name="TextBox 127">
            <a:extLst>
              <a:ext uri="{FF2B5EF4-FFF2-40B4-BE49-F238E27FC236}">
                <a16:creationId xmlns:a16="http://schemas.microsoft.com/office/drawing/2014/main" id="{875B537C-C88B-FAB4-A664-0C01E32BD8CC}"/>
              </a:ext>
            </a:extLst>
          </p:cNvPr>
          <p:cNvSpPr txBox="1"/>
          <p:nvPr/>
        </p:nvSpPr>
        <p:spPr>
          <a:xfrm>
            <a:off x="5874410"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Risk</a:t>
            </a:r>
          </a:p>
        </p:txBody>
      </p:sp>
      <p:sp>
        <p:nvSpPr>
          <p:cNvPr id="129" name="TextBox 128">
            <a:extLst>
              <a:ext uri="{FF2B5EF4-FFF2-40B4-BE49-F238E27FC236}">
                <a16:creationId xmlns:a16="http://schemas.microsoft.com/office/drawing/2014/main" id="{0D03D4AB-3B50-417C-D0EE-40503C8D4DC4}"/>
              </a:ext>
            </a:extLst>
          </p:cNvPr>
          <p:cNvSpPr txBox="1"/>
          <p:nvPr/>
        </p:nvSpPr>
        <p:spPr>
          <a:xfrm>
            <a:off x="5981248"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130" name="TextBox 129">
            <a:extLst>
              <a:ext uri="{FF2B5EF4-FFF2-40B4-BE49-F238E27FC236}">
                <a16:creationId xmlns:a16="http://schemas.microsoft.com/office/drawing/2014/main" id="{3EBE1F9A-78C6-595C-8E52-BCDD386CA6A7}"/>
              </a:ext>
            </a:extLst>
          </p:cNvPr>
          <p:cNvSpPr txBox="1"/>
          <p:nvPr/>
        </p:nvSpPr>
        <p:spPr>
          <a:xfrm>
            <a:off x="6876239"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sp>
        <p:nvSpPr>
          <p:cNvPr id="132" name="TextBox 131">
            <a:extLst>
              <a:ext uri="{FF2B5EF4-FFF2-40B4-BE49-F238E27FC236}">
                <a16:creationId xmlns:a16="http://schemas.microsoft.com/office/drawing/2014/main" id="{1FA8CF74-6B60-5B01-2720-A0AF23F833E2}"/>
              </a:ext>
            </a:extLst>
          </p:cNvPr>
          <p:cNvSpPr txBox="1"/>
          <p:nvPr/>
        </p:nvSpPr>
        <p:spPr>
          <a:xfrm>
            <a:off x="4445896" y="2819496"/>
            <a:ext cx="59344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 Raises dispute by submitting an incident or via chat</a:t>
            </a:r>
          </a:p>
        </p:txBody>
      </p:sp>
      <p:cxnSp>
        <p:nvCxnSpPr>
          <p:cNvPr id="136" name="Connector: Elbow 135">
            <a:extLst>
              <a:ext uri="{FF2B5EF4-FFF2-40B4-BE49-F238E27FC236}">
                <a16:creationId xmlns:a16="http://schemas.microsoft.com/office/drawing/2014/main" id="{96381079-52F7-1833-DE09-F8FB712B985D}"/>
              </a:ext>
            </a:extLst>
          </p:cNvPr>
          <p:cNvCxnSpPr>
            <a:cxnSpLocks/>
            <a:stCxn id="42" idx="0"/>
            <a:endCxn id="55" idx="2"/>
          </p:cNvCxnSpPr>
          <p:nvPr/>
        </p:nvCxnSpPr>
        <p:spPr>
          <a:xfrm rot="5400000" flipH="1" flipV="1">
            <a:off x="10504543" y="2206734"/>
            <a:ext cx="559239" cy="159373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CA51EA7C-0E62-EB49-28EC-BF4BE2E1D15F}"/>
              </a:ext>
            </a:extLst>
          </p:cNvPr>
          <p:cNvSpPr/>
          <p:nvPr/>
        </p:nvSpPr>
        <p:spPr bwMode="auto">
          <a:xfrm>
            <a:off x="7328666" y="4639850"/>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41" name="Graphic 140">
            <a:extLst>
              <a:ext uri="{FF2B5EF4-FFF2-40B4-BE49-F238E27FC236}">
                <a16:creationId xmlns:a16="http://schemas.microsoft.com/office/drawing/2014/main" id="{66526CA6-A288-051B-C87A-3DFAC2B142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9635" y="4685396"/>
            <a:ext cx="390341" cy="390341"/>
          </a:xfrm>
          <a:prstGeom prst="rect">
            <a:avLst/>
          </a:prstGeom>
        </p:spPr>
      </p:pic>
      <p:pic>
        <p:nvPicPr>
          <p:cNvPr id="142" name="Graphic 141">
            <a:extLst>
              <a:ext uri="{FF2B5EF4-FFF2-40B4-BE49-F238E27FC236}">
                <a16:creationId xmlns:a16="http://schemas.microsoft.com/office/drawing/2014/main" id="{2E812178-2B41-F1AF-5EB0-5D39A58B030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31842" y="4685396"/>
            <a:ext cx="390341" cy="390341"/>
          </a:xfrm>
          <a:prstGeom prst="rect">
            <a:avLst/>
          </a:prstGeom>
        </p:spPr>
      </p:pic>
      <p:sp>
        <p:nvSpPr>
          <p:cNvPr id="143" name="TextBox 142">
            <a:extLst>
              <a:ext uri="{FF2B5EF4-FFF2-40B4-BE49-F238E27FC236}">
                <a16:creationId xmlns:a16="http://schemas.microsoft.com/office/drawing/2014/main" id="{A4A25D84-39AF-4BE7-67F1-DFCA04A9AB68}"/>
              </a:ext>
            </a:extLst>
          </p:cNvPr>
          <p:cNvSpPr txBox="1"/>
          <p:nvPr/>
        </p:nvSpPr>
        <p:spPr>
          <a:xfrm>
            <a:off x="8427614" y="5063391"/>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75" name="Graphic 174">
            <a:extLst>
              <a:ext uri="{FF2B5EF4-FFF2-40B4-BE49-F238E27FC236}">
                <a16:creationId xmlns:a16="http://schemas.microsoft.com/office/drawing/2014/main" id="{6956359D-E5DE-0327-1C50-93AAEE8019A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665097" y="3457962"/>
            <a:ext cx="227480" cy="227480"/>
          </a:xfrm>
          <a:prstGeom prst="rect">
            <a:avLst/>
          </a:prstGeom>
        </p:spPr>
      </p:pic>
      <p:pic>
        <p:nvPicPr>
          <p:cNvPr id="176" name="Graphic 175" descr="Internet with solid fill">
            <a:extLst>
              <a:ext uri="{FF2B5EF4-FFF2-40B4-BE49-F238E27FC236}">
                <a16:creationId xmlns:a16="http://schemas.microsoft.com/office/drawing/2014/main" id="{D8523E5F-D5F7-D12E-B1EB-CAF86BA9533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050858" y="3435429"/>
            <a:ext cx="272547" cy="272547"/>
          </a:xfrm>
          <a:prstGeom prst="rect">
            <a:avLst/>
          </a:prstGeom>
        </p:spPr>
      </p:pic>
      <p:pic>
        <p:nvPicPr>
          <p:cNvPr id="180" name="Graphic 179">
            <a:extLst>
              <a:ext uri="{FF2B5EF4-FFF2-40B4-BE49-F238E27FC236}">
                <a16:creationId xmlns:a16="http://schemas.microsoft.com/office/drawing/2014/main" id="{9B14D55B-109B-91C3-DE41-3D169FADC7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2631" y="3482682"/>
            <a:ext cx="390593" cy="390593"/>
          </a:xfrm>
          <a:prstGeom prst="rect">
            <a:avLst/>
          </a:prstGeom>
        </p:spPr>
      </p:pic>
      <p:sp>
        <p:nvSpPr>
          <p:cNvPr id="181" name="TextBox 180">
            <a:extLst>
              <a:ext uri="{FF2B5EF4-FFF2-40B4-BE49-F238E27FC236}">
                <a16:creationId xmlns:a16="http://schemas.microsoft.com/office/drawing/2014/main" id="{1CE69EBC-32B3-55CE-5E36-CE7CA3DC09B3}"/>
              </a:ext>
            </a:extLst>
          </p:cNvPr>
          <p:cNvSpPr txBox="1"/>
          <p:nvPr/>
        </p:nvSpPr>
        <p:spPr>
          <a:xfrm>
            <a:off x="7570863" y="3851269"/>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82" name="TextBox 181">
            <a:extLst>
              <a:ext uri="{FF2B5EF4-FFF2-40B4-BE49-F238E27FC236}">
                <a16:creationId xmlns:a16="http://schemas.microsoft.com/office/drawing/2014/main" id="{455011BB-EFE2-7E0D-4574-6EFAB4BE362E}"/>
              </a:ext>
            </a:extLst>
          </p:cNvPr>
          <p:cNvSpPr txBox="1"/>
          <p:nvPr/>
        </p:nvSpPr>
        <p:spPr>
          <a:xfrm>
            <a:off x="8114716" y="3510059"/>
            <a:ext cx="41196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 pdf, docx, pptx (versioned)</a:t>
            </a:r>
          </a:p>
        </p:txBody>
      </p:sp>
      <p:pic>
        <p:nvPicPr>
          <p:cNvPr id="183" name="Graphic 182">
            <a:extLst>
              <a:ext uri="{FF2B5EF4-FFF2-40B4-BE49-F238E27FC236}">
                <a16:creationId xmlns:a16="http://schemas.microsoft.com/office/drawing/2014/main" id="{540CF075-DD84-CB0F-9DE1-BA648C33320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542555" y="3482682"/>
            <a:ext cx="390593" cy="390593"/>
          </a:xfrm>
          <a:prstGeom prst="rect">
            <a:avLst/>
          </a:prstGeom>
        </p:spPr>
      </p:pic>
      <p:pic>
        <p:nvPicPr>
          <p:cNvPr id="10" name="Picture 9" descr="A blue rectangle with white text">
            <a:extLst>
              <a:ext uri="{FF2B5EF4-FFF2-40B4-BE49-F238E27FC236}">
                <a16:creationId xmlns:a16="http://schemas.microsoft.com/office/drawing/2014/main" id="{2E9B0CE2-3F61-DA1E-0679-33E631D79D1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792102" y="3589558"/>
            <a:ext cx="132256" cy="92272"/>
          </a:xfrm>
          <a:prstGeom prst="rect">
            <a:avLst/>
          </a:prstGeom>
        </p:spPr>
      </p:pic>
      <p:sp>
        <p:nvSpPr>
          <p:cNvPr id="94" name="Rectangle 93">
            <a:extLst>
              <a:ext uri="{FF2B5EF4-FFF2-40B4-BE49-F238E27FC236}">
                <a16:creationId xmlns:a16="http://schemas.microsoft.com/office/drawing/2014/main" id="{2D26FF40-576C-D4EC-C9D3-E188021F0778}"/>
              </a:ext>
            </a:extLst>
          </p:cNvPr>
          <p:cNvSpPr/>
          <p:nvPr/>
        </p:nvSpPr>
        <p:spPr bwMode="auto">
          <a:xfrm>
            <a:off x="11019458" y="3286077"/>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95" name="Graphic 94">
            <a:extLst>
              <a:ext uri="{FF2B5EF4-FFF2-40B4-BE49-F238E27FC236}">
                <a16:creationId xmlns:a16="http://schemas.microsoft.com/office/drawing/2014/main" id="{71D2C843-724B-CAF1-800F-C995643481F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76321" y="4243622"/>
            <a:ext cx="227480" cy="227480"/>
          </a:xfrm>
          <a:prstGeom prst="rect">
            <a:avLst/>
          </a:prstGeom>
        </p:spPr>
      </p:pic>
      <p:pic>
        <p:nvPicPr>
          <p:cNvPr id="96" name="Graphic 95">
            <a:extLst>
              <a:ext uri="{FF2B5EF4-FFF2-40B4-BE49-F238E27FC236}">
                <a16:creationId xmlns:a16="http://schemas.microsoft.com/office/drawing/2014/main" id="{C4BC8FC2-A3E6-5B3D-9C08-01BE33EDB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6321" y="3650926"/>
            <a:ext cx="227480" cy="227480"/>
          </a:xfrm>
          <a:prstGeom prst="rect">
            <a:avLst/>
          </a:prstGeom>
        </p:spPr>
      </p:pic>
      <p:pic>
        <p:nvPicPr>
          <p:cNvPr id="98" name="Graphic 97">
            <a:extLst>
              <a:ext uri="{FF2B5EF4-FFF2-40B4-BE49-F238E27FC236}">
                <a16:creationId xmlns:a16="http://schemas.microsoft.com/office/drawing/2014/main" id="{942FC0F9-CD98-346C-53AB-CE7664393E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76321" y="3354577"/>
            <a:ext cx="227481" cy="227481"/>
          </a:xfrm>
          <a:prstGeom prst="rect">
            <a:avLst/>
          </a:prstGeom>
        </p:spPr>
      </p:pic>
      <p:pic>
        <p:nvPicPr>
          <p:cNvPr id="102" name="Graphic 101">
            <a:extLst>
              <a:ext uri="{FF2B5EF4-FFF2-40B4-BE49-F238E27FC236}">
                <a16:creationId xmlns:a16="http://schemas.microsoft.com/office/drawing/2014/main" id="{C30FF09F-165B-D91D-E589-7F9A9DBCAF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63611" y="4861738"/>
            <a:ext cx="252900" cy="227480"/>
          </a:xfrm>
          <a:prstGeom prst="rect">
            <a:avLst/>
          </a:prstGeom>
        </p:spPr>
      </p:pic>
      <p:pic>
        <p:nvPicPr>
          <p:cNvPr id="104" name="Graphic 103">
            <a:extLst>
              <a:ext uri="{FF2B5EF4-FFF2-40B4-BE49-F238E27FC236}">
                <a16:creationId xmlns:a16="http://schemas.microsoft.com/office/drawing/2014/main" id="{3B1D3AD9-4468-1F49-F0F6-DE31ED3360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76321" y="5158085"/>
            <a:ext cx="227480" cy="227480"/>
          </a:xfrm>
          <a:prstGeom prst="rect">
            <a:avLst/>
          </a:prstGeom>
        </p:spPr>
      </p:pic>
      <p:sp>
        <p:nvSpPr>
          <p:cNvPr id="105" name="TextBox 104">
            <a:extLst>
              <a:ext uri="{FF2B5EF4-FFF2-40B4-BE49-F238E27FC236}">
                <a16:creationId xmlns:a16="http://schemas.microsoft.com/office/drawing/2014/main" id="{9790C578-0DA9-1BB7-7ABC-E7FC1B504FA4}"/>
              </a:ext>
            </a:extLst>
          </p:cNvPr>
          <p:cNvSpPr txBox="1"/>
          <p:nvPr/>
        </p:nvSpPr>
        <p:spPr>
          <a:xfrm>
            <a:off x="11408190" y="3429845"/>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06" name="TextBox 105">
            <a:extLst>
              <a:ext uri="{FF2B5EF4-FFF2-40B4-BE49-F238E27FC236}">
                <a16:creationId xmlns:a16="http://schemas.microsoft.com/office/drawing/2014/main" id="{AAC337E8-9451-916F-5150-F9D94C3692FD}"/>
              </a:ext>
            </a:extLst>
          </p:cNvPr>
          <p:cNvSpPr txBox="1"/>
          <p:nvPr/>
        </p:nvSpPr>
        <p:spPr>
          <a:xfrm>
            <a:off x="11577149" y="3726194"/>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08" name="TextBox 107">
            <a:extLst>
              <a:ext uri="{FF2B5EF4-FFF2-40B4-BE49-F238E27FC236}">
                <a16:creationId xmlns:a16="http://schemas.microsoft.com/office/drawing/2014/main" id="{FE33CC0D-18CB-60D4-C366-DF98BC46CA13}"/>
              </a:ext>
            </a:extLst>
          </p:cNvPr>
          <p:cNvSpPr txBox="1"/>
          <p:nvPr/>
        </p:nvSpPr>
        <p:spPr>
          <a:xfrm>
            <a:off x="11419077" y="4318366"/>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09" name="TextBox 108">
            <a:extLst>
              <a:ext uri="{FF2B5EF4-FFF2-40B4-BE49-F238E27FC236}">
                <a16:creationId xmlns:a16="http://schemas.microsoft.com/office/drawing/2014/main" id="{4F671485-454F-7AD1-1C46-A5A986108328}"/>
              </a:ext>
            </a:extLst>
          </p:cNvPr>
          <p:cNvSpPr txBox="1"/>
          <p:nvPr/>
        </p:nvSpPr>
        <p:spPr>
          <a:xfrm>
            <a:off x="11354821" y="4936482"/>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12" name="TextBox 111">
            <a:extLst>
              <a:ext uri="{FF2B5EF4-FFF2-40B4-BE49-F238E27FC236}">
                <a16:creationId xmlns:a16="http://schemas.microsoft.com/office/drawing/2014/main" id="{F00AE283-3CB0-3317-4AEC-4757839BC4B8}"/>
              </a:ext>
            </a:extLst>
          </p:cNvPr>
          <p:cNvSpPr txBox="1"/>
          <p:nvPr/>
        </p:nvSpPr>
        <p:spPr>
          <a:xfrm>
            <a:off x="11471246" y="5232829"/>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13" name="TextBox 112">
            <a:extLst>
              <a:ext uri="{FF2B5EF4-FFF2-40B4-BE49-F238E27FC236}">
                <a16:creationId xmlns:a16="http://schemas.microsoft.com/office/drawing/2014/main" id="{0DC723CF-DF51-0954-86F3-3A842905AF50}"/>
              </a:ext>
            </a:extLst>
          </p:cNvPr>
          <p:cNvSpPr txBox="1"/>
          <p:nvPr/>
        </p:nvSpPr>
        <p:spPr>
          <a:xfrm>
            <a:off x="11192160" y="3132755"/>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14" name="Graphic 113">
            <a:extLst>
              <a:ext uri="{FF2B5EF4-FFF2-40B4-BE49-F238E27FC236}">
                <a16:creationId xmlns:a16="http://schemas.microsoft.com/office/drawing/2014/main" id="{4D1A84F3-BE2F-C9BF-FAF5-EC838AEA60A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063611" y="4539970"/>
            <a:ext cx="252900" cy="252900"/>
          </a:xfrm>
          <a:prstGeom prst="rect">
            <a:avLst/>
          </a:prstGeom>
        </p:spPr>
      </p:pic>
      <p:pic>
        <p:nvPicPr>
          <p:cNvPr id="116" name="Graphic 115">
            <a:extLst>
              <a:ext uri="{FF2B5EF4-FFF2-40B4-BE49-F238E27FC236}">
                <a16:creationId xmlns:a16="http://schemas.microsoft.com/office/drawing/2014/main" id="{EDE6EA2C-887A-417E-DE3F-CF70F11A4E2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076321" y="3947274"/>
            <a:ext cx="227480" cy="227480"/>
          </a:xfrm>
          <a:prstGeom prst="rect">
            <a:avLst/>
          </a:prstGeom>
        </p:spPr>
      </p:pic>
      <p:sp>
        <p:nvSpPr>
          <p:cNvPr id="118" name="TextBox 117">
            <a:extLst>
              <a:ext uri="{FF2B5EF4-FFF2-40B4-BE49-F238E27FC236}">
                <a16:creationId xmlns:a16="http://schemas.microsoft.com/office/drawing/2014/main" id="{05D29F95-09FE-9522-462D-8071620AB668}"/>
              </a:ext>
            </a:extLst>
          </p:cNvPr>
          <p:cNvSpPr txBox="1"/>
          <p:nvPr/>
        </p:nvSpPr>
        <p:spPr>
          <a:xfrm>
            <a:off x="11565079" y="4022542"/>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20" name="TextBox 119">
            <a:extLst>
              <a:ext uri="{FF2B5EF4-FFF2-40B4-BE49-F238E27FC236}">
                <a16:creationId xmlns:a16="http://schemas.microsoft.com/office/drawing/2014/main" id="{BE627F75-866B-8540-47E1-963B8CE3F07F}"/>
              </a:ext>
            </a:extLst>
          </p:cNvPr>
          <p:cNvSpPr txBox="1"/>
          <p:nvPr/>
        </p:nvSpPr>
        <p:spPr>
          <a:xfrm>
            <a:off x="11542884" y="4627948"/>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21" name="Graphic 120">
            <a:extLst>
              <a:ext uri="{FF2B5EF4-FFF2-40B4-BE49-F238E27FC236}">
                <a16:creationId xmlns:a16="http://schemas.microsoft.com/office/drawing/2014/main" id="{1070B558-0052-F466-9BD4-C4B01AB5D73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076321" y="5454432"/>
            <a:ext cx="227480" cy="227480"/>
          </a:xfrm>
          <a:prstGeom prst="rect">
            <a:avLst/>
          </a:prstGeom>
        </p:spPr>
      </p:pic>
      <p:sp>
        <p:nvSpPr>
          <p:cNvPr id="122" name="TextBox 121">
            <a:extLst>
              <a:ext uri="{FF2B5EF4-FFF2-40B4-BE49-F238E27FC236}">
                <a16:creationId xmlns:a16="http://schemas.microsoft.com/office/drawing/2014/main" id="{5D7D2EF9-256E-47D0-B022-6BC193550DD9}"/>
              </a:ext>
            </a:extLst>
          </p:cNvPr>
          <p:cNvSpPr txBox="1"/>
          <p:nvPr/>
        </p:nvSpPr>
        <p:spPr>
          <a:xfrm>
            <a:off x="11471246" y="5529176"/>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cxnSp>
        <p:nvCxnSpPr>
          <p:cNvPr id="127" name="Connector: Elbow 126">
            <a:extLst>
              <a:ext uri="{FF2B5EF4-FFF2-40B4-BE49-F238E27FC236}">
                <a16:creationId xmlns:a16="http://schemas.microsoft.com/office/drawing/2014/main" id="{3D529F61-C1A6-2AC0-2D97-D35B5ACCBEB1}"/>
              </a:ext>
            </a:extLst>
          </p:cNvPr>
          <p:cNvCxnSpPr>
            <a:cxnSpLocks/>
          </p:cNvCxnSpPr>
          <p:nvPr/>
        </p:nvCxnSpPr>
        <p:spPr>
          <a:xfrm>
            <a:off x="6026967" y="5063391"/>
            <a:ext cx="4902519" cy="461554"/>
          </a:xfrm>
          <a:prstGeom prst="bentConnector3">
            <a:avLst>
              <a:gd name="adj1" fmla="val -65"/>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C7D8657-81AF-4CF3-60A4-92A2C9F5E010}"/>
              </a:ext>
            </a:extLst>
          </p:cNvPr>
          <p:cNvCxnSpPr>
            <a:cxnSpLocks/>
          </p:cNvCxnSpPr>
          <p:nvPr/>
        </p:nvCxnSpPr>
        <p:spPr>
          <a:xfrm flipV="1">
            <a:off x="10935851" y="3125585"/>
            <a:ext cx="8073" cy="239936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3B055FEF-DE7B-9FA4-085E-F8F1F0F890DB}"/>
              </a:ext>
            </a:extLst>
          </p:cNvPr>
          <p:cNvCxnSpPr>
            <a:cxnSpLocks/>
          </p:cNvCxnSpPr>
          <p:nvPr/>
        </p:nvCxnSpPr>
        <p:spPr>
          <a:xfrm flipV="1">
            <a:off x="10953285" y="2723980"/>
            <a:ext cx="911466" cy="403293"/>
          </a:xfrm>
          <a:prstGeom prst="bentConnector3">
            <a:avLst>
              <a:gd name="adj1" fmla="val 9954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CA782ED9-3A52-7B1F-24B3-4134E0DEF990}"/>
              </a:ext>
            </a:extLst>
          </p:cNvPr>
          <p:cNvSpPr txBox="1"/>
          <p:nvPr/>
        </p:nvSpPr>
        <p:spPr>
          <a:xfrm>
            <a:off x="8199996" y="5404215"/>
            <a:ext cx="113315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10b. Agent logs are reviewed by admins</a:t>
            </a:r>
          </a:p>
        </p:txBody>
      </p:sp>
    </p:spTree>
    <p:extLst>
      <p:ext uri="{BB962C8B-B14F-4D97-AF65-F5344CB8AC3E}">
        <p14:creationId xmlns:p14="http://schemas.microsoft.com/office/powerpoint/2010/main" val="20172768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FD718-191B-827A-08B3-CFC6ECEFD0B5}"/>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A36AC894-1FD7-F1BD-E9E4-007E7D97C85D}"/>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BA60358F-C070-3DB0-C507-1D4A92B0E2AA}"/>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0E2E917-BCB7-D04A-A920-3B01D7CF1050}"/>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Legal teams draft and proof contracts clause-by-clause which slows turnaround and increases the risk of errors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14" name="Google Shape;523;p32">
            <a:extLst>
              <a:ext uri="{FF2B5EF4-FFF2-40B4-BE49-F238E27FC236}">
                <a16:creationId xmlns:a16="http://schemas.microsoft.com/office/drawing/2014/main" id="{BE7B0D49-2098-0EB3-4013-E4EAD402A5D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E068E53-40ED-BE4E-AB07-27A7DB4F7963}"/>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Dense legal language and ever-changing rules demand meticulous review</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Contract drafting and version redlining is manual and prone to human error, with occasional dependency on SME</a:t>
            </a:r>
            <a:b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Multiple review rounds inflate time-to-signature and client frustration</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Missing or miswording clauses triggers compliance risks and leads to costly amendments</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6B006F78-EFA1-B002-5487-D3DDC597F6C9}"/>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B4FC7DE6-B85D-28EB-D1C1-49FE37F2F035}"/>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F91DEBF5-4FB0-9042-C799-6F520E679889}"/>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53EE75B-542C-066F-936D-4B2A6A955F22}"/>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ACBB2B03-8E78-34F2-DE45-A2A3FC18B105}"/>
              </a:ext>
            </a:extLst>
          </p:cNvPr>
          <p:cNvSpPr/>
          <p:nvPr/>
        </p:nvSpPr>
        <p:spPr>
          <a:xfrm>
            <a:off x="8558347" y="5303520"/>
            <a:ext cx="3057247" cy="1237421"/>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5C880CB4-7D16-B06D-79F4-D2BF86204C9C}"/>
              </a:ext>
            </a:extLst>
          </p:cNvPr>
          <p:cNvSpPr/>
          <p:nvPr/>
        </p:nvSpPr>
        <p:spPr>
          <a:xfrm>
            <a:off x="8682389" y="5726570"/>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Legal &amp; Compliance Team</a:t>
            </a:r>
          </a:p>
        </p:txBody>
      </p:sp>
      <p:sp>
        <p:nvSpPr>
          <p:cNvPr id="22" name="Google Shape;498;p32">
            <a:extLst>
              <a:ext uri="{FF2B5EF4-FFF2-40B4-BE49-F238E27FC236}">
                <a16:creationId xmlns:a16="http://schemas.microsoft.com/office/drawing/2014/main" id="{F4FBF40C-3154-0C61-CA3C-8F9580636F89}"/>
              </a:ext>
            </a:extLst>
          </p:cNvPr>
          <p:cNvSpPr/>
          <p:nvPr/>
        </p:nvSpPr>
        <p:spPr>
          <a:xfrm>
            <a:off x="8558349" y="1740226"/>
            <a:ext cx="3057246" cy="3480126"/>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AD3F749A-DD94-A706-2705-E7706951F1A3}"/>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grpSp>
        <p:nvGrpSpPr>
          <p:cNvPr id="66" name="Google Shape;2181;p75">
            <a:extLst>
              <a:ext uri="{FF2B5EF4-FFF2-40B4-BE49-F238E27FC236}">
                <a16:creationId xmlns:a16="http://schemas.microsoft.com/office/drawing/2014/main" id="{5994C432-E9DE-B332-1EA7-A232AC0356FD}"/>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25504351-7BB7-68A9-29C9-BD87D8EE293B}"/>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0773E74A-A847-C52F-487F-45B67C3BA48B}"/>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7BB17B9A-4B9D-DF0C-4A97-D865A32F195E}"/>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D270429C-3594-DF90-6D00-AFD0C48A210C}"/>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A79EDD4B-876C-3DD4-6594-A77F82521F07}"/>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719F9013-CBB2-72E0-22D3-7704825E7525}"/>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E2CA08D2-1BFE-A370-750B-920065FB0D7B}"/>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12A523FE-0530-1617-70FE-58FA7C58C820}"/>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B5DD668C-6FA7-3FF7-3066-95D80CE59C1F}"/>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4673E4AD-6CB8-0B2C-0779-252D44233651}"/>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7DC2DA0C-7A9E-5089-A464-BA368D39BB58}"/>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85D91326-C1ED-705E-DD2F-FEE4B2A5A598}"/>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A24055E3-7558-FC7D-DE8A-D76EFEF79C85}"/>
              </a:ext>
            </a:extLst>
          </p:cNvPr>
          <p:cNvSpPr/>
          <p:nvPr/>
        </p:nvSpPr>
        <p:spPr>
          <a:xfrm>
            <a:off x="695995" y="710974"/>
            <a:ext cx="7752200"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Legal Contract Generation &amp; Compliance Check Agent</a:t>
            </a:r>
          </a:p>
        </p:txBody>
      </p:sp>
      <p:sp>
        <p:nvSpPr>
          <p:cNvPr id="36" name="TextBox 35">
            <a:extLst>
              <a:ext uri="{FF2B5EF4-FFF2-40B4-BE49-F238E27FC236}">
                <a16:creationId xmlns:a16="http://schemas.microsoft.com/office/drawing/2014/main" id="{584D99D4-EB9B-6DD5-6728-12DC7B17D897}"/>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Creates and reviews contracts to ensure compliance with internal policy and regulation</a:t>
            </a:r>
          </a:p>
        </p:txBody>
      </p:sp>
      <p:sp>
        <p:nvSpPr>
          <p:cNvPr id="37" name="Google Shape;498;p32">
            <a:extLst>
              <a:ext uri="{FF2B5EF4-FFF2-40B4-BE49-F238E27FC236}">
                <a16:creationId xmlns:a16="http://schemas.microsoft.com/office/drawing/2014/main" id="{D842326B-A65A-F5C5-12BD-E609C0CC5490}"/>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Automate contract assembly from previous templates, compliance checks red-lining, improvement suggestions and change summarization</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AE47C4A6-E7E3-CBF0-26B2-867187D0972D}"/>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8E1D818D-08A8-3619-C0DB-65D55ACBEEFF}"/>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Contract C</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ompliance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Ensures every clause meets policy and legal standards</a:t>
            </a:r>
          </a:p>
        </p:txBody>
      </p:sp>
      <p:sp>
        <p:nvSpPr>
          <p:cNvPr id="48" name="Arrow: Up 56">
            <a:extLst>
              <a:ext uri="{FF2B5EF4-FFF2-40B4-BE49-F238E27FC236}">
                <a16:creationId xmlns:a16="http://schemas.microsoft.com/office/drawing/2014/main" id="{79D5D524-F81E-6CC2-D30B-42F245986E58}"/>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057419C1-65D3-B7F8-94D4-5854E2F0DB83}"/>
              </a:ext>
            </a:extLst>
          </p:cNvPr>
          <p:cNvSpPr/>
          <p:nvPr/>
        </p:nvSpPr>
        <p:spPr>
          <a:xfrm>
            <a:off x="8700923" y="281198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Cycle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Faster drafting and fewer manual edits accelerate deal closure</a:t>
            </a:r>
          </a:p>
        </p:txBody>
      </p:sp>
      <p:sp>
        <p:nvSpPr>
          <p:cNvPr id="50" name="Arrow: Up 56">
            <a:extLst>
              <a:ext uri="{FF2B5EF4-FFF2-40B4-BE49-F238E27FC236}">
                <a16:creationId xmlns:a16="http://schemas.microsoft.com/office/drawing/2014/main" id="{7BD57DA6-52C4-A9D8-A682-CC1F143906A8}"/>
              </a:ext>
            </a:extLst>
          </p:cNvPr>
          <p:cNvSpPr/>
          <p:nvPr/>
        </p:nvSpPr>
        <p:spPr>
          <a:xfrm rot="10800000">
            <a:off x="8794754" y="294794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D7587590-A6FB-9E35-1EA1-0B359A7473B7}"/>
              </a:ext>
            </a:extLst>
          </p:cNvPr>
          <p:cNvSpPr/>
          <p:nvPr/>
        </p:nvSpPr>
        <p:spPr>
          <a:xfrm>
            <a:off x="8700923" y="341310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Error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Reduces human oversight gaps with automated checks</a:t>
            </a:r>
          </a:p>
        </p:txBody>
      </p:sp>
      <p:sp>
        <p:nvSpPr>
          <p:cNvPr id="52" name="Arrow: Up 56">
            <a:extLst>
              <a:ext uri="{FF2B5EF4-FFF2-40B4-BE49-F238E27FC236}">
                <a16:creationId xmlns:a16="http://schemas.microsoft.com/office/drawing/2014/main" id="{C670B398-57FD-C3CC-73E6-341E7CF7D84C}"/>
              </a:ext>
            </a:extLst>
          </p:cNvPr>
          <p:cNvSpPr/>
          <p:nvPr/>
        </p:nvSpPr>
        <p:spPr>
          <a:xfrm rot="10800000">
            <a:off x="8794754" y="354906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235F5D70-7A9D-B64D-87A1-0AB3ED0D1562}"/>
              </a:ext>
            </a:extLst>
          </p:cNvPr>
          <p:cNvSpPr/>
          <p:nvPr/>
        </p:nvSpPr>
        <p:spPr>
          <a:xfrm>
            <a:off x="10209729" y="5724666"/>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Sales Team</a:t>
            </a:r>
          </a:p>
        </p:txBody>
      </p:sp>
      <p:sp>
        <p:nvSpPr>
          <p:cNvPr id="29" name="Google Shape;523;p32">
            <a:extLst>
              <a:ext uri="{FF2B5EF4-FFF2-40B4-BE49-F238E27FC236}">
                <a16:creationId xmlns:a16="http://schemas.microsoft.com/office/drawing/2014/main" id="{5E6633CE-054D-BD33-08E7-E91C459EF930}"/>
              </a:ext>
            </a:extLst>
          </p:cNvPr>
          <p:cNvSpPr/>
          <p:nvPr/>
        </p:nvSpPr>
        <p:spPr>
          <a:xfrm>
            <a:off x="6238038" y="2229263"/>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Draft contracts from templates and deal data</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2" name="Google Shape;523;p32">
            <a:extLst>
              <a:ext uri="{FF2B5EF4-FFF2-40B4-BE49-F238E27FC236}">
                <a16:creationId xmlns:a16="http://schemas.microsoft.com/office/drawing/2014/main" id="{8A4E7A96-0A58-5FB3-4759-61F1BC6E0799}"/>
              </a:ext>
            </a:extLst>
          </p:cNvPr>
          <p:cNvSpPr/>
          <p:nvPr/>
        </p:nvSpPr>
        <p:spPr>
          <a:xfrm>
            <a:off x="6242445" y="489782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Generate collaborative redlines on language, clause revisions, improvements and preserve earlier versions for audit tracking</a:t>
            </a:r>
          </a:p>
        </p:txBody>
      </p:sp>
      <p:sp>
        <p:nvSpPr>
          <p:cNvPr id="35" name="Google Shape;523;p32">
            <a:extLst>
              <a:ext uri="{FF2B5EF4-FFF2-40B4-BE49-F238E27FC236}">
                <a16:creationId xmlns:a16="http://schemas.microsoft.com/office/drawing/2014/main" id="{F5AF2E74-D865-4C3F-D667-9F6221C414F5}"/>
              </a:ext>
            </a:extLst>
          </p:cNvPr>
          <p:cNvSpPr/>
          <p:nvPr/>
        </p:nvSpPr>
        <p:spPr>
          <a:xfrm>
            <a:off x="6218496" y="3546448"/>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Extract and analyze clauses using NLP and standardized clause libraries</a:t>
            </a:r>
          </a:p>
        </p:txBody>
      </p:sp>
      <p:sp>
        <p:nvSpPr>
          <p:cNvPr id="38" name="Google Shape;523;p32">
            <a:extLst>
              <a:ext uri="{FF2B5EF4-FFF2-40B4-BE49-F238E27FC236}">
                <a16:creationId xmlns:a16="http://schemas.microsoft.com/office/drawing/2014/main" id="{93394BC9-EC00-6562-5E6F-07807ED2436A}"/>
              </a:ext>
            </a:extLst>
          </p:cNvPr>
          <p:cNvSpPr/>
          <p:nvPr/>
        </p:nvSpPr>
        <p:spPr>
          <a:xfrm>
            <a:off x="6229621" y="289046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Summarize action items and discussion history</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9" name="Google Shape;523;p32">
            <a:extLst>
              <a:ext uri="{FF2B5EF4-FFF2-40B4-BE49-F238E27FC236}">
                <a16:creationId xmlns:a16="http://schemas.microsoft.com/office/drawing/2014/main" id="{632FEC86-97C6-96EB-8930-8F0D436F377D}"/>
              </a:ext>
            </a:extLst>
          </p:cNvPr>
          <p:cNvSpPr/>
          <p:nvPr/>
        </p:nvSpPr>
        <p:spPr>
          <a:xfrm>
            <a:off x="6242445" y="419704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Check clause-level compliance to ensure institutional policy alignment</a:t>
            </a:r>
          </a:p>
        </p:txBody>
      </p:sp>
      <p:sp>
        <p:nvSpPr>
          <p:cNvPr id="40" name="Google Shape;523;p32">
            <a:extLst>
              <a:ext uri="{FF2B5EF4-FFF2-40B4-BE49-F238E27FC236}">
                <a16:creationId xmlns:a16="http://schemas.microsoft.com/office/drawing/2014/main" id="{90125FA5-82EC-5030-1A9A-1807952B4293}"/>
              </a:ext>
            </a:extLst>
          </p:cNvPr>
          <p:cNvSpPr/>
          <p:nvPr/>
        </p:nvSpPr>
        <p:spPr>
          <a:xfrm>
            <a:off x="6242445" y="571857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Generate summary and send for review</a:t>
            </a:r>
          </a:p>
        </p:txBody>
      </p:sp>
      <p:sp>
        <p:nvSpPr>
          <p:cNvPr id="6" name="Rounded Rectangle 50">
            <a:extLst>
              <a:ext uri="{FF2B5EF4-FFF2-40B4-BE49-F238E27FC236}">
                <a16:creationId xmlns:a16="http://schemas.microsoft.com/office/drawing/2014/main" id="{F0BB571B-38C8-4167-3BE2-5CD74B016257}"/>
              </a:ext>
            </a:extLst>
          </p:cNvPr>
          <p:cNvSpPr/>
          <p:nvPr/>
        </p:nvSpPr>
        <p:spPr>
          <a:xfrm>
            <a:off x="8700923" y="4011628"/>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Amendments Per C</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ontract</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Cleaner first drafts lead to fewer revision rounds</a:t>
            </a:r>
          </a:p>
        </p:txBody>
      </p:sp>
      <p:sp>
        <p:nvSpPr>
          <p:cNvPr id="13" name="Arrow: Up 56">
            <a:extLst>
              <a:ext uri="{FF2B5EF4-FFF2-40B4-BE49-F238E27FC236}">
                <a16:creationId xmlns:a16="http://schemas.microsoft.com/office/drawing/2014/main" id="{F680C3C5-6DA0-C8A4-15DF-09C4598F9DBE}"/>
              </a:ext>
            </a:extLst>
          </p:cNvPr>
          <p:cNvSpPr/>
          <p:nvPr/>
        </p:nvSpPr>
        <p:spPr>
          <a:xfrm rot="10800000">
            <a:off x="8794753" y="414771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Google Shape;506;p32">
            <a:extLst>
              <a:ext uri="{FF2B5EF4-FFF2-40B4-BE49-F238E27FC236}">
                <a16:creationId xmlns:a16="http://schemas.microsoft.com/office/drawing/2014/main" id="{4120274C-90E6-580B-2344-89374A6F0416}"/>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Banking &amp; Capital Markets</a:t>
            </a:r>
          </a:p>
        </p:txBody>
      </p:sp>
      <p:sp>
        <p:nvSpPr>
          <p:cNvPr id="5" name="Google Shape;506;p32">
            <a:extLst>
              <a:ext uri="{FF2B5EF4-FFF2-40B4-BE49-F238E27FC236}">
                <a16:creationId xmlns:a16="http://schemas.microsoft.com/office/drawing/2014/main" id="{8EC927F9-C274-43EC-BBED-E113AEA5157C}"/>
              </a:ext>
            </a:extLst>
          </p:cNvPr>
          <p:cNvSpPr/>
          <p:nvPr/>
        </p:nvSpPr>
        <p:spPr>
          <a:xfrm>
            <a:off x="10397434" y="1389358"/>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18" name="Rounded Rectangle 50">
            <a:extLst>
              <a:ext uri="{FF2B5EF4-FFF2-40B4-BE49-F238E27FC236}">
                <a16:creationId xmlns:a16="http://schemas.microsoft.com/office/drawing/2014/main" id="{8566E155-AA21-6855-741F-ACEB5034968F}"/>
              </a:ext>
            </a:extLst>
          </p:cNvPr>
          <p:cNvSpPr/>
          <p:nvPr/>
        </p:nvSpPr>
        <p:spPr>
          <a:xfrm>
            <a:off x="8700923" y="461377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Outsourcing Requirements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Internal Solution decreases dependency on third party service providers</a:t>
            </a:r>
          </a:p>
        </p:txBody>
      </p:sp>
      <p:sp>
        <p:nvSpPr>
          <p:cNvPr id="19" name="Arrow: Up 56">
            <a:extLst>
              <a:ext uri="{FF2B5EF4-FFF2-40B4-BE49-F238E27FC236}">
                <a16:creationId xmlns:a16="http://schemas.microsoft.com/office/drawing/2014/main" id="{D5A2162C-A70B-9571-B4AE-E476B05E3C46}"/>
              </a:ext>
            </a:extLst>
          </p:cNvPr>
          <p:cNvSpPr/>
          <p:nvPr/>
        </p:nvSpPr>
        <p:spPr>
          <a:xfrm rot="10800000">
            <a:off x="8794753" y="474986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263404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5F93A-4676-EBA4-E085-E586EC427B7F}"/>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3A248E71-A68F-9B1F-703C-2CB54522125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6522C969-5107-2BA8-1DD9-10C100354284}"/>
              </a:ext>
            </a:extLst>
          </p:cNvPr>
          <p:cNvSpPr/>
          <p:nvPr/>
        </p:nvSpPr>
        <p:spPr>
          <a:xfrm>
            <a:off x="678802" y="4622140"/>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7B819668-59FC-F029-E982-085896C6E3FA}"/>
              </a:ext>
            </a:extLst>
          </p:cNvPr>
          <p:cNvSpPr/>
          <p:nvPr/>
        </p:nvSpPr>
        <p:spPr>
          <a:xfrm>
            <a:off x="707186" y="1629871"/>
            <a:ext cx="3693840" cy="2839533"/>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CRM (Dynamics 365) to pull client and deal data for contract drafting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Knowledge Base (SharePoint) in DOC, PPT, PDF format is used to load standard contracts and store redline history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Refer to Knowledge Base (SharePoint) to extract clauses, compare terms, and flag non-compliance using predefined taxonomy for clause chunking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Use Communication Tool (Outlook, Teams) and Power Automate to manage legal reviews, approvals, and escalations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client name, client logos, deal terms, legal contacts, contract history</a:t>
            </a:r>
          </a:p>
        </p:txBody>
      </p:sp>
      <p:sp>
        <p:nvSpPr>
          <p:cNvPr id="7" name="TextBox 6">
            <a:extLst>
              <a:ext uri="{FF2B5EF4-FFF2-40B4-BE49-F238E27FC236}">
                <a16:creationId xmlns:a16="http://schemas.microsoft.com/office/drawing/2014/main" id="{8B8DFB49-B3F4-175F-953F-84838626F7C5}"/>
              </a:ext>
            </a:extLst>
          </p:cNvPr>
          <p:cNvSpPr txBox="1"/>
          <p:nvPr/>
        </p:nvSpPr>
        <p:spPr>
          <a:xfrm>
            <a:off x="725311" y="4748281"/>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3BEB3DE5-8E19-2E69-C24C-55F7B4226640}"/>
              </a:ext>
            </a:extLst>
          </p:cNvPr>
          <p:cNvSpPr txBox="1"/>
          <p:nvPr/>
        </p:nvSpPr>
        <p:spPr>
          <a:xfrm>
            <a:off x="2059611" y="4836012"/>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Internal Policy Q&amp;A Agent</a:t>
            </a:r>
          </a:p>
        </p:txBody>
      </p:sp>
      <p:sp>
        <p:nvSpPr>
          <p:cNvPr id="35" name="Rounded Rectangle 19">
            <a:extLst>
              <a:ext uri="{FF2B5EF4-FFF2-40B4-BE49-F238E27FC236}">
                <a16:creationId xmlns:a16="http://schemas.microsoft.com/office/drawing/2014/main" id="{C8542B27-C1E7-4945-EE02-25CB70EE366D}"/>
              </a:ext>
            </a:extLst>
          </p:cNvPr>
          <p:cNvSpPr/>
          <p:nvPr/>
        </p:nvSpPr>
        <p:spPr>
          <a:xfrm>
            <a:off x="725311" y="5305309"/>
            <a:ext cx="3705033" cy="1443834"/>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support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All Bank Personnel will be M365 license to access the agent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Policy document stored in SharePoint will be of PDF, PPT or DOC format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‘Internal Policy Q&amp;A Agent’ has be ready and discoverable to be associated with this agent</a:t>
            </a: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2" name="Google Shape;115;p20">
            <a:extLst>
              <a:ext uri="{FF2B5EF4-FFF2-40B4-BE49-F238E27FC236}">
                <a16:creationId xmlns:a16="http://schemas.microsoft.com/office/drawing/2014/main" id="{35386048-82A1-AC49-69CF-26E8456CB6B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4" name="TextBox 3">
            <a:extLst>
              <a:ext uri="{FF2B5EF4-FFF2-40B4-BE49-F238E27FC236}">
                <a16:creationId xmlns:a16="http://schemas.microsoft.com/office/drawing/2014/main" id="{EBB324CD-25D0-D01F-3A62-92F0736D23F1}"/>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Creates and reviews contracts to ensure compliance with internal policy and regulation</a:t>
            </a:r>
          </a:p>
        </p:txBody>
      </p:sp>
      <p:sp>
        <p:nvSpPr>
          <p:cNvPr id="5" name="Google Shape;163;p22">
            <a:extLst>
              <a:ext uri="{FF2B5EF4-FFF2-40B4-BE49-F238E27FC236}">
                <a16:creationId xmlns:a16="http://schemas.microsoft.com/office/drawing/2014/main" id="{CD42C0E0-C60A-121B-9890-8D41A9193D1E}"/>
              </a:ext>
            </a:extLst>
          </p:cNvPr>
          <p:cNvSpPr/>
          <p:nvPr/>
        </p:nvSpPr>
        <p:spPr>
          <a:xfrm>
            <a:off x="695995" y="710974"/>
            <a:ext cx="7752200"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Legal Contract Generation &amp; Compliance Check Agent</a:t>
            </a:r>
          </a:p>
        </p:txBody>
      </p:sp>
      <p:sp>
        <p:nvSpPr>
          <p:cNvPr id="11" name="Rectangle 10">
            <a:extLst>
              <a:ext uri="{FF2B5EF4-FFF2-40B4-BE49-F238E27FC236}">
                <a16:creationId xmlns:a16="http://schemas.microsoft.com/office/drawing/2014/main" id="{E2418C3E-5038-BB6B-41DB-53C1A41C7A77}"/>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Rectangle 13">
            <a:extLst>
              <a:ext uri="{FF2B5EF4-FFF2-40B4-BE49-F238E27FC236}">
                <a16:creationId xmlns:a16="http://schemas.microsoft.com/office/drawing/2014/main" id="{3A4A634C-1E81-5B6D-569B-4744CAA3006F}"/>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F690A39B-910D-3DB4-8731-B6B71F140FCF}"/>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0" name="Graphic 19">
            <a:extLst>
              <a:ext uri="{FF2B5EF4-FFF2-40B4-BE49-F238E27FC236}">
                <a16:creationId xmlns:a16="http://schemas.microsoft.com/office/drawing/2014/main" id="{0F5E3244-743A-0FD5-4615-10921ACE07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27" name="TextBox 26">
            <a:extLst>
              <a:ext uri="{FF2B5EF4-FFF2-40B4-BE49-F238E27FC236}">
                <a16:creationId xmlns:a16="http://schemas.microsoft.com/office/drawing/2014/main" id="{5ACB13A4-D2DF-F32F-97A5-6E29AD16131B}"/>
              </a:ext>
            </a:extLst>
          </p:cNvPr>
          <p:cNvSpPr txBox="1"/>
          <p:nvPr/>
        </p:nvSpPr>
        <p:spPr>
          <a:xfrm>
            <a:off x="9674159"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28" name="TextBox 27">
            <a:extLst>
              <a:ext uri="{FF2B5EF4-FFF2-40B4-BE49-F238E27FC236}">
                <a16:creationId xmlns:a16="http://schemas.microsoft.com/office/drawing/2014/main" id="{2D25E1B4-8709-83D5-C278-3DB22BE73298}"/>
              </a:ext>
            </a:extLst>
          </p:cNvPr>
          <p:cNvSpPr txBox="1"/>
          <p:nvPr/>
        </p:nvSpPr>
        <p:spPr>
          <a:xfrm>
            <a:off x="9407964"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29" name="Graphic 28">
            <a:extLst>
              <a:ext uri="{FF2B5EF4-FFF2-40B4-BE49-F238E27FC236}">
                <a16:creationId xmlns:a16="http://schemas.microsoft.com/office/drawing/2014/main" id="{FF1F9E49-C354-E3A6-C317-7A38722978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30" name="Straight Arrow Connector 29">
            <a:extLst>
              <a:ext uri="{FF2B5EF4-FFF2-40B4-BE49-F238E27FC236}">
                <a16:creationId xmlns:a16="http://schemas.microsoft.com/office/drawing/2014/main" id="{C9FB5122-6B0C-5276-EB02-5B8A093C1F69}"/>
              </a:ext>
            </a:extLst>
          </p:cNvPr>
          <p:cNvCxnSpPr>
            <a:cxnSpLocks/>
            <a:endCxn id="29"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3E0042D-D5AE-87FD-EB14-47865D1EE2B7}"/>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32" name="Rectangle 31">
            <a:extLst>
              <a:ext uri="{FF2B5EF4-FFF2-40B4-BE49-F238E27FC236}">
                <a16:creationId xmlns:a16="http://schemas.microsoft.com/office/drawing/2014/main" id="{F609D782-C9B2-2364-524E-6466073BBCA8}"/>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0771DDB1-13D4-B0D4-AE6B-79D615C74DFE}"/>
              </a:ext>
            </a:extLst>
          </p:cNvPr>
          <p:cNvSpPr/>
          <p:nvPr/>
        </p:nvSpPr>
        <p:spPr bwMode="auto">
          <a:xfrm>
            <a:off x="6196681" y="3168672"/>
            <a:ext cx="884993"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7" name="Rectangle: Rounded Corners 36">
            <a:extLst>
              <a:ext uri="{FF2B5EF4-FFF2-40B4-BE49-F238E27FC236}">
                <a16:creationId xmlns:a16="http://schemas.microsoft.com/office/drawing/2014/main" id="{48754AA9-405C-53D4-6FBB-73A99428FE06}"/>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8" name="TextBox 37">
            <a:extLst>
              <a:ext uri="{FF2B5EF4-FFF2-40B4-BE49-F238E27FC236}">
                <a16:creationId xmlns:a16="http://schemas.microsoft.com/office/drawing/2014/main" id="{DFB466E2-52FB-7DDE-7A5C-A4A9200501BF}"/>
              </a:ext>
            </a:extLst>
          </p:cNvPr>
          <p:cNvSpPr txBox="1"/>
          <p:nvPr/>
        </p:nvSpPr>
        <p:spPr>
          <a:xfrm>
            <a:off x="6468317" y="3186836"/>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39" name="TextBox 38">
            <a:extLst>
              <a:ext uri="{FF2B5EF4-FFF2-40B4-BE49-F238E27FC236}">
                <a16:creationId xmlns:a16="http://schemas.microsoft.com/office/drawing/2014/main" id="{6002195C-A023-915D-0A80-189E60464848}"/>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40" name="Graphic 39">
            <a:extLst>
              <a:ext uri="{FF2B5EF4-FFF2-40B4-BE49-F238E27FC236}">
                <a16:creationId xmlns:a16="http://schemas.microsoft.com/office/drawing/2014/main" id="{9A75F9EB-4B70-2E22-ED4E-9B7EDD508B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5837" y="3310960"/>
            <a:ext cx="227480" cy="227480"/>
          </a:xfrm>
          <a:prstGeom prst="rect">
            <a:avLst/>
          </a:prstGeom>
        </p:spPr>
      </p:pic>
      <p:sp>
        <p:nvSpPr>
          <p:cNvPr id="43" name="Rectangle 42">
            <a:extLst>
              <a:ext uri="{FF2B5EF4-FFF2-40B4-BE49-F238E27FC236}">
                <a16:creationId xmlns:a16="http://schemas.microsoft.com/office/drawing/2014/main" id="{53699483-0E7A-D8B3-AF78-113382990FD5}"/>
              </a:ext>
            </a:extLst>
          </p:cNvPr>
          <p:cNvSpPr/>
          <p:nvPr/>
        </p:nvSpPr>
        <p:spPr bwMode="auto">
          <a:xfrm>
            <a:off x="11152194" y="3020571"/>
            <a:ext cx="877931" cy="730954"/>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4" name="TextBox 43">
            <a:extLst>
              <a:ext uri="{FF2B5EF4-FFF2-40B4-BE49-F238E27FC236}">
                <a16:creationId xmlns:a16="http://schemas.microsoft.com/office/drawing/2014/main" id="{48009D7E-F9AD-9518-C2EC-A4EF711A282B}"/>
              </a:ext>
            </a:extLst>
          </p:cNvPr>
          <p:cNvSpPr txBox="1"/>
          <p:nvPr/>
        </p:nvSpPr>
        <p:spPr>
          <a:xfrm>
            <a:off x="11234955" y="3413407"/>
            <a:ext cx="71240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All Bank Personnel</a:t>
            </a:r>
          </a:p>
        </p:txBody>
      </p:sp>
      <p:sp>
        <p:nvSpPr>
          <p:cNvPr id="45" name="TextBox 44">
            <a:extLst>
              <a:ext uri="{FF2B5EF4-FFF2-40B4-BE49-F238E27FC236}">
                <a16:creationId xmlns:a16="http://schemas.microsoft.com/office/drawing/2014/main" id="{7269175C-C934-D9D8-7506-CA7B5B5564D5}"/>
              </a:ext>
            </a:extLst>
          </p:cNvPr>
          <p:cNvSpPr txBox="1"/>
          <p:nvPr/>
        </p:nvSpPr>
        <p:spPr>
          <a:xfrm>
            <a:off x="11178060" y="2860505"/>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46" name="TextBox 45">
            <a:extLst>
              <a:ext uri="{FF2B5EF4-FFF2-40B4-BE49-F238E27FC236}">
                <a16:creationId xmlns:a16="http://schemas.microsoft.com/office/drawing/2014/main" id="{89DD1215-C0D9-85B8-B337-0BE66B95B30D}"/>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50" name="Graphic 49">
            <a:extLst>
              <a:ext uri="{FF2B5EF4-FFF2-40B4-BE49-F238E27FC236}">
                <a16:creationId xmlns:a16="http://schemas.microsoft.com/office/drawing/2014/main" id="{2F34A2EE-2580-67B3-C0CC-6F30D9F441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51" name="TextBox 50">
            <a:extLst>
              <a:ext uri="{FF2B5EF4-FFF2-40B4-BE49-F238E27FC236}">
                <a16:creationId xmlns:a16="http://schemas.microsoft.com/office/drawing/2014/main" id="{B1AF13DB-C2A7-3F5C-E7A0-6F500127C1EC}"/>
              </a:ext>
            </a:extLst>
          </p:cNvPr>
          <p:cNvSpPr txBox="1"/>
          <p:nvPr/>
        </p:nvSpPr>
        <p:spPr>
          <a:xfrm>
            <a:off x="6266339" y="4446907"/>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Agent logs are displayed  on Copilot Studio Kit</a:t>
            </a:r>
          </a:p>
        </p:txBody>
      </p:sp>
      <p:pic>
        <p:nvPicPr>
          <p:cNvPr id="55" name="Graphic 54" descr="Users outline">
            <a:extLst>
              <a:ext uri="{FF2B5EF4-FFF2-40B4-BE49-F238E27FC236}">
                <a16:creationId xmlns:a16="http://schemas.microsoft.com/office/drawing/2014/main" id="{9FFA3D2B-39C2-EF26-85EB-BCBBDE1249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25189" y="3073217"/>
            <a:ext cx="331940" cy="331940"/>
          </a:xfrm>
          <a:prstGeom prst="rect">
            <a:avLst/>
          </a:prstGeom>
        </p:spPr>
      </p:pic>
      <p:cxnSp>
        <p:nvCxnSpPr>
          <p:cNvPr id="56" name="Straight Arrow Connector 55">
            <a:extLst>
              <a:ext uri="{FF2B5EF4-FFF2-40B4-BE49-F238E27FC236}">
                <a16:creationId xmlns:a16="http://schemas.microsoft.com/office/drawing/2014/main" id="{E77EED61-384B-8955-AF70-C3588CEC0B9D}"/>
              </a:ext>
            </a:extLst>
          </p:cNvPr>
          <p:cNvCxnSpPr>
            <a:cxnSpLocks/>
            <a:endCxn id="50" idx="2"/>
          </p:cNvCxnSpPr>
          <p:nvPr/>
        </p:nvCxnSpPr>
        <p:spPr>
          <a:xfrm flipV="1">
            <a:off x="8331408" y="2716580"/>
            <a:ext cx="0" cy="34544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030C631-C38C-6C9D-23A2-458083CAAF4F}"/>
              </a:ext>
            </a:extLst>
          </p:cNvPr>
          <p:cNvCxnSpPr>
            <a:cxnSpLocks/>
            <a:stCxn id="43" idx="1"/>
            <a:endCxn id="37" idx="3"/>
          </p:cNvCxnSpPr>
          <p:nvPr/>
        </p:nvCxnSpPr>
        <p:spPr>
          <a:xfrm flipH="1" flipV="1">
            <a:off x="10446474" y="3382504"/>
            <a:ext cx="705720" cy="354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135A361-EF05-0751-A547-15F159F1723A}"/>
              </a:ext>
            </a:extLst>
          </p:cNvPr>
          <p:cNvSpPr txBox="1"/>
          <p:nvPr/>
        </p:nvSpPr>
        <p:spPr>
          <a:xfrm>
            <a:off x="10582094" y="3181650"/>
            <a:ext cx="59971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Request to generate contract</a:t>
            </a:r>
          </a:p>
        </p:txBody>
      </p:sp>
      <p:cxnSp>
        <p:nvCxnSpPr>
          <p:cNvPr id="59" name="Connector: Elbow 58">
            <a:extLst>
              <a:ext uri="{FF2B5EF4-FFF2-40B4-BE49-F238E27FC236}">
                <a16:creationId xmlns:a16="http://schemas.microsoft.com/office/drawing/2014/main" id="{E500FFE2-F9E9-5A00-1B3A-4C61564E89C3}"/>
              </a:ext>
            </a:extLst>
          </p:cNvPr>
          <p:cNvCxnSpPr>
            <a:cxnSpLocks/>
            <a:stCxn id="37" idx="0"/>
            <a:endCxn id="50" idx="3"/>
          </p:cNvCxnSpPr>
          <p:nvPr/>
        </p:nvCxnSpPr>
        <p:spPr>
          <a:xfrm rot="16200000" flipV="1">
            <a:off x="8941647" y="2106341"/>
            <a:ext cx="752972" cy="137169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DC0B32B-53EF-C51E-424D-B2EE08C9FB27}"/>
              </a:ext>
            </a:extLst>
          </p:cNvPr>
          <p:cNvSpPr txBox="1"/>
          <p:nvPr/>
        </p:nvSpPr>
        <p:spPr>
          <a:xfrm>
            <a:off x="8973104" y="2491144"/>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Forwards queries to Orchestrator</a:t>
            </a:r>
          </a:p>
        </p:txBody>
      </p:sp>
      <p:cxnSp>
        <p:nvCxnSpPr>
          <p:cNvPr id="61" name="Connector: Elbow 60">
            <a:extLst>
              <a:ext uri="{FF2B5EF4-FFF2-40B4-BE49-F238E27FC236}">
                <a16:creationId xmlns:a16="http://schemas.microsoft.com/office/drawing/2014/main" id="{0B32BAC9-4A18-D895-A7C7-650F82AB5531}"/>
              </a:ext>
            </a:extLst>
          </p:cNvPr>
          <p:cNvCxnSpPr>
            <a:cxnSpLocks/>
            <a:stCxn id="50" idx="1"/>
            <a:endCxn id="36" idx="0"/>
          </p:cNvCxnSpPr>
          <p:nvPr/>
        </p:nvCxnSpPr>
        <p:spPr>
          <a:xfrm rot="10800000" flipV="1">
            <a:off x="6639179" y="2415700"/>
            <a:ext cx="1391351" cy="75297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128102E-B58D-779E-07CF-715E04CB94A6}"/>
              </a:ext>
            </a:extLst>
          </p:cNvPr>
          <p:cNvSpPr txBox="1"/>
          <p:nvPr/>
        </p:nvSpPr>
        <p:spPr>
          <a:xfrm>
            <a:off x="6956976" y="2238671"/>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Invokes tools</a:t>
            </a:r>
          </a:p>
        </p:txBody>
      </p:sp>
      <p:cxnSp>
        <p:nvCxnSpPr>
          <p:cNvPr id="63" name="Connector: Elbow 62">
            <a:extLst>
              <a:ext uri="{FF2B5EF4-FFF2-40B4-BE49-F238E27FC236}">
                <a16:creationId xmlns:a16="http://schemas.microsoft.com/office/drawing/2014/main" id="{1B9775FD-80D6-AEF0-BDC3-993355A57D02}"/>
              </a:ext>
            </a:extLst>
          </p:cNvPr>
          <p:cNvCxnSpPr>
            <a:cxnSpLocks/>
            <a:endCxn id="40" idx="3"/>
          </p:cNvCxnSpPr>
          <p:nvPr/>
        </p:nvCxnSpPr>
        <p:spPr>
          <a:xfrm rot="10800000" flipV="1">
            <a:off x="6743318" y="3382504"/>
            <a:ext cx="781975" cy="42196"/>
          </a:xfrm>
          <a:prstGeom prst="bentConnector3">
            <a:avLst>
              <a:gd name="adj1" fmla="val 5000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604B5BB-DE9B-D6FE-5186-94C5243310EA}"/>
              </a:ext>
            </a:extLst>
          </p:cNvPr>
          <p:cNvSpPr txBox="1"/>
          <p:nvPr/>
        </p:nvSpPr>
        <p:spPr>
          <a:xfrm>
            <a:off x="6750211" y="2856301"/>
            <a:ext cx="53457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4a. Pulls template, institutional policies and earlier versions (if any)</a:t>
            </a:r>
          </a:p>
        </p:txBody>
      </p:sp>
      <p:cxnSp>
        <p:nvCxnSpPr>
          <p:cNvPr id="65" name="Connector: Elbow 64">
            <a:extLst>
              <a:ext uri="{FF2B5EF4-FFF2-40B4-BE49-F238E27FC236}">
                <a16:creationId xmlns:a16="http://schemas.microsoft.com/office/drawing/2014/main" id="{2626EC1F-E843-D5DE-D62E-BCF171577A90}"/>
              </a:ext>
            </a:extLst>
          </p:cNvPr>
          <p:cNvCxnSpPr>
            <a:cxnSpLocks/>
            <a:stCxn id="40" idx="2"/>
            <a:endCxn id="83" idx="1"/>
          </p:cNvCxnSpPr>
          <p:nvPr/>
        </p:nvCxnSpPr>
        <p:spPr>
          <a:xfrm rot="5400000" flipH="1" flipV="1">
            <a:off x="7513530" y="2502444"/>
            <a:ext cx="152043" cy="1919950"/>
          </a:xfrm>
          <a:prstGeom prst="bentConnector4">
            <a:avLst>
              <a:gd name="adj1" fmla="val -338546"/>
              <a:gd name="adj2" fmla="val 8698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2AAE1FE-90C9-BACA-0F2A-072385BC620A}"/>
              </a:ext>
            </a:extLst>
          </p:cNvPr>
          <p:cNvSpPr txBox="1"/>
          <p:nvPr/>
        </p:nvSpPr>
        <p:spPr>
          <a:xfrm>
            <a:off x="6895984" y="3934881"/>
            <a:ext cx="112236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Saves draft contract in SharePoint</a:t>
            </a:r>
          </a:p>
        </p:txBody>
      </p:sp>
      <p:cxnSp>
        <p:nvCxnSpPr>
          <p:cNvPr id="70" name="Connector: Elbow 69">
            <a:extLst>
              <a:ext uri="{FF2B5EF4-FFF2-40B4-BE49-F238E27FC236}">
                <a16:creationId xmlns:a16="http://schemas.microsoft.com/office/drawing/2014/main" id="{94B5DF62-4783-72F4-ECA3-1EF71D670390}"/>
              </a:ext>
            </a:extLst>
          </p:cNvPr>
          <p:cNvCxnSpPr>
            <a:cxnSpLocks/>
            <a:stCxn id="40" idx="1"/>
            <a:endCxn id="43" idx="2"/>
          </p:cNvCxnSpPr>
          <p:nvPr/>
        </p:nvCxnSpPr>
        <p:spPr>
          <a:xfrm rot="10800000" flipH="1" flipV="1">
            <a:off x="6515836" y="3424699"/>
            <a:ext cx="5075323" cy="326825"/>
          </a:xfrm>
          <a:prstGeom prst="bentConnector4">
            <a:avLst>
              <a:gd name="adj1" fmla="val -8225"/>
              <a:gd name="adj2" fmla="val 20846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CFDEF80-EA48-F76B-9E75-42987468764C}"/>
              </a:ext>
            </a:extLst>
          </p:cNvPr>
          <p:cNvSpPr txBox="1"/>
          <p:nvPr/>
        </p:nvSpPr>
        <p:spPr>
          <a:xfrm>
            <a:off x="8521438" y="3973353"/>
            <a:ext cx="19250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Generates summary/ draft and sends for review with document link</a:t>
            </a:r>
          </a:p>
        </p:txBody>
      </p:sp>
      <p:sp>
        <p:nvSpPr>
          <p:cNvPr id="73" name="Rectangle 72">
            <a:extLst>
              <a:ext uri="{FF2B5EF4-FFF2-40B4-BE49-F238E27FC236}">
                <a16:creationId xmlns:a16="http://schemas.microsoft.com/office/drawing/2014/main" id="{78E6BB4C-F9C7-7427-5421-B87EC52C476A}"/>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74" name="Graphic 73">
            <a:extLst>
              <a:ext uri="{FF2B5EF4-FFF2-40B4-BE49-F238E27FC236}">
                <a16:creationId xmlns:a16="http://schemas.microsoft.com/office/drawing/2014/main" id="{4701F8D1-5CE1-F0DB-891F-442D2FC3C2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75" name="Graphic 74">
            <a:extLst>
              <a:ext uri="{FF2B5EF4-FFF2-40B4-BE49-F238E27FC236}">
                <a16:creationId xmlns:a16="http://schemas.microsoft.com/office/drawing/2014/main" id="{59D11717-B585-254C-34E0-02D58AD17A6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28005" y="4430604"/>
            <a:ext cx="390341" cy="390341"/>
          </a:xfrm>
          <a:prstGeom prst="rect">
            <a:avLst/>
          </a:prstGeom>
        </p:spPr>
      </p:pic>
      <p:sp>
        <p:nvSpPr>
          <p:cNvPr id="76" name="TextBox 75">
            <a:extLst>
              <a:ext uri="{FF2B5EF4-FFF2-40B4-BE49-F238E27FC236}">
                <a16:creationId xmlns:a16="http://schemas.microsoft.com/office/drawing/2014/main" id="{92B2F84D-5E9C-F22D-9208-5A84C47D948D}"/>
              </a:ext>
            </a:extLst>
          </p:cNvPr>
          <p:cNvSpPr txBox="1"/>
          <p:nvPr/>
        </p:nvSpPr>
        <p:spPr>
          <a:xfrm>
            <a:off x="8423777" y="4808599"/>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77" name="Rectangle: Rounded Corners 76">
            <a:extLst>
              <a:ext uri="{FF2B5EF4-FFF2-40B4-BE49-F238E27FC236}">
                <a16:creationId xmlns:a16="http://schemas.microsoft.com/office/drawing/2014/main" id="{451018BC-B9A5-169E-50F4-DA8B5FD8251F}"/>
              </a:ext>
            </a:extLst>
          </p:cNvPr>
          <p:cNvSpPr/>
          <p:nvPr/>
        </p:nvSpPr>
        <p:spPr bwMode="auto">
          <a:xfrm>
            <a:off x="7525292"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8" name="TextBox 77">
            <a:extLst>
              <a:ext uri="{FF2B5EF4-FFF2-40B4-BE49-F238E27FC236}">
                <a16:creationId xmlns:a16="http://schemas.microsoft.com/office/drawing/2014/main" id="{19B62274-3EFE-A81E-F946-0F40FFDB0F42}"/>
              </a:ext>
            </a:extLst>
          </p:cNvPr>
          <p:cNvSpPr txBox="1"/>
          <p:nvPr/>
        </p:nvSpPr>
        <p:spPr>
          <a:xfrm>
            <a:off x="7921459" y="3079760"/>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80" name="Graphic 79">
            <a:extLst>
              <a:ext uri="{FF2B5EF4-FFF2-40B4-BE49-F238E27FC236}">
                <a16:creationId xmlns:a16="http://schemas.microsoft.com/office/drawing/2014/main" id="{45EF81FC-571C-52E9-AEF0-B242BA148B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243" y="3191100"/>
            <a:ext cx="390593" cy="390593"/>
          </a:xfrm>
          <a:prstGeom prst="rect">
            <a:avLst/>
          </a:prstGeom>
        </p:spPr>
      </p:pic>
      <p:sp>
        <p:nvSpPr>
          <p:cNvPr id="81" name="TextBox 80">
            <a:extLst>
              <a:ext uri="{FF2B5EF4-FFF2-40B4-BE49-F238E27FC236}">
                <a16:creationId xmlns:a16="http://schemas.microsoft.com/office/drawing/2014/main" id="{D85F967F-A923-B8B0-8D2B-9B112A1062BC}"/>
              </a:ext>
            </a:extLst>
          </p:cNvPr>
          <p:cNvSpPr txBox="1"/>
          <p:nvPr/>
        </p:nvSpPr>
        <p:spPr>
          <a:xfrm>
            <a:off x="7635855" y="3579756"/>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82" name="TextBox 81">
            <a:extLst>
              <a:ext uri="{FF2B5EF4-FFF2-40B4-BE49-F238E27FC236}">
                <a16:creationId xmlns:a16="http://schemas.microsoft.com/office/drawing/2014/main" id="{2FD3D0CD-775B-8EC6-A49F-8FFA41A978AC}"/>
              </a:ext>
            </a:extLst>
          </p:cNvPr>
          <p:cNvSpPr txBox="1"/>
          <p:nvPr/>
        </p:nvSpPr>
        <p:spPr>
          <a:xfrm>
            <a:off x="8354992" y="3579756"/>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83" name="Graphic 82">
            <a:extLst>
              <a:ext uri="{FF2B5EF4-FFF2-40B4-BE49-F238E27FC236}">
                <a16:creationId xmlns:a16="http://schemas.microsoft.com/office/drawing/2014/main" id="{C73A88C0-727A-7BA3-866C-9AE495C9ED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49527" y="3191100"/>
            <a:ext cx="390593" cy="390593"/>
          </a:xfrm>
          <a:prstGeom prst="rect">
            <a:avLst/>
          </a:prstGeom>
        </p:spPr>
      </p:pic>
      <p:sp>
        <p:nvSpPr>
          <p:cNvPr id="84" name="Rectangle 83">
            <a:extLst>
              <a:ext uri="{FF2B5EF4-FFF2-40B4-BE49-F238E27FC236}">
                <a16:creationId xmlns:a16="http://schemas.microsoft.com/office/drawing/2014/main" id="{411FF89B-AB43-94F6-0F62-F34C33CE65E3}"/>
              </a:ext>
            </a:extLst>
          </p:cNvPr>
          <p:cNvSpPr/>
          <p:nvPr/>
        </p:nvSpPr>
        <p:spPr bwMode="auto">
          <a:xfrm>
            <a:off x="4604071" y="2301049"/>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86" name="Graphic 85">
            <a:extLst>
              <a:ext uri="{FF2B5EF4-FFF2-40B4-BE49-F238E27FC236}">
                <a16:creationId xmlns:a16="http://schemas.microsoft.com/office/drawing/2014/main" id="{CA78E68B-6CFE-D04B-89F5-4136D4C9AB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60934" y="3258594"/>
            <a:ext cx="227480" cy="227480"/>
          </a:xfrm>
          <a:prstGeom prst="rect">
            <a:avLst/>
          </a:prstGeom>
        </p:spPr>
      </p:pic>
      <p:pic>
        <p:nvPicPr>
          <p:cNvPr id="87" name="Graphic 86">
            <a:extLst>
              <a:ext uri="{FF2B5EF4-FFF2-40B4-BE49-F238E27FC236}">
                <a16:creationId xmlns:a16="http://schemas.microsoft.com/office/drawing/2014/main" id="{0667AB5B-D0F1-4F51-3AEF-D5872533D1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0934" y="2665898"/>
            <a:ext cx="227480" cy="227480"/>
          </a:xfrm>
          <a:prstGeom prst="rect">
            <a:avLst/>
          </a:prstGeom>
        </p:spPr>
      </p:pic>
      <p:pic>
        <p:nvPicPr>
          <p:cNvPr id="89" name="Graphic 88">
            <a:extLst>
              <a:ext uri="{FF2B5EF4-FFF2-40B4-BE49-F238E27FC236}">
                <a16:creationId xmlns:a16="http://schemas.microsoft.com/office/drawing/2014/main" id="{2E77A06A-1796-AA1F-5793-FF90995A77A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60934" y="2369549"/>
            <a:ext cx="227481" cy="227481"/>
          </a:xfrm>
          <a:prstGeom prst="rect">
            <a:avLst/>
          </a:prstGeom>
        </p:spPr>
      </p:pic>
      <p:pic>
        <p:nvPicPr>
          <p:cNvPr id="91" name="Graphic 90">
            <a:extLst>
              <a:ext uri="{FF2B5EF4-FFF2-40B4-BE49-F238E27FC236}">
                <a16:creationId xmlns:a16="http://schemas.microsoft.com/office/drawing/2014/main" id="{87B8D457-0142-775E-AB3A-1963D83A14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8224" y="3876710"/>
            <a:ext cx="252900" cy="227480"/>
          </a:xfrm>
          <a:prstGeom prst="rect">
            <a:avLst/>
          </a:prstGeom>
        </p:spPr>
      </p:pic>
      <p:pic>
        <p:nvPicPr>
          <p:cNvPr id="93" name="Graphic 92">
            <a:extLst>
              <a:ext uri="{FF2B5EF4-FFF2-40B4-BE49-F238E27FC236}">
                <a16:creationId xmlns:a16="http://schemas.microsoft.com/office/drawing/2014/main" id="{999A1983-E7A5-84C4-E87B-8B71E4A7ED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60934" y="4173057"/>
            <a:ext cx="227480" cy="227480"/>
          </a:xfrm>
          <a:prstGeom prst="rect">
            <a:avLst/>
          </a:prstGeom>
        </p:spPr>
      </p:pic>
      <p:sp>
        <p:nvSpPr>
          <p:cNvPr id="94" name="TextBox 93">
            <a:extLst>
              <a:ext uri="{FF2B5EF4-FFF2-40B4-BE49-F238E27FC236}">
                <a16:creationId xmlns:a16="http://schemas.microsoft.com/office/drawing/2014/main" id="{FC075AB4-6FF6-E946-31A0-183E3AA2AA6F}"/>
              </a:ext>
            </a:extLst>
          </p:cNvPr>
          <p:cNvSpPr txBox="1"/>
          <p:nvPr/>
        </p:nvSpPr>
        <p:spPr>
          <a:xfrm>
            <a:off x="4992803" y="2444817"/>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95" name="TextBox 94">
            <a:extLst>
              <a:ext uri="{FF2B5EF4-FFF2-40B4-BE49-F238E27FC236}">
                <a16:creationId xmlns:a16="http://schemas.microsoft.com/office/drawing/2014/main" id="{6C79958D-B27A-E8E1-298C-D9A5DD0A489E}"/>
              </a:ext>
            </a:extLst>
          </p:cNvPr>
          <p:cNvSpPr txBox="1"/>
          <p:nvPr/>
        </p:nvSpPr>
        <p:spPr>
          <a:xfrm>
            <a:off x="5161762" y="2741166"/>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96" name="TextBox 95">
            <a:extLst>
              <a:ext uri="{FF2B5EF4-FFF2-40B4-BE49-F238E27FC236}">
                <a16:creationId xmlns:a16="http://schemas.microsoft.com/office/drawing/2014/main" id="{CB5CAB8D-4808-9704-37B3-0F40B0E269F7}"/>
              </a:ext>
            </a:extLst>
          </p:cNvPr>
          <p:cNvSpPr txBox="1"/>
          <p:nvPr/>
        </p:nvSpPr>
        <p:spPr>
          <a:xfrm>
            <a:off x="5003690" y="3333338"/>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98" name="TextBox 97">
            <a:extLst>
              <a:ext uri="{FF2B5EF4-FFF2-40B4-BE49-F238E27FC236}">
                <a16:creationId xmlns:a16="http://schemas.microsoft.com/office/drawing/2014/main" id="{45AEDAE0-FB77-31A8-FFEA-064E96A5EA50}"/>
              </a:ext>
            </a:extLst>
          </p:cNvPr>
          <p:cNvSpPr txBox="1"/>
          <p:nvPr/>
        </p:nvSpPr>
        <p:spPr>
          <a:xfrm>
            <a:off x="4939434" y="3951454"/>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99" name="TextBox 98">
            <a:extLst>
              <a:ext uri="{FF2B5EF4-FFF2-40B4-BE49-F238E27FC236}">
                <a16:creationId xmlns:a16="http://schemas.microsoft.com/office/drawing/2014/main" id="{875EB314-9C00-FBA1-BA9B-42A5EEAA486D}"/>
              </a:ext>
            </a:extLst>
          </p:cNvPr>
          <p:cNvSpPr txBox="1"/>
          <p:nvPr/>
        </p:nvSpPr>
        <p:spPr>
          <a:xfrm>
            <a:off x="5055859" y="4247801"/>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01" name="TextBox 100">
            <a:extLst>
              <a:ext uri="{FF2B5EF4-FFF2-40B4-BE49-F238E27FC236}">
                <a16:creationId xmlns:a16="http://schemas.microsoft.com/office/drawing/2014/main" id="{3A807516-1B7B-B7ED-53C1-2A4368BD5D4F}"/>
              </a:ext>
            </a:extLst>
          </p:cNvPr>
          <p:cNvSpPr txBox="1"/>
          <p:nvPr/>
        </p:nvSpPr>
        <p:spPr>
          <a:xfrm>
            <a:off x="4776773" y="2147727"/>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03" name="Graphic 102">
            <a:extLst>
              <a:ext uri="{FF2B5EF4-FFF2-40B4-BE49-F238E27FC236}">
                <a16:creationId xmlns:a16="http://schemas.microsoft.com/office/drawing/2014/main" id="{841E6312-B346-43AF-A623-40AB953EEB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48224" y="3554942"/>
            <a:ext cx="252900" cy="252900"/>
          </a:xfrm>
          <a:prstGeom prst="rect">
            <a:avLst/>
          </a:prstGeom>
        </p:spPr>
      </p:pic>
      <p:pic>
        <p:nvPicPr>
          <p:cNvPr id="104" name="Graphic 103">
            <a:extLst>
              <a:ext uri="{FF2B5EF4-FFF2-40B4-BE49-F238E27FC236}">
                <a16:creationId xmlns:a16="http://schemas.microsoft.com/office/drawing/2014/main" id="{A92EA905-C3E9-0150-FB9B-F769322E43F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60934" y="2962246"/>
            <a:ext cx="227480" cy="227480"/>
          </a:xfrm>
          <a:prstGeom prst="rect">
            <a:avLst/>
          </a:prstGeom>
        </p:spPr>
      </p:pic>
      <p:sp>
        <p:nvSpPr>
          <p:cNvPr id="105" name="TextBox 104">
            <a:extLst>
              <a:ext uri="{FF2B5EF4-FFF2-40B4-BE49-F238E27FC236}">
                <a16:creationId xmlns:a16="http://schemas.microsoft.com/office/drawing/2014/main" id="{6B0B5B49-7A1D-759C-A13B-38739DE7055E}"/>
              </a:ext>
            </a:extLst>
          </p:cNvPr>
          <p:cNvSpPr txBox="1"/>
          <p:nvPr/>
        </p:nvSpPr>
        <p:spPr>
          <a:xfrm>
            <a:off x="5149692" y="3037514"/>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06" name="TextBox 105">
            <a:extLst>
              <a:ext uri="{FF2B5EF4-FFF2-40B4-BE49-F238E27FC236}">
                <a16:creationId xmlns:a16="http://schemas.microsoft.com/office/drawing/2014/main" id="{EF99C068-DE82-D597-EF0C-A6CDBB3B33E3}"/>
              </a:ext>
            </a:extLst>
          </p:cNvPr>
          <p:cNvSpPr txBox="1"/>
          <p:nvPr/>
        </p:nvSpPr>
        <p:spPr>
          <a:xfrm>
            <a:off x="5127497" y="3642920"/>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08" name="Graphic 107">
            <a:extLst>
              <a:ext uri="{FF2B5EF4-FFF2-40B4-BE49-F238E27FC236}">
                <a16:creationId xmlns:a16="http://schemas.microsoft.com/office/drawing/2014/main" id="{978C5E73-736D-B4C8-DB07-418025FDFCE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60934" y="4469404"/>
            <a:ext cx="227480" cy="227480"/>
          </a:xfrm>
          <a:prstGeom prst="rect">
            <a:avLst/>
          </a:prstGeom>
        </p:spPr>
      </p:pic>
      <p:sp>
        <p:nvSpPr>
          <p:cNvPr id="109" name="TextBox 108">
            <a:extLst>
              <a:ext uri="{FF2B5EF4-FFF2-40B4-BE49-F238E27FC236}">
                <a16:creationId xmlns:a16="http://schemas.microsoft.com/office/drawing/2014/main" id="{08699143-669D-9629-0B3A-BABD2F315C75}"/>
              </a:ext>
            </a:extLst>
          </p:cNvPr>
          <p:cNvSpPr txBox="1"/>
          <p:nvPr/>
        </p:nvSpPr>
        <p:spPr>
          <a:xfrm>
            <a:off x="5055859" y="4544148"/>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pic>
        <p:nvPicPr>
          <p:cNvPr id="110" name="Graphic 109">
            <a:extLst>
              <a:ext uri="{FF2B5EF4-FFF2-40B4-BE49-F238E27FC236}">
                <a16:creationId xmlns:a16="http://schemas.microsoft.com/office/drawing/2014/main" id="{EC98AE9D-0FA3-CBD2-FAA1-98B27EB6584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90237" y="3320197"/>
            <a:ext cx="227480" cy="227480"/>
          </a:xfrm>
          <a:prstGeom prst="rect">
            <a:avLst/>
          </a:prstGeom>
        </p:spPr>
      </p:pic>
      <p:pic>
        <p:nvPicPr>
          <p:cNvPr id="112" name="Picture 111" descr="A blue rectangle with white text">
            <a:extLst>
              <a:ext uri="{FF2B5EF4-FFF2-40B4-BE49-F238E27FC236}">
                <a16:creationId xmlns:a16="http://schemas.microsoft.com/office/drawing/2014/main" id="{FFA95A9C-A71B-A9F8-E396-E3CE2DE213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7163" y="3457166"/>
            <a:ext cx="132256" cy="92272"/>
          </a:xfrm>
          <a:prstGeom prst="rect">
            <a:avLst/>
          </a:prstGeom>
        </p:spPr>
      </p:pic>
      <p:cxnSp>
        <p:nvCxnSpPr>
          <p:cNvPr id="113" name="Connector: Elbow 112">
            <a:extLst>
              <a:ext uri="{FF2B5EF4-FFF2-40B4-BE49-F238E27FC236}">
                <a16:creationId xmlns:a16="http://schemas.microsoft.com/office/drawing/2014/main" id="{E24989CF-6246-D0EC-D82D-3A60030A5E36}"/>
              </a:ext>
            </a:extLst>
          </p:cNvPr>
          <p:cNvCxnSpPr>
            <a:cxnSpLocks/>
          </p:cNvCxnSpPr>
          <p:nvPr/>
        </p:nvCxnSpPr>
        <p:spPr>
          <a:xfrm rot="10800000">
            <a:off x="6750212" y="3499946"/>
            <a:ext cx="266389" cy="215819"/>
          </a:xfrm>
          <a:prstGeom prst="bentConnector3">
            <a:avLst>
              <a:gd name="adj1" fmla="val -1057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AF644F5C-1840-37F4-63A0-9C29DE6F721E}"/>
              </a:ext>
            </a:extLst>
          </p:cNvPr>
          <p:cNvSpPr txBox="1"/>
          <p:nvPr/>
        </p:nvSpPr>
        <p:spPr>
          <a:xfrm>
            <a:off x="7102774" y="3531750"/>
            <a:ext cx="393267"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4b. Generates clause by cluse steps</a:t>
            </a:r>
          </a:p>
        </p:txBody>
      </p:sp>
      <p:cxnSp>
        <p:nvCxnSpPr>
          <p:cNvPr id="115" name="Connector: Elbow 114">
            <a:extLst>
              <a:ext uri="{FF2B5EF4-FFF2-40B4-BE49-F238E27FC236}">
                <a16:creationId xmlns:a16="http://schemas.microsoft.com/office/drawing/2014/main" id="{4DA7819E-D354-03A8-238A-0F69452DA26B}"/>
              </a:ext>
            </a:extLst>
          </p:cNvPr>
          <p:cNvCxnSpPr>
            <a:stCxn id="29" idx="2"/>
            <a:endCxn id="44" idx="3"/>
          </p:cNvCxnSpPr>
          <p:nvPr/>
        </p:nvCxnSpPr>
        <p:spPr>
          <a:xfrm rot="5400000" flipH="1" flipV="1">
            <a:off x="8358654" y="1197779"/>
            <a:ext cx="1249969" cy="5927447"/>
          </a:xfrm>
          <a:prstGeom prst="bentConnector4">
            <a:avLst>
              <a:gd name="adj1" fmla="val -29957"/>
              <a:gd name="adj2" fmla="val 10306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67ED2B4B-6DC0-0F8E-2D04-5F5371EDE774}"/>
              </a:ext>
            </a:extLst>
          </p:cNvPr>
          <p:cNvSpPr txBox="1"/>
          <p:nvPr/>
        </p:nvSpPr>
        <p:spPr>
          <a:xfrm>
            <a:off x="8741357" y="5234012"/>
            <a:ext cx="119923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Agent logs are reviewed by admins</a:t>
            </a:r>
          </a:p>
        </p:txBody>
      </p:sp>
      <p:cxnSp>
        <p:nvCxnSpPr>
          <p:cNvPr id="118" name="Connector: Elbow 117">
            <a:extLst>
              <a:ext uri="{FF2B5EF4-FFF2-40B4-BE49-F238E27FC236}">
                <a16:creationId xmlns:a16="http://schemas.microsoft.com/office/drawing/2014/main" id="{D9BE6EF9-483D-0FDB-DBA2-8E51D80F69BF}"/>
              </a:ext>
            </a:extLst>
          </p:cNvPr>
          <p:cNvCxnSpPr>
            <a:stCxn id="43" idx="0"/>
          </p:cNvCxnSpPr>
          <p:nvPr/>
        </p:nvCxnSpPr>
        <p:spPr>
          <a:xfrm rot="16200000" flipV="1">
            <a:off x="9720774" y="1150184"/>
            <a:ext cx="781900" cy="295887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49D7C20-76B0-90A5-05BE-B5845344D6BB}"/>
              </a:ext>
            </a:extLst>
          </p:cNvPr>
          <p:cNvSpPr txBox="1"/>
          <p:nvPr/>
        </p:nvSpPr>
        <p:spPr>
          <a:xfrm>
            <a:off x="9171896" y="2138363"/>
            <a:ext cx="179855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7c. Feedback – updates policy, templates and instructions</a:t>
            </a:r>
          </a:p>
        </p:txBody>
      </p:sp>
      <p:pic>
        <p:nvPicPr>
          <p:cNvPr id="120" name="Graphic 119">
            <a:extLst>
              <a:ext uri="{FF2B5EF4-FFF2-40B4-BE49-F238E27FC236}">
                <a16:creationId xmlns:a16="http://schemas.microsoft.com/office/drawing/2014/main" id="{0C6FEAB8-8CF8-523F-8173-E52F8CA81AF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801078" y="3562950"/>
            <a:ext cx="228600" cy="228600"/>
          </a:xfrm>
          <a:prstGeom prst="rect">
            <a:avLst/>
          </a:prstGeom>
        </p:spPr>
      </p:pic>
      <p:sp>
        <p:nvSpPr>
          <p:cNvPr id="121" name="TextBox 120">
            <a:extLst>
              <a:ext uri="{FF2B5EF4-FFF2-40B4-BE49-F238E27FC236}">
                <a16:creationId xmlns:a16="http://schemas.microsoft.com/office/drawing/2014/main" id="{269B0E5C-EC1C-517D-3EED-E11CCF5AF285}"/>
              </a:ext>
            </a:extLst>
          </p:cNvPr>
          <p:cNvSpPr txBox="1"/>
          <p:nvPr/>
        </p:nvSpPr>
        <p:spPr>
          <a:xfrm>
            <a:off x="6795390" y="3800842"/>
            <a:ext cx="248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Tree>
    <p:extLst>
      <p:ext uri="{BB962C8B-B14F-4D97-AF65-F5344CB8AC3E}">
        <p14:creationId xmlns:p14="http://schemas.microsoft.com/office/powerpoint/2010/main" val="292909933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E7645-6C4B-A2B0-484A-65EB8182B7AB}"/>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00ED88AD-44C2-3136-E426-77F0017AFED1}"/>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A61B9FAF-DF21-CE8C-DC42-52C16F3211C2}"/>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01845480-4DFC-1AE0-E698-8BAF2B3330B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Claims are often delayed by manual intake, fragmented systems, and reactive service models which result in frustrated customers and strained operations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8969A485-666F-1CF9-6537-8FC02DB938A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10FEE76A-510B-64EC-0ECD-82EFE497BEC0}"/>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d</a:t>
            </a:r>
            <a:r>
              <a:rPr kumimoji="0" lang="en-US" sz="1050" b="0" i="0" u="none" strike="noStrike" kern="1200" cap="none" spc="0" normalizeH="0" baseline="0" noProof="0" err="1">
                <a:ln>
                  <a:noFill/>
                </a:ln>
                <a:solidFill>
                  <a:srgbClr val="000000"/>
                </a:solidFill>
                <a:effectLst/>
                <a:uLnTx/>
                <a:uFillTx/>
                <a:latin typeface="Segoe Sans Display" pitchFamily="2" charset="0"/>
                <a:ea typeface="DM Sans 14pt Light"/>
                <a:cs typeface="Segoe Sans Display" pitchFamily="2" charset="0"/>
                <a:sym typeface="DM Sans Light"/>
              </a:rPr>
              <a:t>ocument</a:t>
            </a: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 reviews, manual data re-entry, and outdated SOPs are error-prone, resource-heavy, and inefficient</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Incomplete or inconsistent data, low-quality images, and missing info lead to escalations and slow onboarding</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tracking of changing insurance laws and local rules risks non-compliance, audits, and penalties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Extended onboarding cycles lead to applicant drop-off and shrinks revenue opportunities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Inconsistent manual decisions impact claim accuracy, trust, and compliance</a:t>
            </a:r>
          </a:p>
        </p:txBody>
      </p:sp>
      <p:sp>
        <p:nvSpPr>
          <p:cNvPr id="17" name="Google Shape;498;p32">
            <a:extLst>
              <a:ext uri="{FF2B5EF4-FFF2-40B4-BE49-F238E27FC236}">
                <a16:creationId xmlns:a16="http://schemas.microsoft.com/office/drawing/2014/main" id="{4EDBA223-B9DF-2671-20C7-944D1347AA5A}"/>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25F3468F-BF97-FA5E-76D0-8CE48504F419}"/>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A39ACED4-8DBE-8F34-4DA3-5D903C01B345}"/>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67678633-14E3-6B65-7D1D-7B6CDC7A4763}"/>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5837C4C6-0761-1BE7-1D0B-32DD656D7706}"/>
              </a:ext>
            </a:extLst>
          </p:cNvPr>
          <p:cNvSpPr/>
          <p:nvPr/>
        </p:nvSpPr>
        <p:spPr>
          <a:xfrm>
            <a:off x="8558347" y="5396492"/>
            <a:ext cx="3057247" cy="114444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DD3821DE-03A9-94A7-4CFD-3992027D0318}"/>
              </a:ext>
            </a:extLst>
          </p:cNvPr>
          <p:cNvSpPr/>
          <p:nvPr/>
        </p:nvSpPr>
        <p:spPr>
          <a:xfrm>
            <a:off x="8682389" y="5856573"/>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Claim Settlement Executives</a:t>
            </a:r>
          </a:p>
        </p:txBody>
      </p:sp>
      <p:sp>
        <p:nvSpPr>
          <p:cNvPr id="22" name="Google Shape;498;p32">
            <a:extLst>
              <a:ext uri="{FF2B5EF4-FFF2-40B4-BE49-F238E27FC236}">
                <a16:creationId xmlns:a16="http://schemas.microsoft.com/office/drawing/2014/main" id="{6FAA4834-E406-4562-D89B-8F6CC594BD38}"/>
              </a:ext>
            </a:extLst>
          </p:cNvPr>
          <p:cNvSpPr/>
          <p:nvPr/>
        </p:nvSpPr>
        <p:spPr>
          <a:xfrm>
            <a:off x="8558349" y="1740226"/>
            <a:ext cx="3057246" cy="3531489"/>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A656132-6441-268D-1DEB-2973B8C6227F}"/>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grpSp>
        <p:nvGrpSpPr>
          <p:cNvPr id="66" name="Google Shape;2181;p75">
            <a:extLst>
              <a:ext uri="{FF2B5EF4-FFF2-40B4-BE49-F238E27FC236}">
                <a16:creationId xmlns:a16="http://schemas.microsoft.com/office/drawing/2014/main" id="{31BFE59A-65D0-004B-425A-0F3945FC4307}"/>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4ED74CCC-AD42-1839-0EB3-90C116E917F2}"/>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D33C3B70-851B-7FD2-66A1-DBD426073BF0}"/>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71157B37-E05B-7571-3F31-67985BBC14A4}"/>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15ADC207-32F3-8A19-956F-828C8933B703}"/>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1AD01E8F-BE3B-5C99-91C4-E74487EC8673}"/>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6A60DCB1-B825-3352-AF2D-D25550134180}"/>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D54B6FC6-84F2-01F8-C943-5C4A9A75B1DC}"/>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F0E869DB-5084-421B-E1CB-064F01ACAFB6}"/>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AACF8751-F4B9-4D97-F19E-6932C8A84E39}"/>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E40B4F60-19EC-6238-D6D0-E24CFAD37433}"/>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C459E505-7270-CE0B-A1F8-A8CE8E77D739}"/>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91F676B3-D6C5-6D27-E39E-D5DDB5D87506}"/>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EFCF962D-5130-E2D8-5628-59588DD5D513}"/>
              </a:ext>
            </a:extLst>
          </p:cNvPr>
          <p:cNvSpPr/>
          <p:nvPr/>
        </p:nvSpPr>
        <p:spPr>
          <a:xfrm>
            <a:off x="695995" y="710974"/>
            <a:ext cx="7752200"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Claim Settlement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36" name="TextBox 35">
            <a:extLst>
              <a:ext uri="{FF2B5EF4-FFF2-40B4-BE49-F238E27FC236}">
                <a16:creationId xmlns:a16="http://schemas.microsoft.com/office/drawing/2014/main" id="{3417E08C-83FF-549C-E538-C2EE21F3BE51}"/>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Automatically settles valid claims and flags suspicious ones for expert review.</a:t>
            </a:r>
          </a:p>
        </p:txBody>
      </p:sp>
      <p:sp>
        <p:nvSpPr>
          <p:cNvPr id="37" name="Google Shape;498;p32">
            <a:extLst>
              <a:ext uri="{FF2B5EF4-FFF2-40B4-BE49-F238E27FC236}">
                <a16:creationId xmlns:a16="http://schemas.microsoft.com/office/drawing/2014/main" id="{60BCC3A0-47E8-5CB7-D58A-E739D3732318}"/>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P</a:t>
            </a:r>
            <a:r>
              <a:rPr kumimoji="0" lang="en-US" sz="1400" b="0" i="0" u="none" strike="noStrike" kern="0" cap="none" spc="0" normalizeH="0" baseline="0" noProof="0" err="1">
                <a:ln>
                  <a:noFill/>
                </a:ln>
                <a:solidFill>
                  <a:prstClr val="black"/>
                </a:solidFill>
                <a:effectLst/>
                <a:uLnTx/>
                <a:uFillTx/>
                <a:latin typeface="Segoe Sans Display"/>
                <a:ea typeface="+mn-ea"/>
                <a:cs typeface="Segoe UI" pitchFamily="34" charset="0"/>
                <a:sym typeface="DM Sans Light"/>
              </a:rPr>
              <a:t>roactively</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 extract claim data, triage cases, detect fraud, and route claims for fast-track approval or intelligent escalation to boost efficiency and customer trust</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74E748D8-84AE-A2F7-92D0-F1E3CE0F0E26}"/>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332CA69E-4C90-0A30-332F-A96AA125DC4C}"/>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Claim Handling 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Proactive intake and automation accelerate resolution</a:t>
            </a:r>
          </a:p>
        </p:txBody>
      </p:sp>
      <p:sp>
        <p:nvSpPr>
          <p:cNvPr id="49" name="Rounded Rectangle 48">
            <a:extLst>
              <a:ext uri="{FF2B5EF4-FFF2-40B4-BE49-F238E27FC236}">
                <a16:creationId xmlns:a16="http://schemas.microsoft.com/office/drawing/2014/main" id="{22AFA79B-4567-5FD0-9D39-7291FFA1CECF}"/>
              </a:ext>
            </a:extLst>
          </p:cNvPr>
          <p:cNvSpPr/>
          <p:nvPr/>
        </p:nvSpPr>
        <p:spPr>
          <a:xfrm>
            <a:off x="8700923" y="283067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Satisfaction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Faster, accurate claims improve trust and loyalty</a:t>
            </a:r>
          </a:p>
        </p:txBody>
      </p:sp>
      <p:sp>
        <p:nvSpPr>
          <p:cNvPr id="50" name="Arrow: Up 56">
            <a:extLst>
              <a:ext uri="{FF2B5EF4-FFF2-40B4-BE49-F238E27FC236}">
                <a16:creationId xmlns:a16="http://schemas.microsoft.com/office/drawing/2014/main" id="{E0881B2A-CD89-4AEA-FCED-B1553545981F}"/>
              </a:ext>
            </a:extLst>
          </p:cNvPr>
          <p:cNvSpPr/>
          <p:nvPr/>
        </p:nvSpPr>
        <p:spPr>
          <a:xfrm rot="10800000">
            <a:off x="8794753" y="235404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D4D098DE-08C1-3888-0376-E1C573EE0391}"/>
              </a:ext>
            </a:extLst>
          </p:cNvPr>
          <p:cNvSpPr/>
          <p:nvPr/>
        </p:nvSpPr>
        <p:spPr>
          <a:xfrm>
            <a:off x="8700923" y="343894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Manual Review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Staff focus on edge cases, not data entry</a:t>
            </a:r>
          </a:p>
        </p:txBody>
      </p:sp>
      <p:sp>
        <p:nvSpPr>
          <p:cNvPr id="52" name="Arrow: Up 56">
            <a:extLst>
              <a:ext uri="{FF2B5EF4-FFF2-40B4-BE49-F238E27FC236}">
                <a16:creationId xmlns:a16="http://schemas.microsoft.com/office/drawing/2014/main" id="{D7016617-857A-0F94-F133-5C63198F425B}"/>
              </a:ext>
            </a:extLst>
          </p:cNvPr>
          <p:cNvSpPr/>
          <p:nvPr/>
        </p:nvSpPr>
        <p:spPr>
          <a:xfrm rot="10800000">
            <a:off x="8794754" y="357490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B4D1CAF8-3102-3601-EF95-5E5018A3574E}"/>
              </a:ext>
            </a:extLst>
          </p:cNvPr>
          <p:cNvSpPr/>
          <p:nvPr/>
        </p:nvSpPr>
        <p:spPr>
          <a:xfrm>
            <a:off x="10209729" y="5854669"/>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Insurance Agents</a:t>
            </a:r>
          </a:p>
        </p:txBody>
      </p:sp>
      <p:sp>
        <p:nvSpPr>
          <p:cNvPr id="29" name="Google Shape;523;p32">
            <a:extLst>
              <a:ext uri="{FF2B5EF4-FFF2-40B4-BE49-F238E27FC236}">
                <a16:creationId xmlns:a16="http://schemas.microsoft.com/office/drawing/2014/main" id="{CE0B0B94-9961-A8B3-B42F-B8A7D37CC89C}"/>
              </a:ext>
            </a:extLst>
          </p:cNvPr>
          <p:cNvSpPr/>
          <p:nvPr/>
        </p:nvSpPr>
        <p:spPr>
          <a:xfrm>
            <a:off x="6238038" y="2229263"/>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Extract data from emails, calls, and CRM to pre-fill claim forms and send follow-up requests for missing data</a:t>
            </a:r>
          </a:p>
        </p:txBody>
      </p:sp>
      <p:sp>
        <p:nvSpPr>
          <p:cNvPr id="32" name="Google Shape;523;p32">
            <a:extLst>
              <a:ext uri="{FF2B5EF4-FFF2-40B4-BE49-F238E27FC236}">
                <a16:creationId xmlns:a16="http://schemas.microsoft.com/office/drawing/2014/main" id="{9DF451E6-4572-0C96-DBA1-BD0467C2C119}"/>
              </a:ext>
            </a:extLst>
          </p:cNvPr>
          <p:cNvSpPr/>
          <p:nvPr/>
        </p:nvSpPr>
        <p:spPr>
          <a:xfrm>
            <a:off x="6242445" y="489782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Fast-track simple claims or escalate complex ones with summaries and red flags</a:t>
            </a:r>
          </a:p>
        </p:txBody>
      </p:sp>
      <p:sp>
        <p:nvSpPr>
          <p:cNvPr id="35" name="Google Shape;523;p32">
            <a:extLst>
              <a:ext uri="{FF2B5EF4-FFF2-40B4-BE49-F238E27FC236}">
                <a16:creationId xmlns:a16="http://schemas.microsoft.com/office/drawing/2014/main" id="{309CEBB5-A941-8D50-B2D0-C3CB3E8372E7}"/>
              </a:ext>
            </a:extLst>
          </p:cNvPr>
          <p:cNvSpPr/>
          <p:nvPr/>
        </p:nvSpPr>
        <p:spPr>
          <a:xfrm>
            <a:off x="6218496" y="3546448"/>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Cross-reference data from policy, CRM, repair vendors, health systems, and fraud models</a:t>
            </a:r>
          </a:p>
        </p:txBody>
      </p:sp>
      <p:sp>
        <p:nvSpPr>
          <p:cNvPr id="38" name="Google Shape;523;p32">
            <a:extLst>
              <a:ext uri="{FF2B5EF4-FFF2-40B4-BE49-F238E27FC236}">
                <a16:creationId xmlns:a16="http://schemas.microsoft.com/office/drawing/2014/main" id="{FC5B9928-ED46-9815-4FB3-22DB872C0ED1}"/>
              </a:ext>
            </a:extLst>
          </p:cNvPr>
          <p:cNvSpPr/>
          <p:nvPr/>
        </p:nvSpPr>
        <p:spPr>
          <a:xfrm>
            <a:off x="6229621" y="289046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Claims are triaged based on complexity and urgency using a proprietary scoring model</a:t>
            </a:r>
          </a:p>
        </p:txBody>
      </p:sp>
      <p:sp>
        <p:nvSpPr>
          <p:cNvPr id="39" name="Google Shape;523;p32">
            <a:extLst>
              <a:ext uri="{FF2B5EF4-FFF2-40B4-BE49-F238E27FC236}">
                <a16:creationId xmlns:a16="http://schemas.microsoft.com/office/drawing/2014/main" id="{00F7D006-D1A1-B3B2-6146-9F6BC92EFFEF}"/>
              </a:ext>
            </a:extLst>
          </p:cNvPr>
          <p:cNvSpPr/>
          <p:nvPr/>
        </p:nvSpPr>
        <p:spPr>
          <a:xfrm>
            <a:off x="6242445" y="419704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 suspicious patterns and outliers for review using risk signals</a:t>
            </a:r>
          </a:p>
        </p:txBody>
      </p:sp>
      <p:sp>
        <p:nvSpPr>
          <p:cNvPr id="16" name="Google Shape;506;p32">
            <a:extLst>
              <a:ext uri="{FF2B5EF4-FFF2-40B4-BE49-F238E27FC236}">
                <a16:creationId xmlns:a16="http://schemas.microsoft.com/office/drawing/2014/main" id="{725F5641-D177-F804-EA82-095DEF2B8A50}"/>
              </a:ext>
            </a:extLst>
          </p:cNvPr>
          <p:cNvSpPr/>
          <p:nvPr/>
        </p:nvSpPr>
        <p:spPr>
          <a:xfrm>
            <a:off x="8955020" y="139143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Insurance</a:t>
            </a:r>
          </a:p>
        </p:txBody>
      </p:sp>
      <p:sp>
        <p:nvSpPr>
          <p:cNvPr id="48" name="Arrow: Up 56">
            <a:extLst>
              <a:ext uri="{FF2B5EF4-FFF2-40B4-BE49-F238E27FC236}">
                <a16:creationId xmlns:a16="http://schemas.microsoft.com/office/drawing/2014/main" id="{F62EF91D-8E93-9A42-6D4C-C4CC1C611866}"/>
              </a:ext>
            </a:extLst>
          </p:cNvPr>
          <p:cNvSpPr/>
          <p:nvPr/>
        </p:nvSpPr>
        <p:spPr>
          <a:xfrm>
            <a:off x="8794753" y="296421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Google Shape;506;p32">
            <a:extLst>
              <a:ext uri="{FF2B5EF4-FFF2-40B4-BE49-F238E27FC236}">
                <a16:creationId xmlns:a16="http://schemas.microsoft.com/office/drawing/2014/main" id="{5E5A0417-4E13-CBFE-AC80-92C61AD9649F}"/>
              </a:ext>
            </a:extLst>
          </p:cNvPr>
          <p:cNvSpPr/>
          <p:nvPr/>
        </p:nvSpPr>
        <p:spPr>
          <a:xfrm>
            <a:off x="10397434" y="1347217"/>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p:txBody>
      </p:sp>
      <p:sp>
        <p:nvSpPr>
          <p:cNvPr id="21" name="Google Shape;523;p32">
            <a:extLst>
              <a:ext uri="{FF2B5EF4-FFF2-40B4-BE49-F238E27FC236}">
                <a16:creationId xmlns:a16="http://schemas.microsoft.com/office/drawing/2014/main" id="{A8E7634D-B28C-681F-8C04-DD6D8B5727B6}"/>
              </a:ext>
            </a:extLst>
          </p:cNvPr>
          <p:cNvSpPr/>
          <p:nvPr/>
        </p:nvSpPr>
        <p:spPr>
          <a:xfrm>
            <a:off x="6242445" y="5729688"/>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Store claim outcome, agent actions, and feedback for future tuning</a:t>
            </a:r>
          </a:p>
        </p:txBody>
      </p:sp>
      <p:sp>
        <p:nvSpPr>
          <p:cNvPr id="23" name="Rounded Rectangle 50">
            <a:extLst>
              <a:ext uri="{FF2B5EF4-FFF2-40B4-BE49-F238E27FC236}">
                <a16:creationId xmlns:a16="http://schemas.microsoft.com/office/drawing/2014/main" id="{B0C3AFCB-A5DE-CB46-B6E8-FE01D56F3AA6}"/>
              </a:ext>
            </a:extLst>
          </p:cNvPr>
          <p:cNvSpPr/>
          <p:nvPr/>
        </p:nvSpPr>
        <p:spPr>
          <a:xfrm>
            <a:off x="8700923" y="4039686"/>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Fraud Detection A</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ccuracy</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Improves fraud detection and audit readiness by flagging inconsistencies, validating thresholds, and logging decisions</a:t>
            </a:r>
          </a:p>
        </p:txBody>
      </p:sp>
      <p:sp>
        <p:nvSpPr>
          <p:cNvPr id="24" name="Arrow: Up 56">
            <a:extLst>
              <a:ext uri="{FF2B5EF4-FFF2-40B4-BE49-F238E27FC236}">
                <a16:creationId xmlns:a16="http://schemas.microsoft.com/office/drawing/2014/main" id="{2A78940C-D53A-3C5E-3782-6B9658FDB68F}"/>
              </a:ext>
            </a:extLst>
          </p:cNvPr>
          <p:cNvSpPr/>
          <p:nvPr/>
        </p:nvSpPr>
        <p:spPr>
          <a:xfrm>
            <a:off x="8794752" y="416605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ounded Rectangle 50">
            <a:extLst>
              <a:ext uri="{FF2B5EF4-FFF2-40B4-BE49-F238E27FC236}">
                <a16:creationId xmlns:a16="http://schemas.microsoft.com/office/drawing/2014/main" id="{23A2C313-2814-257D-43D7-C305E0633FF1}"/>
              </a:ext>
            </a:extLst>
          </p:cNvPr>
          <p:cNvSpPr/>
          <p:nvPr/>
        </p:nvSpPr>
        <p:spPr>
          <a:xfrm>
            <a:off x="8700923" y="464042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 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Better triaging and pre-filled data reduce rework</a:t>
            </a:r>
          </a:p>
        </p:txBody>
      </p:sp>
      <p:sp>
        <p:nvSpPr>
          <p:cNvPr id="27" name="Arrow: Up 56">
            <a:extLst>
              <a:ext uri="{FF2B5EF4-FFF2-40B4-BE49-F238E27FC236}">
                <a16:creationId xmlns:a16="http://schemas.microsoft.com/office/drawing/2014/main" id="{A2B647E9-6877-35AD-2498-A9F3474CE890}"/>
              </a:ext>
            </a:extLst>
          </p:cNvPr>
          <p:cNvSpPr/>
          <p:nvPr/>
        </p:nvSpPr>
        <p:spPr>
          <a:xfrm>
            <a:off x="8794751" y="477396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700495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D101-C5B1-1041-F3B0-CBA89AD59D88}"/>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5136D399-7636-CAE9-83D6-F162DEF2F55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14713AD5-C9A2-2E8A-B500-2AD069305B52}"/>
              </a:ext>
            </a:extLst>
          </p:cNvPr>
          <p:cNvSpPr/>
          <p:nvPr/>
        </p:nvSpPr>
        <p:spPr>
          <a:xfrm>
            <a:off x="714622" y="4202295"/>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0C3C433E-0040-42DF-D114-AAE4323A3452}"/>
              </a:ext>
            </a:extLst>
          </p:cNvPr>
          <p:cNvSpPr/>
          <p:nvPr/>
        </p:nvSpPr>
        <p:spPr>
          <a:xfrm>
            <a:off x="707440" y="1429495"/>
            <a:ext cx="3693840" cy="2629755"/>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Communication tool (Outlook, Teams)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CRM (Dynamics 365) or Core Banking system in to fetch claimant details, history, and case records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Knowledge Base (SharePoint) and external APIs in PDF, DOC to a</a:t>
            </a:r>
            <a:r>
              <a:rPr kumimoji="0" lang="en-US" sz="10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sym typeface="DM Sans Light"/>
              </a:rPr>
              <a:t>ccess</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 policies and validate vendor or health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Required access AI Builder Analytical Models to identify urgency or complexity of the claim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name, contact info, health data, claim details</a:t>
            </a:r>
          </a:p>
        </p:txBody>
      </p:sp>
      <p:sp>
        <p:nvSpPr>
          <p:cNvPr id="7" name="TextBox 6">
            <a:extLst>
              <a:ext uri="{FF2B5EF4-FFF2-40B4-BE49-F238E27FC236}">
                <a16:creationId xmlns:a16="http://schemas.microsoft.com/office/drawing/2014/main" id="{EF7FC165-08D9-D5A2-E883-7304E6CFB6ED}"/>
              </a:ext>
            </a:extLst>
          </p:cNvPr>
          <p:cNvSpPr txBox="1"/>
          <p:nvPr/>
        </p:nvSpPr>
        <p:spPr>
          <a:xfrm>
            <a:off x="789011" y="431521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FE0E2ED2-FDDB-A895-F538-A7C112B0BE7B}"/>
              </a:ext>
            </a:extLst>
          </p:cNvPr>
          <p:cNvSpPr txBox="1"/>
          <p:nvPr/>
        </p:nvSpPr>
        <p:spPr>
          <a:xfrm>
            <a:off x="2118978" y="4265868"/>
            <a:ext cx="2298101" cy="502061"/>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Internal Policy Q&amp;A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Inquiry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Transaction Dispute Agent</a:t>
            </a:r>
          </a:p>
        </p:txBody>
      </p:sp>
      <p:sp>
        <p:nvSpPr>
          <p:cNvPr id="35" name="Rounded Rectangle 19">
            <a:extLst>
              <a:ext uri="{FF2B5EF4-FFF2-40B4-BE49-F238E27FC236}">
                <a16:creationId xmlns:a16="http://schemas.microsoft.com/office/drawing/2014/main" id="{76204D12-4D8A-5AFF-BDE5-96A362CA4C49}"/>
              </a:ext>
            </a:extLst>
          </p:cNvPr>
          <p:cNvSpPr/>
          <p:nvPr/>
        </p:nvSpPr>
        <p:spPr>
          <a:xfrm>
            <a:off x="707440" y="4914448"/>
            <a:ext cx="3705033" cy="1551666"/>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support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Public website for customers ; authentication should align with portal identity providers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Support  Agents  will have M365 license to access the agent, but customers won’t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Core Banking System would expose APIs or have connectors to  fetch customer profiles or incidents and transaction details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Inquiry Agent’ and ‘Transaction Dispute Agent’ and ‘Policy Agent’ should be ready and discoverable to be associated with this agent</a:t>
            </a: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3" name="Google Shape;115;p20">
            <a:extLst>
              <a:ext uri="{FF2B5EF4-FFF2-40B4-BE49-F238E27FC236}">
                <a16:creationId xmlns:a16="http://schemas.microsoft.com/office/drawing/2014/main" id="{0C839C11-F8BD-98FE-5F96-941EE666443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6" name="Google Shape;163;p22">
            <a:extLst>
              <a:ext uri="{FF2B5EF4-FFF2-40B4-BE49-F238E27FC236}">
                <a16:creationId xmlns:a16="http://schemas.microsoft.com/office/drawing/2014/main" id="{DC02BC91-40FA-8D95-89AF-29F984F4705B}"/>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Claim Settlement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9" name="TextBox 8">
            <a:extLst>
              <a:ext uri="{FF2B5EF4-FFF2-40B4-BE49-F238E27FC236}">
                <a16:creationId xmlns:a16="http://schemas.microsoft.com/office/drawing/2014/main" id="{B339EB82-0097-B105-B5EB-9680ACC7BF58}"/>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Speeds up insurance claims with AI agents that act before customers even call</a:t>
            </a:r>
          </a:p>
        </p:txBody>
      </p:sp>
      <p:sp>
        <p:nvSpPr>
          <p:cNvPr id="2" name="Rectangle 1">
            <a:extLst>
              <a:ext uri="{FF2B5EF4-FFF2-40B4-BE49-F238E27FC236}">
                <a16:creationId xmlns:a16="http://schemas.microsoft.com/office/drawing/2014/main" id="{BC62B359-0D10-9685-D513-0B44D5F1230E}"/>
              </a:ext>
            </a:extLst>
          </p:cNvPr>
          <p:cNvSpPr/>
          <p:nvPr/>
        </p:nvSpPr>
        <p:spPr bwMode="auto">
          <a:xfrm>
            <a:off x="5810118" y="1972825"/>
            <a:ext cx="5042581" cy="112207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C04CCB0E-9F2A-6614-7DEE-D5949E968048}"/>
              </a:ext>
            </a:extLst>
          </p:cNvPr>
          <p:cNvSpPr/>
          <p:nvPr/>
        </p:nvSpPr>
        <p:spPr bwMode="auto">
          <a:xfrm>
            <a:off x="5810118" y="4560942"/>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3E82381A-C2C0-9D72-C8CF-39F1B09D4291}"/>
              </a:ext>
            </a:extLst>
          </p:cNvPr>
          <p:cNvSpPr/>
          <p:nvPr/>
        </p:nvSpPr>
        <p:spPr bwMode="auto">
          <a:xfrm>
            <a:off x="6216342" y="3202005"/>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1" name="Graphic 10">
            <a:extLst>
              <a:ext uri="{FF2B5EF4-FFF2-40B4-BE49-F238E27FC236}">
                <a16:creationId xmlns:a16="http://schemas.microsoft.com/office/drawing/2014/main" id="{C93014FA-7AD7-674F-0434-A4C74C3CD9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316305"/>
            <a:ext cx="303542" cy="303542"/>
          </a:xfrm>
          <a:prstGeom prst="rect">
            <a:avLst/>
          </a:prstGeom>
        </p:spPr>
      </p:pic>
      <p:sp>
        <p:nvSpPr>
          <p:cNvPr id="15" name="TextBox 14">
            <a:extLst>
              <a:ext uri="{FF2B5EF4-FFF2-40B4-BE49-F238E27FC236}">
                <a16:creationId xmlns:a16="http://schemas.microsoft.com/office/drawing/2014/main" id="{5A969CA5-9ED2-ACED-B94C-2453FA260E2E}"/>
              </a:ext>
            </a:extLst>
          </p:cNvPr>
          <p:cNvSpPr txBox="1"/>
          <p:nvPr/>
        </p:nvSpPr>
        <p:spPr>
          <a:xfrm>
            <a:off x="9674159"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21" name="TextBox 20">
            <a:extLst>
              <a:ext uri="{FF2B5EF4-FFF2-40B4-BE49-F238E27FC236}">
                <a16:creationId xmlns:a16="http://schemas.microsoft.com/office/drawing/2014/main" id="{393F7051-C6A5-879A-8379-29CD283A9E90}"/>
              </a:ext>
            </a:extLst>
          </p:cNvPr>
          <p:cNvSpPr txBox="1"/>
          <p:nvPr/>
        </p:nvSpPr>
        <p:spPr>
          <a:xfrm>
            <a:off x="9407964" y="5010385"/>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24" name="Graphic 23">
            <a:extLst>
              <a:ext uri="{FF2B5EF4-FFF2-40B4-BE49-F238E27FC236}">
                <a16:creationId xmlns:a16="http://schemas.microsoft.com/office/drawing/2014/main" id="{F5A955FB-6529-DC01-2333-930D2D324A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813288"/>
            <a:ext cx="252900" cy="227480"/>
          </a:xfrm>
          <a:prstGeom prst="rect">
            <a:avLst/>
          </a:prstGeom>
        </p:spPr>
      </p:pic>
      <p:cxnSp>
        <p:nvCxnSpPr>
          <p:cNvPr id="25" name="Straight Arrow Connector 24">
            <a:extLst>
              <a:ext uri="{FF2B5EF4-FFF2-40B4-BE49-F238E27FC236}">
                <a16:creationId xmlns:a16="http://schemas.microsoft.com/office/drawing/2014/main" id="{73D63776-4608-1378-07EB-A13CEA3A2B30}"/>
              </a:ext>
            </a:extLst>
          </p:cNvPr>
          <p:cNvCxnSpPr>
            <a:cxnSpLocks/>
            <a:endCxn id="24" idx="3"/>
          </p:cNvCxnSpPr>
          <p:nvPr/>
        </p:nvCxnSpPr>
        <p:spPr>
          <a:xfrm flipH="1">
            <a:off x="6146366" y="4927028"/>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8E914A3-1FBD-6FC2-41D5-8739D873391B}"/>
              </a:ext>
            </a:extLst>
          </p:cNvPr>
          <p:cNvSpPr txBox="1"/>
          <p:nvPr/>
        </p:nvSpPr>
        <p:spPr>
          <a:xfrm>
            <a:off x="6264900" y="3677282"/>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34" name="Rectangle 33">
            <a:extLst>
              <a:ext uri="{FF2B5EF4-FFF2-40B4-BE49-F238E27FC236}">
                <a16:creationId xmlns:a16="http://schemas.microsoft.com/office/drawing/2014/main" id="{C29D3A65-E6DA-5766-C97E-E96D6CC32FF4}"/>
              </a:ext>
            </a:extLst>
          </p:cNvPr>
          <p:cNvSpPr/>
          <p:nvPr/>
        </p:nvSpPr>
        <p:spPr bwMode="auto">
          <a:xfrm>
            <a:off x="5810118" y="3099937"/>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FBE32739-FCD7-1DE2-A2CE-187FC65341AE}"/>
              </a:ext>
            </a:extLst>
          </p:cNvPr>
          <p:cNvSpPr/>
          <p:nvPr/>
        </p:nvSpPr>
        <p:spPr bwMode="auto">
          <a:xfrm>
            <a:off x="6223164" y="3281590"/>
            <a:ext cx="884993" cy="804468"/>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656CDCE3-4D83-65EF-0E64-982013549A80}"/>
              </a:ext>
            </a:extLst>
          </p:cNvPr>
          <p:cNvSpPr/>
          <p:nvPr/>
        </p:nvSpPr>
        <p:spPr bwMode="auto">
          <a:xfrm>
            <a:off x="9544799" y="3283219"/>
            <a:ext cx="884993" cy="804468"/>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7" name="TextBox 46">
            <a:extLst>
              <a:ext uri="{FF2B5EF4-FFF2-40B4-BE49-F238E27FC236}">
                <a16:creationId xmlns:a16="http://schemas.microsoft.com/office/drawing/2014/main" id="{852C7232-B92E-0A11-C6B0-BD5F764AF54A}"/>
              </a:ext>
            </a:extLst>
          </p:cNvPr>
          <p:cNvSpPr txBox="1"/>
          <p:nvPr/>
        </p:nvSpPr>
        <p:spPr>
          <a:xfrm>
            <a:off x="6464154" y="3333681"/>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48" name="TextBox 47">
            <a:extLst>
              <a:ext uri="{FF2B5EF4-FFF2-40B4-BE49-F238E27FC236}">
                <a16:creationId xmlns:a16="http://schemas.microsoft.com/office/drawing/2014/main" id="{0FF7CD72-36EC-C000-F64A-24D4FFD5FD75}"/>
              </a:ext>
            </a:extLst>
          </p:cNvPr>
          <p:cNvSpPr txBox="1"/>
          <p:nvPr/>
        </p:nvSpPr>
        <p:spPr>
          <a:xfrm>
            <a:off x="9683477" y="3329336"/>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49" name="Graphic 48">
            <a:extLst>
              <a:ext uri="{FF2B5EF4-FFF2-40B4-BE49-F238E27FC236}">
                <a16:creationId xmlns:a16="http://schemas.microsoft.com/office/drawing/2014/main" id="{5463CA8A-6C05-E118-8F9B-9930842E57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2091" y="3471057"/>
            <a:ext cx="227480" cy="227480"/>
          </a:xfrm>
          <a:prstGeom prst="rect">
            <a:avLst/>
          </a:prstGeom>
        </p:spPr>
      </p:pic>
      <p:sp>
        <p:nvSpPr>
          <p:cNvPr id="52" name="Rectangle 51">
            <a:extLst>
              <a:ext uri="{FF2B5EF4-FFF2-40B4-BE49-F238E27FC236}">
                <a16:creationId xmlns:a16="http://schemas.microsoft.com/office/drawing/2014/main" id="{2687A0D0-7D66-A510-53D4-CD8E18BE3346}"/>
              </a:ext>
            </a:extLst>
          </p:cNvPr>
          <p:cNvSpPr/>
          <p:nvPr/>
        </p:nvSpPr>
        <p:spPr bwMode="auto">
          <a:xfrm>
            <a:off x="4697110" y="2121892"/>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3" name="TextBox 52">
            <a:extLst>
              <a:ext uri="{FF2B5EF4-FFF2-40B4-BE49-F238E27FC236}">
                <a16:creationId xmlns:a16="http://schemas.microsoft.com/office/drawing/2014/main" id="{1DA33F24-E5D3-40A7-141F-B603532008F4}"/>
              </a:ext>
            </a:extLst>
          </p:cNvPr>
          <p:cNvSpPr txBox="1"/>
          <p:nvPr/>
        </p:nvSpPr>
        <p:spPr>
          <a:xfrm>
            <a:off x="4727679" y="2537665"/>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Customers</a:t>
            </a:r>
          </a:p>
        </p:txBody>
      </p:sp>
      <p:pic>
        <p:nvPicPr>
          <p:cNvPr id="54" name="Graphic 53" descr="Group of people with solid fill">
            <a:extLst>
              <a:ext uri="{FF2B5EF4-FFF2-40B4-BE49-F238E27FC236}">
                <a16:creationId xmlns:a16="http://schemas.microsoft.com/office/drawing/2014/main" id="{3A068871-76E6-FF1A-F384-50CDEC2D32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7707" y="2158368"/>
            <a:ext cx="372352" cy="372352"/>
          </a:xfrm>
          <a:prstGeom prst="rect">
            <a:avLst/>
          </a:prstGeom>
        </p:spPr>
      </p:pic>
      <p:sp>
        <p:nvSpPr>
          <p:cNvPr id="55" name="Rectangle 54">
            <a:extLst>
              <a:ext uri="{FF2B5EF4-FFF2-40B4-BE49-F238E27FC236}">
                <a16:creationId xmlns:a16="http://schemas.microsoft.com/office/drawing/2014/main" id="{7080DEEA-338B-3FE1-6ED6-68D0AC6BA585}"/>
              </a:ext>
            </a:extLst>
          </p:cNvPr>
          <p:cNvSpPr/>
          <p:nvPr/>
        </p:nvSpPr>
        <p:spPr bwMode="auto">
          <a:xfrm>
            <a:off x="11142062" y="1994255"/>
            <a:ext cx="877931" cy="137131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F0472C93-EDE8-05D2-DC70-A4C4F7E0B056}"/>
              </a:ext>
            </a:extLst>
          </p:cNvPr>
          <p:cNvSpPr txBox="1"/>
          <p:nvPr/>
        </p:nvSpPr>
        <p:spPr>
          <a:xfrm>
            <a:off x="4670784" y="1961826"/>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Unlicensed Users</a:t>
            </a:r>
          </a:p>
        </p:txBody>
      </p:sp>
      <p:sp>
        <p:nvSpPr>
          <p:cNvPr id="57" name="TextBox 56">
            <a:extLst>
              <a:ext uri="{FF2B5EF4-FFF2-40B4-BE49-F238E27FC236}">
                <a16:creationId xmlns:a16="http://schemas.microsoft.com/office/drawing/2014/main" id="{41C49255-9DAE-BD56-6303-D123C62C390F}"/>
              </a:ext>
            </a:extLst>
          </p:cNvPr>
          <p:cNvSpPr txBox="1"/>
          <p:nvPr/>
        </p:nvSpPr>
        <p:spPr>
          <a:xfrm>
            <a:off x="11143199" y="1833711"/>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58" name="TextBox 57">
            <a:extLst>
              <a:ext uri="{FF2B5EF4-FFF2-40B4-BE49-F238E27FC236}">
                <a16:creationId xmlns:a16="http://schemas.microsoft.com/office/drawing/2014/main" id="{5B96276A-A6FE-FBE1-DF97-9BDB3F52CBBF}"/>
              </a:ext>
            </a:extLst>
          </p:cNvPr>
          <p:cNvSpPr txBox="1"/>
          <p:nvPr/>
        </p:nvSpPr>
        <p:spPr>
          <a:xfrm>
            <a:off x="11125966" y="2358562"/>
            <a:ext cx="9101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 Support Agent</a:t>
            </a:r>
          </a:p>
        </p:txBody>
      </p:sp>
      <p:pic>
        <p:nvPicPr>
          <p:cNvPr id="59" name="Graphic 58" descr="Users outline">
            <a:extLst>
              <a:ext uri="{FF2B5EF4-FFF2-40B4-BE49-F238E27FC236}">
                <a16:creationId xmlns:a16="http://schemas.microsoft.com/office/drawing/2014/main" id="{2800C34A-FC02-F860-50FC-85E710858A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2628870"/>
            <a:ext cx="331940" cy="331940"/>
          </a:xfrm>
          <a:prstGeom prst="rect">
            <a:avLst/>
          </a:prstGeom>
        </p:spPr>
      </p:pic>
      <p:sp>
        <p:nvSpPr>
          <p:cNvPr id="60" name="TextBox 59">
            <a:extLst>
              <a:ext uri="{FF2B5EF4-FFF2-40B4-BE49-F238E27FC236}">
                <a16:creationId xmlns:a16="http://schemas.microsoft.com/office/drawing/2014/main" id="{CA2ABEBC-55A7-763F-3C98-192A9A98D026}"/>
              </a:ext>
            </a:extLst>
          </p:cNvPr>
          <p:cNvSpPr txBox="1"/>
          <p:nvPr/>
        </p:nvSpPr>
        <p:spPr>
          <a:xfrm>
            <a:off x="11194255" y="2989276"/>
            <a:ext cx="7735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Insurance Agents</a:t>
            </a:r>
          </a:p>
        </p:txBody>
      </p:sp>
      <p:pic>
        <p:nvPicPr>
          <p:cNvPr id="61" name="Graphic 60" descr="Users outline">
            <a:extLst>
              <a:ext uri="{FF2B5EF4-FFF2-40B4-BE49-F238E27FC236}">
                <a16:creationId xmlns:a16="http://schemas.microsoft.com/office/drawing/2014/main" id="{0D0AE3B7-8BE7-5399-D79A-66870D0076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1993777"/>
            <a:ext cx="331940" cy="331940"/>
          </a:xfrm>
          <a:prstGeom prst="rect">
            <a:avLst/>
          </a:prstGeom>
        </p:spPr>
      </p:pic>
      <p:sp>
        <p:nvSpPr>
          <p:cNvPr id="62" name="Rectangle 61">
            <a:extLst>
              <a:ext uri="{FF2B5EF4-FFF2-40B4-BE49-F238E27FC236}">
                <a16:creationId xmlns:a16="http://schemas.microsoft.com/office/drawing/2014/main" id="{3DABD89C-2AD5-F1F8-7952-D3EFCAFD56CC}"/>
              </a:ext>
            </a:extLst>
          </p:cNvPr>
          <p:cNvSpPr/>
          <p:nvPr/>
        </p:nvSpPr>
        <p:spPr bwMode="auto">
          <a:xfrm>
            <a:off x="11027580" y="3634709"/>
            <a:ext cx="1077121" cy="1944231"/>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3" name="Graphic 62">
            <a:extLst>
              <a:ext uri="{FF2B5EF4-FFF2-40B4-BE49-F238E27FC236}">
                <a16:creationId xmlns:a16="http://schemas.microsoft.com/office/drawing/2014/main" id="{A623165A-8403-AC1E-B875-4F892DD8FD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75122" y="4873352"/>
            <a:ext cx="252900" cy="227480"/>
          </a:xfrm>
          <a:prstGeom prst="rect">
            <a:avLst/>
          </a:prstGeom>
        </p:spPr>
      </p:pic>
      <p:pic>
        <p:nvPicPr>
          <p:cNvPr id="64" name="Graphic 63">
            <a:extLst>
              <a:ext uri="{FF2B5EF4-FFF2-40B4-BE49-F238E27FC236}">
                <a16:creationId xmlns:a16="http://schemas.microsoft.com/office/drawing/2014/main" id="{0CDB2FA4-E434-713A-84AE-13CF1DBCF6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87832" y="5267001"/>
            <a:ext cx="227480" cy="227480"/>
          </a:xfrm>
          <a:prstGeom prst="rect">
            <a:avLst/>
          </a:prstGeom>
        </p:spPr>
      </p:pic>
      <p:sp>
        <p:nvSpPr>
          <p:cNvPr id="65" name="TextBox 64">
            <a:extLst>
              <a:ext uri="{FF2B5EF4-FFF2-40B4-BE49-F238E27FC236}">
                <a16:creationId xmlns:a16="http://schemas.microsoft.com/office/drawing/2014/main" id="{CACC9658-9037-72A8-273D-E6DAAED7E189}"/>
              </a:ext>
            </a:extLst>
          </p:cNvPr>
          <p:cNvSpPr txBox="1"/>
          <p:nvPr/>
        </p:nvSpPr>
        <p:spPr>
          <a:xfrm>
            <a:off x="11397963" y="3767673"/>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66" name="TextBox 65">
            <a:extLst>
              <a:ext uri="{FF2B5EF4-FFF2-40B4-BE49-F238E27FC236}">
                <a16:creationId xmlns:a16="http://schemas.microsoft.com/office/drawing/2014/main" id="{0447A014-3759-1BEA-831B-FF6167023E5A}"/>
              </a:ext>
            </a:extLst>
          </p:cNvPr>
          <p:cNvSpPr txBox="1"/>
          <p:nvPr/>
        </p:nvSpPr>
        <p:spPr>
          <a:xfrm>
            <a:off x="11566922" y="416646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67" name="TextBox 66">
            <a:extLst>
              <a:ext uri="{FF2B5EF4-FFF2-40B4-BE49-F238E27FC236}">
                <a16:creationId xmlns:a16="http://schemas.microsoft.com/office/drawing/2014/main" id="{C9B0F155-D2E9-6FAF-CD53-B2D7FCF3F924}"/>
              </a:ext>
            </a:extLst>
          </p:cNvPr>
          <p:cNvSpPr txBox="1"/>
          <p:nvPr/>
        </p:nvSpPr>
        <p:spPr>
          <a:xfrm>
            <a:off x="11408850" y="4565251"/>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68" name="TextBox 67">
            <a:extLst>
              <a:ext uri="{FF2B5EF4-FFF2-40B4-BE49-F238E27FC236}">
                <a16:creationId xmlns:a16="http://schemas.microsoft.com/office/drawing/2014/main" id="{AEFEC6CF-5A56-B706-4253-C04C4E4ECD7A}"/>
              </a:ext>
            </a:extLst>
          </p:cNvPr>
          <p:cNvSpPr txBox="1"/>
          <p:nvPr/>
        </p:nvSpPr>
        <p:spPr>
          <a:xfrm>
            <a:off x="11344594" y="4965088"/>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69" name="TextBox 68">
            <a:extLst>
              <a:ext uri="{FF2B5EF4-FFF2-40B4-BE49-F238E27FC236}">
                <a16:creationId xmlns:a16="http://schemas.microsoft.com/office/drawing/2014/main" id="{C46D0B35-6546-7D8C-C995-CD0F274E829F}"/>
              </a:ext>
            </a:extLst>
          </p:cNvPr>
          <p:cNvSpPr txBox="1"/>
          <p:nvPr/>
        </p:nvSpPr>
        <p:spPr>
          <a:xfrm>
            <a:off x="11461019" y="5364925"/>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pic>
        <p:nvPicPr>
          <p:cNvPr id="70" name="Graphic 69">
            <a:extLst>
              <a:ext uri="{FF2B5EF4-FFF2-40B4-BE49-F238E27FC236}">
                <a16:creationId xmlns:a16="http://schemas.microsoft.com/office/drawing/2014/main" id="{2A85201C-714E-1B2B-E992-3AC4846D9D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87832" y="4086055"/>
            <a:ext cx="227480" cy="227480"/>
          </a:xfrm>
          <a:prstGeom prst="rect">
            <a:avLst/>
          </a:prstGeom>
        </p:spPr>
      </p:pic>
      <p:sp>
        <p:nvSpPr>
          <p:cNvPr id="71" name="TextBox 70">
            <a:extLst>
              <a:ext uri="{FF2B5EF4-FFF2-40B4-BE49-F238E27FC236}">
                <a16:creationId xmlns:a16="http://schemas.microsoft.com/office/drawing/2014/main" id="{21F300EA-898E-2B35-4AEA-3B99BE5FC271}"/>
              </a:ext>
            </a:extLst>
          </p:cNvPr>
          <p:cNvSpPr txBox="1"/>
          <p:nvPr/>
        </p:nvSpPr>
        <p:spPr>
          <a:xfrm>
            <a:off x="11194254" y="3470583"/>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72" name="Graphic 71">
            <a:extLst>
              <a:ext uri="{FF2B5EF4-FFF2-40B4-BE49-F238E27FC236}">
                <a16:creationId xmlns:a16="http://schemas.microsoft.com/office/drawing/2014/main" id="{03A86AFB-70B1-AF40-6F1D-78DFEC536BC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87832" y="4479704"/>
            <a:ext cx="227480" cy="227480"/>
          </a:xfrm>
          <a:prstGeom prst="rect">
            <a:avLst/>
          </a:prstGeom>
        </p:spPr>
      </p:pic>
      <p:pic>
        <p:nvPicPr>
          <p:cNvPr id="73" name="Graphic 72">
            <a:extLst>
              <a:ext uri="{FF2B5EF4-FFF2-40B4-BE49-F238E27FC236}">
                <a16:creationId xmlns:a16="http://schemas.microsoft.com/office/drawing/2014/main" id="{E539CBF6-BC75-EC08-C456-7A9CD950E3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87832" y="3692405"/>
            <a:ext cx="227481" cy="227481"/>
          </a:xfrm>
          <a:prstGeom prst="rect">
            <a:avLst/>
          </a:prstGeom>
        </p:spPr>
      </p:pic>
      <p:pic>
        <p:nvPicPr>
          <p:cNvPr id="74" name="Graphic 73">
            <a:extLst>
              <a:ext uri="{FF2B5EF4-FFF2-40B4-BE49-F238E27FC236}">
                <a16:creationId xmlns:a16="http://schemas.microsoft.com/office/drawing/2014/main" id="{4C81C752-A0E8-E883-A58A-11C87CB28E1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71971" y="3364246"/>
            <a:ext cx="423824" cy="423824"/>
          </a:xfrm>
          <a:prstGeom prst="rect">
            <a:avLst/>
          </a:prstGeom>
        </p:spPr>
      </p:pic>
      <p:sp>
        <p:nvSpPr>
          <p:cNvPr id="76" name="TextBox 75">
            <a:extLst>
              <a:ext uri="{FF2B5EF4-FFF2-40B4-BE49-F238E27FC236}">
                <a16:creationId xmlns:a16="http://schemas.microsoft.com/office/drawing/2014/main" id="{9F02598B-0579-31A9-CD10-B81FBA24479D}"/>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77" name="Graphic 76">
            <a:extLst>
              <a:ext uri="{FF2B5EF4-FFF2-40B4-BE49-F238E27FC236}">
                <a16:creationId xmlns:a16="http://schemas.microsoft.com/office/drawing/2014/main" id="{AF5707B8-26BA-BB37-822E-E6341FBAD22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30529" y="2114822"/>
            <a:ext cx="601758" cy="601758"/>
          </a:xfrm>
          <a:prstGeom prst="rect">
            <a:avLst/>
          </a:prstGeom>
        </p:spPr>
      </p:pic>
      <p:sp>
        <p:nvSpPr>
          <p:cNvPr id="93" name="TextBox 92">
            <a:extLst>
              <a:ext uri="{FF2B5EF4-FFF2-40B4-BE49-F238E27FC236}">
                <a16:creationId xmlns:a16="http://schemas.microsoft.com/office/drawing/2014/main" id="{801E5E42-9EAF-2FFB-5A5F-33EFD09031E1}"/>
              </a:ext>
            </a:extLst>
          </p:cNvPr>
          <p:cNvSpPr txBox="1"/>
          <p:nvPr/>
        </p:nvSpPr>
        <p:spPr>
          <a:xfrm>
            <a:off x="6266339" y="4701188"/>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11a. Agent logs are displayed on Copilot Studio Kit</a:t>
            </a:r>
          </a:p>
        </p:txBody>
      </p:sp>
      <p:cxnSp>
        <p:nvCxnSpPr>
          <p:cNvPr id="99" name="Straight Arrow Connector 98">
            <a:extLst>
              <a:ext uri="{FF2B5EF4-FFF2-40B4-BE49-F238E27FC236}">
                <a16:creationId xmlns:a16="http://schemas.microsoft.com/office/drawing/2014/main" id="{A1E6E284-C73C-A7F2-E47F-5AD66B97BA21}"/>
              </a:ext>
            </a:extLst>
          </p:cNvPr>
          <p:cNvCxnSpPr>
            <a:cxnSpLocks/>
            <a:stCxn id="52" idx="2"/>
            <a:endCxn id="74" idx="0"/>
          </p:cNvCxnSpPr>
          <p:nvPr/>
        </p:nvCxnSpPr>
        <p:spPr>
          <a:xfrm>
            <a:off x="5083883" y="2713848"/>
            <a:ext cx="0" cy="65039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00C4D224-E2E6-7A4D-DB68-82CB32AB115E}"/>
              </a:ext>
            </a:extLst>
          </p:cNvPr>
          <p:cNvSpPr txBox="1"/>
          <p:nvPr/>
        </p:nvSpPr>
        <p:spPr>
          <a:xfrm>
            <a:off x="4445896" y="2819496"/>
            <a:ext cx="59344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 Raises claim on portal by submitting an incident or via chat</a:t>
            </a:r>
          </a:p>
        </p:txBody>
      </p:sp>
      <p:cxnSp>
        <p:nvCxnSpPr>
          <p:cNvPr id="103" name="Straight Arrow Connector 102">
            <a:extLst>
              <a:ext uri="{FF2B5EF4-FFF2-40B4-BE49-F238E27FC236}">
                <a16:creationId xmlns:a16="http://schemas.microsoft.com/office/drawing/2014/main" id="{75292092-7E00-485C-1A12-D7D0FB7417CC}"/>
              </a:ext>
            </a:extLst>
          </p:cNvPr>
          <p:cNvCxnSpPr>
            <a:cxnSpLocks/>
          </p:cNvCxnSpPr>
          <p:nvPr/>
        </p:nvCxnSpPr>
        <p:spPr>
          <a:xfrm flipH="1">
            <a:off x="8822056" y="2266121"/>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EA5B870A-C040-7EC0-1AA9-2AB8A3586BA9}"/>
              </a:ext>
            </a:extLst>
          </p:cNvPr>
          <p:cNvSpPr txBox="1"/>
          <p:nvPr/>
        </p:nvSpPr>
        <p:spPr>
          <a:xfrm>
            <a:off x="9481370" y="2164393"/>
            <a:ext cx="94179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1b. Asks for list of unsettled claims</a:t>
            </a:r>
          </a:p>
        </p:txBody>
      </p:sp>
      <p:cxnSp>
        <p:nvCxnSpPr>
          <p:cNvPr id="126" name="Connector: Elbow 125">
            <a:extLst>
              <a:ext uri="{FF2B5EF4-FFF2-40B4-BE49-F238E27FC236}">
                <a16:creationId xmlns:a16="http://schemas.microsoft.com/office/drawing/2014/main" id="{4C0CCEE1-C4C5-E0E3-33D9-5A61178D76FC}"/>
              </a:ext>
            </a:extLst>
          </p:cNvPr>
          <p:cNvCxnSpPr>
            <a:cxnSpLocks/>
            <a:endCxn id="242" idx="2"/>
          </p:cNvCxnSpPr>
          <p:nvPr/>
        </p:nvCxnSpPr>
        <p:spPr>
          <a:xfrm>
            <a:off x="6749571" y="3583523"/>
            <a:ext cx="1930633" cy="416202"/>
          </a:xfrm>
          <a:prstGeom prst="bentConnector4">
            <a:avLst>
              <a:gd name="adj1" fmla="val -105"/>
              <a:gd name="adj2" fmla="val 14047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01957BC5-8E5E-EEAB-6205-8F3A18753572}"/>
              </a:ext>
            </a:extLst>
          </p:cNvPr>
          <p:cNvSpPr txBox="1"/>
          <p:nvPr/>
        </p:nvSpPr>
        <p:spPr>
          <a:xfrm>
            <a:off x="6919574" y="4055970"/>
            <a:ext cx="78134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proofs are copied to SP</a:t>
            </a:r>
          </a:p>
        </p:txBody>
      </p:sp>
      <p:cxnSp>
        <p:nvCxnSpPr>
          <p:cNvPr id="139" name="Straight Arrow Connector 138">
            <a:extLst>
              <a:ext uri="{FF2B5EF4-FFF2-40B4-BE49-F238E27FC236}">
                <a16:creationId xmlns:a16="http://schemas.microsoft.com/office/drawing/2014/main" id="{ACEA8C2B-E1D5-C743-88E4-ED0CD5B6AD8B}"/>
              </a:ext>
            </a:extLst>
          </p:cNvPr>
          <p:cNvCxnSpPr>
            <a:cxnSpLocks/>
            <a:endCxn id="77" idx="2"/>
          </p:cNvCxnSpPr>
          <p:nvPr/>
        </p:nvCxnSpPr>
        <p:spPr>
          <a:xfrm flipV="1">
            <a:off x="8331408" y="2716580"/>
            <a:ext cx="0" cy="59053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3AF1DE01-7665-9942-9D0B-DB5774D3946D}"/>
              </a:ext>
            </a:extLst>
          </p:cNvPr>
          <p:cNvSpPr txBox="1"/>
          <p:nvPr/>
        </p:nvSpPr>
        <p:spPr>
          <a:xfrm>
            <a:off x="7463880" y="2851834"/>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New ticket triggers workflow</a:t>
            </a:r>
          </a:p>
        </p:txBody>
      </p:sp>
      <p:cxnSp>
        <p:nvCxnSpPr>
          <p:cNvPr id="145" name="Connector: Elbow 144">
            <a:extLst>
              <a:ext uri="{FF2B5EF4-FFF2-40B4-BE49-F238E27FC236}">
                <a16:creationId xmlns:a16="http://schemas.microsoft.com/office/drawing/2014/main" id="{82B34541-46DC-7178-5CDD-B26FFCDA75F1}"/>
              </a:ext>
            </a:extLst>
          </p:cNvPr>
          <p:cNvCxnSpPr>
            <a:cxnSpLocks/>
            <a:endCxn id="41" idx="0"/>
          </p:cNvCxnSpPr>
          <p:nvPr/>
        </p:nvCxnSpPr>
        <p:spPr>
          <a:xfrm rot="10800000" flipV="1">
            <a:off x="6665662" y="2604782"/>
            <a:ext cx="1392489" cy="67680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A7E44CEB-31F6-8540-4727-ECA67D8F82B6}"/>
              </a:ext>
            </a:extLst>
          </p:cNvPr>
          <p:cNvSpPr txBox="1"/>
          <p:nvPr/>
        </p:nvSpPr>
        <p:spPr>
          <a:xfrm>
            <a:off x="6932562" y="2474201"/>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Invokes tools </a:t>
            </a:r>
          </a:p>
        </p:txBody>
      </p:sp>
      <p:cxnSp>
        <p:nvCxnSpPr>
          <p:cNvPr id="149" name="Connector: Elbow 148">
            <a:extLst>
              <a:ext uri="{FF2B5EF4-FFF2-40B4-BE49-F238E27FC236}">
                <a16:creationId xmlns:a16="http://schemas.microsoft.com/office/drawing/2014/main" id="{1006A4DE-A471-DFD6-79E4-9350EC777A4C}"/>
              </a:ext>
            </a:extLst>
          </p:cNvPr>
          <p:cNvCxnSpPr>
            <a:cxnSpLocks/>
            <a:endCxn id="49" idx="3"/>
          </p:cNvCxnSpPr>
          <p:nvPr/>
        </p:nvCxnSpPr>
        <p:spPr>
          <a:xfrm rot="10800000">
            <a:off x="6749571" y="3584797"/>
            <a:ext cx="927232" cy="101708"/>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0CB4B33F-6722-9ED2-D5AC-65B4B815A86E}"/>
              </a:ext>
            </a:extLst>
          </p:cNvPr>
          <p:cNvSpPr txBox="1"/>
          <p:nvPr/>
        </p:nvSpPr>
        <p:spPr>
          <a:xfrm>
            <a:off x="7131638" y="3506226"/>
            <a:ext cx="52367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Pulls claim data</a:t>
            </a:r>
          </a:p>
        </p:txBody>
      </p:sp>
      <p:sp>
        <p:nvSpPr>
          <p:cNvPr id="157" name="TextBox 156">
            <a:extLst>
              <a:ext uri="{FF2B5EF4-FFF2-40B4-BE49-F238E27FC236}">
                <a16:creationId xmlns:a16="http://schemas.microsoft.com/office/drawing/2014/main" id="{3ED12D4D-898B-A0C4-C060-01515AF83C92}"/>
              </a:ext>
            </a:extLst>
          </p:cNvPr>
          <p:cNvSpPr txBox="1"/>
          <p:nvPr/>
        </p:nvSpPr>
        <p:spPr>
          <a:xfrm>
            <a:off x="6874051" y="3157247"/>
            <a:ext cx="14383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Pulls policy /, health/ system documents</a:t>
            </a:r>
          </a:p>
        </p:txBody>
      </p:sp>
      <p:cxnSp>
        <p:nvCxnSpPr>
          <p:cNvPr id="164" name="Connector: Elbow 163">
            <a:extLst>
              <a:ext uri="{FF2B5EF4-FFF2-40B4-BE49-F238E27FC236}">
                <a16:creationId xmlns:a16="http://schemas.microsoft.com/office/drawing/2014/main" id="{42CD901B-6EAC-60E2-36B3-952E8CB642ED}"/>
              </a:ext>
            </a:extLst>
          </p:cNvPr>
          <p:cNvCxnSpPr>
            <a:cxnSpLocks/>
          </p:cNvCxnSpPr>
          <p:nvPr/>
        </p:nvCxnSpPr>
        <p:spPr>
          <a:xfrm flipH="1" flipV="1">
            <a:off x="7080745" y="3320293"/>
            <a:ext cx="1833880" cy="387873"/>
          </a:xfrm>
          <a:prstGeom prst="bentConnector3">
            <a:avLst>
              <a:gd name="adj1" fmla="val -1246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8" name="Connector: Elbow 177">
            <a:extLst>
              <a:ext uri="{FF2B5EF4-FFF2-40B4-BE49-F238E27FC236}">
                <a16:creationId xmlns:a16="http://schemas.microsoft.com/office/drawing/2014/main" id="{284A62ED-BD93-3AB9-463D-7B0279206F7B}"/>
              </a:ext>
            </a:extLst>
          </p:cNvPr>
          <p:cNvCxnSpPr>
            <a:cxnSpLocks/>
            <a:endCxn id="241" idx="2"/>
          </p:cNvCxnSpPr>
          <p:nvPr/>
        </p:nvCxnSpPr>
        <p:spPr>
          <a:xfrm>
            <a:off x="5083883" y="3788070"/>
            <a:ext cx="2791038" cy="134711"/>
          </a:xfrm>
          <a:prstGeom prst="bentConnector4">
            <a:avLst>
              <a:gd name="adj1" fmla="val -737"/>
              <a:gd name="adj2" fmla="val 49205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2907DB2F-43B9-831B-012C-34A051BA4E5A}"/>
              </a:ext>
            </a:extLst>
          </p:cNvPr>
          <p:cNvSpPr txBox="1"/>
          <p:nvPr/>
        </p:nvSpPr>
        <p:spPr>
          <a:xfrm>
            <a:off x="5411059" y="3828418"/>
            <a:ext cx="82806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Derives a confidence score</a:t>
            </a:r>
          </a:p>
        </p:txBody>
      </p:sp>
      <p:cxnSp>
        <p:nvCxnSpPr>
          <p:cNvPr id="185" name="Straight Arrow Connector 184">
            <a:extLst>
              <a:ext uri="{FF2B5EF4-FFF2-40B4-BE49-F238E27FC236}">
                <a16:creationId xmlns:a16="http://schemas.microsoft.com/office/drawing/2014/main" id="{A4CA37E5-0053-6734-A416-D81963BBDE02}"/>
              </a:ext>
            </a:extLst>
          </p:cNvPr>
          <p:cNvCxnSpPr>
            <a:cxnSpLocks/>
            <a:stCxn id="49" idx="1"/>
            <a:endCxn id="74" idx="3"/>
          </p:cNvCxnSpPr>
          <p:nvPr/>
        </p:nvCxnSpPr>
        <p:spPr>
          <a:xfrm flipH="1" flipV="1">
            <a:off x="5295795" y="3576158"/>
            <a:ext cx="1226296" cy="863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8FC280A4-7FBB-36A9-ECBA-57A03EF2F785}"/>
              </a:ext>
            </a:extLst>
          </p:cNvPr>
          <p:cNvSpPr txBox="1"/>
          <p:nvPr/>
        </p:nvSpPr>
        <p:spPr>
          <a:xfrm>
            <a:off x="5295795" y="3271113"/>
            <a:ext cx="894611"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Confidence Score &lt; 0.3, updates ‘Claim Approved’ and emails customer</a:t>
            </a:r>
          </a:p>
        </p:txBody>
      </p:sp>
      <p:cxnSp>
        <p:nvCxnSpPr>
          <p:cNvPr id="189" name="Connector: Elbow 188">
            <a:extLst>
              <a:ext uri="{FF2B5EF4-FFF2-40B4-BE49-F238E27FC236}">
                <a16:creationId xmlns:a16="http://schemas.microsoft.com/office/drawing/2014/main" id="{BBC76EE1-1787-F984-117D-D08667C58059}"/>
              </a:ext>
            </a:extLst>
          </p:cNvPr>
          <p:cNvCxnSpPr>
            <a:cxnSpLocks/>
            <a:stCxn id="49" idx="2"/>
            <a:endCxn id="42" idx="2"/>
          </p:cNvCxnSpPr>
          <p:nvPr/>
        </p:nvCxnSpPr>
        <p:spPr>
          <a:xfrm rot="16200000" flipH="1">
            <a:off x="8116988" y="2217379"/>
            <a:ext cx="389150" cy="3351465"/>
          </a:xfrm>
          <a:prstGeom prst="bentConnector3">
            <a:avLst>
              <a:gd name="adj1" fmla="val 15874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6969BD54-5347-4706-2BE4-8DDB774CB0F9}"/>
              </a:ext>
            </a:extLst>
          </p:cNvPr>
          <p:cNvSpPr txBox="1"/>
          <p:nvPr/>
        </p:nvSpPr>
        <p:spPr>
          <a:xfrm>
            <a:off x="8779548" y="4132914"/>
            <a:ext cx="89461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Confidence Score &gt; 0.8, notifies team with red flags</a:t>
            </a:r>
          </a:p>
        </p:txBody>
      </p:sp>
      <p:cxnSp>
        <p:nvCxnSpPr>
          <p:cNvPr id="194" name="Connector: Elbow 193">
            <a:extLst>
              <a:ext uri="{FF2B5EF4-FFF2-40B4-BE49-F238E27FC236}">
                <a16:creationId xmlns:a16="http://schemas.microsoft.com/office/drawing/2014/main" id="{2474558D-19FA-4B3F-9ACA-0F81A75C480A}"/>
              </a:ext>
            </a:extLst>
          </p:cNvPr>
          <p:cNvCxnSpPr>
            <a:cxnSpLocks/>
          </p:cNvCxnSpPr>
          <p:nvPr/>
        </p:nvCxnSpPr>
        <p:spPr>
          <a:xfrm flipV="1">
            <a:off x="9731831" y="2879893"/>
            <a:ext cx="1411367" cy="393730"/>
          </a:xfrm>
          <a:prstGeom prst="bentConnector3">
            <a:avLst>
              <a:gd name="adj1" fmla="val 70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CB963651-B106-C740-4A18-FD110AE8AA52}"/>
              </a:ext>
            </a:extLst>
          </p:cNvPr>
          <p:cNvSpPr txBox="1"/>
          <p:nvPr/>
        </p:nvSpPr>
        <p:spPr>
          <a:xfrm>
            <a:off x="9843807" y="2902854"/>
            <a:ext cx="89461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 Reviews the claim details and contacts customer for clarity</a:t>
            </a:r>
          </a:p>
        </p:txBody>
      </p:sp>
      <p:cxnSp>
        <p:nvCxnSpPr>
          <p:cNvPr id="201" name="Straight Arrow Connector 200">
            <a:extLst>
              <a:ext uri="{FF2B5EF4-FFF2-40B4-BE49-F238E27FC236}">
                <a16:creationId xmlns:a16="http://schemas.microsoft.com/office/drawing/2014/main" id="{05133524-C0E7-993D-00F9-9959B3AEAB7A}"/>
              </a:ext>
            </a:extLst>
          </p:cNvPr>
          <p:cNvCxnSpPr>
            <a:cxnSpLocks/>
          </p:cNvCxnSpPr>
          <p:nvPr/>
        </p:nvCxnSpPr>
        <p:spPr>
          <a:xfrm flipH="1">
            <a:off x="8822056" y="2481629"/>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E62B3F4D-0012-512B-E622-DFABBCCBD9B0}"/>
              </a:ext>
            </a:extLst>
          </p:cNvPr>
          <p:cNvCxnSpPr>
            <a:cxnSpLocks/>
          </p:cNvCxnSpPr>
          <p:nvPr/>
        </p:nvCxnSpPr>
        <p:spPr>
          <a:xfrm flipH="1">
            <a:off x="8822056" y="2697137"/>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8BD0C0CF-16EF-2C11-9F68-9A1D10135409}"/>
              </a:ext>
            </a:extLst>
          </p:cNvPr>
          <p:cNvSpPr txBox="1"/>
          <p:nvPr/>
        </p:nvSpPr>
        <p:spPr>
          <a:xfrm>
            <a:off x="9076826" y="2369558"/>
            <a:ext cx="17508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10a. If no manual review within 4 hours, escalate automatically</a:t>
            </a:r>
          </a:p>
        </p:txBody>
      </p:sp>
      <p:sp>
        <p:nvSpPr>
          <p:cNvPr id="211" name="TextBox 210">
            <a:extLst>
              <a:ext uri="{FF2B5EF4-FFF2-40B4-BE49-F238E27FC236}">
                <a16:creationId xmlns:a16="http://schemas.microsoft.com/office/drawing/2014/main" id="{CB6262AB-0B74-55A3-EB0F-CB96866B14CC}"/>
              </a:ext>
            </a:extLst>
          </p:cNvPr>
          <p:cNvSpPr txBox="1"/>
          <p:nvPr/>
        </p:nvSpPr>
        <p:spPr>
          <a:xfrm>
            <a:off x="9076826" y="2574723"/>
            <a:ext cx="17508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11c. feedback -updates training data, instruction and threshold</a:t>
            </a:r>
          </a:p>
        </p:txBody>
      </p:sp>
      <p:cxnSp>
        <p:nvCxnSpPr>
          <p:cNvPr id="215" name="Straight Arrow Connector 214">
            <a:extLst>
              <a:ext uri="{FF2B5EF4-FFF2-40B4-BE49-F238E27FC236}">
                <a16:creationId xmlns:a16="http://schemas.microsoft.com/office/drawing/2014/main" id="{E87C6415-BDFB-F3F0-0052-4B2B2CFE82E9}"/>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F84DDF83-27FB-EC0A-A76D-33926378971C}"/>
              </a:ext>
            </a:extLst>
          </p:cNvPr>
          <p:cNvSpPr txBox="1"/>
          <p:nvPr/>
        </p:nvSpPr>
        <p:spPr>
          <a:xfrm>
            <a:off x="6193972" y="2176774"/>
            <a:ext cx="50055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Confidence Score</a:t>
            </a:r>
          </a:p>
        </p:txBody>
      </p:sp>
      <p:sp>
        <p:nvSpPr>
          <p:cNvPr id="221" name="TextBox 220">
            <a:extLst>
              <a:ext uri="{FF2B5EF4-FFF2-40B4-BE49-F238E27FC236}">
                <a16:creationId xmlns:a16="http://schemas.microsoft.com/office/drawing/2014/main" id="{6F99CC28-B58D-8F36-AA94-810BEE2FF355}"/>
              </a:ext>
            </a:extLst>
          </p:cNvPr>
          <p:cNvSpPr txBox="1"/>
          <p:nvPr/>
        </p:nvSpPr>
        <p:spPr>
          <a:xfrm>
            <a:off x="6769401"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Risk</a:t>
            </a:r>
          </a:p>
        </p:txBody>
      </p:sp>
      <p:sp>
        <p:nvSpPr>
          <p:cNvPr id="222" name="TextBox 221">
            <a:extLst>
              <a:ext uri="{FF2B5EF4-FFF2-40B4-BE49-F238E27FC236}">
                <a16:creationId xmlns:a16="http://schemas.microsoft.com/office/drawing/2014/main" id="{6A3AD9FF-2539-375A-DFC1-DB3ED3A61100}"/>
              </a:ext>
            </a:extLst>
          </p:cNvPr>
          <p:cNvSpPr txBox="1"/>
          <p:nvPr/>
        </p:nvSpPr>
        <p:spPr>
          <a:xfrm>
            <a:off x="5874410"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Risk</a:t>
            </a:r>
          </a:p>
        </p:txBody>
      </p:sp>
      <p:sp>
        <p:nvSpPr>
          <p:cNvPr id="224" name="TextBox 223">
            <a:extLst>
              <a:ext uri="{FF2B5EF4-FFF2-40B4-BE49-F238E27FC236}">
                <a16:creationId xmlns:a16="http://schemas.microsoft.com/office/drawing/2014/main" id="{DDCDBCB6-5715-F19B-2FDA-F13F820ACE80}"/>
              </a:ext>
            </a:extLst>
          </p:cNvPr>
          <p:cNvSpPr txBox="1"/>
          <p:nvPr/>
        </p:nvSpPr>
        <p:spPr>
          <a:xfrm>
            <a:off x="5981248"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225" name="TextBox 224">
            <a:extLst>
              <a:ext uri="{FF2B5EF4-FFF2-40B4-BE49-F238E27FC236}">
                <a16:creationId xmlns:a16="http://schemas.microsoft.com/office/drawing/2014/main" id="{9C3B14FE-3006-89AC-414B-3D462354C789}"/>
              </a:ext>
            </a:extLst>
          </p:cNvPr>
          <p:cNvSpPr txBox="1"/>
          <p:nvPr/>
        </p:nvSpPr>
        <p:spPr>
          <a:xfrm>
            <a:off x="6876239"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pic>
        <p:nvPicPr>
          <p:cNvPr id="226" name="Graphic 225">
            <a:extLst>
              <a:ext uri="{FF2B5EF4-FFF2-40B4-BE49-F238E27FC236}">
                <a16:creationId xmlns:a16="http://schemas.microsoft.com/office/drawing/2014/main" id="{3FEF1CDD-2789-44EE-45B9-14B7DE39CC6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279513" y="3831188"/>
            <a:ext cx="227480" cy="227480"/>
          </a:xfrm>
          <a:prstGeom prst="rect">
            <a:avLst/>
          </a:prstGeom>
        </p:spPr>
      </p:pic>
      <p:cxnSp>
        <p:nvCxnSpPr>
          <p:cNvPr id="231" name="Straight Arrow Connector 230">
            <a:extLst>
              <a:ext uri="{FF2B5EF4-FFF2-40B4-BE49-F238E27FC236}">
                <a16:creationId xmlns:a16="http://schemas.microsoft.com/office/drawing/2014/main" id="{B32FF735-5C35-0E6D-B426-C365A2575DEC}"/>
              </a:ext>
            </a:extLst>
          </p:cNvPr>
          <p:cNvCxnSpPr>
            <a:cxnSpLocks/>
            <a:stCxn id="226" idx="0"/>
          </p:cNvCxnSpPr>
          <p:nvPr/>
        </p:nvCxnSpPr>
        <p:spPr>
          <a:xfrm flipV="1">
            <a:off x="6393253" y="3677282"/>
            <a:ext cx="115407" cy="15390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8" name="Rectangle: Rounded Corners 237">
            <a:extLst>
              <a:ext uri="{FF2B5EF4-FFF2-40B4-BE49-F238E27FC236}">
                <a16:creationId xmlns:a16="http://schemas.microsoft.com/office/drawing/2014/main" id="{2E265DBD-F331-EF5E-FF64-0042398D13B6}"/>
              </a:ext>
            </a:extLst>
          </p:cNvPr>
          <p:cNvSpPr/>
          <p:nvPr/>
        </p:nvSpPr>
        <p:spPr bwMode="auto">
          <a:xfrm>
            <a:off x="7460673" y="3273623"/>
            <a:ext cx="1612232" cy="777468"/>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39" name="TextBox 238">
            <a:extLst>
              <a:ext uri="{FF2B5EF4-FFF2-40B4-BE49-F238E27FC236}">
                <a16:creationId xmlns:a16="http://schemas.microsoft.com/office/drawing/2014/main" id="{4B8B0168-FC79-CE6F-6BEA-C21D27778CB6}"/>
              </a:ext>
            </a:extLst>
          </p:cNvPr>
          <p:cNvSpPr txBox="1"/>
          <p:nvPr/>
        </p:nvSpPr>
        <p:spPr>
          <a:xfrm>
            <a:off x="7856840" y="3345841"/>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240" name="Graphic 239">
            <a:extLst>
              <a:ext uri="{FF2B5EF4-FFF2-40B4-BE49-F238E27FC236}">
                <a16:creationId xmlns:a16="http://schemas.microsoft.com/office/drawing/2014/main" id="{76AE63E1-9A68-4A76-055F-FE0070EB89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9624" y="3457181"/>
            <a:ext cx="390593" cy="390593"/>
          </a:xfrm>
          <a:prstGeom prst="rect">
            <a:avLst/>
          </a:prstGeom>
        </p:spPr>
      </p:pic>
      <p:sp>
        <p:nvSpPr>
          <p:cNvPr id="241" name="TextBox 240">
            <a:extLst>
              <a:ext uri="{FF2B5EF4-FFF2-40B4-BE49-F238E27FC236}">
                <a16:creationId xmlns:a16="http://schemas.microsoft.com/office/drawing/2014/main" id="{F1D5AEBD-900D-09CE-4FF9-2F5A6EA7CB45}"/>
              </a:ext>
            </a:extLst>
          </p:cNvPr>
          <p:cNvSpPr txBox="1"/>
          <p:nvPr/>
        </p:nvSpPr>
        <p:spPr>
          <a:xfrm>
            <a:off x="7571236" y="3845837"/>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242" name="TextBox 241">
            <a:extLst>
              <a:ext uri="{FF2B5EF4-FFF2-40B4-BE49-F238E27FC236}">
                <a16:creationId xmlns:a16="http://schemas.microsoft.com/office/drawing/2014/main" id="{820BD458-099F-2180-99E5-249E64D2A540}"/>
              </a:ext>
            </a:extLst>
          </p:cNvPr>
          <p:cNvSpPr txBox="1"/>
          <p:nvPr/>
        </p:nvSpPr>
        <p:spPr>
          <a:xfrm>
            <a:off x="8290373" y="3845837"/>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243" name="Graphic 242">
            <a:extLst>
              <a:ext uri="{FF2B5EF4-FFF2-40B4-BE49-F238E27FC236}">
                <a16:creationId xmlns:a16="http://schemas.microsoft.com/office/drawing/2014/main" id="{78117A35-9079-3D4E-C806-A815604FA65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84908" y="3457181"/>
            <a:ext cx="390593" cy="390593"/>
          </a:xfrm>
          <a:prstGeom prst="rect">
            <a:avLst/>
          </a:prstGeom>
        </p:spPr>
      </p:pic>
      <p:sp>
        <p:nvSpPr>
          <p:cNvPr id="254" name="TextBox 253">
            <a:extLst>
              <a:ext uri="{FF2B5EF4-FFF2-40B4-BE49-F238E27FC236}">
                <a16:creationId xmlns:a16="http://schemas.microsoft.com/office/drawing/2014/main" id="{5D585DC0-2C5A-2102-0C6F-DE9DEEB5E074}"/>
              </a:ext>
            </a:extLst>
          </p:cNvPr>
          <p:cNvSpPr txBox="1"/>
          <p:nvPr/>
        </p:nvSpPr>
        <p:spPr>
          <a:xfrm>
            <a:off x="5139730" y="4479704"/>
            <a:ext cx="59344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Claim ticket gets stored as records</a:t>
            </a:r>
          </a:p>
        </p:txBody>
      </p:sp>
      <p:pic>
        <p:nvPicPr>
          <p:cNvPr id="257" name="Graphic 256">
            <a:extLst>
              <a:ext uri="{FF2B5EF4-FFF2-40B4-BE49-F238E27FC236}">
                <a16:creationId xmlns:a16="http://schemas.microsoft.com/office/drawing/2014/main" id="{25123C5F-33B8-9003-A431-B1F36737C7F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73555" y="3471057"/>
            <a:ext cx="227480" cy="227480"/>
          </a:xfrm>
          <a:prstGeom prst="rect">
            <a:avLst/>
          </a:prstGeom>
        </p:spPr>
      </p:pic>
      <p:pic>
        <p:nvPicPr>
          <p:cNvPr id="258" name="Graphic 257" descr="Internet with solid fill">
            <a:extLst>
              <a:ext uri="{FF2B5EF4-FFF2-40B4-BE49-F238E27FC236}">
                <a16:creationId xmlns:a16="http://schemas.microsoft.com/office/drawing/2014/main" id="{B0A874A9-AD76-46A4-BF5C-52D56E25D35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987296" y="3715344"/>
            <a:ext cx="346866" cy="346866"/>
          </a:xfrm>
          <a:prstGeom prst="rect">
            <a:avLst/>
          </a:prstGeom>
        </p:spPr>
      </p:pic>
      <p:sp>
        <p:nvSpPr>
          <p:cNvPr id="261" name="Rectangle 260">
            <a:extLst>
              <a:ext uri="{FF2B5EF4-FFF2-40B4-BE49-F238E27FC236}">
                <a16:creationId xmlns:a16="http://schemas.microsoft.com/office/drawing/2014/main" id="{B8160E33-6A1B-DE37-0250-19DD35D31D2A}"/>
              </a:ext>
            </a:extLst>
          </p:cNvPr>
          <p:cNvSpPr/>
          <p:nvPr/>
        </p:nvSpPr>
        <p:spPr bwMode="auto">
          <a:xfrm>
            <a:off x="7324829" y="4643455"/>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62" name="Graphic 261">
            <a:extLst>
              <a:ext uri="{FF2B5EF4-FFF2-40B4-BE49-F238E27FC236}">
                <a16:creationId xmlns:a16="http://schemas.microsoft.com/office/drawing/2014/main" id="{FBDBEA64-E8E6-7C8A-E1FD-2E20BEB649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689001"/>
            <a:ext cx="390341" cy="390341"/>
          </a:xfrm>
          <a:prstGeom prst="rect">
            <a:avLst/>
          </a:prstGeom>
        </p:spPr>
      </p:pic>
      <p:pic>
        <p:nvPicPr>
          <p:cNvPr id="263" name="Graphic 262">
            <a:extLst>
              <a:ext uri="{FF2B5EF4-FFF2-40B4-BE49-F238E27FC236}">
                <a16:creationId xmlns:a16="http://schemas.microsoft.com/office/drawing/2014/main" id="{6A93B0A1-4281-A2C4-5586-7BE9E68A082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628005" y="4689001"/>
            <a:ext cx="390341" cy="390341"/>
          </a:xfrm>
          <a:prstGeom prst="rect">
            <a:avLst/>
          </a:prstGeom>
        </p:spPr>
      </p:pic>
      <p:sp>
        <p:nvSpPr>
          <p:cNvPr id="264" name="TextBox 263">
            <a:extLst>
              <a:ext uri="{FF2B5EF4-FFF2-40B4-BE49-F238E27FC236}">
                <a16:creationId xmlns:a16="http://schemas.microsoft.com/office/drawing/2014/main" id="{39DD0CF7-C7C2-369C-2B64-AD2EC945CD67}"/>
              </a:ext>
            </a:extLst>
          </p:cNvPr>
          <p:cNvSpPr txBox="1"/>
          <p:nvPr/>
        </p:nvSpPr>
        <p:spPr>
          <a:xfrm>
            <a:off x="8423777" y="5066996"/>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cxnSp>
        <p:nvCxnSpPr>
          <p:cNvPr id="12" name="Connector: Elbow 11">
            <a:extLst>
              <a:ext uri="{FF2B5EF4-FFF2-40B4-BE49-F238E27FC236}">
                <a16:creationId xmlns:a16="http://schemas.microsoft.com/office/drawing/2014/main" id="{4B120DB2-5C5C-00BB-002A-3CC5CE390A6B}"/>
              </a:ext>
            </a:extLst>
          </p:cNvPr>
          <p:cNvCxnSpPr>
            <a:cxnSpLocks/>
            <a:stCxn id="24" idx="2"/>
            <a:endCxn id="55" idx="3"/>
          </p:cNvCxnSpPr>
          <p:nvPr/>
        </p:nvCxnSpPr>
        <p:spPr>
          <a:xfrm rot="5400000" flipH="1" flipV="1">
            <a:off x="7839525" y="860301"/>
            <a:ext cx="2360857" cy="6000077"/>
          </a:xfrm>
          <a:prstGeom prst="bentConnector4">
            <a:avLst>
              <a:gd name="adj1" fmla="val -25795"/>
              <a:gd name="adj2" fmla="val 10212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DB78E8E-CDE0-0D9F-83A1-31FE16AC67DE}"/>
              </a:ext>
            </a:extLst>
          </p:cNvPr>
          <p:cNvSpPr txBox="1"/>
          <p:nvPr/>
        </p:nvSpPr>
        <p:spPr>
          <a:xfrm>
            <a:off x="8340862" y="5522454"/>
            <a:ext cx="114752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11b. Agent logs are reviewed by admins </a:t>
            </a:r>
          </a:p>
        </p:txBody>
      </p:sp>
    </p:spTree>
    <p:extLst>
      <p:ext uri="{BB962C8B-B14F-4D97-AF65-F5344CB8AC3E}">
        <p14:creationId xmlns:p14="http://schemas.microsoft.com/office/powerpoint/2010/main" val="47000964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E92E-275E-3D99-0463-B0DD4F5ABFF6}"/>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918059CC-7BC8-D37B-1F27-879282CB92F9}"/>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Manufacturing scenarios</a:t>
            </a:r>
            <a:endParaRPr lang="en-US"/>
          </a:p>
        </p:txBody>
      </p:sp>
      <p:sp>
        <p:nvSpPr>
          <p:cNvPr id="78" name="TextBox 77">
            <a:extLst>
              <a:ext uri="{FF2B5EF4-FFF2-40B4-BE49-F238E27FC236}">
                <a16:creationId xmlns:a16="http://schemas.microsoft.com/office/drawing/2014/main" id="{BF2429A3-05F0-CD5E-BA9B-15DC5265A0D3}"/>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0D275AE1-8586-431D-23EA-F745765CCC21}"/>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94FC77CE-66AE-2427-6D45-D9301106A2B1}"/>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659A3E85-6367-3774-6460-CC081D99F9E2}"/>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rgbClr val="0078D4"/>
            </a:solidFill>
            <a:prstDash val="solid"/>
            <a:miter lim="800000"/>
            <a:tailEnd type="triangle"/>
          </a:ln>
          <a:effectLst/>
        </p:spPr>
      </p:cxnSp>
      <p:cxnSp>
        <p:nvCxnSpPr>
          <p:cNvPr id="34" name="Straight Arrow Connector 33">
            <a:extLst>
              <a:ext uri="{FF2B5EF4-FFF2-40B4-BE49-F238E27FC236}">
                <a16:creationId xmlns:a16="http://schemas.microsoft.com/office/drawing/2014/main" id="{45BFAFAE-FED6-CB64-63E4-66D4091007CB}"/>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rgbClr val="0078D4"/>
            </a:solidFill>
            <a:prstDash val="solid"/>
            <a:miter lim="800000"/>
            <a:tailEnd type="triangle"/>
          </a:ln>
          <a:effectLst/>
        </p:spPr>
      </p:cxnSp>
      <p:cxnSp>
        <p:nvCxnSpPr>
          <p:cNvPr id="37" name="Straight Connector 36">
            <a:extLst>
              <a:ext uri="{FF2B5EF4-FFF2-40B4-BE49-F238E27FC236}">
                <a16:creationId xmlns:a16="http://schemas.microsoft.com/office/drawing/2014/main" id="{41816FDD-C88F-44C4-7953-89CB23FC49C3}"/>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7CD1D313-5EFD-D2A0-365A-07115122EAD5}"/>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1D0CCC11-564F-BD01-ECDA-3C3A7EC9297B}"/>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0B97882B-665C-3BF9-9C29-CAACBC0C3261}"/>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9ABBF844-42BF-CC45-8FDA-A28E12E29DDF}"/>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9E5EEE6D-B337-E8DC-B887-3528955BA223}"/>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91243F3D-3048-009A-43D9-8C34BC3D2269}"/>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6E020B39-D154-04B9-18F3-53E6D1CD2ADD}"/>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4749FCF0-9866-6D10-E126-2636237BDFB0}"/>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66C0898B-14AF-5607-ECBF-CDD87BB1CCFA}"/>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E1F7DCC6-641A-7C27-A4F3-451361FA5813}"/>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27783DCB-8FEF-21B9-18BF-263EB5F16E9C}"/>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C48CA7EB-1952-BA0C-30E0-5FA5A8A98D78}"/>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690153E0-E845-A60B-109D-54EF2B5EE410}"/>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96D5BDB1-E71B-3F57-2EF4-B7BCBD8ED6ED}"/>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7138B95C-55FD-7D4F-883C-BC8629F7B177}"/>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D16439E0-AD5F-F85C-7732-E78DC44EDBF0}"/>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5080B771-7262-DBE8-6AE5-591F692324C0}"/>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3A1B726A-5DAA-9CA5-8EEB-080551BF052D}"/>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D8C618AB-8A7B-4C4F-A5D9-94B171296A89}"/>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79301E4B-26C8-8B96-47BF-A90FE1FA83AC}"/>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B0193877-80DA-22C4-CDC3-0B49A59390E2}"/>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830BFE1E-ED14-A3CE-D990-B20646D59482}"/>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8E15EE3D-ADCB-F31B-62EC-1979E1661A8D}"/>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47D8C66E-F1AF-C561-EA34-116C7AEE3578}"/>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5F2273B9-EF69-7ABB-62AC-95AE0AB09CE3}"/>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5FA5EDAA-45E2-6318-2C0D-7C6E16F68B67}"/>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a:solidFill>
                            <a:schemeClr val="bg1"/>
                          </a:solidFill>
                          <a:latin typeface="Segoe Sans Display"/>
                          <a:cs typeface="Segoe Sans Display"/>
                        </a:rPr>
                        <a:t>01</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Customer Inquiry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a:solidFill>
                            <a:schemeClr val="bg1"/>
                          </a:solidFill>
                          <a:latin typeface="Segoe Sans Display"/>
                          <a:cs typeface="Segoe Sans Display"/>
                        </a:rPr>
                        <a:t>02</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Internal Policy Q&amp;A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a:solidFill>
                            <a:schemeClr val="bg1"/>
                          </a:solidFill>
                          <a:latin typeface="Segoe Sans Display"/>
                          <a:cs typeface="Segoe Sans Display"/>
                        </a:rPr>
                        <a:t>03</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Transaction Dispute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latin typeface="Graphik Regular" panose="020B0503030202060203" pitchFamily="34" charset="77"/>
                          <a:ea typeface="DM Sans 14pt ExtraLight"/>
                          <a:cs typeface="DM Sans 14pt ExtraLight"/>
                          <a:sym typeface="DM Sans ExtraLight"/>
                        </a:rPr>
                        <a:t>Legal Contract Generation &amp; Compliance Check Agent</a:t>
                      </a:r>
                      <a:endParaRPr lang="en-GB" sz="1200" kern="0">
                        <a:solidFill>
                          <a:srgbClr val="000000"/>
                        </a:solidFill>
                        <a:latin typeface="Graphik Regular" panose="020B0503030202060203" pitchFamily="34" charset="77"/>
                        <a:ea typeface="DM Sans 14pt ExtraLight"/>
                        <a:cs typeface="DM Sans 14pt ExtraLight"/>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Claim Settlement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2" name="Oval 1">
            <a:extLst>
              <a:ext uri="{FF2B5EF4-FFF2-40B4-BE49-F238E27FC236}">
                <a16:creationId xmlns:a16="http://schemas.microsoft.com/office/drawing/2014/main" id="{079A2433-9F9C-0156-4BAE-BEDB274CA835}"/>
              </a:ext>
            </a:extLst>
          </p:cNvPr>
          <p:cNvSpPr/>
          <p:nvPr/>
        </p:nvSpPr>
        <p:spPr bwMode="auto">
          <a:xfrm>
            <a:off x="3749498" y="2702659"/>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3" name="Oval 2">
            <a:extLst>
              <a:ext uri="{FF2B5EF4-FFF2-40B4-BE49-F238E27FC236}">
                <a16:creationId xmlns:a16="http://schemas.microsoft.com/office/drawing/2014/main" id="{C88501DD-0370-3BF3-1459-6B42DEA62A58}"/>
              </a:ext>
            </a:extLst>
          </p:cNvPr>
          <p:cNvSpPr/>
          <p:nvPr/>
        </p:nvSpPr>
        <p:spPr bwMode="auto">
          <a:xfrm>
            <a:off x="1689481" y="2060378"/>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4" name="Oval 3">
            <a:extLst>
              <a:ext uri="{FF2B5EF4-FFF2-40B4-BE49-F238E27FC236}">
                <a16:creationId xmlns:a16="http://schemas.microsoft.com/office/drawing/2014/main" id="{94625E51-D207-993E-65F1-8986688FF22A}"/>
              </a:ext>
            </a:extLst>
          </p:cNvPr>
          <p:cNvSpPr/>
          <p:nvPr/>
        </p:nvSpPr>
        <p:spPr bwMode="auto">
          <a:xfrm>
            <a:off x="1997117" y="2700953"/>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5" name="Oval 4">
            <a:extLst>
              <a:ext uri="{FF2B5EF4-FFF2-40B4-BE49-F238E27FC236}">
                <a16:creationId xmlns:a16="http://schemas.microsoft.com/office/drawing/2014/main" id="{40B4DFD9-B5C2-E490-68DD-E69A49432EEC}"/>
              </a:ext>
            </a:extLst>
          </p:cNvPr>
          <p:cNvSpPr/>
          <p:nvPr/>
        </p:nvSpPr>
        <p:spPr bwMode="auto">
          <a:xfrm>
            <a:off x="2317021" y="2060512"/>
            <a:ext cx="313854" cy="313854"/>
          </a:xfrm>
          <a:prstGeom prst="ellipse">
            <a:avLst/>
          </a:prstGeom>
          <a:solidFill>
            <a:srgbClr val="48C5B1"/>
          </a:solidFill>
          <a:ln w="12700" cap="flat" cmpd="sng" algn="ctr">
            <a:noFill/>
            <a:prstDash val="solid"/>
            <a:miter lim="800000"/>
          </a:ln>
          <a:effectLst/>
        </p:spPr>
        <p:txBody>
          <a:bodyPr wrap="non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6" name="Oval 5">
            <a:extLst>
              <a:ext uri="{FF2B5EF4-FFF2-40B4-BE49-F238E27FC236}">
                <a16:creationId xmlns:a16="http://schemas.microsoft.com/office/drawing/2014/main" id="{09895D2F-194C-D2C7-97C1-3ABCED5E06F4}"/>
              </a:ext>
            </a:extLst>
          </p:cNvPr>
          <p:cNvSpPr/>
          <p:nvPr/>
        </p:nvSpPr>
        <p:spPr bwMode="auto">
          <a:xfrm>
            <a:off x="2003871" y="2060512"/>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Tree>
    <p:extLst>
      <p:ext uri="{BB962C8B-B14F-4D97-AF65-F5344CB8AC3E}">
        <p14:creationId xmlns:p14="http://schemas.microsoft.com/office/powerpoint/2010/main" val="394574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3;p22">
            <a:extLst>
              <a:ext uri="{FF2B5EF4-FFF2-40B4-BE49-F238E27FC236}">
                <a16:creationId xmlns:a16="http://schemas.microsoft.com/office/drawing/2014/main" id="{C3A43BD2-E4FF-922D-C23A-DBF7728E4898}"/>
              </a:ext>
            </a:extLst>
          </p:cNvPr>
          <p:cNvSpPr txBox="1">
            <a:spLocks/>
          </p:cNvSpPr>
          <p:nvPr/>
        </p:nvSpPr>
        <p:spPr>
          <a:xfrm>
            <a:off x="695996" y="444756"/>
            <a:ext cx="3563488" cy="98488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1218712" rtl="0" eaLnBrk="1" fontAlgn="auto" latinLnBrk="0" hangingPunct="1">
              <a:lnSpc>
                <a:spcPct val="9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Segoe Sans Display Semibold"/>
                <a:ea typeface="+mj-ea"/>
                <a:cs typeface="Segoe Sans Display Semibold"/>
                <a:sym typeface="Helvetica Neue"/>
              </a:rPr>
              <a:t>How to </a:t>
            </a:r>
            <a:r>
              <a:rPr kumimoji="0" lang="en-US" sz="3200" b="1" i="0" u="none" strike="noStrike" kern="0" cap="none" spc="0" normalizeH="0" baseline="0" noProof="0" dirty="0">
                <a:ln>
                  <a:noFill/>
                </a:ln>
                <a:solidFill>
                  <a:srgbClr val="000000"/>
                </a:solidFill>
                <a:effectLst/>
                <a:uLnTx/>
                <a:uFillTx/>
                <a:latin typeface="Segoe Sans Display Semibold"/>
                <a:ea typeface="+mj-ea"/>
                <a:cs typeface="Segoe Sans Display Semibold"/>
              </a:rPr>
              <a:t>u</a:t>
            </a:r>
            <a:r>
              <a:rPr kumimoji="0" lang="en-US" sz="3200" b="1" i="0" u="none" strike="noStrike" kern="0" cap="none" spc="0" normalizeH="0" baseline="0" noProof="0" dirty="0">
                <a:ln>
                  <a:noFill/>
                </a:ln>
                <a:solidFill>
                  <a:srgbClr val="000000"/>
                </a:solidFill>
                <a:effectLst/>
                <a:uLnTx/>
                <a:uFillTx/>
                <a:latin typeface="Segoe Sans Display Semibold"/>
                <a:ea typeface="+mj-ea"/>
                <a:cs typeface="Segoe Sans Display Semibold"/>
                <a:sym typeface="Helvetica Neue"/>
              </a:rPr>
              <a:t>se </a:t>
            </a:r>
            <a:r>
              <a:rPr kumimoji="0" lang="en-US" sz="3200" b="1" i="0" u="none" strike="noStrike" kern="0" cap="none" spc="0" normalizeH="0" baseline="0" noProof="0" dirty="0">
                <a:ln>
                  <a:noFill/>
                </a:ln>
                <a:solidFill>
                  <a:srgbClr val="000000"/>
                </a:solidFill>
                <a:effectLst/>
                <a:uLnTx/>
                <a:uFillTx/>
                <a:latin typeface="Segoe Sans Display Semibold"/>
                <a:ea typeface="+mj-ea"/>
                <a:cs typeface="Segoe Sans Display Semibold"/>
              </a:rPr>
              <a:t>the baseball cards</a:t>
            </a:r>
            <a:endParaRPr kumimoji="0" lang="en-US" sz="3200" b="1" i="0" u="none" strike="noStrike" kern="0" cap="none" spc="0" normalizeH="0" baseline="0" noProof="0" dirty="0">
              <a:ln>
                <a:noFill/>
              </a:ln>
              <a:solidFill>
                <a:srgbClr val="000000"/>
              </a:solidFill>
              <a:effectLst/>
              <a:uLnTx/>
              <a:uFillTx/>
              <a:latin typeface="Segoe Sans Display Semibold" pitchFamily="2" charset="0"/>
              <a:ea typeface="+mj-ea"/>
              <a:cs typeface="Segoe Sans Display Semibold" pitchFamily="2" charset="0"/>
            </a:endParaRPr>
          </a:p>
        </p:txBody>
      </p:sp>
      <p:sp>
        <p:nvSpPr>
          <p:cNvPr id="3" name="TextBox 2">
            <a:extLst>
              <a:ext uri="{FF2B5EF4-FFF2-40B4-BE49-F238E27FC236}">
                <a16:creationId xmlns:a16="http://schemas.microsoft.com/office/drawing/2014/main" id="{AB5AD731-B40E-7FB8-58D1-F54062BA2588}"/>
              </a:ext>
            </a:extLst>
          </p:cNvPr>
          <p:cNvSpPr txBox="1"/>
          <p:nvPr/>
        </p:nvSpPr>
        <p:spPr>
          <a:xfrm>
            <a:off x="695995" y="1631317"/>
            <a:ext cx="3936812" cy="523220"/>
          </a:xfrm>
          <a:prstGeom prst="rect">
            <a:avLst/>
          </a:prstGeom>
          <a:noFill/>
        </p:spPr>
        <p:txBody>
          <a:bodyPr wrap="square" lIns="0" tIns="45720" rIns="91440" bIns="45720" rtlCol="0" anchor="t">
            <a:spAutoFit/>
          </a:bodyPr>
          <a:lstStyle>
            <a:defPPr>
              <a:defRPr lang="en-US"/>
            </a:defPPr>
            <a:lvl1pPr marR="0" lvl="0" fontAlgn="auto">
              <a:lnSpc>
                <a:spcPct val="100000"/>
              </a:lnSpc>
              <a:spcBef>
                <a:spcPts val="0"/>
              </a:spcBef>
              <a:spcAft>
                <a:spcPts val="0"/>
              </a:spcAft>
              <a:buClrTx/>
              <a:buSzTx/>
              <a:buFontTx/>
              <a:buNone/>
              <a:tabLst>
                <a:tab pos="3992563" algn="l"/>
              </a:tabLst>
              <a:defRPr kumimoji="0" sz="1400" b="1"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dirty="0">
                <a:ln>
                  <a:noFill/>
                </a:ln>
                <a:solidFill>
                  <a:prstClr val="black"/>
                </a:solidFill>
                <a:effectLst/>
                <a:uLnTx/>
                <a:uFillTx/>
                <a:latin typeface="Segoe Sans Display Semibold"/>
                <a:ea typeface="+mn-ea"/>
                <a:cs typeface="Segoe Sans Display Semibold"/>
                <a:sym typeface="Arial"/>
              </a:rPr>
              <a:t>These baseball cards serve as step-by-step recipes to streamline agent build and adoption.</a:t>
            </a:r>
          </a:p>
        </p:txBody>
      </p:sp>
      <p:sp>
        <p:nvSpPr>
          <p:cNvPr id="4" name="Text Placeholder 3">
            <a:extLst>
              <a:ext uri="{FF2B5EF4-FFF2-40B4-BE49-F238E27FC236}">
                <a16:creationId xmlns:a16="http://schemas.microsoft.com/office/drawing/2014/main" id="{90468970-B250-1A22-C320-4FF0515270FE}"/>
              </a:ext>
            </a:extLst>
          </p:cNvPr>
          <p:cNvSpPr txBox="1">
            <a:spLocks/>
          </p:cNvSpPr>
          <p:nvPr/>
        </p:nvSpPr>
        <p:spPr>
          <a:xfrm>
            <a:off x="695994" y="2425437"/>
            <a:ext cx="3922061" cy="3859999"/>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Overview Card </a:t>
            </a:r>
          </a:p>
          <a:p>
            <a:pPr marL="285750" marR="0" lvl="0" indent="-285750" algn="l" defTabSz="1219170" rtl="0" eaLnBrk="1" fontAlgn="auto" latinLnBrk="0" hangingPunct="1">
              <a:lnSpc>
                <a:spcPct val="100000"/>
              </a:lnSpc>
              <a:spcBef>
                <a:spcPct val="20000"/>
              </a:spcBef>
              <a:spcAft>
                <a:spcPts val="0"/>
              </a:spcAft>
              <a:buClr>
                <a:srgbClr val="000000"/>
              </a:buClr>
              <a:buSzPts val="8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Graphik"/>
                <a:ea typeface="+mn-ea"/>
                <a:cs typeface="Segoe Sans Display" pitchFamily="2" charset="0"/>
                <a:sym typeface="Arial"/>
              </a:rPr>
              <a:t>Business process transition</a:t>
            </a:r>
          </a:p>
          <a:p>
            <a:pPr marL="285750" marR="0" lvl="0" indent="-285750" algn="l" defTabSz="1219170" rtl="0" eaLnBrk="1" fontAlgn="auto" latinLnBrk="0" hangingPunct="1">
              <a:lnSpc>
                <a:spcPct val="100000"/>
              </a:lnSpc>
              <a:spcBef>
                <a:spcPct val="20000"/>
              </a:spcBef>
              <a:spcAft>
                <a:spcPts val="0"/>
              </a:spcAft>
              <a:buClr>
                <a:srgbClr val="000000"/>
              </a:buClr>
              <a:buSzPts val="8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Graphik"/>
                <a:ea typeface="+mn-ea"/>
                <a:cs typeface="Segoe Sans Display" pitchFamily="2" charset="0"/>
                <a:sym typeface="Arial"/>
              </a:rPr>
              <a:t>Pain points</a:t>
            </a:r>
          </a:p>
          <a:p>
            <a:pPr marL="285750" marR="0" lvl="0" indent="-285750" algn="l" defTabSz="1219170" rtl="0" eaLnBrk="1" fontAlgn="auto" latinLnBrk="0" hangingPunct="1">
              <a:lnSpc>
                <a:spcPct val="100000"/>
              </a:lnSpc>
              <a:spcBef>
                <a:spcPct val="20000"/>
              </a:spcBef>
              <a:spcAft>
                <a:spcPts val="0"/>
              </a:spcAft>
              <a:buClr>
                <a:srgbClr val="000000"/>
              </a:buClr>
              <a:buSzPts val="8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Graphik"/>
                <a:ea typeface="+mn-ea"/>
                <a:cs typeface="Segoe Sans Display" pitchFamily="2" charset="0"/>
                <a:sym typeface="Arial"/>
              </a:rPr>
              <a:t>Key users</a:t>
            </a:r>
          </a:p>
          <a:p>
            <a:pPr marL="285750" marR="0" lvl="0" indent="-285750" algn="l" defTabSz="1219170" rtl="0" eaLnBrk="1" fontAlgn="auto" latinLnBrk="0" hangingPunct="1">
              <a:lnSpc>
                <a:spcPct val="100000"/>
              </a:lnSpc>
              <a:spcBef>
                <a:spcPct val="20000"/>
              </a:spcBef>
              <a:spcAft>
                <a:spcPts val="0"/>
              </a:spcAft>
              <a:buClr>
                <a:srgbClr val="000000"/>
              </a:buClr>
              <a:buSzPts val="8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Graphik"/>
                <a:ea typeface="+mn-ea"/>
                <a:cs typeface="Segoe Sans Display" pitchFamily="2" charset="0"/>
                <a:sym typeface="Arial"/>
              </a:rPr>
              <a:t>Value + KPI descriptions</a:t>
            </a:r>
          </a:p>
          <a:p>
            <a:pPr marL="0" marR="0" lvl="0" indent="0" algn="l" defTabSz="1219170" rtl="0" eaLnBrk="1" fontAlgn="auto" latinLnBrk="0" hangingPunct="1">
              <a:lnSpc>
                <a:spcPct val="100000"/>
              </a:lnSpc>
              <a:spcBef>
                <a:spcPct val="20000"/>
              </a:spcBef>
              <a:spcAft>
                <a:spcPts val="0"/>
              </a:spcAft>
              <a:buClr>
                <a:srgbClr val="000000"/>
              </a:buClr>
              <a:buSzPts val="800"/>
              <a:buNone/>
              <a:tabLst/>
              <a:defRPr/>
            </a:pPr>
            <a:endParaRPr kumimoji="0" lang="en-US" sz="1200" b="0" i="0" u="none" strike="noStrike" kern="0" cap="none" spc="0" normalizeH="0" baseline="0" noProof="0" dirty="0">
              <a:ln>
                <a:noFill/>
              </a:ln>
              <a:solidFill>
                <a:srgbClr val="000000"/>
              </a:solidFill>
              <a:effectLst/>
              <a:uLnTx/>
              <a:uFillTx/>
              <a:latin typeface="Graphik Light"/>
              <a:ea typeface="+mn-ea"/>
              <a:cs typeface="Segoe Sans Display" pitchFamily="2" charset="0"/>
              <a:sym typeface="Arial"/>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Architecture Card </a:t>
            </a:r>
          </a:p>
          <a:p>
            <a:pPr marL="285750" marR="0" lvl="0" indent="-285750" algn="l" defTabSz="1219170" rtl="0" eaLnBrk="1" fontAlgn="auto" latinLnBrk="0" hangingPunct="1">
              <a:lnSpc>
                <a:spcPct val="100000"/>
              </a:lnSpc>
              <a:spcBef>
                <a:spcPts val="288"/>
              </a:spcBef>
              <a:spcAft>
                <a:spcPts val="0"/>
              </a:spcAft>
              <a:buClr>
                <a:srgbClr val="000000"/>
              </a:buClr>
              <a:buSzPts val="8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Graphik"/>
                <a:ea typeface="+mn-ea"/>
                <a:cs typeface="Segoe Sans Display" pitchFamily="2" charset="0"/>
                <a:sym typeface="Arial"/>
              </a:rPr>
              <a:t>Reference architecture</a:t>
            </a:r>
          </a:p>
          <a:p>
            <a:pPr marL="285750" marR="0" lvl="0" indent="-285750" algn="l" defTabSz="1219170" rtl="0" eaLnBrk="1" fontAlgn="auto" latinLnBrk="0" hangingPunct="1">
              <a:lnSpc>
                <a:spcPct val="100000"/>
              </a:lnSpc>
              <a:spcBef>
                <a:spcPts val="288"/>
              </a:spcBef>
              <a:spcAft>
                <a:spcPts val="0"/>
              </a:spcAft>
              <a:buClr>
                <a:srgbClr val="000000"/>
              </a:buClr>
              <a:buSzPts val="8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Graphik"/>
                <a:ea typeface="+mn-ea"/>
                <a:cs typeface="Segoe Sans Display" pitchFamily="2" charset="0"/>
                <a:sym typeface="Arial"/>
              </a:rPr>
              <a:t>Technical considerations</a:t>
            </a:r>
          </a:p>
          <a:p>
            <a:pPr marL="285750" marR="0" lvl="0" indent="-285750" algn="l" defTabSz="1219170" rtl="0" eaLnBrk="1" fontAlgn="auto" latinLnBrk="0" hangingPunct="1">
              <a:lnSpc>
                <a:spcPct val="100000"/>
              </a:lnSpc>
              <a:spcBef>
                <a:spcPts val="288"/>
              </a:spcBef>
              <a:spcAft>
                <a:spcPts val="0"/>
              </a:spcAft>
              <a:buClr>
                <a:srgbClr val="000000"/>
              </a:buClr>
              <a:buSzPts val="8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Graphik"/>
                <a:ea typeface="+mn-ea"/>
                <a:cs typeface="Segoe Sans Display" pitchFamily="2" charset="0"/>
                <a:sym typeface="Arial"/>
              </a:rPr>
              <a:t>Inputs needed</a:t>
            </a:r>
          </a:p>
          <a:p>
            <a:pPr marL="285750" marR="0" lvl="0" indent="-285750" algn="l" defTabSz="1219170" rtl="0" eaLnBrk="1" fontAlgn="auto" latinLnBrk="0" hangingPunct="1">
              <a:lnSpc>
                <a:spcPct val="100000"/>
              </a:lnSpc>
              <a:spcBef>
                <a:spcPts val="288"/>
              </a:spcBef>
              <a:spcAft>
                <a:spcPts val="0"/>
              </a:spcAft>
              <a:buClr>
                <a:srgbClr val="000000"/>
              </a:buClr>
              <a:buSzPts val="8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Graphik"/>
                <a:ea typeface="+mn-ea"/>
                <a:cs typeface="Segoe Sans Display" pitchFamily="2" charset="0"/>
                <a:sym typeface="Arial"/>
              </a:rPr>
              <a:t>Agent-to-agent workflow</a:t>
            </a:r>
          </a:p>
        </p:txBody>
      </p:sp>
      <p:sp>
        <p:nvSpPr>
          <p:cNvPr id="5" name="Google Shape;498;p32">
            <a:extLst>
              <a:ext uri="{FF2B5EF4-FFF2-40B4-BE49-F238E27FC236}">
                <a16:creationId xmlns:a16="http://schemas.microsoft.com/office/drawing/2014/main" id="{8CC2A9EE-03A9-B6EA-0EA6-75C4504F80E5}"/>
              </a:ext>
              <a:ext uri="{C183D7F6-B498-43B3-948B-1728B52AA6E4}">
                <adec:decorative xmlns:adec="http://schemas.microsoft.com/office/drawing/2017/decorative" val="1"/>
              </a:ext>
            </a:extLst>
          </p:cNvPr>
          <p:cNvSpPr/>
          <p:nvPr/>
        </p:nvSpPr>
        <p:spPr>
          <a:xfrm>
            <a:off x="5530467" y="0"/>
            <a:ext cx="6661533" cy="6858000"/>
          </a:xfrm>
          <a:prstGeom prst="roundRect">
            <a:avLst>
              <a:gd name="adj" fmla="val 0"/>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endParaRPr kumimoji="0" lang="en-GB" sz="1400" b="0" i="0" u="none" strike="noStrike" kern="1200" cap="none" spc="0" normalizeH="0" baseline="0" noProof="0" dirty="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grpSp>
        <p:nvGrpSpPr>
          <p:cNvPr id="6" name="Group 5">
            <a:extLst>
              <a:ext uri="{FF2B5EF4-FFF2-40B4-BE49-F238E27FC236}">
                <a16:creationId xmlns:a16="http://schemas.microsoft.com/office/drawing/2014/main" id="{D6EC9E1B-42F3-AFA0-ADCE-CBE016ABC021}"/>
              </a:ext>
              <a:ext uri="{C183D7F6-B498-43B3-948B-1728B52AA6E4}">
                <adec:decorative xmlns:adec="http://schemas.microsoft.com/office/drawing/2017/decorative" val="1"/>
              </a:ext>
            </a:extLst>
          </p:cNvPr>
          <p:cNvGrpSpPr/>
          <p:nvPr/>
        </p:nvGrpSpPr>
        <p:grpSpPr>
          <a:xfrm>
            <a:off x="6096000" y="1727200"/>
            <a:ext cx="1547294" cy="2962814"/>
            <a:chOff x="6315920" y="2028269"/>
            <a:chExt cx="1547294" cy="2584903"/>
          </a:xfrm>
        </p:grpSpPr>
        <p:sp>
          <p:nvSpPr>
            <p:cNvPr id="7" name="TextBox 6">
              <a:extLst>
                <a:ext uri="{FF2B5EF4-FFF2-40B4-BE49-F238E27FC236}">
                  <a16:creationId xmlns:a16="http://schemas.microsoft.com/office/drawing/2014/main" id="{4C87D96C-379A-ED70-C98A-27817924FBBA}"/>
                </a:ext>
              </a:extLst>
            </p:cNvPr>
            <p:cNvSpPr txBox="1"/>
            <p:nvPr/>
          </p:nvSpPr>
          <p:spPr>
            <a:xfrm>
              <a:off x="6315920" y="2028269"/>
              <a:ext cx="1547294" cy="215444"/>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Overview Card </a:t>
              </a:r>
            </a:p>
          </p:txBody>
        </p:sp>
        <p:sp>
          <p:nvSpPr>
            <p:cNvPr id="9" name="TextBox 8">
              <a:extLst>
                <a:ext uri="{FF2B5EF4-FFF2-40B4-BE49-F238E27FC236}">
                  <a16:creationId xmlns:a16="http://schemas.microsoft.com/office/drawing/2014/main" id="{7D8A4865-53BF-7FF5-1E3B-58B33B3A5FD2}"/>
                </a:ext>
              </a:extLst>
            </p:cNvPr>
            <p:cNvSpPr txBox="1"/>
            <p:nvPr/>
          </p:nvSpPr>
          <p:spPr>
            <a:xfrm>
              <a:off x="6315920" y="4397728"/>
              <a:ext cx="1547294" cy="215444"/>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Architecture Card </a:t>
              </a:r>
            </a:p>
          </p:txBody>
        </p:sp>
      </p:grpSp>
      <p:pic>
        <p:nvPicPr>
          <p:cNvPr id="10" name="Picture 9">
            <a:extLst>
              <a:ext uri="{FF2B5EF4-FFF2-40B4-BE49-F238E27FC236}">
                <a16:creationId xmlns:a16="http://schemas.microsoft.com/office/drawing/2014/main" id="{A6E10F84-5D9D-7866-83C3-FA5457E22E38}"/>
              </a:ext>
            </a:extLst>
          </p:cNvPr>
          <p:cNvPicPr>
            <a:picLocks noChangeAspect="1"/>
          </p:cNvPicPr>
          <p:nvPr/>
        </p:nvPicPr>
        <p:blipFill>
          <a:blip r:embed="rId2"/>
          <a:stretch>
            <a:fillRect/>
          </a:stretch>
        </p:blipFill>
        <p:spPr>
          <a:xfrm>
            <a:off x="7894837" y="3615567"/>
            <a:ext cx="3381248" cy="1901952"/>
          </a:xfrm>
          <a:prstGeom prst="rect">
            <a:avLst/>
          </a:prstGeom>
        </p:spPr>
      </p:pic>
      <p:pic>
        <p:nvPicPr>
          <p:cNvPr id="11" name="Picture 10">
            <a:extLst>
              <a:ext uri="{FF2B5EF4-FFF2-40B4-BE49-F238E27FC236}">
                <a16:creationId xmlns:a16="http://schemas.microsoft.com/office/drawing/2014/main" id="{D14C26D6-62DD-BF52-79DA-60F724A490B1}"/>
              </a:ext>
            </a:extLst>
          </p:cNvPr>
          <p:cNvPicPr>
            <a:picLocks noChangeAspect="1"/>
          </p:cNvPicPr>
          <p:nvPr/>
        </p:nvPicPr>
        <p:blipFill>
          <a:blip r:embed="rId3"/>
          <a:stretch>
            <a:fillRect/>
          </a:stretch>
        </p:blipFill>
        <p:spPr>
          <a:xfrm>
            <a:off x="7894837" y="876840"/>
            <a:ext cx="3381248" cy="1901952"/>
          </a:xfrm>
          <a:prstGeom prst="rect">
            <a:avLst/>
          </a:prstGeom>
        </p:spPr>
      </p:pic>
    </p:spTree>
    <p:extLst>
      <p:ext uri="{BB962C8B-B14F-4D97-AF65-F5344CB8AC3E}">
        <p14:creationId xmlns:p14="http://schemas.microsoft.com/office/powerpoint/2010/main" val="2934119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A8241-2418-8470-9C56-E4C4CDB9B9BC}"/>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E0FF5C1E-896D-6631-55E5-65A13206529A}"/>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3A248FAD-93FA-4E3D-BDBA-7AEFA8174BD2}"/>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CE0C9C05-9282-FE5A-37FB-7D463C005631}"/>
              </a:ext>
            </a:extLst>
          </p:cNvPr>
          <p:cNvSpPr/>
          <p:nvPr/>
        </p:nvSpPr>
        <p:spPr>
          <a:xfrm>
            <a:off x="700558" y="1725112"/>
            <a:ext cx="2929191" cy="2185240"/>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auto"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UI Variable Display"/>
              <a:ea typeface="+mn-lt"/>
              <a:cs typeface="Segoe UI Variable Display"/>
              <a:sym typeface="DM Sans Light"/>
            </a:endParaRPr>
          </a:p>
          <a:p>
            <a:pPr marL="0" marR="0" lvl="0" indent="0" algn="l" defTabSz="914400"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UI Variable Display"/>
                <a:ea typeface="+mn-lt"/>
                <a:cs typeface="Segoe UI Variable Display"/>
                <a:sym typeface="DM Sans Light"/>
              </a:rPr>
              <a:t>Production planners manually update schedules using static forecasts and spreadsheets, reacting to equipment breakdowns, labor shortages, and rush orders after delays and disruptions occur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Segoe UI Variable Display"/>
            </a:endParaRPr>
          </a:p>
        </p:txBody>
      </p:sp>
      <p:sp>
        <p:nvSpPr>
          <p:cNvPr id="14" name="Google Shape;523;p32">
            <a:extLst>
              <a:ext uri="{FF2B5EF4-FFF2-40B4-BE49-F238E27FC236}">
                <a16:creationId xmlns:a16="http://schemas.microsoft.com/office/drawing/2014/main" id="{0F4F7DA1-6C92-9E65-E778-C5021E47F5BC}"/>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65086DBE-CEBE-FB9E-1DBC-8F6728BA45F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endPar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Siloed systems delay visibility into real-time constraints (machine downtime, labor gaps)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Sans Display" pitchFamily="2" charset="0"/>
              <a:ea typeface="+mn-lt"/>
              <a:cs typeface="Segoe Sans Display" pitchFamily="2" charset="0"/>
              <a:sym typeface="DM Sans Light"/>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rPr>
              <a:t>Reliance on outdated forecasts and manual spreadsheet</a:t>
            </a:r>
            <a:br>
              <a:rPr kumimoji="0" lang="en-US" sz="1050" b="0" i="0" u="none" strike="noStrike" kern="1200" cap="none" spc="0" normalizeH="0" baseline="0" noProof="0">
                <a:ln>
                  <a:noFill/>
                </a:ln>
                <a:solidFill>
                  <a:prstClr val="black"/>
                </a:solidFill>
                <a:effectLst/>
                <a:uLnTx/>
                <a:uFillTx/>
                <a:latin typeface="Segoe Sans Display" pitchFamily="2" charset="0"/>
                <a:ea typeface="DM Sans 14pt Light"/>
                <a:cs typeface="Segoe Sans Display" pitchFamily="2" charset="0"/>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Static schedules don’t adapt to changing production conditions</a:t>
            </a:r>
            <a:br>
              <a:rPr kumimoji="0" lang="en-US" sz="1050" b="0" i="0" u="none" strike="noStrike" kern="1200" cap="none" spc="0" normalizeH="0" baseline="0" noProof="0">
                <a:ln>
                  <a:noFill/>
                </a:ln>
                <a:solidFill>
                  <a:prstClr val="black"/>
                </a:solidFill>
                <a:effectLst/>
                <a:uLnTx/>
                <a:uFillTx/>
                <a:latin typeface="Segoe Sans Display" pitchFamily="2" charset="0"/>
                <a:ea typeface="DM Sans 14pt Light"/>
                <a:cs typeface="Segoe Sans Display" pitchFamily="2" charset="0"/>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Manual reschedule takes hours and delays fulfillment</a:t>
            </a:r>
            <a:br>
              <a:rPr kumimoji="0" lang="en-US" sz="1050" b="0" i="0" u="none" strike="noStrike" kern="1200" cap="none" spc="0" normalizeH="0" baseline="0" noProof="0">
                <a:ln>
                  <a:noFill/>
                </a:ln>
                <a:solidFill>
                  <a:prstClr val="black"/>
                </a:solidFill>
                <a:effectLst/>
                <a:uLnTx/>
                <a:uFillTx/>
                <a:latin typeface="Segoe Sans Display" pitchFamily="2" charset="0"/>
                <a:ea typeface="DM Sans 14pt Light"/>
                <a:cs typeface="Segoe Sans Display" pitchFamily="2" charset="0"/>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sym typeface="DM Sans Light"/>
              </a:rPr>
              <a:t>Missed constraints (e.g., labor or equipment clashes) cause bottlenecks and idle time</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966C2DA8-D188-CE5A-23FE-20D97AB1A96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282CB9DB-9EC2-0696-D681-3914B8EFCBBC}"/>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Ingests production orders and schedules from ERP systems (e.g., SAP, Dynamics 365)</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Google Shape;523;p32">
            <a:extLst>
              <a:ext uri="{FF2B5EF4-FFF2-40B4-BE49-F238E27FC236}">
                <a16:creationId xmlns:a16="http://schemas.microsoft.com/office/drawing/2014/main" id="{D6000C6E-4A15-24AF-D9E3-4B2DE327B055}"/>
              </a:ext>
            </a:extLst>
          </p:cNvPr>
          <p:cNvSpPr/>
          <p:nvPr/>
        </p:nvSpPr>
        <p:spPr>
          <a:xfrm>
            <a:off x="6253292" y="490164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Notifies production planners of potential schedule conflicts, schedule adjustments and delay alerts via email</a:t>
            </a:r>
            <a:endParaRPr kumimoji="0" lang="en-US" sz="9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0" name="Google Shape;523;p32">
            <a:extLst>
              <a:ext uri="{FF2B5EF4-FFF2-40B4-BE49-F238E27FC236}">
                <a16:creationId xmlns:a16="http://schemas.microsoft.com/office/drawing/2014/main" id="{2F66C617-F229-89EB-FD7D-F38A1EEE6308}"/>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Incorporates workforce availability from HR systems and shift rosters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519;p32">
            <a:extLst>
              <a:ext uri="{FF2B5EF4-FFF2-40B4-BE49-F238E27FC236}">
                <a16:creationId xmlns:a16="http://schemas.microsoft.com/office/drawing/2014/main" id="{A22D158F-F8D8-5853-7323-EA89FBDB4C5B}"/>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328493B8-9A37-0CBC-E867-C8F39488BDF3}"/>
              </a:ext>
            </a:extLst>
          </p:cNvPr>
          <p:cNvCxnSpPr>
            <a:cxnSpLocks/>
          </p:cNvCxnSpPr>
          <p:nvPr/>
        </p:nvCxnSpPr>
        <p:spPr>
          <a:xfrm>
            <a:off x="2167923" y="3910351"/>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EEC52F9-2872-F7F9-2EE0-C6B0405359C0}"/>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7ED372A6-FD13-525A-5B22-B9998E378AA3}"/>
              </a:ext>
            </a:extLst>
          </p:cNvPr>
          <p:cNvSpPr/>
          <p:nvPr/>
        </p:nvSpPr>
        <p:spPr>
          <a:xfrm>
            <a:off x="8480857" y="4889028"/>
            <a:ext cx="3121823" cy="166482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381AF273-A9CE-E82F-0080-CEBBA5551234}"/>
              </a:ext>
            </a:extLst>
          </p:cNvPr>
          <p:cNvSpPr/>
          <p:nvPr/>
        </p:nvSpPr>
        <p:spPr>
          <a:xfrm>
            <a:off x="8604897" y="5246120"/>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Production Planner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498;p32">
            <a:extLst>
              <a:ext uri="{FF2B5EF4-FFF2-40B4-BE49-F238E27FC236}">
                <a16:creationId xmlns:a16="http://schemas.microsoft.com/office/drawing/2014/main" id="{B54550E2-BE77-D2B0-6315-8747A5EC5339}"/>
              </a:ext>
            </a:extLst>
          </p:cNvPr>
          <p:cNvSpPr/>
          <p:nvPr/>
        </p:nvSpPr>
        <p:spPr>
          <a:xfrm>
            <a:off x="8558350" y="1740227"/>
            <a:ext cx="3031416" cy="302501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05226D65-8479-533F-FDA9-AA2036AD71BE}"/>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BDD0F350-9C57-ACFA-81F1-4BF40F034CFB}"/>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sym typeface="DM Sans ExtraLight"/>
              </a:rPr>
              <a:t>Hi-Tech, Industrial</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F8B8F0E2-4B09-35DD-A3AB-DD6914246D29}"/>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BC109975-F9EA-1236-147D-86D42DB67A57}"/>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97B10EB-DA31-29F6-88B6-AFE0E07EDED5}"/>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B5BCB556-EAFF-A374-A78E-9C07DA2D4E1A}"/>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33D89C88-ADBB-F984-1EE1-DE4AB30A0770}"/>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0CA1710D-D47C-97E5-AE3D-52A6D508D75E}"/>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8C7BE7AD-39D1-5460-2DFC-73EA81CDCFC2}"/>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C7A46470-C1FA-F4C8-814C-A8B8FBB7039E}"/>
              </a:ext>
            </a:extLst>
          </p:cNvPr>
          <p:cNvSpPr/>
          <p:nvPr/>
        </p:nvSpPr>
        <p:spPr>
          <a:xfrm>
            <a:off x="10626630" y="1416790"/>
            <a:ext cx="446121" cy="126299"/>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D09D7767-6D44-9333-CE53-C5D9D58A0B0A}"/>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CBFD3206-C593-228E-0B3F-C6933256506B}"/>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79F1DC78-D0CF-6A2D-618B-FE78FDC8E1D1}"/>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4324298-D232-5BE8-4D8D-FE544BA79AB8}"/>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062F668A-F29D-C41E-91EC-9CC89C5EC1C7}"/>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D665DAFC-217D-21FE-B41D-740220DDBE53}"/>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Pulls equipment condition (performance, health status, etc.) and availability from IoT sensors and MES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115;p20">
            <a:extLst>
              <a:ext uri="{FF2B5EF4-FFF2-40B4-BE49-F238E27FC236}">
                <a16:creationId xmlns:a16="http://schemas.microsoft.com/office/drawing/2014/main" id="{BCF12FAA-9847-EDD2-BDA1-00BC2B1604F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0D3FC6B8-D39C-18A2-8AF9-BAE1B1C3FCA9}"/>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Production Schedule Optimizer Agent</a:t>
            </a:r>
          </a:p>
        </p:txBody>
      </p:sp>
      <p:sp>
        <p:nvSpPr>
          <p:cNvPr id="37" name="Google Shape;498;p32">
            <a:extLst>
              <a:ext uri="{FF2B5EF4-FFF2-40B4-BE49-F238E27FC236}">
                <a16:creationId xmlns:a16="http://schemas.microsoft.com/office/drawing/2014/main" id="{B31AC6EF-42B3-218A-BBF4-322B0DD55089}"/>
              </a:ext>
            </a:extLst>
          </p:cNvPr>
          <p:cNvSpPr/>
          <p:nvPr/>
        </p:nvSpPr>
        <p:spPr>
          <a:xfrm>
            <a:off x="700558" y="4073455"/>
            <a:ext cx="2929191" cy="2442434"/>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UI Variable Display"/>
                <a:ea typeface="+mn-lt"/>
                <a:cs typeface="+mn-cs"/>
              </a:rPr>
              <a:t>Generate optimized schedules that account for machine status, workforce availability, and order priority</a:t>
            </a:r>
          </a:p>
        </p:txBody>
      </p:sp>
      <p:sp>
        <p:nvSpPr>
          <p:cNvPr id="43" name="Google Shape;523;p32">
            <a:extLst>
              <a:ext uri="{FF2B5EF4-FFF2-40B4-BE49-F238E27FC236}">
                <a16:creationId xmlns:a16="http://schemas.microsoft.com/office/drawing/2014/main" id="{3804F695-3962-3435-1219-B8C107923BB8}"/>
              </a:ext>
            </a:extLst>
          </p:cNvPr>
          <p:cNvSpPr/>
          <p:nvPr/>
        </p:nvSpPr>
        <p:spPr>
          <a:xfrm>
            <a:off x="883241" y="4200672"/>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E11A3E1A-1EAB-DA94-5C99-8BE477215844}"/>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On-Time Fulfillment Rate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Optimized schedules improve on-time delivery and customer satisfaction</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Arrow: Up 56">
            <a:extLst>
              <a:ext uri="{FF2B5EF4-FFF2-40B4-BE49-F238E27FC236}">
                <a16:creationId xmlns:a16="http://schemas.microsoft.com/office/drawing/2014/main" id="{D8605F02-B4AD-3407-23B7-A692908B87F6}"/>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6978699C-0DE5-5FB1-5696-740239F363C9}"/>
              </a:ext>
            </a:extLst>
          </p:cNvPr>
          <p:cNvSpPr/>
          <p:nvPr/>
        </p:nvSpPr>
        <p:spPr>
          <a:xfrm>
            <a:off x="8700923" y="34980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a:t>
            </a: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Stockout Rate</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 Smarter scheduling prevents production delays that lead to inventory shortfalls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Arrow: Up 56">
            <a:extLst>
              <a:ext uri="{FF2B5EF4-FFF2-40B4-BE49-F238E27FC236}">
                <a16:creationId xmlns:a16="http://schemas.microsoft.com/office/drawing/2014/main" id="{1BD140EA-1699-BF98-8D62-4832DECF97D7}"/>
              </a:ext>
            </a:extLst>
          </p:cNvPr>
          <p:cNvSpPr/>
          <p:nvPr/>
        </p:nvSpPr>
        <p:spPr>
          <a:xfrm rot="10800000">
            <a:off x="8794754" y="364693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D1820430-753C-A5F4-FCEB-D1ACAD8EB109}"/>
              </a:ext>
            </a:extLst>
          </p:cNvPr>
          <p:cNvSpPr/>
          <p:nvPr/>
        </p:nvSpPr>
        <p:spPr>
          <a:xfrm>
            <a:off x="8688008" y="41411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a:t>
            </a: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Inventory Carrying Cost</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 Smoother operations reduce overproduction and excess stock holding</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Arrow: Up 56">
            <a:extLst>
              <a:ext uri="{FF2B5EF4-FFF2-40B4-BE49-F238E27FC236}">
                <a16:creationId xmlns:a16="http://schemas.microsoft.com/office/drawing/2014/main" id="{41E1EF6A-FA62-8C04-C957-E57740B4A0DA}"/>
              </a:ext>
            </a:extLst>
          </p:cNvPr>
          <p:cNvSpPr/>
          <p:nvPr/>
        </p:nvSpPr>
        <p:spPr>
          <a:xfrm rot="10800000">
            <a:off x="8794754" y="430292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D4F4FA9E-B123-DD5E-3BD8-CD5609FB0CE0}"/>
              </a:ext>
            </a:extLst>
          </p:cNvPr>
          <p:cNvSpPr/>
          <p:nvPr/>
        </p:nvSpPr>
        <p:spPr>
          <a:xfrm>
            <a:off x="10145153" y="524421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Factory Supervisor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Google Shape;516;p32">
            <a:extLst>
              <a:ext uri="{FF2B5EF4-FFF2-40B4-BE49-F238E27FC236}">
                <a16:creationId xmlns:a16="http://schemas.microsoft.com/office/drawing/2014/main" id="{9B2DD1A0-4F22-DEFD-8002-7BAA415311B0}"/>
              </a:ext>
            </a:extLst>
          </p:cNvPr>
          <p:cNvSpPr/>
          <p:nvPr/>
        </p:nvSpPr>
        <p:spPr>
          <a:xfrm>
            <a:off x="9441712" y="5901064"/>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Supply Chain Scheduler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Google Shape;523;p32">
            <a:extLst>
              <a:ext uri="{FF2B5EF4-FFF2-40B4-BE49-F238E27FC236}">
                <a16:creationId xmlns:a16="http://schemas.microsoft.com/office/drawing/2014/main" id="{6060AEDA-9EE3-B1DD-AB8E-13493FE2AB83}"/>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Uses smart scheduling logic to create optimized production plans that respect capacity, material, and labor constraints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2813040C-7F5D-FE9E-D4A3-702DD07B9B82}"/>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lt"/>
                <a:cs typeface="+mn-lt"/>
              </a:rPr>
              <a:t>Continuously adapts production schedules to maximize throughput and reduce delays</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Rounded Rectangle 50">
            <a:extLst>
              <a:ext uri="{FF2B5EF4-FFF2-40B4-BE49-F238E27FC236}">
                <a16:creationId xmlns:a16="http://schemas.microsoft.com/office/drawing/2014/main" id="{ECAE7454-FE85-55E5-20F9-17E54B0D37F3}"/>
              </a:ext>
            </a:extLst>
          </p:cNvPr>
          <p:cNvSpPr/>
          <p:nvPr/>
        </p:nvSpPr>
        <p:spPr>
          <a:xfrm>
            <a:off x="8691713" y="287405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a:t>
            </a: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Production Downtime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Optimal schedules reduce unplanned downtimes</a:t>
            </a: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Arrow: Up 56">
            <a:extLst>
              <a:ext uri="{FF2B5EF4-FFF2-40B4-BE49-F238E27FC236}">
                <a16:creationId xmlns:a16="http://schemas.microsoft.com/office/drawing/2014/main" id="{D5191B31-597E-A68F-C2DF-C78239AFC0A9}"/>
              </a:ext>
            </a:extLst>
          </p:cNvPr>
          <p:cNvSpPr/>
          <p:nvPr/>
        </p:nvSpPr>
        <p:spPr>
          <a:xfrm rot="10800000">
            <a:off x="8824290" y="2971267"/>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9464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B2622-D14E-AACC-3BFC-52CA552279A7}"/>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F7A1CC8A-4F42-DF57-B95D-F9C3FC2C23F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771647F7-4337-D499-A2E6-C3ACC782F43D}"/>
              </a:ext>
            </a:extLst>
          </p:cNvPr>
          <p:cNvSpPr/>
          <p:nvPr/>
        </p:nvSpPr>
        <p:spPr>
          <a:xfrm>
            <a:off x="601044" y="4881147"/>
            <a:ext cx="3832033" cy="63106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2A2E51CF-10BB-043C-8B5B-276ACBAB2DF2}"/>
              </a:ext>
            </a:extLst>
          </p:cNvPr>
          <p:cNvSpPr/>
          <p:nvPr/>
        </p:nvSpPr>
        <p:spPr>
          <a:xfrm>
            <a:off x="573158" y="1345793"/>
            <a:ext cx="3859919" cy="349157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mn-ea"/>
                <a:cs typeface="Segoe Sans Display"/>
                <a:sym typeface="DM Sans Light"/>
              </a:rPr>
              <a:t>Key Considerations to Address</a:t>
            </a:r>
            <a:endParaRPr kumimoji="0" lang="en-GB" sz="1050" b="0" i="0" u="none" strike="noStrike" kern="1200" cap="none" spc="0" normalizeH="0" baseline="0" noProof="0">
              <a:ln>
                <a:noFill/>
              </a:ln>
              <a:solidFill>
                <a:srgbClr val="0078D4"/>
              </a:solidFill>
              <a:effectLst/>
              <a:uLnTx/>
              <a:uFillTx/>
              <a:latin typeface="Segoe Sans Display"/>
              <a:ea typeface="+mn-ea"/>
              <a:cs typeface="Segoe Sans Display"/>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Pulls </a:t>
            </a: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current, historical and planned schedules from</a:t>
            </a: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 ERP (e.g., Dynamics 365) to set baseline schedules</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Streams equipment data from MES or IIOT to identify downtime events and trigger alerts based on predefined thresholds.</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Fetches shift rosters and absence data from HR systems (e.g., Workday) to get labor shortfalls.</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auto" latinLnBrk="0" hangingPunct="1">
              <a:lnSpc>
                <a:spcPct val="100000"/>
              </a:lnSpc>
              <a:spcBef>
                <a:spcPts val="600"/>
              </a:spcBef>
              <a:spcAft>
                <a:spcPct val="0"/>
              </a:spcAft>
              <a:buClrTx/>
              <a:buSzTx/>
              <a:buFont typeface="Arial,Sans-Serif"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Applies inventory and order priority rules from ERP and WMS (e.g., Power Platform) to sequence production and prevent shortages</a:t>
            </a: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Applies</a:t>
            </a: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 </a:t>
            </a: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constraint-based logic </a:t>
            </a: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using ERP and MES data to identify delays, stockouts, underutilization and to escalate issues</a:t>
            </a: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PII includes employee names, shift assignments, and absence details</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p:txBody>
      </p:sp>
      <p:sp>
        <p:nvSpPr>
          <p:cNvPr id="7" name="TextBox 6">
            <a:extLst>
              <a:ext uri="{FF2B5EF4-FFF2-40B4-BE49-F238E27FC236}">
                <a16:creationId xmlns:a16="http://schemas.microsoft.com/office/drawing/2014/main" id="{14765870-8C38-FAE6-0C03-15EC9E4D45D3}"/>
              </a:ext>
            </a:extLst>
          </p:cNvPr>
          <p:cNvSpPr txBox="1"/>
          <p:nvPr/>
        </p:nvSpPr>
        <p:spPr>
          <a:xfrm>
            <a:off x="724001" y="5066531"/>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Workflow</a:t>
            </a:r>
          </a:p>
        </p:txBody>
      </p:sp>
      <p:sp>
        <p:nvSpPr>
          <p:cNvPr id="8" name="TextBox 7">
            <a:extLst>
              <a:ext uri="{FF2B5EF4-FFF2-40B4-BE49-F238E27FC236}">
                <a16:creationId xmlns:a16="http://schemas.microsoft.com/office/drawing/2014/main" id="{B7D074C1-730E-D0A2-AEAA-40487E2D449C}"/>
              </a:ext>
            </a:extLst>
          </p:cNvPr>
          <p:cNvSpPr txBox="1"/>
          <p:nvPr/>
        </p:nvSpPr>
        <p:spPr>
          <a:xfrm>
            <a:off x="2193780" y="4896956"/>
            <a:ext cx="2298101" cy="646074"/>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Shift Planning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Manufacturing Inspector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Maintenance Prediction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Visual Work Instruction Agent</a:t>
            </a:r>
          </a:p>
        </p:txBody>
      </p:sp>
      <p:sp>
        <p:nvSpPr>
          <p:cNvPr id="3" name="Google Shape;115;p20">
            <a:extLst>
              <a:ext uri="{FF2B5EF4-FFF2-40B4-BE49-F238E27FC236}">
                <a16:creationId xmlns:a16="http://schemas.microsoft.com/office/drawing/2014/main" id="{3B337EB4-4BE7-6DE4-0C6C-8DE97AB51F7B}"/>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 INDUSTRY</a:t>
            </a:r>
          </a:p>
        </p:txBody>
      </p:sp>
      <p:sp>
        <p:nvSpPr>
          <p:cNvPr id="6" name="Google Shape;163;p22">
            <a:extLst>
              <a:ext uri="{FF2B5EF4-FFF2-40B4-BE49-F238E27FC236}">
                <a16:creationId xmlns:a16="http://schemas.microsoft.com/office/drawing/2014/main" id="{80B7FCDB-CDE9-4932-3542-AFEC4CD479CD}"/>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Production Schedule Optimizer 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F9CB9F6A-25E2-5CA0-12DF-C763D21F3D9C}"/>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a:ea typeface="+mn-ea"/>
                <a:cs typeface="Segoe Sans Display Semibold" pitchFamily="2" charset="0"/>
              </a:rPr>
              <a:t>Continuously adapts production schedules to maximize throughput and reduce delays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5" name="Rounded Rectangle 19">
            <a:extLst>
              <a:ext uri="{FF2B5EF4-FFF2-40B4-BE49-F238E27FC236}">
                <a16:creationId xmlns:a16="http://schemas.microsoft.com/office/drawing/2014/main" id="{856C376A-BE1A-8860-C49E-15D2788FEC80}"/>
              </a:ext>
            </a:extLst>
          </p:cNvPr>
          <p:cNvSpPr/>
          <p:nvPr/>
        </p:nvSpPr>
        <p:spPr>
          <a:xfrm>
            <a:off x="601043" y="5571794"/>
            <a:ext cx="3832033" cy="1125097"/>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7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Planner, Supervisor, Scheduler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ERP, MES and HR systems would expose APIs or have connectors to  fetch stocks, employee schedules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Other dependent agents should be ready and discoverable to be associated with this agent</a:t>
            </a:r>
            <a:endParaRPr kumimoji="0" lang="en-US" sz="6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endParaRPr>
          </a:p>
        </p:txBody>
      </p:sp>
      <p:sp>
        <p:nvSpPr>
          <p:cNvPr id="52" name="Rectangle 51">
            <a:extLst>
              <a:ext uri="{FF2B5EF4-FFF2-40B4-BE49-F238E27FC236}">
                <a16:creationId xmlns:a16="http://schemas.microsoft.com/office/drawing/2014/main" id="{D35AE917-3FF4-0947-7401-0C322C9DB442}"/>
              </a:ext>
            </a:extLst>
          </p:cNvPr>
          <p:cNvSpPr/>
          <p:nvPr/>
        </p:nvSpPr>
        <p:spPr bwMode="auto">
          <a:xfrm>
            <a:off x="4589547" y="4771924"/>
            <a:ext cx="911845" cy="2669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4" name="Rectangle 53">
            <a:extLst>
              <a:ext uri="{FF2B5EF4-FFF2-40B4-BE49-F238E27FC236}">
                <a16:creationId xmlns:a16="http://schemas.microsoft.com/office/drawing/2014/main" id="{95EE9B8D-3593-D377-8B5B-B24D8756A5BA}"/>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5" name="Rectangle 54">
            <a:extLst>
              <a:ext uri="{FF2B5EF4-FFF2-40B4-BE49-F238E27FC236}">
                <a16:creationId xmlns:a16="http://schemas.microsoft.com/office/drawing/2014/main" id="{CFAD4CA5-B1C4-468E-844D-443EE845EA1B}"/>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6C7C09C8-F665-6833-8A52-AF1BC56946D9}"/>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58" name="Graphic 57">
            <a:extLst>
              <a:ext uri="{FF2B5EF4-FFF2-40B4-BE49-F238E27FC236}">
                <a16:creationId xmlns:a16="http://schemas.microsoft.com/office/drawing/2014/main" id="{062B65B0-5DC6-A387-6880-D546AF896C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59" name="TextBox 58">
            <a:extLst>
              <a:ext uri="{FF2B5EF4-FFF2-40B4-BE49-F238E27FC236}">
                <a16:creationId xmlns:a16="http://schemas.microsoft.com/office/drawing/2014/main" id="{3B7AF6FD-BCC6-D5F3-22B1-DD2B738A9B7B}"/>
              </a:ext>
            </a:extLst>
          </p:cNvPr>
          <p:cNvSpPr txBox="1"/>
          <p:nvPr/>
        </p:nvSpPr>
        <p:spPr>
          <a:xfrm>
            <a:off x="9688963"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60" name="TextBox 59">
            <a:extLst>
              <a:ext uri="{FF2B5EF4-FFF2-40B4-BE49-F238E27FC236}">
                <a16:creationId xmlns:a16="http://schemas.microsoft.com/office/drawing/2014/main" id="{C42BEBE5-7340-F7ED-4F11-E60CF3090933}"/>
              </a:ext>
            </a:extLst>
          </p:cNvPr>
          <p:cNvSpPr txBox="1"/>
          <p:nvPr/>
        </p:nvSpPr>
        <p:spPr>
          <a:xfrm>
            <a:off x="9422768"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61" name="Graphic 60">
            <a:extLst>
              <a:ext uri="{FF2B5EF4-FFF2-40B4-BE49-F238E27FC236}">
                <a16:creationId xmlns:a16="http://schemas.microsoft.com/office/drawing/2014/main" id="{D57D15BF-B6BC-7A7B-4429-813D1772E0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62" name="Straight Arrow Connector 61">
            <a:extLst>
              <a:ext uri="{FF2B5EF4-FFF2-40B4-BE49-F238E27FC236}">
                <a16:creationId xmlns:a16="http://schemas.microsoft.com/office/drawing/2014/main" id="{7C724396-5927-F1E8-65AF-C7D3D0E5E8CD}"/>
              </a:ext>
            </a:extLst>
          </p:cNvPr>
          <p:cNvCxnSpPr>
            <a:cxnSpLocks/>
            <a:endCxn id="61"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31C9147-1250-0BEA-AFCA-BB53241DAEF2}"/>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65" name="Rectangle 64">
            <a:extLst>
              <a:ext uri="{FF2B5EF4-FFF2-40B4-BE49-F238E27FC236}">
                <a16:creationId xmlns:a16="http://schemas.microsoft.com/office/drawing/2014/main" id="{ACD5B3C8-6ECB-85D9-FC21-21E3C21E469D}"/>
              </a:ext>
            </a:extLst>
          </p:cNvPr>
          <p:cNvSpPr/>
          <p:nvPr/>
        </p:nvSpPr>
        <p:spPr bwMode="auto">
          <a:xfrm>
            <a:off x="5827201"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5" name="Rectangle: Rounded Corners 84">
            <a:extLst>
              <a:ext uri="{FF2B5EF4-FFF2-40B4-BE49-F238E27FC236}">
                <a16:creationId xmlns:a16="http://schemas.microsoft.com/office/drawing/2014/main" id="{F908EDF9-BAC4-DBB1-5B24-99BD969CF4BD}"/>
              </a:ext>
            </a:extLst>
          </p:cNvPr>
          <p:cNvSpPr/>
          <p:nvPr/>
        </p:nvSpPr>
        <p:spPr bwMode="auto">
          <a:xfrm>
            <a:off x="5873677" y="3052838"/>
            <a:ext cx="1612232" cy="887680"/>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6" name="Rectangle: Rounded Corners 85">
            <a:extLst>
              <a:ext uri="{FF2B5EF4-FFF2-40B4-BE49-F238E27FC236}">
                <a16:creationId xmlns:a16="http://schemas.microsoft.com/office/drawing/2014/main" id="{353F7F87-846C-EAD4-A5C0-C026A8649FDE}"/>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7" name="TextBox 86">
            <a:extLst>
              <a:ext uri="{FF2B5EF4-FFF2-40B4-BE49-F238E27FC236}">
                <a16:creationId xmlns:a16="http://schemas.microsoft.com/office/drawing/2014/main" id="{B9ABF425-82A4-A507-4656-41BBAC62365D}"/>
              </a:ext>
            </a:extLst>
          </p:cNvPr>
          <p:cNvSpPr txBox="1"/>
          <p:nvPr/>
        </p:nvSpPr>
        <p:spPr>
          <a:xfrm>
            <a:off x="6508795" y="3041924"/>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88" name="TextBox 87">
            <a:extLst>
              <a:ext uri="{FF2B5EF4-FFF2-40B4-BE49-F238E27FC236}">
                <a16:creationId xmlns:a16="http://schemas.microsoft.com/office/drawing/2014/main" id="{DB2A2F8F-6B5A-8C3E-1ABB-0C71862EEACC}"/>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92" name="Graphic 91">
            <a:extLst>
              <a:ext uri="{FF2B5EF4-FFF2-40B4-BE49-F238E27FC236}">
                <a16:creationId xmlns:a16="http://schemas.microsoft.com/office/drawing/2014/main" id="{53FE561B-B2AF-E49E-317B-59FFBA3551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542960"/>
            <a:ext cx="227480" cy="227480"/>
          </a:xfrm>
          <a:prstGeom prst="rect">
            <a:avLst/>
          </a:prstGeom>
        </p:spPr>
      </p:pic>
      <p:sp>
        <p:nvSpPr>
          <p:cNvPr id="93" name="TextBox 92">
            <a:extLst>
              <a:ext uri="{FF2B5EF4-FFF2-40B4-BE49-F238E27FC236}">
                <a16:creationId xmlns:a16="http://schemas.microsoft.com/office/drawing/2014/main" id="{53D076E4-1452-0E6A-D24D-B91DC2050C86}"/>
              </a:ext>
            </a:extLst>
          </p:cNvPr>
          <p:cNvSpPr txBox="1"/>
          <p:nvPr/>
        </p:nvSpPr>
        <p:spPr>
          <a:xfrm>
            <a:off x="6855476" y="1991043"/>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94" name="Graphic 93">
            <a:extLst>
              <a:ext uri="{FF2B5EF4-FFF2-40B4-BE49-F238E27FC236}">
                <a16:creationId xmlns:a16="http://schemas.microsoft.com/office/drawing/2014/main" id="{AFE36D75-4419-940C-8432-9952BF57E8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95" name="TextBox 94">
            <a:extLst>
              <a:ext uri="{FF2B5EF4-FFF2-40B4-BE49-F238E27FC236}">
                <a16:creationId xmlns:a16="http://schemas.microsoft.com/office/drawing/2014/main" id="{CE9575F4-459E-5A90-B479-123E07FFD581}"/>
              </a:ext>
            </a:extLst>
          </p:cNvPr>
          <p:cNvSpPr txBox="1"/>
          <p:nvPr/>
        </p:nvSpPr>
        <p:spPr>
          <a:xfrm>
            <a:off x="6326028" y="4520386"/>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8a. Agent logs are displayed</a:t>
            </a:r>
          </a:p>
        </p:txBody>
      </p:sp>
      <p:sp>
        <p:nvSpPr>
          <p:cNvPr id="96" name="Rectangle 95">
            <a:extLst>
              <a:ext uri="{FF2B5EF4-FFF2-40B4-BE49-F238E27FC236}">
                <a16:creationId xmlns:a16="http://schemas.microsoft.com/office/drawing/2014/main" id="{19FAB794-998B-A910-46CC-708065E52A70}"/>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97" name="Graphic 96">
            <a:extLst>
              <a:ext uri="{FF2B5EF4-FFF2-40B4-BE49-F238E27FC236}">
                <a16:creationId xmlns:a16="http://schemas.microsoft.com/office/drawing/2014/main" id="{73AD7690-04A1-78DE-006A-1585C78414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98" name="Graphic 97">
            <a:extLst>
              <a:ext uri="{FF2B5EF4-FFF2-40B4-BE49-F238E27FC236}">
                <a16:creationId xmlns:a16="http://schemas.microsoft.com/office/drawing/2014/main" id="{FD9895E4-D73C-87B4-9D21-93DB92D00D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99" name="TextBox 98">
            <a:extLst>
              <a:ext uri="{FF2B5EF4-FFF2-40B4-BE49-F238E27FC236}">
                <a16:creationId xmlns:a16="http://schemas.microsoft.com/office/drawing/2014/main" id="{AF70C9D6-FE62-151F-1284-01DC08E8EE77}"/>
              </a:ext>
            </a:extLst>
          </p:cNvPr>
          <p:cNvSpPr txBox="1"/>
          <p:nvPr/>
        </p:nvSpPr>
        <p:spPr>
          <a:xfrm>
            <a:off x="8423777" y="4808599"/>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100" name="Rectangle: Rounded Corners 99">
            <a:extLst>
              <a:ext uri="{FF2B5EF4-FFF2-40B4-BE49-F238E27FC236}">
                <a16:creationId xmlns:a16="http://schemas.microsoft.com/office/drawing/2014/main" id="{FC6C2479-1997-F306-F84C-FDDCBFA30267}"/>
              </a:ext>
            </a:extLst>
          </p:cNvPr>
          <p:cNvSpPr/>
          <p:nvPr/>
        </p:nvSpPr>
        <p:spPr bwMode="auto">
          <a:xfrm>
            <a:off x="7717579"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4" name="TextBox 103">
            <a:extLst>
              <a:ext uri="{FF2B5EF4-FFF2-40B4-BE49-F238E27FC236}">
                <a16:creationId xmlns:a16="http://schemas.microsoft.com/office/drawing/2014/main" id="{F4CF72CC-0E59-F823-0A5F-A4A768E05312}"/>
              </a:ext>
            </a:extLst>
          </p:cNvPr>
          <p:cNvSpPr txBox="1"/>
          <p:nvPr/>
        </p:nvSpPr>
        <p:spPr>
          <a:xfrm>
            <a:off x="8113746" y="3091581"/>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05" name="Graphic 104">
            <a:extLst>
              <a:ext uri="{FF2B5EF4-FFF2-40B4-BE49-F238E27FC236}">
                <a16:creationId xmlns:a16="http://schemas.microsoft.com/office/drawing/2014/main" id="{61465263-8E56-EEF7-C7DC-7C558EF4BD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106" name="TextBox 105">
            <a:extLst>
              <a:ext uri="{FF2B5EF4-FFF2-40B4-BE49-F238E27FC236}">
                <a16:creationId xmlns:a16="http://schemas.microsoft.com/office/drawing/2014/main" id="{6245E900-D4A9-1CF9-CBD1-3D2D13396EA8}"/>
              </a:ext>
            </a:extLst>
          </p:cNvPr>
          <p:cNvSpPr txBox="1"/>
          <p:nvPr/>
        </p:nvSpPr>
        <p:spPr>
          <a:xfrm>
            <a:off x="7851724" y="3605018"/>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08" name="TextBox 107">
            <a:extLst>
              <a:ext uri="{FF2B5EF4-FFF2-40B4-BE49-F238E27FC236}">
                <a16:creationId xmlns:a16="http://schemas.microsoft.com/office/drawing/2014/main" id="{6302B24F-8BC5-F334-3C3D-9A13AAD8310D}"/>
              </a:ext>
            </a:extLst>
          </p:cNvPr>
          <p:cNvSpPr txBox="1"/>
          <p:nvPr/>
        </p:nvSpPr>
        <p:spPr>
          <a:xfrm>
            <a:off x="8534343" y="3592902"/>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Document(versioned)</a:t>
            </a:r>
          </a:p>
        </p:txBody>
      </p:sp>
      <p:pic>
        <p:nvPicPr>
          <p:cNvPr id="109" name="Graphic 108">
            <a:extLst>
              <a:ext uri="{FF2B5EF4-FFF2-40B4-BE49-F238E27FC236}">
                <a16:creationId xmlns:a16="http://schemas.microsoft.com/office/drawing/2014/main" id="{C019DCC6-2438-60A7-F91F-84D385BD4D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112" name="Graphic 111">
            <a:extLst>
              <a:ext uri="{FF2B5EF4-FFF2-40B4-BE49-F238E27FC236}">
                <a16:creationId xmlns:a16="http://schemas.microsoft.com/office/drawing/2014/main" id="{CEEF5382-81F6-ED91-720C-A1A4FD5DAE7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6339" y="3318762"/>
            <a:ext cx="227480" cy="227480"/>
          </a:xfrm>
          <a:prstGeom prst="rect">
            <a:avLst/>
          </a:prstGeom>
        </p:spPr>
      </p:pic>
      <p:sp>
        <p:nvSpPr>
          <p:cNvPr id="113" name="Rectangle 112">
            <a:extLst>
              <a:ext uri="{FF2B5EF4-FFF2-40B4-BE49-F238E27FC236}">
                <a16:creationId xmlns:a16="http://schemas.microsoft.com/office/drawing/2014/main" id="{5708ED27-4599-A015-B7A6-B9B8EC18B676}"/>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4" name="TextBox 113">
            <a:extLst>
              <a:ext uri="{FF2B5EF4-FFF2-40B4-BE49-F238E27FC236}">
                <a16:creationId xmlns:a16="http://schemas.microsoft.com/office/drawing/2014/main" id="{736EA4FE-DF14-CD8B-AA2A-902557395BC3}"/>
              </a:ext>
            </a:extLst>
          </p:cNvPr>
          <p:cNvSpPr txBox="1"/>
          <p:nvPr/>
        </p:nvSpPr>
        <p:spPr>
          <a:xfrm>
            <a:off x="11287238" y="2940119"/>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Production Planner</a:t>
            </a:r>
          </a:p>
        </p:txBody>
      </p:sp>
      <p:sp>
        <p:nvSpPr>
          <p:cNvPr id="117" name="TextBox 116">
            <a:extLst>
              <a:ext uri="{FF2B5EF4-FFF2-40B4-BE49-F238E27FC236}">
                <a16:creationId xmlns:a16="http://schemas.microsoft.com/office/drawing/2014/main" id="{EB85EA4C-0FF4-2C4F-B875-78869B0EBAE6}"/>
              </a:ext>
            </a:extLst>
          </p:cNvPr>
          <p:cNvSpPr txBox="1"/>
          <p:nvPr/>
        </p:nvSpPr>
        <p:spPr>
          <a:xfrm>
            <a:off x="11287238" y="3635447"/>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Factory Supervisor</a:t>
            </a:r>
          </a:p>
        </p:txBody>
      </p:sp>
      <p:sp>
        <p:nvSpPr>
          <p:cNvPr id="118" name="TextBox 117">
            <a:extLst>
              <a:ext uri="{FF2B5EF4-FFF2-40B4-BE49-F238E27FC236}">
                <a16:creationId xmlns:a16="http://schemas.microsoft.com/office/drawing/2014/main" id="{59F2058E-F69E-7996-283A-9F32D05186BB}"/>
              </a:ext>
            </a:extLst>
          </p:cNvPr>
          <p:cNvSpPr txBox="1"/>
          <p:nvPr/>
        </p:nvSpPr>
        <p:spPr>
          <a:xfrm>
            <a:off x="11287238" y="4330773"/>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Supply Chain Scheduler</a:t>
            </a:r>
          </a:p>
        </p:txBody>
      </p:sp>
      <p:pic>
        <p:nvPicPr>
          <p:cNvPr id="120" name="Graphic 119" descr="Office worker female outline">
            <a:extLst>
              <a:ext uri="{FF2B5EF4-FFF2-40B4-BE49-F238E27FC236}">
                <a16:creationId xmlns:a16="http://schemas.microsoft.com/office/drawing/2014/main" id="{0FEDE403-2C23-F596-4D56-6761EC77553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232033"/>
            <a:ext cx="296166" cy="296166"/>
          </a:xfrm>
          <a:prstGeom prst="rect">
            <a:avLst/>
          </a:prstGeom>
        </p:spPr>
      </p:pic>
      <p:pic>
        <p:nvPicPr>
          <p:cNvPr id="121" name="Graphic 120" descr="Office worker male outline">
            <a:extLst>
              <a:ext uri="{FF2B5EF4-FFF2-40B4-BE49-F238E27FC236}">
                <a16:creationId xmlns:a16="http://schemas.microsoft.com/office/drawing/2014/main" id="{025A4D49-C1BB-FC7B-0F3C-2133910DAEA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122" name="Graphic 121" descr="Office worker female outline">
            <a:extLst>
              <a:ext uri="{FF2B5EF4-FFF2-40B4-BE49-F238E27FC236}">
                <a16:creationId xmlns:a16="http://schemas.microsoft.com/office/drawing/2014/main" id="{D6A31811-B7A4-F899-E4F9-E5D157CD779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27361"/>
            <a:ext cx="296166" cy="296166"/>
          </a:xfrm>
          <a:prstGeom prst="rect">
            <a:avLst/>
          </a:prstGeom>
        </p:spPr>
      </p:pic>
      <p:sp>
        <p:nvSpPr>
          <p:cNvPr id="123" name="TextBox 122">
            <a:extLst>
              <a:ext uri="{FF2B5EF4-FFF2-40B4-BE49-F238E27FC236}">
                <a16:creationId xmlns:a16="http://schemas.microsoft.com/office/drawing/2014/main" id="{8454E5B8-D5F4-7421-A90F-9BD25E9EEBD8}"/>
              </a:ext>
            </a:extLst>
          </p:cNvPr>
          <p:cNvSpPr txBox="1"/>
          <p:nvPr/>
        </p:nvSpPr>
        <p:spPr>
          <a:xfrm>
            <a:off x="11215147" y="2269799"/>
            <a:ext cx="751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124" name="Rectangle 123">
            <a:extLst>
              <a:ext uri="{FF2B5EF4-FFF2-40B4-BE49-F238E27FC236}">
                <a16:creationId xmlns:a16="http://schemas.microsoft.com/office/drawing/2014/main" id="{9AFA8AD6-7601-C298-CD53-247AD36E84EE}"/>
              </a:ext>
            </a:extLst>
          </p:cNvPr>
          <p:cNvSpPr/>
          <p:nvPr/>
        </p:nvSpPr>
        <p:spPr bwMode="auto">
          <a:xfrm>
            <a:off x="4592608" y="2392910"/>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5" name="Rectangle 124">
            <a:extLst>
              <a:ext uri="{FF2B5EF4-FFF2-40B4-BE49-F238E27FC236}">
                <a16:creationId xmlns:a16="http://schemas.microsoft.com/office/drawing/2014/main" id="{EBA9A248-8B81-D6AD-6634-4659BA004FA3}"/>
              </a:ext>
            </a:extLst>
          </p:cNvPr>
          <p:cNvSpPr/>
          <p:nvPr/>
        </p:nvSpPr>
        <p:spPr bwMode="auto">
          <a:xfrm>
            <a:off x="4592608" y="3005569"/>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6" name="Rectangle 125">
            <a:extLst>
              <a:ext uri="{FF2B5EF4-FFF2-40B4-BE49-F238E27FC236}">
                <a16:creationId xmlns:a16="http://schemas.microsoft.com/office/drawing/2014/main" id="{C0F4DD74-C278-D2B1-F25D-51FE1F60FCD2}"/>
              </a:ext>
            </a:extLst>
          </p:cNvPr>
          <p:cNvSpPr/>
          <p:nvPr/>
        </p:nvSpPr>
        <p:spPr bwMode="auto">
          <a:xfrm>
            <a:off x="4592608" y="3618228"/>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7" name="Rectangle 126">
            <a:extLst>
              <a:ext uri="{FF2B5EF4-FFF2-40B4-BE49-F238E27FC236}">
                <a16:creationId xmlns:a16="http://schemas.microsoft.com/office/drawing/2014/main" id="{9A5C4A02-1054-407D-4D5D-2FC9BBC601F1}"/>
              </a:ext>
            </a:extLst>
          </p:cNvPr>
          <p:cNvSpPr/>
          <p:nvPr/>
        </p:nvSpPr>
        <p:spPr bwMode="auto">
          <a:xfrm>
            <a:off x="4732060" y="3934776"/>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9" name="Rectangle 128">
            <a:extLst>
              <a:ext uri="{FF2B5EF4-FFF2-40B4-BE49-F238E27FC236}">
                <a16:creationId xmlns:a16="http://schemas.microsoft.com/office/drawing/2014/main" id="{B4CE2349-B264-0DAB-6445-E3C471A75C09}"/>
              </a:ext>
            </a:extLst>
          </p:cNvPr>
          <p:cNvSpPr/>
          <p:nvPr/>
        </p:nvSpPr>
        <p:spPr bwMode="auto">
          <a:xfrm>
            <a:off x="4732060" y="3325383"/>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1" name="Rectangle 130">
            <a:extLst>
              <a:ext uri="{FF2B5EF4-FFF2-40B4-BE49-F238E27FC236}">
                <a16:creationId xmlns:a16="http://schemas.microsoft.com/office/drawing/2014/main" id="{DBA0FB8C-D89C-F1E7-DE82-2C33779726AC}"/>
              </a:ext>
            </a:extLst>
          </p:cNvPr>
          <p:cNvSpPr/>
          <p:nvPr/>
        </p:nvSpPr>
        <p:spPr bwMode="auto">
          <a:xfrm>
            <a:off x="4732060" y="2715991"/>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2" name="TextBox 131">
            <a:extLst>
              <a:ext uri="{FF2B5EF4-FFF2-40B4-BE49-F238E27FC236}">
                <a16:creationId xmlns:a16="http://schemas.microsoft.com/office/drawing/2014/main" id="{E45E7ECE-FEBA-CFC9-65B1-A2164A0F2F30}"/>
              </a:ext>
            </a:extLst>
          </p:cNvPr>
          <p:cNvSpPr txBox="1"/>
          <p:nvPr/>
        </p:nvSpPr>
        <p:spPr>
          <a:xfrm>
            <a:off x="4744846" y="2747853"/>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ERP System</a:t>
            </a:r>
          </a:p>
        </p:txBody>
      </p:sp>
      <p:sp>
        <p:nvSpPr>
          <p:cNvPr id="133" name="TextBox 132">
            <a:extLst>
              <a:ext uri="{FF2B5EF4-FFF2-40B4-BE49-F238E27FC236}">
                <a16:creationId xmlns:a16="http://schemas.microsoft.com/office/drawing/2014/main" id="{412B062E-E23A-98D8-9D77-FBC563D0F128}"/>
              </a:ext>
            </a:extLst>
          </p:cNvPr>
          <p:cNvSpPr txBox="1"/>
          <p:nvPr/>
        </p:nvSpPr>
        <p:spPr>
          <a:xfrm>
            <a:off x="4744846" y="3357245"/>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HR System</a:t>
            </a:r>
          </a:p>
        </p:txBody>
      </p:sp>
      <p:sp>
        <p:nvSpPr>
          <p:cNvPr id="134" name="TextBox 133">
            <a:extLst>
              <a:ext uri="{FF2B5EF4-FFF2-40B4-BE49-F238E27FC236}">
                <a16:creationId xmlns:a16="http://schemas.microsoft.com/office/drawing/2014/main" id="{F7D4F160-06AD-7766-1F74-F4F3E71ED4D6}"/>
              </a:ext>
            </a:extLst>
          </p:cNvPr>
          <p:cNvSpPr txBox="1"/>
          <p:nvPr/>
        </p:nvSpPr>
        <p:spPr>
          <a:xfrm>
            <a:off x="4744846" y="3966638"/>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IOT System</a:t>
            </a:r>
          </a:p>
        </p:txBody>
      </p:sp>
      <p:sp>
        <p:nvSpPr>
          <p:cNvPr id="135" name="TextBox 134">
            <a:extLst>
              <a:ext uri="{FF2B5EF4-FFF2-40B4-BE49-F238E27FC236}">
                <a16:creationId xmlns:a16="http://schemas.microsoft.com/office/drawing/2014/main" id="{507A3204-2722-9609-3668-443E559CA0D6}"/>
              </a:ext>
            </a:extLst>
          </p:cNvPr>
          <p:cNvSpPr txBox="1"/>
          <p:nvPr/>
        </p:nvSpPr>
        <p:spPr>
          <a:xfrm>
            <a:off x="4741785" y="4828434"/>
            <a:ext cx="6073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Azure Machine Learning Model</a:t>
            </a:r>
          </a:p>
        </p:txBody>
      </p:sp>
      <p:cxnSp>
        <p:nvCxnSpPr>
          <p:cNvPr id="136" name="Connector: Elbow 135">
            <a:extLst>
              <a:ext uri="{FF2B5EF4-FFF2-40B4-BE49-F238E27FC236}">
                <a16:creationId xmlns:a16="http://schemas.microsoft.com/office/drawing/2014/main" id="{BF7B55CE-F327-5513-828D-E748ED2CA7BE}"/>
              </a:ext>
            </a:extLst>
          </p:cNvPr>
          <p:cNvCxnSpPr>
            <a:cxnSpLocks/>
            <a:stCxn id="124" idx="3"/>
          </p:cNvCxnSpPr>
          <p:nvPr/>
        </p:nvCxnSpPr>
        <p:spPr>
          <a:xfrm>
            <a:off x="5504453" y="2638161"/>
            <a:ext cx="1678046" cy="57653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643F0897-F649-5838-2451-B43C133D7E0F}"/>
              </a:ext>
            </a:extLst>
          </p:cNvPr>
          <p:cNvSpPr txBox="1"/>
          <p:nvPr/>
        </p:nvSpPr>
        <p:spPr>
          <a:xfrm>
            <a:off x="5988269" y="2536823"/>
            <a:ext cx="10804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 Periodically syncs inventory details</a:t>
            </a:r>
          </a:p>
        </p:txBody>
      </p:sp>
      <p:cxnSp>
        <p:nvCxnSpPr>
          <p:cNvPr id="138" name="Connector: Elbow 137">
            <a:extLst>
              <a:ext uri="{FF2B5EF4-FFF2-40B4-BE49-F238E27FC236}">
                <a16:creationId xmlns:a16="http://schemas.microsoft.com/office/drawing/2014/main" id="{5FB0F3FD-76B3-2417-02DE-111C3983155B}"/>
              </a:ext>
            </a:extLst>
          </p:cNvPr>
          <p:cNvCxnSpPr>
            <a:cxnSpLocks/>
            <a:stCxn id="125" idx="3"/>
          </p:cNvCxnSpPr>
          <p:nvPr/>
        </p:nvCxnSpPr>
        <p:spPr>
          <a:xfrm flipV="1">
            <a:off x="5504453" y="3214692"/>
            <a:ext cx="1678046" cy="36128"/>
          </a:xfrm>
          <a:prstGeom prst="bentConnector4">
            <a:avLst>
              <a:gd name="adj1" fmla="val 11181"/>
              <a:gd name="adj2" fmla="val 1071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BA516871-F7B4-9D5E-5481-DF9BC522C945}"/>
              </a:ext>
            </a:extLst>
          </p:cNvPr>
          <p:cNvSpPr txBox="1"/>
          <p:nvPr/>
        </p:nvSpPr>
        <p:spPr>
          <a:xfrm>
            <a:off x="5973114" y="2749704"/>
            <a:ext cx="10804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1b. Periodically syncs workforce details</a:t>
            </a:r>
          </a:p>
        </p:txBody>
      </p:sp>
      <p:cxnSp>
        <p:nvCxnSpPr>
          <p:cNvPr id="141" name="Straight Arrow Connector 140">
            <a:extLst>
              <a:ext uri="{FF2B5EF4-FFF2-40B4-BE49-F238E27FC236}">
                <a16:creationId xmlns:a16="http://schemas.microsoft.com/office/drawing/2014/main" id="{D37979E8-52D9-AAB5-C770-0560095AF25F}"/>
              </a:ext>
            </a:extLst>
          </p:cNvPr>
          <p:cNvCxnSpPr>
            <a:cxnSpLocks/>
            <a:stCxn id="126" idx="2"/>
            <a:endCxn id="52" idx="0"/>
          </p:cNvCxnSpPr>
          <p:nvPr/>
        </p:nvCxnSpPr>
        <p:spPr>
          <a:xfrm flipH="1">
            <a:off x="5045470" y="4108729"/>
            <a:ext cx="3061" cy="66319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0430952-D34F-267C-A5F2-9237C985D71E}"/>
              </a:ext>
            </a:extLst>
          </p:cNvPr>
          <p:cNvSpPr txBox="1"/>
          <p:nvPr/>
        </p:nvSpPr>
        <p:spPr>
          <a:xfrm>
            <a:off x="4493012" y="4293019"/>
            <a:ext cx="52130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1c.  IOT data is sent</a:t>
            </a:r>
          </a:p>
        </p:txBody>
      </p:sp>
      <p:cxnSp>
        <p:nvCxnSpPr>
          <p:cNvPr id="145" name="Connector: Elbow 144">
            <a:extLst>
              <a:ext uri="{FF2B5EF4-FFF2-40B4-BE49-F238E27FC236}">
                <a16:creationId xmlns:a16="http://schemas.microsoft.com/office/drawing/2014/main" id="{58DF4FBB-D95B-AB34-E01C-B9B557669D8F}"/>
              </a:ext>
            </a:extLst>
          </p:cNvPr>
          <p:cNvCxnSpPr>
            <a:cxnSpLocks/>
          </p:cNvCxnSpPr>
          <p:nvPr/>
        </p:nvCxnSpPr>
        <p:spPr>
          <a:xfrm rot="5400000" flipH="1" flipV="1">
            <a:off x="5058984" y="3750043"/>
            <a:ext cx="1271979" cy="771785"/>
          </a:xfrm>
          <a:prstGeom prst="bentConnector3">
            <a:avLst>
              <a:gd name="adj1" fmla="val 4789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714A8A26-832E-62A6-A1DD-CDF0EF9787AA}"/>
              </a:ext>
            </a:extLst>
          </p:cNvPr>
          <p:cNvSpPr txBox="1"/>
          <p:nvPr/>
        </p:nvSpPr>
        <p:spPr>
          <a:xfrm>
            <a:off x="5319977" y="4181593"/>
            <a:ext cx="50521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1d. Sends anomalies</a:t>
            </a:r>
          </a:p>
        </p:txBody>
      </p:sp>
      <p:cxnSp>
        <p:nvCxnSpPr>
          <p:cNvPr id="148" name="Connector: Elbow 147">
            <a:extLst>
              <a:ext uri="{FF2B5EF4-FFF2-40B4-BE49-F238E27FC236}">
                <a16:creationId xmlns:a16="http://schemas.microsoft.com/office/drawing/2014/main" id="{78E99684-32EB-8C56-2BBD-2B1181558679}"/>
              </a:ext>
            </a:extLst>
          </p:cNvPr>
          <p:cNvCxnSpPr>
            <a:cxnSpLocks/>
          </p:cNvCxnSpPr>
          <p:nvPr/>
        </p:nvCxnSpPr>
        <p:spPr>
          <a:xfrm rot="5400000" flipH="1" flipV="1">
            <a:off x="7297566" y="2915043"/>
            <a:ext cx="28836" cy="127361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8C417059-E259-0FC3-4465-07344B31F68C}"/>
              </a:ext>
            </a:extLst>
          </p:cNvPr>
          <p:cNvSpPr txBox="1"/>
          <p:nvPr/>
        </p:nvSpPr>
        <p:spPr>
          <a:xfrm>
            <a:off x="7341738" y="3261668"/>
            <a:ext cx="449416"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Inventory and Shifts are pushed</a:t>
            </a:r>
          </a:p>
        </p:txBody>
      </p:sp>
      <p:cxnSp>
        <p:nvCxnSpPr>
          <p:cNvPr id="151" name="Connector: Elbow 150">
            <a:extLst>
              <a:ext uri="{FF2B5EF4-FFF2-40B4-BE49-F238E27FC236}">
                <a16:creationId xmlns:a16="http://schemas.microsoft.com/office/drawing/2014/main" id="{10D83723-B071-C5D8-23B4-77051565CE06}"/>
              </a:ext>
            </a:extLst>
          </p:cNvPr>
          <p:cNvCxnSpPr>
            <a:cxnSpLocks/>
            <a:stCxn id="92" idx="2"/>
            <a:endCxn id="108" idx="2"/>
          </p:cNvCxnSpPr>
          <p:nvPr/>
        </p:nvCxnSpPr>
        <p:spPr>
          <a:xfrm rot="5400000" flipH="1" flipV="1">
            <a:off x="7790158" y="2636424"/>
            <a:ext cx="23650" cy="2244381"/>
          </a:xfrm>
          <a:prstGeom prst="bentConnector3">
            <a:avLst>
              <a:gd name="adj1" fmla="val -104471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C6EB888C-F71A-39E7-5DE7-186EFD66E9D2}"/>
              </a:ext>
            </a:extLst>
          </p:cNvPr>
          <p:cNvSpPr txBox="1"/>
          <p:nvPr/>
        </p:nvSpPr>
        <p:spPr>
          <a:xfrm>
            <a:off x="7097465" y="3833306"/>
            <a:ext cx="150851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Anomalies (equipment performance, health status) logs create a summarization report</a:t>
            </a:r>
          </a:p>
        </p:txBody>
      </p:sp>
      <p:cxnSp>
        <p:nvCxnSpPr>
          <p:cNvPr id="153" name="Connector: Elbow 152">
            <a:extLst>
              <a:ext uri="{FF2B5EF4-FFF2-40B4-BE49-F238E27FC236}">
                <a16:creationId xmlns:a16="http://schemas.microsoft.com/office/drawing/2014/main" id="{A70FE875-BF06-A74D-E4CC-4524B9D5B229}"/>
              </a:ext>
            </a:extLst>
          </p:cNvPr>
          <p:cNvCxnSpPr>
            <a:cxnSpLocks/>
            <a:stCxn id="109" idx="3"/>
            <a:endCxn id="94" idx="3"/>
          </p:cNvCxnSpPr>
          <p:nvPr/>
        </p:nvCxnSpPr>
        <p:spPr>
          <a:xfrm flipH="1" flipV="1">
            <a:off x="8632287" y="2415701"/>
            <a:ext cx="487184" cy="983842"/>
          </a:xfrm>
          <a:prstGeom prst="bentConnector3">
            <a:avLst>
              <a:gd name="adj1" fmla="val -4692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16EDBB85-F9BA-0550-911F-A1978AE826A0}"/>
              </a:ext>
            </a:extLst>
          </p:cNvPr>
          <p:cNvSpPr txBox="1"/>
          <p:nvPr/>
        </p:nvSpPr>
        <p:spPr>
          <a:xfrm>
            <a:off x="9320032" y="2499435"/>
            <a:ext cx="79026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Triggers topic</a:t>
            </a:r>
          </a:p>
        </p:txBody>
      </p:sp>
      <p:cxnSp>
        <p:nvCxnSpPr>
          <p:cNvPr id="155" name="Connector: Elbow 154">
            <a:extLst>
              <a:ext uri="{FF2B5EF4-FFF2-40B4-BE49-F238E27FC236}">
                <a16:creationId xmlns:a16="http://schemas.microsoft.com/office/drawing/2014/main" id="{4E2EC300-9BE8-4305-7E1E-B08E582790C3}"/>
              </a:ext>
            </a:extLst>
          </p:cNvPr>
          <p:cNvCxnSpPr>
            <a:cxnSpLocks/>
            <a:stCxn id="94" idx="1"/>
          </p:cNvCxnSpPr>
          <p:nvPr/>
        </p:nvCxnSpPr>
        <p:spPr>
          <a:xfrm rot="10800000" flipV="1">
            <a:off x="7283933" y="2415700"/>
            <a:ext cx="746596" cy="637137"/>
          </a:xfrm>
          <a:prstGeom prst="bentConnector3">
            <a:avLst>
              <a:gd name="adj1" fmla="val 10033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8902754C-47A1-8769-72E5-3A15177DAC5C}"/>
              </a:ext>
            </a:extLst>
          </p:cNvPr>
          <p:cNvSpPr txBox="1"/>
          <p:nvPr/>
        </p:nvSpPr>
        <p:spPr>
          <a:xfrm>
            <a:off x="7256732" y="2149845"/>
            <a:ext cx="79026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5a. Derives maintenance requirement and invokes action</a:t>
            </a:r>
          </a:p>
        </p:txBody>
      </p:sp>
      <p:cxnSp>
        <p:nvCxnSpPr>
          <p:cNvPr id="157" name="Straight Arrow Connector 156">
            <a:extLst>
              <a:ext uri="{FF2B5EF4-FFF2-40B4-BE49-F238E27FC236}">
                <a16:creationId xmlns:a16="http://schemas.microsoft.com/office/drawing/2014/main" id="{622AC664-D20F-74A5-38FB-BD2D08C1BB6B}"/>
              </a:ext>
            </a:extLst>
          </p:cNvPr>
          <p:cNvCxnSpPr>
            <a:cxnSpLocks/>
          </p:cNvCxnSpPr>
          <p:nvPr/>
        </p:nvCxnSpPr>
        <p:spPr>
          <a:xfrm flipH="1">
            <a:off x="6757943" y="3698493"/>
            <a:ext cx="120634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E86CED07-5720-0664-D262-07DC53543A9E}"/>
              </a:ext>
            </a:extLst>
          </p:cNvPr>
          <p:cNvSpPr txBox="1"/>
          <p:nvPr/>
        </p:nvSpPr>
        <p:spPr>
          <a:xfrm>
            <a:off x="6789178" y="3594438"/>
            <a:ext cx="124674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Pulls roster and inventory</a:t>
            </a:r>
          </a:p>
        </p:txBody>
      </p:sp>
      <p:sp>
        <p:nvSpPr>
          <p:cNvPr id="159" name="Left Brace 158">
            <a:extLst>
              <a:ext uri="{FF2B5EF4-FFF2-40B4-BE49-F238E27FC236}">
                <a16:creationId xmlns:a16="http://schemas.microsoft.com/office/drawing/2014/main" id="{AD26B3D1-0BC6-178C-242B-65326A754C06}"/>
              </a:ext>
            </a:extLst>
          </p:cNvPr>
          <p:cNvSpPr/>
          <p:nvPr/>
        </p:nvSpPr>
        <p:spPr>
          <a:xfrm>
            <a:off x="7410217" y="4050060"/>
            <a:ext cx="71051" cy="208477"/>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160" name="Connector: Elbow 159">
            <a:extLst>
              <a:ext uri="{FF2B5EF4-FFF2-40B4-BE49-F238E27FC236}">
                <a16:creationId xmlns:a16="http://schemas.microsoft.com/office/drawing/2014/main" id="{E6D6397E-F051-8929-3F8E-4A37BB55A9B9}"/>
              </a:ext>
            </a:extLst>
          </p:cNvPr>
          <p:cNvCxnSpPr>
            <a:cxnSpLocks/>
            <a:stCxn id="187" idx="2"/>
            <a:endCxn id="159" idx="1"/>
          </p:cNvCxnSpPr>
          <p:nvPr/>
        </p:nvCxnSpPr>
        <p:spPr>
          <a:xfrm rot="16200000" flipH="1">
            <a:off x="6712477" y="3456558"/>
            <a:ext cx="309547" cy="108593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D4846D4C-D9B0-A056-56A1-495780D8E92E}"/>
              </a:ext>
            </a:extLst>
          </p:cNvPr>
          <p:cNvSpPr txBox="1"/>
          <p:nvPr/>
        </p:nvSpPr>
        <p:spPr>
          <a:xfrm>
            <a:off x="6185422" y="4057268"/>
            <a:ext cx="124674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Generates smart scheduling</a:t>
            </a:r>
          </a:p>
        </p:txBody>
      </p:sp>
      <p:cxnSp>
        <p:nvCxnSpPr>
          <p:cNvPr id="162" name="Connector: Elbow 161">
            <a:extLst>
              <a:ext uri="{FF2B5EF4-FFF2-40B4-BE49-F238E27FC236}">
                <a16:creationId xmlns:a16="http://schemas.microsoft.com/office/drawing/2014/main" id="{71D9D681-67C3-53E0-7FAC-2905A162814F}"/>
              </a:ext>
            </a:extLst>
          </p:cNvPr>
          <p:cNvCxnSpPr>
            <a:cxnSpLocks/>
          </p:cNvCxnSpPr>
          <p:nvPr/>
        </p:nvCxnSpPr>
        <p:spPr>
          <a:xfrm flipV="1">
            <a:off x="7464926" y="3546242"/>
            <a:ext cx="2759110" cy="52676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3AD6CF6E-A39C-07C7-2D31-C1899F8175D7}"/>
              </a:ext>
            </a:extLst>
          </p:cNvPr>
          <p:cNvSpPr txBox="1"/>
          <p:nvPr/>
        </p:nvSpPr>
        <p:spPr>
          <a:xfrm>
            <a:off x="8948649" y="3949723"/>
            <a:ext cx="124674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Confidence &gt;= 0.8, auto deploy schedule </a:t>
            </a:r>
          </a:p>
        </p:txBody>
      </p:sp>
      <p:cxnSp>
        <p:nvCxnSpPr>
          <p:cNvPr id="164" name="Connector: Elbow 163">
            <a:extLst>
              <a:ext uri="{FF2B5EF4-FFF2-40B4-BE49-F238E27FC236}">
                <a16:creationId xmlns:a16="http://schemas.microsoft.com/office/drawing/2014/main" id="{BE380F69-7786-E50E-3FEE-4E2C92D8717C}"/>
              </a:ext>
            </a:extLst>
          </p:cNvPr>
          <p:cNvCxnSpPr>
            <a:cxnSpLocks/>
            <a:endCxn id="114" idx="1"/>
          </p:cNvCxnSpPr>
          <p:nvPr/>
        </p:nvCxnSpPr>
        <p:spPr>
          <a:xfrm flipV="1">
            <a:off x="7457725" y="3032452"/>
            <a:ext cx="3829513" cy="1197442"/>
          </a:xfrm>
          <a:prstGeom prst="bentConnector3">
            <a:avLst>
              <a:gd name="adj1" fmla="val 9391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F2B799E1-9E0E-E716-0244-8102AC572581}"/>
              </a:ext>
            </a:extLst>
          </p:cNvPr>
          <p:cNvSpPr txBox="1"/>
          <p:nvPr/>
        </p:nvSpPr>
        <p:spPr>
          <a:xfrm>
            <a:off x="8456312" y="4126191"/>
            <a:ext cx="165398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Confidence &lt;0.8, manual review by production planner</a:t>
            </a:r>
          </a:p>
        </p:txBody>
      </p:sp>
      <p:cxnSp>
        <p:nvCxnSpPr>
          <p:cNvPr id="167" name="Connector: Elbow 166">
            <a:extLst>
              <a:ext uri="{FF2B5EF4-FFF2-40B4-BE49-F238E27FC236}">
                <a16:creationId xmlns:a16="http://schemas.microsoft.com/office/drawing/2014/main" id="{E07E3A77-A036-EEAD-1374-059D5C12CC37}"/>
              </a:ext>
            </a:extLst>
          </p:cNvPr>
          <p:cNvCxnSpPr>
            <a:cxnSpLocks/>
            <a:stCxn id="61" idx="2"/>
            <a:endCxn id="113" idx="2"/>
          </p:cNvCxnSpPr>
          <p:nvPr/>
        </p:nvCxnSpPr>
        <p:spPr>
          <a:xfrm rot="5400000" flipH="1" flipV="1">
            <a:off x="8711016" y="1906581"/>
            <a:ext cx="188805" cy="5571007"/>
          </a:xfrm>
          <a:prstGeom prst="bentConnector3">
            <a:avLst>
              <a:gd name="adj1" fmla="val -21980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223B0871-89A8-591D-577A-BE07EC4CE486}"/>
              </a:ext>
            </a:extLst>
          </p:cNvPr>
          <p:cNvSpPr txBox="1"/>
          <p:nvPr/>
        </p:nvSpPr>
        <p:spPr>
          <a:xfrm>
            <a:off x="8091136" y="5077530"/>
            <a:ext cx="168501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8b. Agent logs are reviewed</a:t>
            </a:r>
          </a:p>
        </p:txBody>
      </p:sp>
      <p:cxnSp>
        <p:nvCxnSpPr>
          <p:cNvPr id="170" name="Connector: Elbow 169">
            <a:extLst>
              <a:ext uri="{FF2B5EF4-FFF2-40B4-BE49-F238E27FC236}">
                <a16:creationId xmlns:a16="http://schemas.microsoft.com/office/drawing/2014/main" id="{98136037-4F5C-C9B9-6E8B-26D8AA1AC83E}"/>
              </a:ext>
            </a:extLst>
          </p:cNvPr>
          <p:cNvCxnSpPr>
            <a:cxnSpLocks/>
          </p:cNvCxnSpPr>
          <p:nvPr/>
        </p:nvCxnSpPr>
        <p:spPr>
          <a:xfrm rot="10800000">
            <a:off x="8627052" y="2269799"/>
            <a:ext cx="2568313" cy="194240"/>
          </a:xfrm>
          <a:prstGeom prst="bentConnector3">
            <a:avLst>
              <a:gd name="adj1" fmla="val -19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1B43D456-9C0E-E7C0-ECCB-29D00F435CCB}"/>
              </a:ext>
            </a:extLst>
          </p:cNvPr>
          <p:cNvSpPr txBox="1"/>
          <p:nvPr/>
        </p:nvSpPr>
        <p:spPr>
          <a:xfrm>
            <a:off x="8896322" y="2162358"/>
            <a:ext cx="185871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8c. Updates the agent instruction and confidence threshold </a:t>
            </a:r>
          </a:p>
        </p:txBody>
      </p:sp>
      <p:pic>
        <p:nvPicPr>
          <p:cNvPr id="172" name="Graphic 171">
            <a:extLst>
              <a:ext uri="{FF2B5EF4-FFF2-40B4-BE49-F238E27FC236}">
                <a16:creationId xmlns:a16="http://schemas.microsoft.com/office/drawing/2014/main" id="{98435511-FDB4-6982-195B-4D3BE30262B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768361" y="2426300"/>
            <a:ext cx="521300" cy="256302"/>
          </a:xfrm>
          <a:prstGeom prst="rect">
            <a:avLst/>
          </a:prstGeom>
        </p:spPr>
      </p:pic>
      <p:pic>
        <p:nvPicPr>
          <p:cNvPr id="173" name="Picture 172" descr="A blue and orange logo">
            <a:extLst>
              <a:ext uri="{FF2B5EF4-FFF2-40B4-BE49-F238E27FC236}">
                <a16:creationId xmlns:a16="http://schemas.microsoft.com/office/drawing/2014/main" id="{77E4BF0C-91D5-77AD-54CA-DB9F7FC9428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06516" y="3036121"/>
            <a:ext cx="225778" cy="268241"/>
          </a:xfrm>
          <a:prstGeom prst="rect">
            <a:avLst/>
          </a:prstGeom>
        </p:spPr>
      </p:pic>
      <p:pic>
        <p:nvPicPr>
          <p:cNvPr id="174" name="Graphic 173">
            <a:extLst>
              <a:ext uri="{FF2B5EF4-FFF2-40B4-BE49-F238E27FC236}">
                <a16:creationId xmlns:a16="http://schemas.microsoft.com/office/drawing/2014/main" id="{6CC70745-73D1-BE67-2293-DD7D69BEBB3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753662" y="3645267"/>
            <a:ext cx="239748" cy="239748"/>
          </a:xfrm>
          <a:prstGeom prst="rect">
            <a:avLst/>
          </a:prstGeom>
        </p:spPr>
      </p:pic>
      <p:pic>
        <p:nvPicPr>
          <p:cNvPr id="176" name="Graphic 175">
            <a:extLst>
              <a:ext uri="{FF2B5EF4-FFF2-40B4-BE49-F238E27FC236}">
                <a16:creationId xmlns:a16="http://schemas.microsoft.com/office/drawing/2014/main" id="{F822F0F6-3EE0-63F8-3804-FB37B464361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112400" y="3645267"/>
            <a:ext cx="239748" cy="239748"/>
          </a:xfrm>
          <a:prstGeom prst="rect">
            <a:avLst/>
          </a:prstGeom>
        </p:spPr>
      </p:pic>
      <p:cxnSp>
        <p:nvCxnSpPr>
          <p:cNvPr id="177" name="Straight Arrow Connector 176">
            <a:extLst>
              <a:ext uri="{FF2B5EF4-FFF2-40B4-BE49-F238E27FC236}">
                <a16:creationId xmlns:a16="http://schemas.microsoft.com/office/drawing/2014/main" id="{03D54A3B-E62B-5F4C-8D44-8247FDA01D43}"/>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607AAC29-4FEC-C2F4-B657-062376583ACD}"/>
              </a:ext>
            </a:extLst>
          </p:cNvPr>
          <p:cNvSpPr txBox="1"/>
          <p:nvPr/>
        </p:nvSpPr>
        <p:spPr>
          <a:xfrm>
            <a:off x="6769401"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Risk</a:t>
            </a:r>
          </a:p>
        </p:txBody>
      </p:sp>
      <p:sp>
        <p:nvSpPr>
          <p:cNvPr id="180" name="TextBox 179">
            <a:extLst>
              <a:ext uri="{FF2B5EF4-FFF2-40B4-BE49-F238E27FC236}">
                <a16:creationId xmlns:a16="http://schemas.microsoft.com/office/drawing/2014/main" id="{A933C70C-820F-B6F1-7489-1247D02A4CD4}"/>
              </a:ext>
            </a:extLst>
          </p:cNvPr>
          <p:cNvSpPr txBox="1"/>
          <p:nvPr/>
        </p:nvSpPr>
        <p:spPr>
          <a:xfrm>
            <a:off x="5874410"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Risk</a:t>
            </a:r>
          </a:p>
        </p:txBody>
      </p:sp>
      <p:sp>
        <p:nvSpPr>
          <p:cNvPr id="182" name="TextBox 181">
            <a:extLst>
              <a:ext uri="{FF2B5EF4-FFF2-40B4-BE49-F238E27FC236}">
                <a16:creationId xmlns:a16="http://schemas.microsoft.com/office/drawing/2014/main" id="{245470C3-0427-9BF9-C444-80665E50807E}"/>
              </a:ext>
            </a:extLst>
          </p:cNvPr>
          <p:cNvSpPr txBox="1"/>
          <p:nvPr/>
        </p:nvSpPr>
        <p:spPr>
          <a:xfrm>
            <a:off x="5981248"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184" name="TextBox 183">
            <a:extLst>
              <a:ext uri="{FF2B5EF4-FFF2-40B4-BE49-F238E27FC236}">
                <a16:creationId xmlns:a16="http://schemas.microsoft.com/office/drawing/2014/main" id="{96138825-8200-5A57-C5CB-918BD0E9AC23}"/>
              </a:ext>
            </a:extLst>
          </p:cNvPr>
          <p:cNvSpPr txBox="1"/>
          <p:nvPr/>
        </p:nvSpPr>
        <p:spPr>
          <a:xfrm>
            <a:off x="6876239"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pic>
        <p:nvPicPr>
          <p:cNvPr id="186" name="Picture 185" descr="A blue rectangle with white text">
            <a:extLst>
              <a:ext uri="{FF2B5EF4-FFF2-40B4-BE49-F238E27FC236}">
                <a16:creationId xmlns:a16="http://schemas.microsoft.com/office/drawing/2014/main" id="{D2CA54AB-4F2D-7F4B-84AE-38DEBFEBA71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24434" y="3457526"/>
            <a:ext cx="114530" cy="79905"/>
          </a:xfrm>
          <a:prstGeom prst="rect">
            <a:avLst/>
          </a:prstGeom>
        </p:spPr>
      </p:pic>
      <p:sp>
        <p:nvSpPr>
          <p:cNvPr id="187" name="TextBox 186">
            <a:extLst>
              <a:ext uri="{FF2B5EF4-FFF2-40B4-BE49-F238E27FC236}">
                <a16:creationId xmlns:a16="http://schemas.microsoft.com/office/drawing/2014/main" id="{98D150C1-F076-FC20-E541-4C5A9AD3768A}"/>
              </a:ext>
            </a:extLst>
          </p:cNvPr>
          <p:cNvSpPr txBox="1"/>
          <p:nvPr/>
        </p:nvSpPr>
        <p:spPr>
          <a:xfrm>
            <a:off x="6084951" y="3536975"/>
            <a:ext cx="478663"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5b. Generates rationale on schedule with properties</a:t>
            </a:r>
          </a:p>
        </p:txBody>
      </p:sp>
      <p:sp>
        <p:nvSpPr>
          <p:cNvPr id="189" name="TextBox 188">
            <a:extLst>
              <a:ext uri="{FF2B5EF4-FFF2-40B4-BE49-F238E27FC236}">
                <a16:creationId xmlns:a16="http://schemas.microsoft.com/office/drawing/2014/main" id="{3283CCB8-366B-40FD-B0CA-2DE0CBC2900F}"/>
              </a:ext>
            </a:extLst>
          </p:cNvPr>
          <p:cNvSpPr txBox="1"/>
          <p:nvPr/>
        </p:nvSpPr>
        <p:spPr>
          <a:xfrm>
            <a:off x="6146366" y="2175726"/>
            <a:ext cx="59956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091F2C"/>
                </a:solidFill>
                <a:effectLst/>
                <a:uLnTx/>
                <a:uFillTx/>
                <a:latin typeface="Segoe Sans Display"/>
                <a:ea typeface="+mn-ea"/>
                <a:cs typeface="+mn-cs"/>
              </a:rPr>
              <a:t>schedule_confidence</a:t>
            </a:r>
            <a:endParaRPr kumimoji="0" lang="en-US" sz="5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191" name="Straight Arrow Connector 190">
            <a:extLst>
              <a:ext uri="{FF2B5EF4-FFF2-40B4-BE49-F238E27FC236}">
                <a16:creationId xmlns:a16="http://schemas.microsoft.com/office/drawing/2014/main" id="{11C4B2EE-38C3-CDFE-DFAA-3293AC97F296}"/>
              </a:ext>
            </a:extLst>
          </p:cNvPr>
          <p:cNvCxnSpPr>
            <a:cxnSpLocks/>
          </p:cNvCxnSpPr>
          <p:nvPr/>
        </p:nvCxnSpPr>
        <p:spPr>
          <a:xfrm>
            <a:off x="6566053" y="3491978"/>
            <a:ext cx="0" cy="20184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758F0B24-0BC5-5259-C276-9C37476FA434}"/>
              </a:ext>
            </a:extLst>
          </p:cNvPr>
          <p:cNvSpPr/>
          <p:nvPr/>
        </p:nvSpPr>
        <p:spPr bwMode="auto">
          <a:xfrm>
            <a:off x="5810118" y="5560484"/>
            <a:ext cx="5042581" cy="732172"/>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93" name="Graphic 192">
            <a:extLst>
              <a:ext uri="{FF2B5EF4-FFF2-40B4-BE49-F238E27FC236}">
                <a16:creationId xmlns:a16="http://schemas.microsoft.com/office/drawing/2014/main" id="{E77FAEED-FC32-0CA1-1EDA-2750A826E7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5659" y="5947294"/>
            <a:ext cx="227480" cy="227480"/>
          </a:xfrm>
          <a:prstGeom prst="rect">
            <a:avLst/>
          </a:prstGeom>
        </p:spPr>
      </p:pic>
      <p:pic>
        <p:nvPicPr>
          <p:cNvPr id="195" name="Graphic 194">
            <a:extLst>
              <a:ext uri="{FF2B5EF4-FFF2-40B4-BE49-F238E27FC236}">
                <a16:creationId xmlns:a16="http://schemas.microsoft.com/office/drawing/2014/main" id="{3B1AD936-4204-295A-F45C-15F0B7A3F3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6967" y="5947294"/>
            <a:ext cx="227480" cy="227480"/>
          </a:xfrm>
          <a:prstGeom prst="rect">
            <a:avLst/>
          </a:prstGeom>
        </p:spPr>
      </p:pic>
      <p:pic>
        <p:nvPicPr>
          <p:cNvPr id="196" name="Graphic 195">
            <a:extLst>
              <a:ext uri="{FF2B5EF4-FFF2-40B4-BE49-F238E27FC236}">
                <a16:creationId xmlns:a16="http://schemas.microsoft.com/office/drawing/2014/main" id="{1CE03A09-8E46-AEF3-1D2C-B9D05E7C842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026967" y="5649571"/>
            <a:ext cx="227481" cy="227481"/>
          </a:xfrm>
          <a:prstGeom prst="rect">
            <a:avLst/>
          </a:prstGeom>
        </p:spPr>
      </p:pic>
      <p:pic>
        <p:nvPicPr>
          <p:cNvPr id="197" name="Graphic 196">
            <a:extLst>
              <a:ext uri="{FF2B5EF4-FFF2-40B4-BE49-F238E27FC236}">
                <a16:creationId xmlns:a16="http://schemas.microsoft.com/office/drawing/2014/main" id="{7F1C1066-2EF2-0311-000E-08BB0A506F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6505" y="5947294"/>
            <a:ext cx="252900" cy="227480"/>
          </a:xfrm>
          <a:prstGeom prst="rect">
            <a:avLst/>
          </a:prstGeom>
        </p:spPr>
      </p:pic>
      <p:pic>
        <p:nvPicPr>
          <p:cNvPr id="198" name="Graphic 197">
            <a:extLst>
              <a:ext uri="{FF2B5EF4-FFF2-40B4-BE49-F238E27FC236}">
                <a16:creationId xmlns:a16="http://schemas.microsoft.com/office/drawing/2014/main" id="{1DAD26B0-F35D-E88B-A4DC-4672619877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8381" y="5649571"/>
            <a:ext cx="227480" cy="227480"/>
          </a:xfrm>
          <a:prstGeom prst="rect">
            <a:avLst/>
          </a:prstGeom>
        </p:spPr>
      </p:pic>
      <p:sp>
        <p:nvSpPr>
          <p:cNvPr id="200" name="TextBox 199">
            <a:extLst>
              <a:ext uri="{FF2B5EF4-FFF2-40B4-BE49-F238E27FC236}">
                <a16:creationId xmlns:a16="http://schemas.microsoft.com/office/drawing/2014/main" id="{2DA09594-0828-52C1-29CE-53168F171A6B}"/>
              </a:ext>
            </a:extLst>
          </p:cNvPr>
          <p:cNvSpPr txBox="1"/>
          <p:nvPr/>
        </p:nvSpPr>
        <p:spPr>
          <a:xfrm>
            <a:off x="6358836" y="5724839"/>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202" name="TextBox 201">
            <a:extLst>
              <a:ext uri="{FF2B5EF4-FFF2-40B4-BE49-F238E27FC236}">
                <a16:creationId xmlns:a16="http://schemas.microsoft.com/office/drawing/2014/main" id="{E502349A-A7D5-E6DE-33A8-600893F92507}"/>
              </a:ext>
            </a:extLst>
          </p:cNvPr>
          <p:cNvSpPr txBox="1"/>
          <p:nvPr/>
        </p:nvSpPr>
        <p:spPr>
          <a:xfrm>
            <a:off x="6527795" y="602256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203" name="TextBox 202">
            <a:extLst>
              <a:ext uri="{FF2B5EF4-FFF2-40B4-BE49-F238E27FC236}">
                <a16:creationId xmlns:a16="http://schemas.microsoft.com/office/drawing/2014/main" id="{A2E96BD5-E8FA-4119-BC1C-41EF3D082577}"/>
              </a:ext>
            </a:extLst>
          </p:cNvPr>
          <p:cNvSpPr txBox="1"/>
          <p:nvPr/>
        </p:nvSpPr>
        <p:spPr>
          <a:xfrm>
            <a:off x="7538415" y="6022038"/>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204" name="TextBox 203">
            <a:extLst>
              <a:ext uri="{FF2B5EF4-FFF2-40B4-BE49-F238E27FC236}">
                <a16:creationId xmlns:a16="http://schemas.microsoft.com/office/drawing/2014/main" id="{6D015EE6-D9B2-6682-E73F-274DDAA9A9BF}"/>
              </a:ext>
            </a:extLst>
          </p:cNvPr>
          <p:cNvSpPr txBox="1"/>
          <p:nvPr/>
        </p:nvSpPr>
        <p:spPr>
          <a:xfrm>
            <a:off x="8667715" y="6022038"/>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205" name="TextBox 204">
            <a:extLst>
              <a:ext uri="{FF2B5EF4-FFF2-40B4-BE49-F238E27FC236}">
                <a16:creationId xmlns:a16="http://schemas.microsoft.com/office/drawing/2014/main" id="{7F7D6516-6033-E31A-7580-03A11829F313}"/>
              </a:ext>
            </a:extLst>
          </p:cNvPr>
          <p:cNvSpPr txBox="1"/>
          <p:nvPr/>
        </p:nvSpPr>
        <p:spPr>
          <a:xfrm>
            <a:off x="10083306" y="5724315"/>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206" name="TextBox 205">
            <a:extLst>
              <a:ext uri="{FF2B5EF4-FFF2-40B4-BE49-F238E27FC236}">
                <a16:creationId xmlns:a16="http://schemas.microsoft.com/office/drawing/2014/main" id="{29198332-ED64-6949-D325-9ECF66DF96BF}"/>
              </a:ext>
            </a:extLst>
          </p:cNvPr>
          <p:cNvSpPr txBox="1"/>
          <p:nvPr/>
        </p:nvSpPr>
        <p:spPr>
          <a:xfrm>
            <a:off x="7944635" y="5376280"/>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207" name="Graphic 206">
            <a:extLst>
              <a:ext uri="{FF2B5EF4-FFF2-40B4-BE49-F238E27FC236}">
                <a16:creationId xmlns:a16="http://schemas.microsoft.com/office/drawing/2014/main" id="{F58B740F-1AD3-10B1-5ACC-AC5C0E3479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76505" y="5636861"/>
            <a:ext cx="252900" cy="252900"/>
          </a:xfrm>
          <a:prstGeom prst="rect">
            <a:avLst/>
          </a:prstGeom>
        </p:spPr>
      </p:pic>
      <p:pic>
        <p:nvPicPr>
          <p:cNvPr id="208" name="Graphic 207">
            <a:extLst>
              <a:ext uri="{FF2B5EF4-FFF2-40B4-BE49-F238E27FC236}">
                <a16:creationId xmlns:a16="http://schemas.microsoft.com/office/drawing/2014/main" id="{EFB0E826-1415-324E-BBD3-CBF4886A98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95659" y="5649571"/>
            <a:ext cx="227480" cy="227480"/>
          </a:xfrm>
          <a:prstGeom prst="rect">
            <a:avLst/>
          </a:prstGeom>
        </p:spPr>
      </p:pic>
      <p:sp>
        <p:nvSpPr>
          <p:cNvPr id="209" name="TextBox 208">
            <a:extLst>
              <a:ext uri="{FF2B5EF4-FFF2-40B4-BE49-F238E27FC236}">
                <a16:creationId xmlns:a16="http://schemas.microsoft.com/office/drawing/2014/main" id="{5AC242A1-FA58-9AC2-0DED-D1713905E864}"/>
              </a:ext>
            </a:extLst>
          </p:cNvPr>
          <p:cNvSpPr txBox="1"/>
          <p:nvPr/>
        </p:nvSpPr>
        <p:spPr>
          <a:xfrm>
            <a:off x="7684417" y="5724839"/>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210" name="TextBox 209">
            <a:extLst>
              <a:ext uri="{FF2B5EF4-FFF2-40B4-BE49-F238E27FC236}">
                <a16:creationId xmlns:a16="http://schemas.microsoft.com/office/drawing/2014/main" id="{288C5C2C-B295-D681-4A3F-1B3DC68F9250}"/>
              </a:ext>
            </a:extLst>
          </p:cNvPr>
          <p:cNvSpPr txBox="1"/>
          <p:nvPr/>
        </p:nvSpPr>
        <p:spPr>
          <a:xfrm>
            <a:off x="8855778" y="5724839"/>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212" name="Graphic 211">
            <a:extLst>
              <a:ext uri="{FF2B5EF4-FFF2-40B4-BE49-F238E27FC236}">
                <a16:creationId xmlns:a16="http://schemas.microsoft.com/office/drawing/2014/main" id="{AD1AF95D-CCF0-F63E-5CCF-961ACB15636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8381" y="5947294"/>
            <a:ext cx="227480" cy="227480"/>
          </a:xfrm>
          <a:prstGeom prst="rect">
            <a:avLst/>
          </a:prstGeom>
        </p:spPr>
      </p:pic>
      <p:sp>
        <p:nvSpPr>
          <p:cNvPr id="213" name="TextBox 212">
            <a:extLst>
              <a:ext uri="{FF2B5EF4-FFF2-40B4-BE49-F238E27FC236}">
                <a16:creationId xmlns:a16="http://schemas.microsoft.com/office/drawing/2014/main" id="{FF534897-6D4D-564D-DDC5-753BB1D4F69A}"/>
              </a:ext>
            </a:extLst>
          </p:cNvPr>
          <p:cNvSpPr txBox="1"/>
          <p:nvPr/>
        </p:nvSpPr>
        <p:spPr>
          <a:xfrm>
            <a:off x="10083306" y="6022038"/>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pic>
        <p:nvPicPr>
          <p:cNvPr id="214" name="Graphic 213">
            <a:extLst>
              <a:ext uri="{FF2B5EF4-FFF2-40B4-BE49-F238E27FC236}">
                <a16:creationId xmlns:a16="http://schemas.microsoft.com/office/drawing/2014/main" id="{EC18618C-D4E7-A374-F3D3-4574E514422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110296" y="3272465"/>
            <a:ext cx="227480" cy="227480"/>
          </a:xfrm>
          <a:prstGeom prst="rect">
            <a:avLst/>
          </a:prstGeom>
        </p:spPr>
      </p:pic>
      <p:sp>
        <p:nvSpPr>
          <p:cNvPr id="215" name="TextBox 214">
            <a:extLst>
              <a:ext uri="{FF2B5EF4-FFF2-40B4-BE49-F238E27FC236}">
                <a16:creationId xmlns:a16="http://schemas.microsoft.com/office/drawing/2014/main" id="{10BC94E4-9A29-C283-FAA0-95C48EB6F46E}"/>
              </a:ext>
            </a:extLst>
          </p:cNvPr>
          <p:cNvSpPr txBox="1"/>
          <p:nvPr/>
        </p:nvSpPr>
        <p:spPr>
          <a:xfrm>
            <a:off x="10130027" y="3476060"/>
            <a:ext cx="1880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Shifts</a:t>
            </a:r>
          </a:p>
        </p:txBody>
      </p:sp>
      <p:grpSp>
        <p:nvGrpSpPr>
          <p:cNvPr id="216" name="Group 215">
            <a:extLst>
              <a:ext uri="{FF2B5EF4-FFF2-40B4-BE49-F238E27FC236}">
                <a16:creationId xmlns:a16="http://schemas.microsoft.com/office/drawing/2014/main" id="{3F600241-BCAB-819B-6856-DEA6BBA400F5}"/>
              </a:ext>
            </a:extLst>
          </p:cNvPr>
          <p:cNvGrpSpPr/>
          <p:nvPr/>
        </p:nvGrpSpPr>
        <p:grpSpPr>
          <a:xfrm>
            <a:off x="6540601" y="3183712"/>
            <a:ext cx="248344" cy="334545"/>
            <a:chOff x="6525843" y="3391107"/>
            <a:chExt cx="248344" cy="334545"/>
          </a:xfrm>
        </p:grpSpPr>
        <p:pic>
          <p:nvPicPr>
            <p:cNvPr id="217" name="Graphic 216">
              <a:extLst>
                <a:ext uri="{FF2B5EF4-FFF2-40B4-BE49-F238E27FC236}">
                  <a16:creationId xmlns:a16="http://schemas.microsoft.com/office/drawing/2014/main" id="{5A3D8C97-4466-CCE6-0354-16492FAF2E1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535715" y="3391107"/>
              <a:ext cx="228600" cy="228600"/>
            </a:xfrm>
            <a:prstGeom prst="rect">
              <a:avLst/>
            </a:prstGeom>
          </p:spPr>
        </p:pic>
        <p:sp>
          <p:nvSpPr>
            <p:cNvPr id="219" name="TextBox 218">
              <a:extLst>
                <a:ext uri="{FF2B5EF4-FFF2-40B4-BE49-F238E27FC236}">
                  <a16:creationId xmlns:a16="http://schemas.microsoft.com/office/drawing/2014/main" id="{C229BA4E-2FB7-EDF7-2797-27EC7310635B}"/>
                </a:ext>
              </a:extLst>
            </p:cNvPr>
            <p:cNvSpPr txBox="1"/>
            <p:nvPr/>
          </p:nvSpPr>
          <p:spPr>
            <a:xfrm>
              <a:off x="6525843" y="3648708"/>
              <a:ext cx="248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grpSp>
      <p:grpSp>
        <p:nvGrpSpPr>
          <p:cNvPr id="220" name="Group 219">
            <a:extLst>
              <a:ext uri="{FF2B5EF4-FFF2-40B4-BE49-F238E27FC236}">
                <a16:creationId xmlns:a16="http://schemas.microsoft.com/office/drawing/2014/main" id="{038E9CD3-C116-091A-292B-2042263918EE}"/>
              </a:ext>
            </a:extLst>
          </p:cNvPr>
          <p:cNvGrpSpPr/>
          <p:nvPr/>
        </p:nvGrpSpPr>
        <p:grpSpPr>
          <a:xfrm>
            <a:off x="6943855" y="3183712"/>
            <a:ext cx="346157" cy="334545"/>
            <a:chOff x="6908595" y="3391107"/>
            <a:chExt cx="346157" cy="334545"/>
          </a:xfrm>
        </p:grpSpPr>
        <p:pic>
          <p:nvPicPr>
            <p:cNvPr id="221" name="Graphic 220">
              <a:extLst>
                <a:ext uri="{FF2B5EF4-FFF2-40B4-BE49-F238E27FC236}">
                  <a16:creationId xmlns:a16="http://schemas.microsoft.com/office/drawing/2014/main" id="{EC1FAA80-7E2B-DDC0-12AF-13C0E0D1A03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967373" y="3391107"/>
              <a:ext cx="228600" cy="228600"/>
            </a:xfrm>
            <a:prstGeom prst="rect">
              <a:avLst/>
            </a:prstGeom>
          </p:spPr>
        </p:pic>
        <p:sp>
          <p:nvSpPr>
            <p:cNvPr id="222" name="TextBox 221">
              <a:extLst>
                <a:ext uri="{FF2B5EF4-FFF2-40B4-BE49-F238E27FC236}">
                  <a16:creationId xmlns:a16="http://schemas.microsoft.com/office/drawing/2014/main" id="{2DC730BA-4AD8-5372-4E84-3829724DDBFE}"/>
                </a:ext>
              </a:extLst>
            </p:cNvPr>
            <p:cNvSpPr txBox="1"/>
            <p:nvPr/>
          </p:nvSpPr>
          <p:spPr>
            <a:xfrm>
              <a:off x="6908595" y="3648708"/>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grpSp>
      <p:grpSp>
        <p:nvGrpSpPr>
          <p:cNvPr id="224" name="Group 223">
            <a:extLst>
              <a:ext uri="{FF2B5EF4-FFF2-40B4-BE49-F238E27FC236}">
                <a16:creationId xmlns:a16="http://schemas.microsoft.com/office/drawing/2014/main" id="{30045837-F5E8-6989-D2EC-703541AA8660}"/>
              </a:ext>
            </a:extLst>
          </p:cNvPr>
          <p:cNvGrpSpPr/>
          <p:nvPr/>
        </p:nvGrpSpPr>
        <p:grpSpPr>
          <a:xfrm>
            <a:off x="6039534" y="3183712"/>
            <a:ext cx="346157" cy="334545"/>
            <a:chOff x="6004274" y="3391107"/>
            <a:chExt cx="346157" cy="334545"/>
          </a:xfrm>
        </p:grpSpPr>
        <p:pic>
          <p:nvPicPr>
            <p:cNvPr id="225" name="Graphic 224">
              <a:extLst>
                <a:ext uri="{FF2B5EF4-FFF2-40B4-BE49-F238E27FC236}">
                  <a16:creationId xmlns:a16="http://schemas.microsoft.com/office/drawing/2014/main" id="{BE8108C1-DD9C-F6FE-1774-BEB2A0D32424}"/>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063052" y="3391107"/>
              <a:ext cx="228600" cy="228600"/>
            </a:xfrm>
            <a:prstGeom prst="rect">
              <a:avLst/>
            </a:prstGeom>
          </p:spPr>
        </p:pic>
        <p:sp>
          <p:nvSpPr>
            <p:cNvPr id="226" name="TextBox 225">
              <a:extLst>
                <a:ext uri="{FF2B5EF4-FFF2-40B4-BE49-F238E27FC236}">
                  <a16:creationId xmlns:a16="http://schemas.microsoft.com/office/drawing/2014/main" id="{CF55EBDD-56F3-EA5D-394B-68505B1BBA0A}"/>
                </a:ext>
              </a:extLst>
            </p:cNvPr>
            <p:cNvSpPr txBox="1"/>
            <p:nvPr/>
          </p:nvSpPr>
          <p:spPr>
            <a:xfrm>
              <a:off x="6004274" y="3648708"/>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Rest API</a:t>
              </a:r>
            </a:p>
          </p:txBody>
        </p:sp>
      </p:grpSp>
    </p:spTree>
    <p:extLst>
      <p:ext uri="{BB962C8B-B14F-4D97-AF65-F5344CB8AC3E}">
        <p14:creationId xmlns:p14="http://schemas.microsoft.com/office/powerpoint/2010/main" val="122813780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8934D-56ED-B183-6B64-B2EBD5F37EDD}"/>
            </a:ext>
          </a:extLst>
        </p:cNvPr>
        <p:cNvGrpSpPr/>
        <p:nvPr/>
      </p:nvGrpSpPr>
      <p:grpSpPr>
        <a:xfrm>
          <a:off x="0" y="0"/>
          <a:ext cx="0" cy="0"/>
          <a:chOff x="0" y="0"/>
          <a:chExt cx="0" cy="0"/>
        </a:xfrm>
      </p:grpSpPr>
      <p:sp>
        <p:nvSpPr>
          <p:cNvPr id="19" name="Google Shape;523;p32">
            <a:extLst>
              <a:ext uri="{FF2B5EF4-FFF2-40B4-BE49-F238E27FC236}">
                <a16:creationId xmlns:a16="http://schemas.microsoft.com/office/drawing/2014/main" id="{064BCB23-3D29-BEE2-CD9C-A2229633AEDC}"/>
              </a:ext>
            </a:extLst>
          </p:cNvPr>
          <p:cNvSpPr/>
          <p:nvPr/>
        </p:nvSpPr>
        <p:spPr>
          <a:xfrm>
            <a:off x="8603286" y="772316"/>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C1F480F1-D6AA-CA41-7A38-2725B48F643F}"/>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67776452-5A4F-6629-97E3-BB3AD889EEB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ea typeface="+mn-lt"/>
                <a:cs typeface="+mn-lt"/>
                <a:sym typeface="DM Sans Light"/>
              </a:rPr>
              <a:t>Supervisors manually create shift plans using HR, ERP, and production data, often resulting in staffing mismatches from absences, demand shifts, or equipment issues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523;p32">
            <a:extLst>
              <a:ext uri="{FF2B5EF4-FFF2-40B4-BE49-F238E27FC236}">
                <a16:creationId xmlns:a16="http://schemas.microsoft.com/office/drawing/2014/main" id="{8AD0CF8F-6B7B-824D-3DAD-78434F853C6F}"/>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A23C3571-4291-51B1-4292-38ED6642832D}"/>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endPar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Manual </a:t>
            </a:r>
            <a:r>
              <a:rPr kumimoji="0" lang="en-US" sz="1050" b="0" i="0" u="none" strike="noStrike" kern="1200" cap="none" spc="0" normalizeH="0" baseline="0" noProof="0">
                <a:ln>
                  <a:noFill/>
                </a:ln>
                <a:solidFill>
                  <a:srgbClr val="000000"/>
                </a:solidFill>
                <a:effectLst/>
                <a:uLnTx/>
                <a:uFillTx/>
                <a:latin typeface="Aptos"/>
                <a:ea typeface="+mn-lt"/>
                <a:cs typeface="Segoe UI"/>
                <a:sym typeface="DM Sans Light"/>
              </a:rPr>
              <a:t>aggregation of rosters, skills, and absentee data </a:t>
            </a: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doesn’t scale with fluctuating demand and availability</a:t>
            </a: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Lack of real-time data on absenteeism and machine readiness causes delays</a:t>
            </a:r>
            <a:endParaRPr kumimoji="0" lang="en-US" sz="1050" b="0" i="0" u="none" strike="noStrike" kern="1200" cap="none" spc="0" normalizeH="0" baseline="0" noProof="0">
              <a:ln>
                <a:noFill/>
              </a:ln>
              <a:solidFill>
                <a:prstClr val="black"/>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Overstaffing or understaffing impacts labor costs and output</a:t>
            </a: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rPr>
              <a:t>Reactive shift adjustments are slow and prone to errors</a:t>
            </a:r>
            <a:endParaRPr kumimoji="0" lang="en-DE" sz="1050" b="0" i="0" u="none" strike="noStrike" kern="1200" cap="none" spc="0" normalizeH="0" baseline="0" noProof="0">
              <a:ln>
                <a:noFill/>
              </a:ln>
              <a:solidFill>
                <a:prstClr val="black"/>
              </a:solidFill>
              <a:effectLst/>
              <a:uLnTx/>
              <a:uFillTx/>
              <a:latin typeface="Aptos" panose="02110004020202020204"/>
              <a:ea typeface="+mn-lt"/>
              <a:cs typeface="+mn-lt"/>
              <a:sym typeface="Inter"/>
            </a:endParaRPr>
          </a:p>
        </p:txBody>
      </p:sp>
      <p:sp>
        <p:nvSpPr>
          <p:cNvPr id="17" name="Google Shape;498;p32">
            <a:extLst>
              <a:ext uri="{FF2B5EF4-FFF2-40B4-BE49-F238E27FC236}">
                <a16:creationId xmlns:a16="http://schemas.microsoft.com/office/drawing/2014/main" id="{3142B32A-2941-A7DB-D8CE-2BF324C4E86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95283253-751F-308F-8E10-EF6A5CBEABC2}"/>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Ingests labor rosters, skills matrix, absentee data, and shift rules from HR and ERP systems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Google Shape;523;p32">
            <a:extLst>
              <a:ext uri="{FF2B5EF4-FFF2-40B4-BE49-F238E27FC236}">
                <a16:creationId xmlns:a16="http://schemas.microsoft.com/office/drawing/2014/main" id="{4E61F4E4-5459-BC0C-D482-2D798B1F33D0}"/>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Recommends optimal shift schedules and flags under- or over-staffing risks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519;p32">
            <a:extLst>
              <a:ext uri="{FF2B5EF4-FFF2-40B4-BE49-F238E27FC236}">
                <a16:creationId xmlns:a16="http://schemas.microsoft.com/office/drawing/2014/main" id="{B5DB10FA-0737-F653-E6F6-2D1F62FA3EFE}"/>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F3DC5F04-0FB0-68E9-B9C0-2DB4F5A93236}"/>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6AEB2EF-D1E7-1DDB-4011-676F136535E3}"/>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890DA81C-20F3-80A7-C9C4-C70B7BE8A12F}"/>
              </a:ext>
            </a:extLst>
          </p:cNvPr>
          <p:cNvSpPr/>
          <p:nvPr/>
        </p:nvSpPr>
        <p:spPr>
          <a:xfrm>
            <a:off x="8571262" y="4604894"/>
            <a:ext cx="3070162" cy="194896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C3EC6B15-02AA-4BBF-BD63-E89B208186F7}"/>
              </a:ext>
            </a:extLst>
          </p:cNvPr>
          <p:cNvSpPr/>
          <p:nvPr/>
        </p:nvSpPr>
        <p:spPr>
          <a:xfrm>
            <a:off x="8682389" y="5023500"/>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Shift Planner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498;p32">
            <a:extLst>
              <a:ext uri="{FF2B5EF4-FFF2-40B4-BE49-F238E27FC236}">
                <a16:creationId xmlns:a16="http://schemas.microsoft.com/office/drawing/2014/main" id="{91B66C5A-91B2-DE6D-BBBE-F3E5F965C26A}"/>
              </a:ext>
            </a:extLst>
          </p:cNvPr>
          <p:cNvSpPr/>
          <p:nvPr/>
        </p:nvSpPr>
        <p:spPr>
          <a:xfrm>
            <a:off x="8571264" y="1740227"/>
            <a:ext cx="3070161" cy="276670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5882EFED-DB6A-9E8C-7197-AE4AB2D2D67F}"/>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EAB3D0EE-0BE5-BF9F-3F88-ED4B3388398A}"/>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sym typeface="DM Sans ExtraLight"/>
              </a:rPr>
              <a:t>Hi-Tech, Industrial</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62F1466D-325C-EF1C-67AC-1124D1E97F58}"/>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CFDF52B1-2382-FD55-7C24-A79800BCAE7A}"/>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9FA0B433-797B-A5E7-8E46-37C76632CB8F}"/>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211364E3-195A-030D-7749-F7A9E2F29FDB}"/>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1B1565F6-08BB-3E9B-92D7-3A9D61690492}"/>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534796A0-7C8B-E468-9023-77F5CBD95DCB}"/>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grpSp>
        <p:nvGrpSpPr>
          <p:cNvPr id="72" name="Google Shape;2175;p75">
            <a:extLst>
              <a:ext uri="{FF2B5EF4-FFF2-40B4-BE49-F238E27FC236}">
                <a16:creationId xmlns:a16="http://schemas.microsoft.com/office/drawing/2014/main" id="{30211E53-0B1D-14F4-EC2D-BDB8793C01D7}"/>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3660ACD2-9259-D689-7098-BCFACA2173EF}"/>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86A41107-2FFA-EEE2-D880-A388A6044E95}"/>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0ABF1892-7BB0-F935-64D2-EF05731AFEAE}"/>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1FE23EA-27F5-C2AA-EDD6-B410CBB3ECDB}"/>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E1262A18-A650-49BD-19D8-9B2D70BC2854}"/>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Aligns staffing levels with production demand and machine availability from MES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115;p20">
            <a:extLst>
              <a:ext uri="{FF2B5EF4-FFF2-40B4-BE49-F238E27FC236}">
                <a16:creationId xmlns:a16="http://schemas.microsoft.com/office/drawing/2014/main" id="{D79374CF-B3BB-1A4F-A35B-F8FD682B8BA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91981E02-B0FF-CE72-64E4-F45D94E5E712}"/>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Shift Planning Optimizer Agent</a:t>
            </a:r>
          </a:p>
        </p:txBody>
      </p:sp>
      <p:sp>
        <p:nvSpPr>
          <p:cNvPr id="37" name="Google Shape;498;p32">
            <a:extLst>
              <a:ext uri="{FF2B5EF4-FFF2-40B4-BE49-F238E27FC236}">
                <a16:creationId xmlns:a16="http://schemas.microsoft.com/office/drawing/2014/main" id="{4C892273-D711-BF5D-758D-4FF3321E2A06}"/>
              </a:ext>
            </a:extLst>
          </p:cNvPr>
          <p:cNvSpPr/>
          <p:nvPr/>
        </p:nvSpPr>
        <p:spPr>
          <a:xfrm>
            <a:off x="700558" y="3956440"/>
            <a:ext cx="2929838"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ea typeface="+mn-lt"/>
                <a:cs typeface="+mn-lt"/>
              </a:rPr>
              <a:t>Auto-forecast staffing needs, identify gaps, and generate optimal shift plans aligned to labor availability, skills and machine readiness, plus proactive understaff/overstaff alerts</a:t>
            </a:r>
          </a:p>
        </p:txBody>
      </p:sp>
      <p:sp>
        <p:nvSpPr>
          <p:cNvPr id="43" name="Google Shape;523;p32">
            <a:extLst>
              <a:ext uri="{FF2B5EF4-FFF2-40B4-BE49-F238E27FC236}">
                <a16:creationId xmlns:a16="http://schemas.microsoft.com/office/drawing/2014/main" id="{8281E4B4-1347-892D-B1B0-18FC12E25089}"/>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7A64A3B4-A2D4-1674-FB46-F63286C1DC8F}"/>
              </a:ext>
            </a:extLst>
          </p:cNvPr>
          <p:cNvSpPr/>
          <p:nvPr/>
        </p:nvSpPr>
        <p:spPr>
          <a:xfrm>
            <a:off x="8700923" y="2100110"/>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Shift Coverage Rate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Better alignment of labor supply with demand improves production continuity</a:t>
            </a:r>
          </a:p>
        </p:txBody>
      </p:sp>
      <p:sp>
        <p:nvSpPr>
          <p:cNvPr id="48" name="Arrow: Up 56">
            <a:extLst>
              <a:ext uri="{FF2B5EF4-FFF2-40B4-BE49-F238E27FC236}">
                <a16:creationId xmlns:a16="http://schemas.microsoft.com/office/drawing/2014/main" id="{94A1753B-2457-C80E-74AA-B6EAD741C5DB}"/>
              </a:ext>
            </a:extLst>
          </p:cNvPr>
          <p:cNvSpPr/>
          <p:nvPr/>
        </p:nvSpPr>
        <p:spPr>
          <a:xfrm>
            <a:off x="8794754" y="223607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C7466B5C-B60B-E5D5-DC79-1BCA5B7B2FC6}"/>
              </a:ext>
            </a:extLst>
          </p:cNvPr>
          <p:cNvSpPr/>
          <p:nvPr/>
        </p:nvSpPr>
        <p:spPr>
          <a:xfrm>
            <a:off x="8688008" y="270055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a:ea typeface="+mn-ea"/>
                <a:cs typeface="Segoe Sans Display Semibold"/>
              </a:rPr>
              <a:t> </a:t>
            </a: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Labor Utilization →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Optimized shift plans ensure resources are effectively deployed</a:t>
            </a:r>
          </a:p>
        </p:txBody>
      </p:sp>
      <p:sp>
        <p:nvSpPr>
          <p:cNvPr id="51" name="Rounded Rectangle 50">
            <a:extLst>
              <a:ext uri="{FF2B5EF4-FFF2-40B4-BE49-F238E27FC236}">
                <a16:creationId xmlns:a16="http://schemas.microsoft.com/office/drawing/2014/main" id="{438672F8-4F32-BA1B-3C9E-128FCA8D0549}"/>
              </a:ext>
            </a:extLst>
          </p:cNvPr>
          <p:cNvSpPr/>
          <p:nvPr/>
        </p:nvSpPr>
        <p:spPr>
          <a:xfrm>
            <a:off x="8700923" y="329195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Overtime Hours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More accurate forecasting reduces the need for costly overtime</a:t>
            </a:r>
          </a:p>
        </p:txBody>
      </p:sp>
      <p:sp>
        <p:nvSpPr>
          <p:cNvPr id="52" name="Arrow: Up 56">
            <a:extLst>
              <a:ext uri="{FF2B5EF4-FFF2-40B4-BE49-F238E27FC236}">
                <a16:creationId xmlns:a16="http://schemas.microsoft.com/office/drawing/2014/main" id="{442B8A99-91CC-D429-CED1-B72C832FBB13}"/>
              </a:ext>
            </a:extLst>
          </p:cNvPr>
          <p:cNvSpPr/>
          <p:nvPr/>
        </p:nvSpPr>
        <p:spPr>
          <a:xfrm rot="10800000">
            <a:off x="8794754" y="346666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DFB03ADE-4CB8-C3D6-4518-E7CFB4F6BD1C}"/>
              </a:ext>
            </a:extLst>
          </p:cNvPr>
          <p:cNvSpPr/>
          <p:nvPr/>
        </p:nvSpPr>
        <p:spPr>
          <a:xfrm>
            <a:off x="10209729" y="5021596"/>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Production Supervisor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Google Shape;516;p32">
            <a:extLst>
              <a:ext uri="{FF2B5EF4-FFF2-40B4-BE49-F238E27FC236}">
                <a16:creationId xmlns:a16="http://schemas.microsoft.com/office/drawing/2014/main" id="{E7F525C8-6D39-47D8-E962-E3756F236B91}"/>
              </a:ext>
            </a:extLst>
          </p:cNvPr>
          <p:cNvSpPr/>
          <p:nvPr/>
        </p:nvSpPr>
        <p:spPr>
          <a:xfrm>
            <a:off x="9454627" y="575894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Operations Manager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Google Shape;523;p32">
            <a:extLst>
              <a:ext uri="{FF2B5EF4-FFF2-40B4-BE49-F238E27FC236}">
                <a16:creationId xmlns:a16="http://schemas.microsoft.com/office/drawing/2014/main" id="{A63D8047-9CD6-B079-45B1-60AD62F56A69}"/>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Delivers updated shift plans and alerts to supervisors via email</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6ECCC5E9-02D5-59F4-B486-E236DD21CEB8}"/>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lt"/>
                <a:cs typeface="+mn-lt"/>
              </a:rPr>
              <a:t>Dynamically adjusts shift schedules to reduce downtime and improve staffing.</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Arrow: Up 56">
            <a:extLst>
              <a:ext uri="{FF2B5EF4-FFF2-40B4-BE49-F238E27FC236}">
                <a16:creationId xmlns:a16="http://schemas.microsoft.com/office/drawing/2014/main" id="{7EE5F2F6-70C0-B572-183E-9D3664C48CC8}"/>
              </a:ext>
            </a:extLst>
          </p:cNvPr>
          <p:cNvSpPr/>
          <p:nvPr/>
        </p:nvSpPr>
        <p:spPr>
          <a:xfrm>
            <a:off x="8794754" y="276807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Google Shape;506;p32">
            <a:extLst>
              <a:ext uri="{FF2B5EF4-FFF2-40B4-BE49-F238E27FC236}">
                <a16:creationId xmlns:a16="http://schemas.microsoft.com/office/drawing/2014/main" id="{B38AB8BF-EC75-249A-ABBB-D53797239317}"/>
              </a:ext>
            </a:extLst>
          </p:cNvPr>
          <p:cNvSpPr/>
          <p:nvPr/>
        </p:nvSpPr>
        <p:spPr>
          <a:xfrm>
            <a:off x="10459481" y="1404164"/>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rPr>
              <a:t>Homerun</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sp>
        <p:nvSpPr>
          <p:cNvPr id="39" name="Google Shape;506;p32">
            <a:extLst>
              <a:ext uri="{FF2B5EF4-FFF2-40B4-BE49-F238E27FC236}">
                <a16:creationId xmlns:a16="http://schemas.microsoft.com/office/drawing/2014/main" id="{F546587F-686F-99D4-7161-E7909C6679E5}"/>
              </a:ext>
            </a:extLst>
          </p:cNvPr>
          <p:cNvSpPr/>
          <p:nvPr/>
        </p:nvSpPr>
        <p:spPr>
          <a:xfrm>
            <a:off x="10506034" y="835702"/>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DM Sans 14pt ExtraLight"/>
                <a:cs typeface="Segoe Sans Display"/>
              </a:rPr>
              <a:t>Maturity</a:t>
            </a:r>
            <a:endPar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endParaRPr>
          </a:p>
        </p:txBody>
      </p:sp>
      <p:sp>
        <p:nvSpPr>
          <p:cNvPr id="3" name="Rounded Rectangle 50">
            <a:extLst>
              <a:ext uri="{FF2B5EF4-FFF2-40B4-BE49-F238E27FC236}">
                <a16:creationId xmlns:a16="http://schemas.microsoft.com/office/drawing/2014/main" id="{5B06E5A6-2EB0-054E-C4BB-480446FEFB59}"/>
              </a:ext>
            </a:extLst>
          </p:cNvPr>
          <p:cNvSpPr/>
          <p:nvPr/>
        </p:nvSpPr>
        <p:spPr>
          <a:xfrm>
            <a:off x="8688007" y="387314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Work Delays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Optimized shift plans reduce unplanned delays</a:t>
            </a:r>
          </a:p>
        </p:txBody>
      </p:sp>
      <p:sp>
        <p:nvSpPr>
          <p:cNvPr id="8" name="Arrow: Up 56">
            <a:extLst>
              <a:ext uri="{FF2B5EF4-FFF2-40B4-BE49-F238E27FC236}">
                <a16:creationId xmlns:a16="http://schemas.microsoft.com/office/drawing/2014/main" id="{6C26FBFE-8D82-8AD8-C504-16F5C38AFF3F}"/>
              </a:ext>
            </a:extLst>
          </p:cNvPr>
          <p:cNvSpPr/>
          <p:nvPr/>
        </p:nvSpPr>
        <p:spPr>
          <a:xfrm rot="10800000">
            <a:off x="8794753" y="399619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897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36FB4-4F97-0964-FF3B-866D8AC09A99}"/>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603305C7-89BE-CEDF-3A86-647AC1248D9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9CE88331-0051-08C9-372A-64F53C614B11}"/>
              </a:ext>
            </a:extLst>
          </p:cNvPr>
          <p:cNvSpPr/>
          <p:nvPr/>
        </p:nvSpPr>
        <p:spPr>
          <a:xfrm>
            <a:off x="731884" y="4782360"/>
            <a:ext cx="3665957" cy="621291"/>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151D63A3-E205-66F4-E81F-B8CC1EBAEC52}"/>
              </a:ext>
            </a:extLst>
          </p:cNvPr>
          <p:cNvSpPr/>
          <p:nvPr/>
        </p:nvSpPr>
        <p:spPr>
          <a:xfrm>
            <a:off x="736493" y="1406658"/>
            <a:ext cx="3664533" cy="3335270"/>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mn-ea"/>
                <a:cs typeface="Segoe Sans Display"/>
                <a:sym typeface="DM Sans Light"/>
              </a:rPr>
              <a:t>Key Considerations to Address</a:t>
            </a:r>
            <a:endParaRPr kumimoji="0" lang="en-GB" sz="1050" b="0" i="0" u="none" strike="noStrike" kern="1200" cap="none" spc="0" normalizeH="0" baseline="0" noProof="0">
              <a:ln>
                <a:noFill/>
              </a:ln>
              <a:solidFill>
                <a:srgbClr val="0078D4"/>
              </a:solidFill>
              <a:effectLst/>
              <a:uLnTx/>
              <a:uFillTx/>
              <a:latin typeface="Segoe Sans Display"/>
              <a:ea typeface="+mn-ea"/>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Fetches labor availability, historical staffing and shift policies from HR and ERP systems (e.g., Workday, Dynamics 365) to maintain up-to-date workforce data</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References machine status from MES (e.g., Dynamics 365) and work orders to align staffing with operational demand, generating staffing reports.</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Runs shift optimization with skill matching and predefined business rules, to provide optimized schedules</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Sends shift plan updates via collaboration platforms (e.g., Outlook, Teams), to supervisors based on severity, staffing gaps, or production impact.</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ea"/>
                <a:cs typeface="Segoe Sans Display"/>
              </a:rPr>
              <a:t>PII includes </a:t>
            </a: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employee names, roles, shifts and absences.</a:t>
            </a:r>
            <a:endParaRPr kumimoji="0" lang="en-US" sz="1050" b="0" i="0" u="none" strike="noStrike" kern="1200" cap="none" spc="0" normalizeH="0" baseline="0" noProof="0">
              <a:ln>
                <a:noFill/>
              </a:ln>
              <a:solidFill>
                <a:prstClr val="black"/>
              </a:solidFill>
              <a:effectLst/>
              <a:uLnTx/>
              <a:uFillTx/>
              <a:latin typeface="Segoe Sans Display"/>
              <a:ea typeface="+mn-ea"/>
              <a:cs typeface="Segoe Sans Display"/>
            </a:endParaRPr>
          </a:p>
        </p:txBody>
      </p:sp>
      <p:sp>
        <p:nvSpPr>
          <p:cNvPr id="7" name="TextBox 6">
            <a:extLst>
              <a:ext uri="{FF2B5EF4-FFF2-40B4-BE49-F238E27FC236}">
                <a16:creationId xmlns:a16="http://schemas.microsoft.com/office/drawing/2014/main" id="{327538D4-CE8A-E85D-1EF1-BBEBD9CB1600}"/>
              </a:ext>
            </a:extLst>
          </p:cNvPr>
          <p:cNvSpPr txBox="1"/>
          <p:nvPr/>
        </p:nvSpPr>
        <p:spPr>
          <a:xfrm>
            <a:off x="796228" y="4938438"/>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Workflow</a:t>
            </a:r>
          </a:p>
        </p:txBody>
      </p:sp>
      <p:sp>
        <p:nvSpPr>
          <p:cNvPr id="8" name="TextBox 7">
            <a:extLst>
              <a:ext uri="{FF2B5EF4-FFF2-40B4-BE49-F238E27FC236}">
                <a16:creationId xmlns:a16="http://schemas.microsoft.com/office/drawing/2014/main" id="{B3BDED39-1A83-1984-4C7B-93222BC0B621}"/>
              </a:ext>
            </a:extLst>
          </p:cNvPr>
          <p:cNvSpPr txBox="1"/>
          <p:nvPr/>
        </p:nvSpPr>
        <p:spPr>
          <a:xfrm>
            <a:off x="2083387" y="4949410"/>
            <a:ext cx="2317639" cy="360996"/>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Production Schedule Optimizer Agent</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Maintenance Prediction Agent</a:t>
            </a:r>
          </a:p>
        </p:txBody>
      </p:sp>
      <p:sp>
        <p:nvSpPr>
          <p:cNvPr id="3" name="Google Shape;115;p20">
            <a:extLst>
              <a:ext uri="{FF2B5EF4-FFF2-40B4-BE49-F238E27FC236}">
                <a16:creationId xmlns:a16="http://schemas.microsoft.com/office/drawing/2014/main" id="{B4A37F42-1CE9-86B2-4042-3EB384324BCA}"/>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 INDUSTRY</a:t>
            </a:r>
          </a:p>
        </p:txBody>
      </p:sp>
      <p:sp>
        <p:nvSpPr>
          <p:cNvPr id="6" name="Google Shape;163;p22">
            <a:extLst>
              <a:ext uri="{FF2B5EF4-FFF2-40B4-BE49-F238E27FC236}">
                <a16:creationId xmlns:a16="http://schemas.microsoft.com/office/drawing/2014/main" id="{2C59217A-9FC9-FAB0-28AB-F0EC9D2B9B7E}"/>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Shift Planning Optimizer 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ACEACBC4-19D0-2612-D761-F09C373D07A0}"/>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a:ea typeface="+mn-ea"/>
                <a:cs typeface="Segoe Sans Display Semibold" pitchFamily="2" charset="0"/>
              </a:rPr>
              <a:t>Dynamically adjusts shift schedules to reduce downtime and improve staffing.</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5" name="Rounded Rectangle 19">
            <a:extLst>
              <a:ext uri="{FF2B5EF4-FFF2-40B4-BE49-F238E27FC236}">
                <a16:creationId xmlns:a16="http://schemas.microsoft.com/office/drawing/2014/main" id="{EC39E78A-B250-7782-6AFF-B47B8710EB17}"/>
              </a:ext>
            </a:extLst>
          </p:cNvPr>
          <p:cNvSpPr/>
          <p:nvPr/>
        </p:nvSpPr>
        <p:spPr>
          <a:xfrm>
            <a:off x="731884" y="5451343"/>
            <a:ext cx="3705033" cy="133112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Planner, Supervisor, Manager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ERP and HR systems would expose APIs or have connectors to  fetch stocks, employee schedules and skills.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Other dependent agents should be ready and discoverable to be associated with this agent</a:t>
            </a:r>
          </a:p>
        </p:txBody>
      </p:sp>
      <p:sp>
        <p:nvSpPr>
          <p:cNvPr id="4" name="Rectangle 3">
            <a:extLst>
              <a:ext uri="{FF2B5EF4-FFF2-40B4-BE49-F238E27FC236}">
                <a16:creationId xmlns:a16="http://schemas.microsoft.com/office/drawing/2014/main" id="{24A269E0-5BD4-F11A-7B59-D0F881148FE3}"/>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Rectangle 4">
            <a:extLst>
              <a:ext uri="{FF2B5EF4-FFF2-40B4-BE49-F238E27FC236}">
                <a16:creationId xmlns:a16="http://schemas.microsoft.com/office/drawing/2014/main" id="{6957D39F-EE0A-64C5-ECF4-52FB03AE833C}"/>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AB34E38E-30BB-3488-1293-6F28A4C1FDAC}"/>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3" name="Graphic 12">
            <a:extLst>
              <a:ext uri="{FF2B5EF4-FFF2-40B4-BE49-F238E27FC236}">
                <a16:creationId xmlns:a16="http://schemas.microsoft.com/office/drawing/2014/main" id="{F7AB3134-6C8C-E59A-9D53-829A4499FB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21" name="TextBox 20">
            <a:extLst>
              <a:ext uri="{FF2B5EF4-FFF2-40B4-BE49-F238E27FC236}">
                <a16:creationId xmlns:a16="http://schemas.microsoft.com/office/drawing/2014/main" id="{EC3E5CFA-BEE2-1197-66C3-D013EB1AF03A}"/>
              </a:ext>
            </a:extLst>
          </p:cNvPr>
          <p:cNvSpPr txBox="1"/>
          <p:nvPr/>
        </p:nvSpPr>
        <p:spPr>
          <a:xfrm>
            <a:off x="9688963"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23" name="TextBox 22">
            <a:extLst>
              <a:ext uri="{FF2B5EF4-FFF2-40B4-BE49-F238E27FC236}">
                <a16:creationId xmlns:a16="http://schemas.microsoft.com/office/drawing/2014/main" id="{9AA4BC95-B415-A058-B7F0-86E3ED67B690}"/>
              </a:ext>
            </a:extLst>
          </p:cNvPr>
          <p:cNvSpPr txBox="1"/>
          <p:nvPr/>
        </p:nvSpPr>
        <p:spPr>
          <a:xfrm>
            <a:off x="9422768"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24" name="Graphic 23">
            <a:extLst>
              <a:ext uri="{FF2B5EF4-FFF2-40B4-BE49-F238E27FC236}">
                <a16:creationId xmlns:a16="http://schemas.microsoft.com/office/drawing/2014/main" id="{444B8AAF-B2DA-3E61-F9F9-04332D0D0A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25" name="Straight Arrow Connector 24">
            <a:extLst>
              <a:ext uri="{FF2B5EF4-FFF2-40B4-BE49-F238E27FC236}">
                <a16:creationId xmlns:a16="http://schemas.microsoft.com/office/drawing/2014/main" id="{93324A07-6031-F472-706E-7C62981386F0}"/>
              </a:ext>
            </a:extLst>
          </p:cNvPr>
          <p:cNvCxnSpPr>
            <a:cxnSpLocks/>
            <a:endCxn id="24"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6CFE3EE-31FF-0434-A555-F0C88EA3D393}"/>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34" name="Rectangle 33">
            <a:extLst>
              <a:ext uri="{FF2B5EF4-FFF2-40B4-BE49-F238E27FC236}">
                <a16:creationId xmlns:a16="http://schemas.microsoft.com/office/drawing/2014/main" id="{D3DD2208-F883-2A9D-D1E5-E10CC52EDE96}"/>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E3068E8F-59B5-EF8F-B17B-5B1C2F8C5362}"/>
              </a:ext>
            </a:extLst>
          </p:cNvPr>
          <p:cNvSpPr/>
          <p:nvPr/>
        </p:nvSpPr>
        <p:spPr bwMode="auto">
          <a:xfrm>
            <a:off x="5873677"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8986BFB8-299A-1932-9A56-F9482E4B2C17}"/>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3" name="TextBox 42">
            <a:extLst>
              <a:ext uri="{FF2B5EF4-FFF2-40B4-BE49-F238E27FC236}">
                <a16:creationId xmlns:a16="http://schemas.microsoft.com/office/drawing/2014/main" id="{88DDDFF3-AA5E-971E-EA8F-88B09F2D6481}"/>
              </a:ext>
            </a:extLst>
          </p:cNvPr>
          <p:cNvSpPr txBox="1"/>
          <p:nvPr/>
        </p:nvSpPr>
        <p:spPr>
          <a:xfrm>
            <a:off x="6513359" y="3059775"/>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44" name="TextBox 43">
            <a:extLst>
              <a:ext uri="{FF2B5EF4-FFF2-40B4-BE49-F238E27FC236}">
                <a16:creationId xmlns:a16="http://schemas.microsoft.com/office/drawing/2014/main" id="{B057268D-A510-5FAB-5DE0-A7D70E5F991A}"/>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45" name="Graphic 44">
            <a:extLst>
              <a:ext uri="{FF2B5EF4-FFF2-40B4-BE49-F238E27FC236}">
                <a16:creationId xmlns:a16="http://schemas.microsoft.com/office/drawing/2014/main" id="{A36B3D73-BFCF-04BD-71B9-CB5553AD8E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542960"/>
            <a:ext cx="227480" cy="227480"/>
          </a:xfrm>
          <a:prstGeom prst="rect">
            <a:avLst/>
          </a:prstGeom>
        </p:spPr>
      </p:pic>
      <p:sp>
        <p:nvSpPr>
          <p:cNvPr id="46" name="TextBox 45">
            <a:extLst>
              <a:ext uri="{FF2B5EF4-FFF2-40B4-BE49-F238E27FC236}">
                <a16:creationId xmlns:a16="http://schemas.microsoft.com/office/drawing/2014/main" id="{B40EFA89-F5CA-7985-D596-B3D44443B040}"/>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47" name="Graphic 46">
            <a:extLst>
              <a:ext uri="{FF2B5EF4-FFF2-40B4-BE49-F238E27FC236}">
                <a16:creationId xmlns:a16="http://schemas.microsoft.com/office/drawing/2014/main" id="{A43E73F7-F3E0-087D-6EDF-7046BE55EB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48" name="TextBox 47">
            <a:extLst>
              <a:ext uri="{FF2B5EF4-FFF2-40B4-BE49-F238E27FC236}">
                <a16:creationId xmlns:a16="http://schemas.microsoft.com/office/drawing/2014/main" id="{538F356E-1BBD-D644-A6C2-F1D581BEFEDB}"/>
              </a:ext>
            </a:extLst>
          </p:cNvPr>
          <p:cNvSpPr txBox="1"/>
          <p:nvPr/>
        </p:nvSpPr>
        <p:spPr>
          <a:xfrm>
            <a:off x="6267509" y="4533269"/>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Agent logs are displayed</a:t>
            </a:r>
          </a:p>
        </p:txBody>
      </p:sp>
      <p:sp>
        <p:nvSpPr>
          <p:cNvPr id="49" name="Rectangle 48">
            <a:extLst>
              <a:ext uri="{FF2B5EF4-FFF2-40B4-BE49-F238E27FC236}">
                <a16:creationId xmlns:a16="http://schemas.microsoft.com/office/drawing/2014/main" id="{F5853FCA-5911-0259-E3A6-E28E509C8C72}"/>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51" name="Graphic 50">
            <a:extLst>
              <a:ext uri="{FF2B5EF4-FFF2-40B4-BE49-F238E27FC236}">
                <a16:creationId xmlns:a16="http://schemas.microsoft.com/office/drawing/2014/main" id="{C6A92E10-80BA-10CC-F4B2-0D6B6B856E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52" name="Graphic 51">
            <a:extLst>
              <a:ext uri="{FF2B5EF4-FFF2-40B4-BE49-F238E27FC236}">
                <a16:creationId xmlns:a16="http://schemas.microsoft.com/office/drawing/2014/main" id="{6559E9A2-6D99-FC30-3578-C77D0F445F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53" name="TextBox 52">
            <a:extLst>
              <a:ext uri="{FF2B5EF4-FFF2-40B4-BE49-F238E27FC236}">
                <a16:creationId xmlns:a16="http://schemas.microsoft.com/office/drawing/2014/main" id="{B702FFDA-D991-3F66-4A2E-5FF117471093}"/>
              </a:ext>
            </a:extLst>
          </p:cNvPr>
          <p:cNvSpPr txBox="1"/>
          <p:nvPr/>
        </p:nvSpPr>
        <p:spPr>
          <a:xfrm>
            <a:off x="8423777" y="4808599"/>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54" name="Rectangle: Rounded Corners 53">
            <a:extLst>
              <a:ext uri="{FF2B5EF4-FFF2-40B4-BE49-F238E27FC236}">
                <a16:creationId xmlns:a16="http://schemas.microsoft.com/office/drawing/2014/main" id="{356BCBD7-5BD7-BD7C-7DFF-022349CFDA21}"/>
              </a:ext>
            </a:extLst>
          </p:cNvPr>
          <p:cNvSpPr/>
          <p:nvPr/>
        </p:nvSpPr>
        <p:spPr bwMode="auto">
          <a:xfrm>
            <a:off x="7717579"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5" name="TextBox 54">
            <a:extLst>
              <a:ext uri="{FF2B5EF4-FFF2-40B4-BE49-F238E27FC236}">
                <a16:creationId xmlns:a16="http://schemas.microsoft.com/office/drawing/2014/main" id="{32192465-E7C1-CDC9-B278-D2556A9C9A0D}"/>
              </a:ext>
            </a:extLst>
          </p:cNvPr>
          <p:cNvSpPr txBox="1"/>
          <p:nvPr/>
        </p:nvSpPr>
        <p:spPr>
          <a:xfrm>
            <a:off x="8113746" y="3091581"/>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56" name="Graphic 55">
            <a:extLst>
              <a:ext uri="{FF2B5EF4-FFF2-40B4-BE49-F238E27FC236}">
                <a16:creationId xmlns:a16="http://schemas.microsoft.com/office/drawing/2014/main" id="{132AB0EB-1EF1-FA64-A3D8-3C1B97D54D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57" name="TextBox 56">
            <a:extLst>
              <a:ext uri="{FF2B5EF4-FFF2-40B4-BE49-F238E27FC236}">
                <a16:creationId xmlns:a16="http://schemas.microsoft.com/office/drawing/2014/main" id="{4ACC43B7-E417-D1C1-054C-8ED47BE08EC1}"/>
              </a:ext>
            </a:extLst>
          </p:cNvPr>
          <p:cNvSpPr txBox="1"/>
          <p:nvPr/>
        </p:nvSpPr>
        <p:spPr>
          <a:xfrm>
            <a:off x="7815206" y="3631374"/>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58" name="TextBox 57">
            <a:extLst>
              <a:ext uri="{FF2B5EF4-FFF2-40B4-BE49-F238E27FC236}">
                <a16:creationId xmlns:a16="http://schemas.microsoft.com/office/drawing/2014/main" id="{17849757-AC47-DB1A-D01A-99676F296D34}"/>
              </a:ext>
            </a:extLst>
          </p:cNvPr>
          <p:cNvSpPr txBox="1"/>
          <p:nvPr/>
        </p:nvSpPr>
        <p:spPr>
          <a:xfrm>
            <a:off x="8534343" y="3592902"/>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59" name="Graphic 58">
            <a:extLst>
              <a:ext uri="{FF2B5EF4-FFF2-40B4-BE49-F238E27FC236}">
                <a16:creationId xmlns:a16="http://schemas.microsoft.com/office/drawing/2014/main" id="{76CC3F22-BB11-A875-BD0C-DEBAB5D03FB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60" name="Graphic 59">
            <a:extLst>
              <a:ext uri="{FF2B5EF4-FFF2-40B4-BE49-F238E27FC236}">
                <a16:creationId xmlns:a16="http://schemas.microsoft.com/office/drawing/2014/main" id="{C778788C-65A4-4F79-B4CD-F4A52457C12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6339" y="3318762"/>
            <a:ext cx="227480" cy="227480"/>
          </a:xfrm>
          <a:prstGeom prst="rect">
            <a:avLst/>
          </a:prstGeom>
        </p:spPr>
      </p:pic>
      <p:sp>
        <p:nvSpPr>
          <p:cNvPr id="61" name="Rectangle 60">
            <a:extLst>
              <a:ext uri="{FF2B5EF4-FFF2-40B4-BE49-F238E27FC236}">
                <a16:creationId xmlns:a16="http://schemas.microsoft.com/office/drawing/2014/main" id="{BFF15613-CF13-962F-9628-511380DB472B}"/>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2" name="TextBox 61">
            <a:extLst>
              <a:ext uri="{FF2B5EF4-FFF2-40B4-BE49-F238E27FC236}">
                <a16:creationId xmlns:a16="http://schemas.microsoft.com/office/drawing/2014/main" id="{4DF710C0-8BF4-B4FD-FD41-22A5182EE925}"/>
              </a:ext>
            </a:extLst>
          </p:cNvPr>
          <p:cNvSpPr txBox="1"/>
          <p:nvPr/>
        </p:nvSpPr>
        <p:spPr>
          <a:xfrm>
            <a:off x="11287238" y="2958585"/>
            <a:ext cx="607369"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Shift Planner</a:t>
            </a:r>
          </a:p>
        </p:txBody>
      </p:sp>
      <p:sp>
        <p:nvSpPr>
          <p:cNvPr id="63" name="TextBox 62">
            <a:extLst>
              <a:ext uri="{FF2B5EF4-FFF2-40B4-BE49-F238E27FC236}">
                <a16:creationId xmlns:a16="http://schemas.microsoft.com/office/drawing/2014/main" id="{5B42F03F-7172-F277-61C9-93A452D5FAC0}"/>
              </a:ext>
            </a:extLst>
          </p:cNvPr>
          <p:cNvSpPr txBox="1"/>
          <p:nvPr/>
        </p:nvSpPr>
        <p:spPr>
          <a:xfrm>
            <a:off x="11287238" y="3598512"/>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Production Supervisor</a:t>
            </a:r>
          </a:p>
        </p:txBody>
      </p:sp>
      <p:sp>
        <p:nvSpPr>
          <p:cNvPr id="64" name="TextBox 63">
            <a:extLst>
              <a:ext uri="{FF2B5EF4-FFF2-40B4-BE49-F238E27FC236}">
                <a16:creationId xmlns:a16="http://schemas.microsoft.com/office/drawing/2014/main" id="{0F129A28-4077-B804-EEB4-01B2CF82C074}"/>
              </a:ext>
            </a:extLst>
          </p:cNvPr>
          <p:cNvSpPr txBox="1"/>
          <p:nvPr/>
        </p:nvSpPr>
        <p:spPr>
          <a:xfrm>
            <a:off x="11287238" y="4330773"/>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Operations Manager</a:t>
            </a:r>
          </a:p>
        </p:txBody>
      </p:sp>
      <p:pic>
        <p:nvPicPr>
          <p:cNvPr id="65" name="Graphic 64" descr="Office worker female outline">
            <a:extLst>
              <a:ext uri="{FF2B5EF4-FFF2-40B4-BE49-F238E27FC236}">
                <a16:creationId xmlns:a16="http://schemas.microsoft.com/office/drawing/2014/main" id="{22556C64-1E55-1B07-E49E-40ADB34873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176632"/>
            <a:ext cx="296166" cy="296166"/>
          </a:xfrm>
          <a:prstGeom prst="rect">
            <a:avLst/>
          </a:prstGeom>
        </p:spPr>
      </p:pic>
      <p:pic>
        <p:nvPicPr>
          <p:cNvPr id="66" name="Graphic 65" descr="Office worker male outline">
            <a:extLst>
              <a:ext uri="{FF2B5EF4-FFF2-40B4-BE49-F238E27FC236}">
                <a16:creationId xmlns:a16="http://schemas.microsoft.com/office/drawing/2014/main" id="{A1F50300-3D48-F9B5-9CF0-5051F7308FF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67" name="Graphic 66" descr="Office worker female outline">
            <a:extLst>
              <a:ext uri="{FF2B5EF4-FFF2-40B4-BE49-F238E27FC236}">
                <a16:creationId xmlns:a16="http://schemas.microsoft.com/office/drawing/2014/main" id="{506CFE49-D26F-78D3-21D4-FAFD0721D7A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08892"/>
            <a:ext cx="296166" cy="296166"/>
          </a:xfrm>
          <a:prstGeom prst="rect">
            <a:avLst/>
          </a:prstGeom>
        </p:spPr>
      </p:pic>
      <p:sp>
        <p:nvSpPr>
          <p:cNvPr id="68" name="TextBox 67">
            <a:extLst>
              <a:ext uri="{FF2B5EF4-FFF2-40B4-BE49-F238E27FC236}">
                <a16:creationId xmlns:a16="http://schemas.microsoft.com/office/drawing/2014/main" id="{3DC47EC2-7F4C-A9BC-6EB5-528925C18CC5}"/>
              </a:ext>
            </a:extLst>
          </p:cNvPr>
          <p:cNvSpPr txBox="1"/>
          <p:nvPr/>
        </p:nvSpPr>
        <p:spPr>
          <a:xfrm>
            <a:off x="11215147" y="2269799"/>
            <a:ext cx="751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69" name="Rectangle 68">
            <a:extLst>
              <a:ext uri="{FF2B5EF4-FFF2-40B4-BE49-F238E27FC236}">
                <a16:creationId xmlns:a16="http://schemas.microsoft.com/office/drawing/2014/main" id="{0CCAB156-49C4-4476-95EE-C7DD20A9388D}"/>
              </a:ext>
            </a:extLst>
          </p:cNvPr>
          <p:cNvSpPr/>
          <p:nvPr/>
        </p:nvSpPr>
        <p:spPr bwMode="auto">
          <a:xfrm>
            <a:off x="4592608" y="2392910"/>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0" name="Rectangle 69">
            <a:extLst>
              <a:ext uri="{FF2B5EF4-FFF2-40B4-BE49-F238E27FC236}">
                <a16:creationId xmlns:a16="http://schemas.microsoft.com/office/drawing/2014/main" id="{BF7010B2-C220-D63F-F138-32B9A6AE14F5}"/>
              </a:ext>
            </a:extLst>
          </p:cNvPr>
          <p:cNvSpPr/>
          <p:nvPr/>
        </p:nvSpPr>
        <p:spPr bwMode="auto">
          <a:xfrm>
            <a:off x="4592608" y="3005569"/>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7" name="Rectangle 76">
            <a:extLst>
              <a:ext uri="{FF2B5EF4-FFF2-40B4-BE49-F238E27FC236}">
                <a16:creationId xmlns:a16="http://schemas.microsoft.com/office/drawing/2014/main" id="{126BB23B-0CCC-B6D9-1AA0-594F52B1D352}"/>
              </a:ext>
            </a:extLst>
          </p:cNvPr>
          <p:cNvSpPr/>
          <p:nvPr/>
        </p:nvSpPr>
        <p:spPr bwMode="auto">
          <a:xfrm>
            <a:off x="4732060" y="3325383"/>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8" name="Rectangle 77">
            <a:extLst>
              <a:ext uri="{FF2B5EF4-FFF2-40B4-BE49-F238E27FC236}">
                <a16:creationId xmlns:a16="http://schemas.microsoft.com/office/drawing/2014/main" id="{BF7978BF-4177-D974-8306-95527223D2A3}"/>
              </a:ext>
            </a:extLst>
          </p:cNvPr>
          <p:cNvSpPr/>
          <p:nvPr/>
        </p:nvSpPr>
        <p:spPr bwMode="auto">
          <a:xfrm>
            <a:off x="4732060" y="2715991"/>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9" name="TextBox 78">
            <a:extLst>
              <a:ext uri="{FF2B5EF4-FFF2-40B4-BE49-F238E27FC236}">
                <a16:creationId xmlns:a16="http://schemas.microsoft.com/office/drawing/2014/main" id="{39B95C7C-FA7D-3CCB-C04D-6C03932506CF}"/>
              </a:ext>
            </a:extLst>
          </p:cNvPr>
          <p:cNvSpPr txBox="1"/>
          <p:nvPr/>
        </p:nvSpPr>
        <p:spPr>
          <a:xfrm>
            <a:off x="4744846" y="2747853"/>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ERP System</a:t>
            </a:r>
          </a:p>
        </p:txBody>
      </p:sp>
      <p:sp>
        <p:nvSpPr>
          <p:cNvPr id="80" name="TextBox 79">
            <a:extLst>
              <a:ext uri="{FF2B5EF4-FFF2-40B4-BE49-F238E27FC236}">
                <a16:creationId xmlns:a16="http://schemas.microsoft.com/office/drawing/2014/main" id="{BBA8706E-6000-09E9-FFB7-FFBB3A2512EC}"/>
              </a:ext>
            </a:extLst>
          </p:cNvPr>
          <p:cNvSpPr txBox="1"/>
          <p:nvPr/>
        </p:nvSpPr>
        <p:spPr>
          <a:xfrm>
            <a:off x="4744846" y="3357245"/>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HR System</a:t>
            </a:r>
          </a:p>
        </p:txBody>
      </p:sp>
      <p:cxnSp>
        <p:nvCxnSpPr>
          <p:cNvPr id="83" name="Connector: Elbow 82">
            <a:extLst>
              <a:ext uri="{FF2B5EF4-FFF2-40B4-BE49-F238E27FC236}">
                <a16:creationId xmlns:a16="http://schemas.microsoft.com/office/drawing/2014/main" id="{6E75537C-EE14-935A-CD21-187748949751}"/>
              </a:ext>
            </a:extLst>
          </p:cNvPr>
          <p:cNvCxnSpPr>
            <a:cxnSpLocks/>
            <a:stCxn id="69" idx="3"/>
          </p:cNvCxnSpPr>
          <p:nvPr/>
        </p:nvCxnSpPr>
        <p:spPr>
          <a:xfrm>
            <a:off x="5504453" y="2638161"/>
            <a:ext cx="1678046" cy="57653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FFFA436-04EA-A7AC-27D8-5ECD94165B52}"/>
              </a:ext>
            </a:extLst>
          </p:cNvPr>
          <p:cNvSpPr txBox="1"/>
          <p:nvPr/>
        </p:nvSpPr>
        <p:spPr>
          <a:xfrm>
            <a:off x="5949580" y="2517874"/>
            <a:ext cx="10804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 Periodically syncs inventory details</a:t>
            </a:r>
          </a:p>
        </p:txBody>
      </p:sp>
      <p:cxnSp>
        <p:nvCxnSpPr>
          <p:cNvPr id="85" name="Connector: Elbow 84">
            <a:extLst>
              <a:ext uri="{FF2B5EF4-FFF2-40B4-BE49-F238E27FC236}">
                <a16:creationId xmlns:a16="http://schemas.microsoft.com/office/drawing/2014/main" id="{78DE75E2-6405-B96C-D3CC-C81A13763B7D}"/>
              </a:ext>
            </a:extLst>
          </p:cNvPr>
          <p:cNvCxnSpPr>
            <a:cxnSpLocks/>
            <a:stCxn id="70" idx="3"/>
          </p:cNvCxnSpPr>
          <p:nvPr/>
        </p:nvCxnSpPr>
        <p:spPr>
          <a:xfrm flipV="1">
            <a:off x="5504453" y="3214692"/>
            <a:ext cx="1678046" cy="36128"/>
          </a:xfrm>
          <a:prstGeom prst="bentConnector4">
            <a:avLst>
              <a:gd name="adj1" fmla="val 11181"/>
              <a:gd name="adj2" fmla="val 1071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A4EE9E8F-D967-DF2D-4B74-D57E707E14A9}"/>
              </a:ext>
            </a:extLst>
          </p:cNvPr>
          <p:cNvSpPr txBox="1"/>
          <p:nvPr/>
        </p:nvSpPr>
        <p:spPr>
          <a:xfrm>
            <a:off x="5955968" y="2740748"/>
            <a:ext cx="10804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1b. Periodically syncs workforce details</a:t>
            </a:r>
          </a:p>
        </p:txBody>
      </p:sp>
      <p:cxnSp>
        <p:nvCxnSpPr>
          <p:cNvPr id="91" name="Connector: Elbow 90">
            <a:extLst>
              <a:ext uri="{FF2B5EF4-FFF2-40B4-BE49-F238E27FC236}">
                <a16:creationId xmlns:a16="http://schemas.microsoft.com/office/drawing/2014/main" id="{F87D754E-63D2-F848-63E3-6C830CC65B17}"/>
              </a:ext>
            </a:extLst>
          </p:cNvPr>
          <p:cNvCxnSpPr>
            <a:cxnSpLocks/>
          </p:cNvCxnSpPr>
          <p:nvPr/>
        </p:nvCxnSpPr>
        <p:spPr>
          <a:xfrm rot="5400000" flipH="1" flipV="1">
            <a:off x="7297566" y="2915043"/>
            <a:ext cx="28836" cy="127361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19D6873-3F16-3E3E-D6B9-8EDAF60BBA6A}"/>
              </a:ext>
            </a:extLst>
          </p:cNvPr>
          <p:cNvSpPr txBox="1"/>
          <p:nvPr/>
        </p:nvSpPr>
        <p:spPr>
          <a:xfrm>
            <a:off x="7319259" y="3311778"/>
            <a:ext cx="51007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Inventory and Shifts are pushed</a:t>
            </a:r>
          </a:p>
        </p:txBody>
      </p:sp>
      <p:cxnSp>
        <p:nvCxnSpPr>
          <p:cNvPr id="101" name="Connector: Elbow 100">
            <a:extLst>
              <a:ext uri="{FF2B5EF4-FFF2-40B4-BE49-F238E27FC236}">
                <a16:creationId xmlns:a16="http://schemas.microsoft.com/office/drawing/2014/main" id="{12937CE6-4C09-951C-2BD9-8EA4107D4DBE}"/>
              </a:ext>
            </a:extLst>
          </p:cNvPr>
          <p:cNvCxnSpPr>
            <a:cxnSpLocks/>
            <a:stCxn id="47" idx="1"/>
          </p:cNvCxnSpPr>
          <p:nvPr/>
        </p:nvCxnSpPr>
        <p:spPr>
          <a:xfrm rot="10800000" flipV="1">
            <a:off x="7283933" y="2415700"/>
            <a:ext cx="746596" cy="637137"/>
          </a:xfrm>
          <a:prstGeom prst="bentConnector3">
            <a:avLst>
              <a:gd name="adj1" fmla="val 10033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5A77BB4A-CE81-A02C-4435-45D5E1A7623B}"/>
              </a:ext>
            </a:extLst>
          </p:cNvPr>
          <p:cNvSpPr txBox="1"/>
          <p:nvPr/>
        </p:nvSpPr>
        <p:spPr>
          <a:xfrm>
            <a:off x="7262099" y="2302780"/>
            <a:ext cx="79026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4a. Invokes action</a:t>
            </a:r>
          </a:p>
        </p:txBody>
      </p:sp>
      <p:sp>
        <p:nvSpPr>
          <p:cNvPr id="107" name="TextBox 106">
            <a:extLst>
              <a:ext uri="{FF2B5EF4-FFF2-40B4-BE49-F238E27FC236}">
                <a16:creationId xmlns:a16="http://schemas.microsoft.com/office/drawing/2014/main" id="{FC6DF9F5-A62D-C18D-0C85-7F841024B05F}"/>
              </a:ext>
            </a:extLst>
          </p:cNvPr>
          <p:cNvSpPr txBox="1"/>
          <p:nvPr/>
        </p:nvSpPr>
        <p:spPr>
          <a:xfrm>
            <a:off x="6824215" y="3584747"/>
            <a:ext cx="996800"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5a. Pulls skills, estimated effort, workforce availability based on the production plan</a:t>
            </a:r>
          </a:p>
        </p:txBody>
      </p:sp>
      <p:sp>
        <p:nvSpPr>
          <p:cNvPr id="110" name="Left Brace 109">
            <a:extLst>
              <a:ext uri="{FF2B5EF4-FFF2-40B4-BE49-F238E27FC236}">
                <a16:creationId xmlns:a16="http://schemas.microsoft.com/office/drawing/2014/main" id="{D3535125-E629-705F-3833-113E210A2D5C}"/>
              </a:ext>
            </a:extLst>
          </p:cNvPr>
          <p:cNvSpPr/>
          <p:nvPr/>
        </p:nvSpPr>
        <p:spPr>
          <a:xfrm>
            <a:off x="7410217" y="4050060"/>
            <a:ext cx="71051" cy="208477"/>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111" name="Connector: Elbow 110">
            <a:extLst>
              <a:ext uri="{FF2B5EF4-FFF2-40B4-BE49-F238E27FC236}">
                <a16:creationId xmlns:a16="http://schemas.microsoft.com/office/drawing/2014/main" id="{12F791A2-ED92-B639-7FAF-04288657D53E}"/>
              </a:ext>
            </a:extLst>
          </p:cNvPr>
          <p:cNvCxnSpPr>
            <a:cxnSpLocks/>
            <a:stCxn id="45" idx="2"/>
            <a:endCxn id="110" idx="1"/>
          </p:cNvCxnSpPr>
          <p:nvPr/>
        </p:nvCxnSpPr>
        <p:spPr>
          <a:xfrm rot="16200000" flipH="1">
            <a:off x="6853076" y="3597157"/>
            <a:ext cx="383859" cy="73042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A01EF503-78C7-4CF7-1CA6-473CB5D21B6B}"/>
              </a:ext>
            </a:extLst>
          </p:cNvPr>
          <p:cNvSpPr txBox="1"/>
          <p:nvPr/>
        </p:nvSpPr>
        <p:spPr>
          <a:xfrm>
            <a:off x="6660464" y="3969653"/>
            <a:ext cx="73042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Generates smart scheduling plan</a:t>
            </a:r>
          </a:p>
        </p:txBody>
      </p:sp>
      <p:cxnSp>
        <p:nvCxnSpPr>
          <p:cNvPr id="116" name="Connector: Elbow 115">
            <a:extLst>
              <a:ext uri="{FF2B5EF4-FFF2-40B4-BE49-F238E27FC236}">
                <a16:creationId xmlns:a16="http://schemas.microsoft.com/office/drawing/2014/main" id="{E340D393-579C-B37E-DCCE-7A588E928B10}"/>
              </a:ext>
            </a:extLst>
          </p:cNvPr>
          <p:cNvCxnSpPr>
            <a:cxnSpLocks/>
          </p:cNvCxnSpPr>
          <p:nvPr/>
        </p:nvCxnSpPr>
        <p:spPr>
          <a:xfrm flipV="1">
            <a:off x="7464926" y="3546242"/>
            <a:ext cx="2759110" cy="52676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57FBCBF6-E5C0-7938-86D3-3F00C9AAEA3B}"/>
              </a:ext>
            </a:extLst>
          </p:cNvPr>
          <p:cNvSpPr txBox="1"/>
          <p:nvPr/>
        </p:nvSpPr>
        <p:spPr>
          <a:xfrm>
            <a:off x="8948649" y="3949723"/>
            <a:ext cx="124674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Confidence &gt;= 0.8, auto publish</a:t>
            </a:r>
          </a:p>
        </p:txBody>
      </p:sp>
      <p:cxnSp>
        <p:nvCxnSpPr>
          <p:cNvPr id="119" name="Connector: Elbow 118">
            <a:extLst>
              <a:ext uri="{FF2B5EF4-FFF2-40B4-BE49-F238E27FC236}">
                <a16:creationId xmlns:a16="http://schemas.microsoft.com/office/drawing/2014/main" id="{F75224AA-8F33-FBF6-DAEA-9A50CAF7990D}"/>
              </a:ext>
            </a:extLst>
          </p:cNvPr>
          <p:cNvCxnSpPr>
            <a:cxnSpLocks/>
          </p:cNvCxnSpPr>
          <p:nvPr/>
        </p:nvCxnSpPr>
        <p:spPr>
          <a:xfrm flipV="1">
            <a:off x="7457725" y="3785010"/>
            <a:ext cx="3737638" cy="444884"/>
          </a:xfrm>
          <a:prstGeom prst="bentConnector3">
            <a:avLst>
              <a:gd name="adj1" fmla="val 9364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E58112E7-816B-7917-B6FB-ACDBD7DE609E}"/>
              </a:ext>
            </a:extLst>
          </p:cNvPr>
          <p:cNvSpPr txBox="1"/>
          <p:nvPr/>
        </p:nvSpPr>
        <p:spPr>
          <a:xfrm>
            <a:off x="8456311" y="4126191"/>
            <a:ext cx="17390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Confidence &lt;0.8, manual review</a:t>
            </a:r>
          </a:p>
        </p:txBody>
      </p:sp>
      <p:cxnSp>
        <p:nvCxnSpPr>
          <p:cNvPr id="128" name="Connector: Elbow 127">
            <a:extLst>
              <a:ext uri="{FF2B5EF4-FFF2-40B4-BE49-F238E27FC236}">
                <a16:creationId xmlns:a16="http://schemas.microsoft.com/office/drawing/2014/main" id="{BFC986AB-F968-0053-57D6-49A684759726}"/>
              </a:ext>
            </a:extLst>
          </p:cNvPr>
          <p:cNvCxnSpPr>
            <a:cxnSpLocks/>
            <a:stCxn id="24" idx="2"/>
            <a:endCxn id="61" idx="2"/>
          </p:cNvCxnSpPr>
          <p:nvPr/>
        </p:nvCxnSpPr>
        <p:spPr>
          <a:xfrm rot="5400000" flipH="1" flipV="1">
            <a:off x="8711016" y="1906581"/>
            <a:ext cx="188805" cy="5571007"/>
          </a:xfrm>
          <a:prstGeom prst="bentConnector3">
            <a:avLst>
              <a:gd name="adj1" fmla="val -21980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52C8552B-46F3-355E-6931-95474A5DAC7C}"/>
              </a:ext>
            </a:extLst>
          </p:cNvPr>
          <p:cNvSpPr txBox="1"/>
          <p:nvPr/>
        </p:nvSpPr>
        <p:spPr>
          <a:xfrm>
            <a:off x="8091135" y="5093006"/>
            <a:ext cx="20021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Logged entries are reviewed</a:t>
            </a:r>
          </a:p>
        </p:txBody>
      </p:sp>
      <p:cxnSp>
        <p:nvCxnSpPr>
          <p:cNvPr id="130" name="Connector: Elbow 129">
            <a:extLst>
              <a:ext uri="{FF2B5EF4-FFF2-40B4-BE49-F238E27FC236}">
                <a16:creationId xmlns:a16="http://schemas.microsoft.com/office/drawing/2014/main" id="{851EB207-DF83-1C0B-9B77-87D9B38CD8F4}"/>
              </a:ext>
            </a:extLst>
          </p:cNvPr>
          <p:cNvCxnSpPr>
            <a:cxnSpLocks/>
          </p:cNvCxnSpPr>
          <p:nvPr/>
        </p:nvCxnSpPr>
        <p:spPr>
          <a:xfrm rot="10800000">
            <a:off x="8627052" y="2269799"/>
            <a:ext cx="2568313" cy="194240"/>
          </a:xfrm>
          <a:prstGeom prst="bentConnector3">
            <a:avLst>
              <a:gd name="adj1" fmla="val -19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82F91BE3-65DC-618F-0173-D387D2010DFB}"/>
              </a:ext>
            </a:extLst>
          </p:cNvPr>
          <p:cNvSpPr txBox="1"/>
          <p:nvPr/>
        </p:nvSpPr>
        <p:spPr>
          <a:xfrm>
            <a:off x="8725476" y="2153387"/>
            <a:ext cx="212722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9c. Updates the instructions and prompts and set the confidence threshold </a:t>
            </a:r>
          </a:p>
        </p:txBody>
      </p:sp>
      <p:pic>
        <p:nvPicPr>
          <p:cNvPr id="132" name="Graphic 131">
            <a:extLst>
              <a:ext uri="{FF2B5EF4-FFF2-40B4-BE49-F238E27FC236}">
                <a16:creationId xmlns:a16="http://schemas.microsoft.com/office/drawing/2014/main" id="{783499D7-BB69-C65E-8B1A-02FABE9F1D3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768361" y="2426300"/>
            <a:ext cx="521300" cy="256302"/>
          </a:xfrm>
          <a:prstGeom prst="rect">
            <a:avLst/>
          </a:prstGeom>
        </p:spPr>
      </p:pic>
      <p:pic>
        <p:nvPicPr>
          <p:cNvPr id="133" name="Picture 132" descr="A blue and orange logo">
            <a:extLst>
              <a:ext uri="{FF2B5EF4-FFF2-40B4-BE49-F238E27FC236}">
                <a16:creationId xmlns:a16="http://schemas.microsoft.com/office/drawing/2014/main" id="{7CBAB923-130F-2089-4E88-C377667850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06516" y="3036121"/>
            <a:ext cx="225778" cy="268241"/>
          </a:xfrm>
          <a:prstGeom prst="rect">
            <a:avLst/>
          </a:prstGeom>
        </p:spPr>
      </p:pic>
      <p:cxnSp>
        <p:nvCxnSpPr>
          <p:cNvPr id="137" name="Straight Arrow Connector 136">
            <a:extLst>
              <a:ext uri="{FF2B5EF4-FFF2-40B4-BE49-F238E27FC236}">
                <a16:creationId xmlns:a16="http://schemas.microsoft.com/office/drawing/2014/main" id="{00B430FC-4ED4-C398-7620-D79C73F183FF}"/>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44584B7D-0EDC-507F-4DE0-092F94A02CE1}"/>
              </a:ext>
            </a:extLst>
          </p:cNvPr>
          <p:cNvSpPr txBox="1"/>
          <p:nvPr/>
        </p:nvSpPr>
        <p:spPr>
          <a:xfrm>
            <a:off x="6146366" y="2175726"/>
            <a:ext cx="59956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091F2C"/>
                </a:solidFill>
                <a:effectLst/>
                <a:uLnTx/>
                <a:uFillTx/>
                <a:latin typeface="Segoe Sans Display"/>
                <a:ea typeface="+mn-ea"/>
                <a:cs typeface="+mn-cs"/>
              </a:rPr>
              <a:t>schedule_confidence</a:t>
            </a:r>
            <a:endParaRPr kumimoji="0" lang="en-US" sz="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9" name="TextBox 138">
            <a:extLst>
              <a:ext uri="{FF2B5EF4-FFF2-40B4-BE49-F238E27FC236}">
                <a16:creationId xmlns:a16="http://schemas.microsoft.com/office/drawing/2014/main" id="{E93B5666-BD6A-662A-6799-6A32D71B0E54}"/>
              </a:ext>
            </a:extLst>
          </p:cNvPr>
          <p:cNvSpPr txBox="1"/>
          <p:nvPr/>
        </p:nvSpPr>
        <p:spPr>
          <a:xfrm>
            <a:off x="6769401"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 Risk</a:t>
            </a:r>
          </a:p>
        </p:txBody>
      </p:sp>
      <p:sp>
        <p:nvSpPr>
          <p:cNvPr id="140" name="TextBox 139">
            <a:extLst>
              <a:ext uri="{FF2B5EF4-FFF2-40B4-BE49-F238E27FC236}">
                <a16:creationId xmlns:a16="http://schemas.microsoft.com/office/drawing/2014/main" id="{D2B50F11-7EC5-C578-8B73-F46BAF877A53}"/>
              </a:ext>
            </a:extLst>
          </p:cNvPr>
          <p:cNvSpPr txBox="1"/>
          <p:nvPr/>
        </p:nvSpPr>
        <p:spPr>
          <a:xfrm>
            <a:off x="5874410"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 Risk</a:t>
            </a:r>
          </a:p>
        </p:txBody>
      </p:sp>
      <p:sp>
        <p:nvSpPr>
          <p:cNvPr id="141" name="TextBox 140">
            <a:extLst>
              <a:ext uri="{FF2B5EF4-FFF2-40B4-BE49-F238E27FC236}">
                <a16:creationId xmlns:a16="http://schemas.microsoft.com/office/drawing/2014/main" id="{A2E1A559-D0B4-76D7-2F3B-6EE57E9D8A10}"/>
              </a:ext>
            </a:extLst>
          </p:cNvPr>
          <p:cNvSpPr txBox="1"/>
          <p:nvPr/>
        </p:nvSpPr>
        <p:spPr>
          <a:xfrm>
            <a:off x="5981248"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142" name="TextBox 141">
            <a:extLst>
              <a:ext uri="{FF2B5EF4-FFF2-40B4-BE49-F238E27FC236}">
                <a16:creationId xmlns:a16="http://schemas.microsoft.com/office/drawing/2014/main" id="{6320E269-F234-D373-92DF-09119EAEAECA}"/>
              </a:ext>
            </a:extLst>
          </p:cNvPr>
          <p:cNvSpPr txBox="1"/>
          <p:nvPr/>
        </p:nvSpPr>
        <p:spPr>
          <a:xfrm>
            <a:off x="6876239"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pic>
        <p:nvPicPr>
          <p:cNvPr id="143" name="Picture 142" descr="A blue rectangle with white text">
            <a:extLst>
              <a:ext uri="{FF2B5EF4-FFF2-40B4-BE49-F238E27FC236}">
                <a16:creationId xmlns:a16="http://schemas.microsoft.com/office/drawing/2014/main" id="{844501F1-BB69-CEFF-E90D-84A55EFDEA9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824434" y="3457526"/>
            <a:ext cx="114530" cy="79905"/>
          </a:xfrm>
          <a:prstGeom prst="rect">
            <a:avLst/>
          </a:prstGeom>
        </p:spPr>
      </p:pic>
      <p:cxnSp>
        <p:nvCxnSpPr>
          <p:cNvPr id="147" name="Straight Arrow Connector 146">
            <a:extLst>
              <a:ext uri="{FF2B5EF4-FFF2-40B4-BE49-F238E27FC236}">
                <a16:creationId xmlns:a16="http://schemas.microsoft.com/office/drawing/2014/main" id="{EF7A5292-3B55-B648-F74D-51ED89404D1C}"/>
              </a:ext>
            </a:extLst>
          </p:cNvPr>
          <p:cNvCxnSpPr>
            <a:cxnSpLocks/>
          </p:cNvCxnSpPr>
          <p:nvPr/>
        </p:nvCxnSpPr>
        <p:spPr>
          <a:xfrm flipH="1">
            <a:off x="10446474" y="3232033"/>
            <a:ext cx="74889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84C4C546-09FB-F4E8-723A-053DD2586E3B}"/>
              </a:ext>
            </a:extLst>
          </p:cNvPr>
          <p:cNvSpPr txBox="1"/>
          <p:nvPr/>
        </p:nvSpPr>
        <p:spPr>
          <a:xfrm>
            <a:off x="10334064" y="3009823"/>
            <a:ext cx="87640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3a. Asks to prepare shift for a certain production plan</a:t>
            </a:r>
          </a:p>
        </p:txBody>
      </p:sp>
      <p:cxnSp>
        <p:nvCxnSpPr>
          <p:cNvPr id="151" name="Connector: Elbow 150">
            <a:extLst>
              <a:ext uri="{FF2B5EF4-FFF2-40B4-BE49-F238E27FC236}">
                <a16:creationId xmlns:a16="http://schemas.microsoft.com/office/drawing/2014/main" id="{29EDDE4D-D6FF-D206-4B64-053DAD42AA02}"/>
              </a:ext>
            </a:extLst>
          </p:cNvPr>
          <p:cNvCxnSpPr>
            <a:cxnSpLocks/>
            <a:stCxn id="60" idx="1"/>
            <a:endCxn id="47" idx="3"/>
          </p:cNvCxnSpPr>
          <p:nvPr/>
        </p:nvCxnSpPr>
        <p:spPr>
          <a:xfrm rot="10800000">
            <a:off x="8632287" y="2415702"/>
            <a:ext cx="1054052" cy="1016801"/>
          </a:xfrm>
          <a:prstGeom prst="bentConnector3">
            <a:avLst>
              <a:gd name="adj1" fmla="val 2362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4DE2E38-215B-7603-0079-5F964DCCFC7F}"/>
              </a:ext>
            </a:extLst>
          </p:cNvPr>
          <p:cNvSpPr txBox="1"/>
          <p:nvPr/>
        </p:nvSpPr>
        <p:spPr>
          <a:xfrm>
            <a:off x="8565422" y="2507874"/>
            <a:ext cx="87640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3b. Forwards the query</a:t>
            </a:r>
          </a:p>
        </p:txBody>
      </p:sp>
      <p:cxnSp>
        <p:nvCxnSpPr>
          <p:cNvPr id="158" name="Connector: Elbow 157">
            <a:extLst>
              <a:ext uri="{FF2B5EF4-FFF2-40B4-BE49-F238E27FC236}">
                <a16:creationId xmlns:a16="http://schemas.microsoft.com/office/drawing/2014/main" id="{7BD68560-A9B0-8C0F-9816-8B0AA19A27C6}"/>
              </a:ext>
            </a:extLst>
          </p:cNvPr>
          <p:cNvCxnSpPr>
            <a:cxnSpLocks/>
            <a:stCxn id="57" idx="2"/>
            <a:endCxn id="45" idx="3"/>
          </p:cNvCxnSpPr>
          <p:nvPr/>
        </p:nvCxnSpPr>
        <p:spPr>
          <a:xfrm rot="5400000" flipH="1">
            <a:off x="7430403" y="3019830"/>
            <a:ext cx="51618" cy="1325358"/>
          </a:xfrm>
          <a:prstGeom prst="bentConnector4">
            <a:avLst>
              <a:gd name="adj1" fmla="val -257482"/>
              <a:gd name="adj2" fmla="val 9960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D3A1DEA-6AF5-5EDB-BE1B-ABD0F4AE24C6}"/>
              </a:ext>
            </a:extLst>
          </p:cNvPr>
          <p:cNvCxnSpPr>
            <a:cxnSpLocks/>
            <a:stCxn id="61" idx="1"/>
          </p:cNvCxnSpPr>
          <p:nvPr/>
        </p:nvCxnSpPr>
        <p:spPr>
          <a:xfrm flipH="1" flipV="1">
            <a:off x="10455706" y="3520569"/>
            <a:ext cx="739658" cy="1029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6D2EAD3B-226C-E855-1949-7F02D6CC0B49}"/>
              </a:ext>
            </a:extLst>
          </p:cNvPr>
          <p:cNvSpPr txBox="1"/>
          <p:nvPr/>
        </p:nvSpPr>
        <p:spPr>
          <a:xfrm>
            <a:off x="10478001" y="3318773"/>
            <a:ext cx="68036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Shifts are published post review</a:t>
            </a:r>
          </a:p>
        </p:txBody>
      </p:sp>
      <p:sp>
        <p:nvSpPr>
          <p:cNvPr id="179" name="TextBox 178">
            <a:extLst>
              <a:ext uri="{FF2B5EF4-FFF2-40B4-BE49-F238E27FC236}">
                <a16:creationId xmlns:a16="http://schemas.microsoft.com/office/drawing/2014/main" id="{5E3C4821-1076-32A6-6E7F-8BD1BD46535E}"/>
              </a:ext>
            </a:extLst>
          </p:cNvPr>
          <p:cNvSpPr txBox="1"/>
          <p:nvPr/>
        </p:nvSpPr>
        <p:spPr>
          <a:xfrm>
            <a:off x="5694175" y="3504218"/>
            <a:ext cx="649903" cy="307777"/>
          </a:xfrm>
          <a:prstGeom prst="rect">
            <a:avLst/>
          </a:prstGeom>
          <a:noFill/>
        </p:spPr>
        <p:txBody>
          <a:bodyPr wrap="square" lIns="0" tIns="0" rIns="0" bIns="0" rtlCol="0">
            <a:spAutoFit/>
          </a:bodyPr>
          <a:lstStyle>
            <a:defPPr>
              <a:defRPr lang="en-US"/>
            </a:defPPr>
            <a:lvl1pPr algn="ctr">
              <a:defRPr sz="5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5b. Generates a brief rationale for shift requirements and lists key properties.</a:t>
            </a:r>
          </a:p>
        </p:txBody>
      </p:sp>
      <p:cxnSp>
        <p:nvCxnSpPr>
          <p:cNvPr id="10" name="Connector: Elbow 9">
            <a:extLst>
              <a:ext uri="{FF2B5EF4-FFF2-40B4-BE49-F238E27FC236}">
                <a16:creationId xmlns:a16="http://schemas.microsoft.com/office/drawing/2014/main" id="{A90335C1-259C-B3F7-24E7-FA837FCC44DE}"/>
              </a:ext>
            </a:extLst>
          </p:cNvPr>
          <p:cNvCxnSpPr>
            <a:cxnSpLocks/>
            <a:endCxn id="45" idx="1"/>
          </p:cNvCxnSpPr>
          <p:nvPr/>
        </p:nvCxnSpPr>
        <p:spPr>
          <a:xfrm rot="10800000" flipV="1">
            <a:off x="6566053" y="3328432"/>
            <a:ext cx="12700" cy="328268"/>
          </a:xfrm>
          <a:prstGeom prst="bentConnector3">
            <a:avLst>
              <a:gd name="adj1" fmla="val 148485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A396FB-1845-AA9C-D94E-F720854327F5}"/>
              </a:ext>
            </a:extLst>
          </p:cNvPr>
          <p:cNvSpPr/>
          <p:nvPr/>
        </p:nvSpPr>
        <p:spPr bwMode="auto">
          <a:xfrm>
            <a:off x="4531771" y="3847144"/>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5" name="Graphic 14">
            <a:extLst>
              <a:ext uri="{FF2B5EF4-FFF2-40B4-BE49-F238E27FC236}">
                <a16:creationId xmlns:a16="http://schemas.microsoft.com/office/drawing/2014/main" id="{69709A0F-5B57-91EC-5621-691A44F5B1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88634" y="4804689"/>
            <a:ext cx="227480" cy="227480"/>
          </a:xfrm>
          <a:prstGeom prst="rect">
            <a:avLst/>
          </a:prstGeom>
        </p:spPr>
      </p:pic>
      <p:pic>
        <p:nvPicPr>
          <p:cNvPr id="16" name="Graphic 15">
            <a:extLst>
              <a:ext uri="{FF2B5EF4-FFF2-40B4-BE49-F238E27FC236}">
                <a16:creationId xmlns:a16="http://schemas.microsoft.com/office/drawing/2014/main" id="{B4DC3F92-4535-DA2E-3451-B7CCF24BD1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8634" y="4211993"/>
            <a:ext cx="227480" cy="227480"/>
          </a:xfrm>
          <a:prstGeom prst="rect">
            <a:avLst/>
          </a:prstGeom>
        </p:spPr>
      </p:pic>
      <p:pic>
        <p:nvPicPr>
          <p:cNvPr id="17" name="Graphic 16">
            <a:extLst>
              <a:ext uri="{FF2B5EF4-FFF2-40B4-BE49-F238E27FC236}">
                <a16:creationId xmlns:a16="http://schemas.microsoft.com/office/drawing/2014/main" id="{DA22E1B1-6B18-84BE-0687-6D98C8A25DD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88634" y="3915644"/>
            <a:ext cx="227481" cy="227481"/>
          </a:xfrm>
          <a:prstGeom prst="rect">
            <a:avLst/>
          </a:prstGeom>
        </p:spPr>
      </p:pic>
      <p:pic>
        <p:nvPicPr>
          <p:cNvPr id="18" name="Graphic 17">
            <a:extLst>
              <a:ext uri="{FF2B5EF4-FFF2-40B4-BE49-F238E27FC236}">
                <a16:creationId xmlns:a16="http://schemas.microsoft.com/office/drawing/2014/main" id="{3F427DF7-0111-9E43-F114-3F16297881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5924" y="5422805"/>
            <a:ext cx="252900" cy="227480"/>
          </a:xfrm>
          <a:prstGeom prst="rect">
            <a:avLst/>
          </a:prstGeom>
        </p:spPr>
      </p:pic>
      <p:pic>
        <p:nvPicPr>
          <p:cNvPr id="19" name="Graphic 18">
            <a:extLst>
              <a:ext uri="{FF2B5EF4-FFF2-40B4-BE49-F238E27FC236}">
                <a16:creationId xmlns:a16="http://schemas.microsoft.com/office/drawing/2014/main" id="{9712C2E8-AA0A-E6D2-AC52-5DDD4BB6CD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8634" y="5719152"/>
            <a:ext cx="227480" cy="227480"/>
          </a:xfrm>
          <a:prstGeom prst="rect">
            <a:avLst/>
          </a:prstGeom>
        </p:spPr>
      </p:pic>
      <p:sp>
        <p:nvSpPr>
          <p:cNvPr id="20" name="TextBox 19">
            <a:extLst>
              <a:ext uri="{FF2B5EF4-FFF2-40B4-BE49-F238E27FC236}">
                <a16:creationId xmlns:a16="http://schemas.microsoft.com/office/drawing/2014/main" id="{06AD460C-DAB0-98C2-B612-6B70AF817E07}"/>
              </a:ext>
            </a:extLst>
          </p:cNvPr>
          <p:cNvSpPr txBox="1"/>
          <p:nvPr/>
        </p:nvSpPr>
        <p:spPr>
          <a:xfrm>
            <a:off x="4920503" y="3990912"/>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22" name="TextBox 21">
            <a:extLst>
              <a:ext uri="{FF2B5EF4-FFF2-40B4-BE49-F238E27FC236}">
                <a16:creationId xmlns:a16="http://schemas.microsoft.com/office/drawing/2014/main" id="{8572115C-8DED-5990-2BE9-CD155CB3FAC0}"/>
              </a:ext>
            </a:extLst>
          </p:cNvPr>
          <p:cNvSpPr txBox="1"/>
          <p:nvPr/>
        </p:nvSpPr>
        <p:spPr>
          <a:xfrm>
            <a:off x="5089462" y="4287261"/>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26" name="TextBox 25">
            <a:extLst>
              <a:ext uri="{FF2B5EF4-FFF2-40B4-BE49-F238E27FC236}">
                <a16:creationId xmlns:a16="http://schemas.microsoft.com/office/drawing/2014/main" id="{B165318D-CA08-4EBE-E0C8-8C36CE960847}"/>
              </a:ext>
            </a:extLst>
          </p:cNvPr>
          <p:cNvSpPr txBox="1"/>
          <p:nvPr/>
        </p:nvSpPr>
        <p:spPr>
          <a:xfrm>
            <a:off x="4931390" y="4879433"/>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27" name="TextBox 26">
            <a:extLst>
              <a:ext uri="{FF2B5EF4-FFF2-40B4-BE49-F238E27FC236}">
                <a16:creationId xmlns:a16="http://schemas.microsoft.com/office/drawing/2014/main" id="{9EBF9331-874D-F9F5-47E1-5B9FC63B72DD}"/>
              </a:ext>
            </a:extLst>
          </p:cNvPr>
          <p:cNvSpPr txBox="1"/>
          <p:nvPr/>
        </p:nvSpPr>
        <p:spPr>
          <a:xfrm>
            <a:off x="4867134" y="5497549"/>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28" name="TextBox 27">
            <a:extLst>
              <a:ext uri="{FF2B5EF4-FFF2-40B4-BE49-F238E27FC236}">
                <a16:creationId xmlns:a16="http://schemas.microsoft.com/office/drawing/2014/main" id="{36E1CAF0-7156-1BB1-65DE-46EFC0355855}"/>
              </a:ext>
            </a:extLst>
          </p:cNvPr>
          <p:cNvSpPr txBox="1"/>
          <p:nvPr/>
        </p:nvSpPr>
        <p:spPr>
          <a:xfrm>
            <a:off x="4983559" y="5793896"/>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29" name="TextBox 28">
            <a:extLst>
              <a:ext uri="{FF2B5EF4-FFF2-40B4-BE49-F238E27FC236}">
                <a16:creationId xmlns:a16="http://schemas.microsoft.com/office/drawing/2014/main" id="{D7747926-472A-22EC-EB20-1F84DBAE82B5}"/>
              </a:ext>
            </a:extLst>
          </p:cNvPr>
          <p:cNvSpPr txBox="1"/>
          <p:nvPr/>
        </p:nvSpPr>
        <p:spPr>
          <a:xfrm>
            <a:off x="4704473" y="3693822"/>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30" name="Graphic 29">
            <a:extLst>
              <a:ext uri="{FF2B5EF4-FFF2-40B4-BE49-F238E27FC236}">
                <a16:creationId xmlns:a16="http://schemas.microsoft.com/office/drawing/2014/main" id="{F1AD5BDF-92F8-D878-47B4-7F2B8F3BA8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75924" y="5101037"/>
            <a:ext cx="252900" cy="252900"/>
          </a:xfrm>
          <a:prstGeom prst="rect">
            <a:avLst/>
          </a:prstGeom>
        </p:spPr>
      </p:pic>
      <p:pic>
        <p:nvPicPr>
          <p:cNvPr id="31" name="Graphic 30">
            <a:extLst>
              <a:ext uri="{FF2B5EF4-FFF2-40B4-BE49-F238E27FC236}">
                <a16:creationId xmlns:a16="http://schemas.microsoft.com/office/drawing/2014/main" id="{FF04CDF6-91FF-67CE-B0FA-5A4BF5F3FC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88634" y="4508341"/>
            <a:ext cx="227480" cy="227480"/>
          </a:xfrm>
          <a:prstGeom prst="rect">
            <a:avLst/>
          </a:prstGeom>
        </p:spPr>
      </p:pic>
      <p:sp>
        <p:nvSpPr>
          <p:cNvPr id="32" name="TextBox 31">
            <a:extLst>
              <a:ext uri="{FF2B5EF4-FFF2-40B4-BE49-F238E27FC236}">
                <a16:creationId xmlns:a16="http://schemas.microsoft.com/office/drawing/2014/main" id="{70D3DF84-C3F5-D4BA-5AF0-882CC9DA20FB}"/>
              </a:ext>
            </a:extLst>
          </p:cNvPr>
          <p:cNvSpPr txBox="1"/>
          <p:nvPr/>
        </p:nvSpPr>
        <p:spPr>
          <a:xfrm>
            <a:off x="5077392" y="4583609"/>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36" name="TextBox 35">
            <a:extLst>
              <a:ext uri="{FF2B5EF4-FFF2-40B4-BE49-F238E27FC236}">
                <a16:creationId xmlns:a16="http://schemas.microsoft.com/office/drawing/2014/main" id="{D242CEED-C0F2-3DD7-B9F5-5349814CDD3D}"/>
              </a:ext>
            </a:extLst>
          </p:cNvPr>
          <p:cNvSpPr txBox="1"/>
          <p:nvPr/>
        </p:nvSpPr>
        <p:spPr>
          <a:xfrm>
            <a:off x="5055197" y="5189015"/>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37" name="Graphic 36">
            <a:extLst>
              <a:ext uri="{FF2B5EF4-FFF2-40B4-BE49-F238E27FC236}">
                <a16:creationId xmlns:a16="http://schemas.microsoft.com/office/drawing/2014/main" id="{5AD22F5E-0EEB-23E4-AC52-E853D4E3BB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88634" y="6015499"/>
            <a:ext cx="227480" cy="227480"/>
          </a:xfrm>
          <a:prstGeom prst="rect">
            <a:avLst/>
          </a:prstGeom>
        </p:spPr>
      </p:pic>
      <p:sp>
        <p:nvSpPr>
          <p:cNvPr id="38" name="TextBox 37">
            <a:extLst>
              <a:ext uri="{FF2B5EF4-FFF2-40B4-BE49-F238E27FC236}">
                <a16:creationId xmlns:a16="http://schemas.microsoft.com/office/drawing/2014/main" id="{DA86CEB3-A69C-DBCF-4A00-53465CD8C2B0}"/>
              </a:ext>
            </a:extLst>
          </p:cNvPr>
          <p:cNvSpPr txBox="1"/>
          <p:nvPr/>
        </p:nvSpPr>
        <p:spPr>
          <a:xfrm>
            <a:off x="4983559" y="6090243"/>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pic>
        <p:nvPicPr>
          <p:cNvPr id="2" name="Graphic 1">
            <a:extLst>
              <a:ext uri="{FF2B5EF4-FFF2-40B4-BE49-F238E27FC236}">
                <a16:creationId xmlns:a16="http://schemas.microsoft.com/office/drawing/2014/main" id="{F5A354D5-6ED1-11AC-C952-D3B713A6DBA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537115" y="3166403"/>
            <a:ext cx="285357" cy="285357"/>
          </a:xfrm>
          <a:prstGeom prst="rect">
            <a:avLst/>
          </a:prstGeom>
        </p:spPr>
      </p:pic>
      <p:pic>
        <p:nvPicPr>
          <p:cNvPr id="12" name="Graphic 11">
            <a:extLst>
              <a:ext uri="{FF2B5EF4-FFF2-40B4-BE49-F238E27FC236}">
                <a16:creationId xmlns:a16="http://schemas.microsoft.com/office/drawing/2014/main" id="{F89439F6-A071-E72C-BAF2-22C916F5A70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980496" y="3168562"/>
            <a:ext cx="281039" cy="281039"/>
          </a:xfrm>
          <a:prstGeom prst="rect">
            <a:avLst/>
          </a:prstGeom>
        </p:spPr>
      </p:pic>
      <p:pic>
        <p:nvPicPr>
          <p:cNvPr id="39" name="Graphic 38">
            <a:extLst>
              <a:ext uri="{FF2B5EF4-FFF2-40B4-BE49-F238E27FC236}">
                <a16:creationId xmlns:a16="http://schemas.microsoft.com/office/drawing/2014/main" id="{77423646-921E-5BE2-87DE-F192F714BBC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140217" y="3194781"/>
            <a:ext cx="228600" cy="228600"/>
          </a:xfrm>
          <a:prstGeom prst="rect">
            <a:avLst/>
          </a:prstGeom>
        </p:spPr>
      </p:pic>
      <p:sp>
        <p:nvSpPr>
          <p:cNvPr id="42" name="TextBox 41">
            <a:extLst>
              <a:ext uri="{FF2B5EF4-FFF2-40B4-BE49-F238E27FC236}">
                <a16:creationId xmlns:a16="http://schemas.microsoft.com/office/drawing/2014/main" id="{D8987E0F-2F52-C1A9-10E0-7906815C66CC}"/>
              </a:ext>
            </a:extLst>
          </p:cNvPr>
          <p:cNvSpPr txBox="1"/>
          <p:nvPr/>
        </p:nvSpPr>
        <p:spPr>
          <a:xfrm>
            <a:off x="6127003" y="3426255"/>
            <a:ext cx="24644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Rest API</a:t>
            </a:r>
          </a:p>
        </p:txBody>
      </p:sp>
      <p:sp>
        <p:nvSpPr>
          <p:cNvPr id="50" name="TextBox 49">
            <a:extLst>
              <a:ext uri="{FF2B5EF4-FFF2-40B4-BE49-F238E27FC236}">
                <a16:creationId xmlns:a16="http://schemas.microsoft.com/office/drawing/2014/main" id="{82FECDF9-369C-265A-ECD8-51E95672E143}"/>
              </a:ext>
            </a:extLst>
          </p:cNvPr>
          <p:cNvSpPr txBox="1"/>
          <p:nvPr/>
        </p:nvSpPr>
        <p:spPr>
          <a:xfrm>
            <a:off x="6556570" y="3426255"/>
            <a:ext cx="24644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
        <p:nvSpPr>
          <p:cNvPr id="71" name="TextBox 70">
            <a:extLst>
              <a:ext uri="{FF2B5EF4-FFF2-40B4-BE49-F238E27FC236}">
                <a16:creationId xmlns:a16="http://schemas.microsoft.com/office/drawing/2014/main" id="{89CC3225-2C94-ACA7-297A-D44C4E37E7E1}"/>
              </a:ext>
            </a:extLst>
          </p:cNvPr>
          <p:cNvSpPr txBox="1"/>
          <p:nvPr/>
        </p:nvSpPr>
        <p:spPr>
          <a:xfrm>
            <a:off x="6965273" y="3426255"/>
            <a:ext cx="31148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pic>
        <p:nvPicPr>
          <p:cNvPr id="73" name="Graphic 72">
            <a:extLst>
              <a:ext uri="{FF2B5EF4-FFF2-40B4-BE49-F238E27FC236}">
                <a16:creationId xmlns:a16="http://schemas.microsoft.com/office/drawing/2014/main" id="{513B296B-A2A4-2318-C587-AE8D8986259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110296" y="3272465"/>
            <a:ext cx="227480" cy="227480"/>
          </a:xfrm>
          <a:prstGeom prst="rect">
            <a:avLst/>
          </a:prstGeom>
        </p:spPr>
      </p:pic>
      <p:sp>
        <p:nvSpPr>
          <p:cNvPr id="74" name="TextBox 73">
            <a:extLst>
              <a:ext uri="{FF2B5EF4-FFF2-40B4-BE49-F238E27FC236}">
                <a16:creationId xmlns:a16="http://schemas.microsoft.com/office/drawing/2014/main" id="{A42DA569-A216-FD6F-43A2-49ED260AB2A2}"/>
              </a:ext>
            </a:extLst>
          </p:cNvPr>
          <p:cNvSpPr txBox="1"/>
          <p:nvPr/>
        </p:nvSpPr>
        <p:spPr>
          <a:xfrm>
            <a:off x="10130027" y="3476060"/>
            <a:ext cx="1880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Shifts</a:t>
            </a:r>
          </a:p>
        </p:txBody>
      </p:sp>
    </p:spTree>
    <p:extLst>
      <p:ext uri="{BB962C8B-B14F-4D97-AF65-F5344CB8AC3E}">
        <p14:creationId xmlns:p14="http://schemas.microsoft.com/office/powerpoint/2010/main" val="71963986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D7DAA-EAB0-8AF3-3C5F-5DF0658199CF}"/>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0EC3B030-B0B6-DF38-8CD8-FD0AC0B30008}"/>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D1EB629D-5016-6667-7BCB-2AD02579A764}"/>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930080AA-640B-B909-F3B7-AB6559540038}"/>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ea typeface="+mn-lt"/>
                <a:cs typeface="+mn-lt"/>
                <a:sym typeface="DM Sans Light"/>
              </a:rPr>
              <a:t>Quality inspectors manually review logs and reports to catch compliance issues, often missing deviations and delaying audits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523;p32">
            <a:extLst>
              <a:ext uri="{FF2B5EF4-FFF2-40B4-BE49-F238E27FC236}">
                <a16:creationId xmlns:a16="http://schemas.microsoft.com/office/drawing/2014/main" id="{DA2677E4-F828-BB72-35FD-D2536B6784B7}"/>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7C493613-3068-8A8E-CD71-AB98E58F44EF}"/>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endPar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rPr>
              <a:t>Manual consolidation of process logs, material usage, compliance records, etc. Is difficult and time consuming</a:t>
            </a:r>
            <a:endPar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Manual inspections miss real-time deviations and are inconsistent across shifts</a:t>
            </a: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SOP compliance is difficult to track across multiple systems</a:t>
            </a:r>
            <a:endParaRPr kumimoji="0" lang="en-US" sz="1050" b="0" i="0" u="none" strike="noStrike" kern="1200" cap="none" spc="0" normalizeH="0" baseline="0" noProof="0">
              <a:ln>
                <a:noFill/>
              </a:ln>
              <a:solidFill>
                <a:prstClr val="black"/>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Limited traceability of defects to material batches or operator actions</a:t>
            </a: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sym typeface="DM Sans Light"/>
              </a:rPr>
              <a:t>Delayed issue identification leads to increased scrap or rework</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endParaRPr>
          </a:p>
        </p:txBody>
      </p:sp>
      <p:sp>
        <p:nvSpPr>
          <p:cNvPr id="17" name="Google Shape;498;p32">
            <a:extLst>
              <a:ext uri="{FF2B5EF4-FFF2-40B4-BE49-F238E27FC236}">
                <a16:creationId xmlns:a16="http://schemas.microsoft.com/office/drawing/2014/main" id="{15512BBF-6CA0-F369-A21E-04C92DF14BB6}"/>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1AEBEC6A-B8FB-DAC8-5E97-69A43819161C}"/>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Ingests process logs, material usage data, and quality checks from MES and ERP systems (e.g., Dynamics 365)</a:t>
            </a:r>
            <a:endParaRPr kumimoji="0" lang="en-US" sz="1800" b="0" i="0" u="none" strike="noStrike" kern="1200" cap="none" spc="0" normalizeH="0" baseline="0" noProof="0">
              <a:ln>
                <a:noFill/>
              </a:ln>
              <a:solidFill>
                <a:prstClr val="black"/>
              </a:solidFill>
              <a:effectLst/>
              <a:uLnTx/>
              <a:uFillTx/>
              <a:latin typeface="Aptos" panose="02110004020202020204"/>
              <a:ea typeface="+mn-lt"/>
              <a:cs typeface="+mn-lt"/>
            </a:endParaRPr>
          </a:p>
        </p:txBody>
      </p:sp>
      <p:sp>
        <p:nvSpPr>
          <p:cNvPr id="20" name="Google Shape;523;p32">
            <a:extLst>
              <a:ext uri="{FF2B5EF4-FFF2-40B4-BE49-F238E27FC236}">
                <a16:creationId xmlns:a16="http://schemas.microsoft.com/office/drawing/2014/main" id="{3C5BE905-BC1E-6217-5D1B-F2C270ACDB29}"/>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prstClr val="black"/>
                </a:solidFill>
                <a:effectLst/>
                <a:uLnTx/>
                <a:uFillTx/>
                <a:latin typeface="Aptos" panose="02110004020202020204"/>
                <a:ea typeface="+mn-ea"/>
                <a:cs typeface="+mn-cs"/>
              </a:rPr>
              <a:t>Cross-verifies operator input, inspections, and material traceability against SOPs and records for compliance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519;p32">
            <a:extLst>
              <a:ext uri="{FF2B5EF4-FFF2-40B4-BE49-F238E27FC236}">
                <a16:creationId xmlns:a16="http://schemas.microsoft.com/office/drawing/2014/main" id="{CA38B9E9-067D-BE31-ABBD-9ED666B19BBE}"/>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943C046D-D668-D371-86BF-240B0EFA0612}"/>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55A1994B-01ED-DD71-F6E8-3744A63AA9AD}"/>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7E7BF21D-944A-E079-DDDE-A007EB5F5393}"/>
              </a:ext>
            </a:extLst>
          </p:cNvPr>
          <p:cNvSpPr/>
          <p:nvPr/>
        </p:nvSpPr>
        <p:spPr>
          <a:xfrm>
            <a:off x="8558347" y="4698921"/>
            <a:ext cx="3057247" cy="1842021"/>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182E4354-4B97-3F00-F78C-CA443772434C}"/>
              </a:ext>
            </a:extLst>
          </p:cNvPr>
          <p:cNvSpPr/>
          <p:nvPr/>
        </p:nvSpPr>
        <p:spPr>
          <a:xfrm>
            <a:off x="8682389" y="5168519"/>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Quality Assurance Manager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498;p32">
            <a:extLst>
              <a:ext uri="{FF2B5EF4-FFF2-40B4-BE49-F238E27FC236}">
                <a16:creationId xmlns:a16="http://schemas.microsoft.com/office/drawing/2014/main" id="{B3A1D594-45C9-E01E-25BD-2A5E819D0C54}"/>
              </a:ext>
            </a:extLst>
          </p:cNvPr>
          <p:cNvSpPr/>
          <p:nvPr/>
        </p:nvSpPr>
        <p:spPr>
          <a:xfrm>
            <a:off x="8558349" y="1740226"/>
            <a:ext cx="3057246" cy="2875197"/>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03B4B3B7-0BA5-F716-7099-8FD976564C47}"/>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15B98C31-E9A7-11A6-E764-5801874ECAF8}"/>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sym typeface="DM Sans ExtraLight"/>
              </a:rPr>
              <a:t>Hi-Tech, Industrial</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8036B3C9-D0E9-6A3A-EAEC-BE67794004B1}"/>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02967702-507E-6116-9876-D4DAB506E567}"/>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8E02DB24-1AEA-89EB-B7E8-F0EE161C8242}"/>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FEDBFB51-9EF7-55DE-3B88-B3555F49E7D8}"/>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E995BDBE-86AA-E48C-935A-B74DB5AD7428}"/>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22982BD3-19BD-D934-2B79-4B07E0C5C95B}"/>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grpSp>
        <p:nvGrpSpPr>
          <p:cNvPr id="72" name="Google Shape;2175;p75">
            <a:extLst>
              <a:ext uri="{FF2B5EF4-FFF2-40B4-BE49-F238E27FC236}">
                <a16:creationId xmlns:a16="http://schemas.microsoft.com/office/drawing/2014/main" id="{C0E7A96E-6FEA-145D-D92F-33153A105E62}"/>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A58A552B-22C8-BF65-1817-0EBE05D4813E}"/>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DF0D9673-A6E3-3558-E6AC-07836EA0AEAA}"/>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4CD21F63-3613-B03A-40C7-8ADF57320F1F}"/>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4AA9BEF3-F0B6-A471-6600-E924DE556E34}"/>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ADE427DB-E83E-E9BD-069D-33A39A5F4E3F}"/>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Applies SOPs and compliance rules (e.g., temperature limits, material mix ratios) to identify deviations</a:t>
            </a:r>
            <a:endParaRPr kumimoji="0" lang="en-US" sz="9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0" name="Google Shape;115;p20">
            <a:extLst>
              <a:ext uri="{FF2B5EF4-FFF2-40B4-BE49-F238E27FC236}">
                <a16:creationId xmlns:a16="http://schemas.microsoft.com/office/drawing/2014/main" id="{BA0D48CD-1410-430C-1186-EA5DF3EEC164}"/>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5688EFA8-B37C-9D2C-B32F-413D672733B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Manufacturing Inspector Agent</a:t>
            </a:r>
          </a:p>
        </p:txBody>
      </p:sp>
      <p:sp>
        <p:nvSpPr>
          <p:cNvPr id="37" name="Google Shape;498;p32">
            <a:extLst>
              <a:ext uri="{FF2B5EF4-FFF2-40B4-BE49-F238E27FC236}">
                <a16:creationId xmlns:a16="http://schemas.microsoft.com/office/drawing/2014/main" id="{4DD97D83-477F-9099-EC57-3591E9D9738A}"/>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ea typeface="+mn-lt"/>
                <a:cs typeface="+mn-lt"/>
              </a:rPr>
              <a:t>Monitors real-time quality and process data, flags deviations against SOPs, and alerts supervisors, eliminating manual reviews through automated summaries</a:t>
            </a:r>
          </a:p>
        </p:txBody>
      </p:sp>
      <p:sp>
        <p:nvSpPr>
          <p:cNvPr id="43" name="Google Shape;523;p32">
            <a:extLst>
              <a:ext uri="{FF2B5EF4-FFF2-40B4-BE49-F238E27FC236}">
                <a16:creationId xmlns:a16="http://schemas.microsoft.com/office/drawing/2014/main" id="{590A820E-5AA9-AEC8-A2F0-A88AFA101CE5}"/>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84A14089-6C8A-11DD-2C3A-85270FDDA825}"/>
              </a:ext>
            </a:extLst>
          </p:cNvPr>
          <p:cNvSpPr/>
          <p:nvPr/>
        </p:nvSpPr>
        <p:spPr>
          <a:xfrm>
            <a:off x="8700923" y="27715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Compliance Rate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Automated SOP checks ensure procedures are followed and documented</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Arrow: Up 56">
            <a:extLst>
              <a:ext uri="{FF2B5EF4-FFF2-40B4-BE49-F238E27FC236}">
                <a16:creationId xmlns:a16="http://schemas.microsoft.com/office/drawing/2014/main" id="{E85B0F43-002E-80AE-DB9A-0ECEB5A828CE}"/>
              </a:ext>
            </a:extLst>
          </p:cNvPr>
          <p:cNvSpPr/>
          <p:nvPr/>
        </p:nvSpPr>
        <p:spPr>
          <a:xfrm>
            <a:off x="8794754" y="290749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3C313327-8E76-D063-9F8D-6B445D6EB8EF}"/>
              </a:ext>
            </a:extLst>
          </p:cNvPr>
          <p:cNvSpPr/>
          <p:nvPr/>
        </p:nvSpPr>
        <p:spPr>
          <a:xfrm>
            <a:off x="8700923" y="3394018"/>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a:ea typeface="+mn-ea"/>
                <a:cs typeface="Segoe Sans Display Semibold"/>
              </a:rPr>
              <a:t> </a:t>
            </a: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Audit Readiness &amp; Traceability</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 Systematic inspection logs and traceability enhance audit success</a:t>
            </a:r>
          </a:p>
        </p:txBody>
      </p:sp>
      <p:sp>
        <p:nvSpPr>
          <p:cNvPr id="51" name="Rounded Rectangle 50">
            <a:extLst>
              <a:ext uri="{FF2B5EF4-FFF2-40B4-BE49-F238E27FC236}">
                <a16:creationId xmlns:a16="http://schemas.microsoft.com/office/drawing/2014/main" id="{0608B727-5EF5-4E75-C0F9-187688B66B50}"/>
              </a:ext>
            </a:extLst>
          </p:cNvPr>
          <p:cNvSpPr/>
          <p:nvPr/>
        </p:nvSpPr>
        <p:spPr>
          <a:xfrm>
            <a:off x="8700923" y="400746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Rework &amp; Scrap Rate</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 Early detection of deviations minimizes waste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Arrow: Up 56">
            <a:extLst>
              <a:ext uri="{FF2B5EF4-FFF2-40B4-BE49-F238E27FC236}">
                <a16:creationId xmlns:a16="http://schemas.microsoft.com/office/drawing/2014/main" id="{4A5D2546-2D5E-4E92-A657-0860D9A1038E}"/>
              </a:ext>
            </a:extLst>
          </p:cNvPr>
          <p:cNvSpPr/>
          <p:nvPr/>
        </p:nvSpPr>
        <p:spPr>
          <a:xfrm rot="10800000">
            <a:off x="8794754" y="414342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57532176-E260-6078-5DA4-D6AFC5C39373}"/>
              </a:ext>
            </a:extLst>
          </p:cNvPr>
          <p:cNvSpPr/>
          <p:nvPr/>
        </p:nvSpPr>
        <p:spPr>
          <a:xfrm>
            <a:off x="10209729" y="5166615"/>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Manufacturing Supervisor</a:t>
            </a:r>
            <a:endParaRPr kumimoji="0" lang="en-US" sz="1800" b="0" i="0" u="none" strike="noStrike" kern="1200" cap="none" spc="0" normalizeH="0" baseline="0" noProof="0">
              <a:ln>
                <a:noFill/>
              </a:ln>
              <a:solidFill>
                <a:prstClr val="black"/>
              </a:solidFill>
              <a:effectLst/>
              <a:uLnTx/>
              <a:uFillTx/>
              <a:latin typeface="Aptos" panose="02110004020202020204"/>
              <a:ea typeface="+mn-lt"/>
              <a:cs typeface="+mn-lt"/>
            </a:endParaRPr>
          </a:p>
        </p:txBody>
      </p:sp>
      <p:sp>
        <p:nvSpPr>
          <p:cNvPr id="5" name="Google Shape;516;p32">
            <a:extLst>
              <a:ext uri="{FF2B5EF4-FFF2-40B4-BE49-F238E27FC236}">
                <a16:creationId xmlns:a16="http://schemas.microsoft.com/office/drawing/2014/main" id="{BDCDB039-6557-E17B-C5B9-2D99A9CA3AD6}"/>
              </a:ext>
            </a:extLst>
          </p:cNvPr>
          <p:cNvSpPr/>
          <p:nvPr/>
        </p:nvSpPr>
        <p:spPr>
          <a:xfrm>
            <a:off x="9454627" y="5854636"/>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Compliance Officer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Google Shape;523;p32">
            <a:extLst>
              <a:ext uri="{FF2B5EF4-FFF2-40B4-BE49-F238E27FC236}">
                <a16:creationId xmlns:a16="http://schemas.microsoft.com/office/drawing/2014/main" id="{04248DF8-1DAA-B474-E5B5-7A691E2D50DD}"/>
              </a:ext>
            </a:extLst>
          </p:cNvPr>
          <p:cNvSpPr/>
          <p:nvPr/>
        </p:nvSpPr>
        <p:spPr>
          <a:xfrm>
            <a:off x="6253292" y="4200861"/>
            <a:ext cx="2086819" cy="75838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Creates inspection summaries with flagged deviations and sends alerts via collaboration tools (e.g., Teams) for non-conformance or threshold breaches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BC5CBD24-9042-F7AE-ABC6-2B0DEDF02A6B}"/>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lt"/>
                <a:cs typeface="+mn-lt"/>
              </a:rPr>
              <a:t>Inspects compliance, material usage, and documentation to flag deviations and improve quality.</a:t>
            </a:r>
            <a:endParaRPr kumimoji="0" lang="en-US" sz="1800" b="0" i="0" u="none" strike="noStrike" kern="1200" cap="none" spc="0" normalizeH="0" baseline="0" noProof="0">
              <a:ln>
                <a:noFill/>
              </a:ln>
              <a:solidFill>
                <a:prstClr val="black"/>
              </a:solidFill>
              <a:effectLst/>
              <a:uLnTx/>
              <a:uFillTx/>
              <a:latin typeface="Aptos" panose="02110004020202020204"/>
              <a:ea typeface="+mn-lt"/>
              <a:cs typeface="+mn-lt"/>
            </a:endParaRPr>
          </a:p>
        </p:txBody>
      </p:sp>
      <p:sp>
        <p:nvSpPr>
          <p:cNvPr id="16" name="Arrow: Up 56">
            <a:extLst>
              <a:ext uri="{FF2B5EF4-FFF2-40B4-BE49-F238E27FC236}">
                <a16:creationId xmlns:a16="http://schemas.microsoft.com/office/drawing/2014/main" id="{017A491B-46E8-6588-A951-C783724E1EB1}"/>
              </a:ext>
            </a:extLst>
          </p:cNvPr>
          <p:cNvSpPr/>
          <p:nvPr/>
        </p:nvSpPr>
        <p:spPr>
          <a:xfrm>
            <a:off x="8794754" y="353903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Google Shape;506;p32">
            <a:extLst>
              <a:ext uri="{FF2B5EF4-FFF2-40B4-BE49-F238E27FC236}">
                <a16:creationId xmlns:a16="http://schemas.microsoft.com/office/drawing/2014/main" id="{647F6E71-F897-6F4E-2DEA-7CDB9279C029}"/>
              </a:ext>
            </a:extLst>
          </p:cNvPr>
          <p:cNvSpPr/>
          <p:nvPr/>
        </p:nvSpPr>
        <p:spPr>
          <a:xfrm>
            <a:off x="10482588" y="831795"/>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DM Sans 14pt ExtraLight"/>
                <a:cs typeface="Segoe Sans Display"/>
              </a:rPr>
              <a:t>Maturity</a:t>
            </a:r>
            <a:endPar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endParaRPr>
          </a:p>
        </p:txBody>
      </p:sp>
      <p:sp>
        <p:nvSpPr>
          <p:cNvPr id="27" name="Google Shape;506;p32">
            <a:extLst>
              <a:ext uri="{FF2B5EF4-FFF2-40B4-BE49-F238E27FC236}">
                <a16:creationId xmlns:a16="http://schemas.microsoft.com/office/drawing/2014/main" id="{E5E3755B-685B-D738-D528-28C0D8FDD75F}"/>
              </a:ext>
            </a:extLst>
          </p:cNvPr>
          <p:cNvSpPr/>
          <p:nvPr/>
        </p:nvSpPr>
        <p:spPr>
          <a:xfrm>
            <a:off x="10459481" y="1345549"/>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rPr>
              <a:t>Homerun</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sp>
        <p:nvSpPr>
          <p:cNvPr id="8" name="Google Shape;523;p32">
            <a:extLst>
              <a:ext uri="{FF2B5EF4-FFF2-40B4-BE49-F238E27FC236}">
                <a16:creationId xmlns:a16="http://schemas.microsoft.com/office/drawing/2014/main" id="{F5137A8E-E166-7889-3567-D42602F2F3D3}"/>
              </a:ext>
            </a:extLst>
          </p:cNvPr>
          <p:cNvSpPr/>
          <p:nvPr/>
        </p:nvSpPr>
        <p:spPr>
          <a:xfrm>
            <a:off x="6255173" y="5009687"/>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rPr>
              <a:t>Triggers rework tasks or line hold decisions when thresholds are breached</a:t>
            </a:r>
          </a:p>
        </p:txBody>
      </p:sp>
      <p:sp>
        <p:nvSpPr>
          <p:cNvPr id="9" name="Rounded Rectangle 44">
            <a:extLst>
              <a:ext uri="{FF2B5EF4-FFF2-40B4-BE49-F238E27FC236}">
                <a16:creationId xmlns:a16="http://schemas.microsoft.com/office/drawing/2014/main" id="{E966159F-734A-85D9-0129-B3D45554A633}"/>
              </a:ext>
            </a:extLst>
          </p:cNvPr>
          <p:cNvSpPr/>
          <p:nvPr/>
        </p:nvSpPr>
        <p:spPr>
          <a:xfrm>
            <a:off x="8704464" y="215837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Inspection Time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A</a:t>
            </a: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utomating real-time checks, deviation detection, and reporting in manufacturing workflows reduces inspection time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Arrow: Up 56">
            <a:extLst>
              <a:ext uri="{FF2B5EF4-FFF2-40B4-BE49-F238E27FC236}">
                <a16:creationId xmlns:a16="http://schemas.microsoft.com/office/drawing/2014/main" id="{8ADE3E38-CFDE-B1A1-C571-5EBC0910E2E6}"/>
              </a:ext>
            </a:extLst>
          </p:cNvPr>
          <p:cNvSpPr/>
          <p:nvPr/>
        </p:nvSpPr>
        <p:spPr>
          <a:xfrm rot="10800000">
            <a:off x="8798295" y="229433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582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228C-8302-D9F0-B238-F16BF98951FB}"/>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02A696CD-7CA1-BE32-3734-22D29C62773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7573FD11-00F0-ED77-3CDA-5455C4F680B1}"/>
              </a:ext>
            </a:extLst>
          </p:cNvPr>
          <p:cNvSpPr/>
          <p:nvPr/>
        </p:nvSpPr>
        <p:spPr>
          <a:xfrm>
            <a:off x="703320" y="4741378"/>
            <a:ext cx="3824707" cy="441375"/>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7C4BFFD1-88BF-FC45-94DD-35EC548FD319}"/>
              </a:ext>
            </a:extLst>
          </p:cNvPr>
          <p:cNvSpPr/>
          <p:nvPr/>
        </p:nvSpPr>
        <p:spPr>
          <a:xfrm>
            <a:off x="695994" y="1406658"/>
            <a:ext cx="3823283" cy="3266089"/>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mn-ea"/>
                <a:cs typeface="Segoe Sans Display"/>
                <a:sym typeface="DM Sans Light"/>
              </a:rPr>
              <a:t>Key Considerations to Address</a:t>
            </a:r>
            <a:endParaRPr kumimoji="0" lang="en-GB" sz="1050" b="0" i="0" u="none" strike="noStrike" kern="1200" cap="none" spc="0" normalizeH="0" baseline="0" noProof="0">
              <a:ln>
                <a:noFill/>
              </a:ln>
              <a:solidFill>
                <a:srgbClr val="0078D4"/>
              </a:solidFill>
              <a:effectLst/>
              <a:uLnTx/>
              <a:uFillTx/>
              <a:latin typeface="Segoe Sans Display"/>
              <a:ea typeface="+mn-ea"/>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Pulls quality, process, and material usage data from MES (e.g., Dynamics 365) and ERP (e.g., SAP) to structure inspection datasets</a:t>
            </a:r>
            <a:r>
              <a:rPr kumimoji="0" lang="en-US" sz="110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Applies SOP and compliance rules from Knowledge Base (e.g., SharePoint) against MES and ERP logs to detect deviations using pass/fail logic, triggering alerts when quality thresholds are breached.</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Cross-verifies operator logs, traceability data, and SOP protocols using MES (e.g., Dynamics 365), ERP (e.g., Dynamics 365), and Content Management System (e.g., SharePoint), flagging discrepancies.</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Routes alerts to supervisors exceeding risk thresholds, and generates inspection summaries, distributed via Collaboration Tools (e.g., Teams) in PDF or email format.</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ea"/>
                <a:cs typeface="Segoe Sans Display"/>
              </a:rPr>
              <a:t>PII includes Operator identity (name, id, etc.)</a:t>
            </a:r>
          </a:p>
        </p:txBody>
      </p:sp>
      <p:sp>
        <p:nvSpPr>
          <p:cNvPr id="7" name="TextBox 6">
            <a:extLst>
              <a:ext uri="{FF2B5EF4-FFF2-40B4-BE49-F238E27FC236}">
                <a16:creationId xmlns:a16="http://schemas.microsoft.com/office/drawing/2014/main" id="{2738CD01-9FA4-8204-CB76-F5F040B304BD}"/>
              </a:ext>
            </a:extLst>
          </p:cNvPr>
          <p:cNvSpPr txBox="1"/>
          <p:nvPr/>
        </p:nvSpPr>
        <p:spPr>
          <a:xfrm>
            <a:off x="704165" y="4717539"/>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Workflow</a:t>
            </a:r>
          </a:p>
        </p:txBody>
      </p:sp>
      <p:sp>
        <p:nvSpPr>
          <p:cNvPr id="8" name="TextBox 7">
            <a:extLst>
              <a:ext uri="{FF2B5EF4-FFF2-40B4-BE49-F238E27FC236}">
                <a16:creationId xmlns:a16="http://schemas.microsoft.com/office/drawing/2014/main" id="{6D38C205-0EEE-FE0D-C3B7-55F9C1292FF2}"/>
              </a:ext>
            </a:extLst>
          </p:cNvPr>
          <p:cNvSpPr txBox="1"/>
          <p:nvPr/>
        </p:nvSpPr>
        <p:spPr>
          <a:xfrm>
            <a:off x="2192407" y="4760261"/>
            <a:ext cx="2317639" cy="360996"/>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Production Schedule Optimizer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Maintenance Prediction Agent</a:t>
            </a:r>
          </a:p>
        </p:txBody>
      </p:sp>
      <p:sp>
        <p:nvSpPr>
          <p:cNvPr id="3" name="Google Shape;115;p20">
            <a:extLst>
              <a:ext uri="{FF2B5EF4-FFF2-40B4-BE49-F238E27FC236}">
                <a16:creationId xmlns:a16="http://schemas.microsoft.com/office/drawing/2014/main" id="{1FDD1BE9-EB00-80AE-D642-83FC02F2C27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 INDUSTRY</a:t>
            </a:r>
          </a:p>
        </p:txBody>
      </p:sp>
      <p:sp>
        <p:nvSpPr>
          <p:cNvPr id="6" name="Google Shape;163;p22">
            <a:extLst>
              <a:ext uri="{FF2B5EF4-FFF2-40B4-BE49-F238E27FC236}">
                <a16:creationId xmlns:a16="http://schemas.microsoft.com/office/drawing/2014/main" id="{1ACBF3B5-606C-AF99-82AC-8DE39FD6A987}"/>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Manufacturing Inspector 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C0F7E9B7-620B-D9C7-3A6E-A2F63F3B0A64}"/>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a:ea typeface="+mn-ea"/>
                <a:cs typeface="Segoe Sans Display Semibold"/>
              </a:rPr>
              <a:t>Inspects compliance, material usage, and documentation to flag deviations and improve quality.</a:t>
            </a: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35" name="Rounded Rectangle 19">
            <a:extLst>
              <a:ext uri="{FF2B5EF4-FFF2-40B4-BE49-F238E27FC236}">
                <a16:creationId xmlns:a16="http://schemas.microsoft.com/office/drawing/2014/main" id="{722F193B-9D52-5D89-A44B-1286394C139F}"/>
              </a:ext>
            </a:extLst>
          </p:cNvPr>
          <p:cNvSpPr/>
          <p:nvPr/>
        </p:nvSpPr>
        <p:spPr>
          <a:xfrm>
            <a:off x="695994" y="5251384"/>
            <a:ext cx="3810867" cy="1454216"/>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Compliance Officer, Supervisor, Manager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ERP and MES systems would expose APIs or have connectors to  fetch supply, inventory, floor capacity.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Other dependent agents should be ready and discoverable to be associated with this agent</a:t>
            </a:r>
          </a:p>
        </p:txBody>
      </p:sp>
      <p:sp>
        <p:nvSpPr>
          <p:cNvPr id="38" name="Rectangle 37">
            <a:extLst>
              <a:ext uri="{FF2B5EF4-FFF2-40B4-BE49-F238E27FC236}">
                <a16:creationId xmlns:a16="http://schemas.microsoft.com/office/drawing/2014/main" id="{45DF4A3F-6BE7-9BE8-2DB6-972747E7FB8C}"/>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1" name="Rectangle 70">
            <a:extLst>
              <a:ext uri="{FF2B5EF4-FFF2-40B4-BE49-F238E27FC236}">
                <a16:creationId xmlns:a16="http://schemas.microsoft.com/office/drawing/2014/main" id="{E161A474-2486-8C7E-025B-D5BA2A1B4A03}"/>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2" name="Rectangle: Rounded Corners 71">
            <a:extLst>
              <a:ext uri="{FF2B5EF4-FFF2-40B4-BE49-F238E27FC236}">
                <a16:creationId xmlns:a16="http://schemas.microsoft.com/office/drawing/2014/main" id="{63DE5179-57F8-0589-27F7-0B9D8A4455CF}"/>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73" name="Graphic 72">
            <a:extLst>
              <a:ext uri="{FF2B5EF4-FFF2-40B4-BE49-F238E27FC236}">
                <a16:creationId xmlns:a16="http://schemas.microsoft.com/office/drawing/2014/main" id="{ED1977F4-3F35-9A91-47AD-1CDEF17169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95" name="TextBox 94">
            <a:extLst>
              <a:ext uri="{FF2B5EF4-FFF2-40B4-BE49-F238E27FC236}">
                <a16:creationId xmlns:a16="http://schemas.microsoft.com/office/drawing/2014/main" id="{6C31F3F5-9A3E-072B-B7D0-32A8064B4A9D}"/>
              </a:ext>
            </a:extLst>
          </p:cNvPr>
          <p:cNvSpPr txBox="1"/>
          <p:nvPr/>
        </p:nvSpPr>
        <p:spPr>
          <a:xfrm>
            <a:off x="9688963"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96" name="TextBox 95">
            <a:extLst>
              <a:ext uri="{FF2B5EF4-FFF2-40B4-BE49-F238E27FC236}">
                <a16:creationId xmlns:a16="http://schemas.microsoft.com/office/drawing/2014/main" id="{B8595F5B-5395-02C1-5983-B8F38E35FEEA}"/>
              </a:ext>
            </a:extLst>
          </p:cNvPr>
          <p:cNvSpPr txBox="1"/>
          <p:nvPr/>
        </p:nvSpPr>
        <p:spPr>
          <a:xfrm>
            <a:off x="9422768"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98" name="Graphic 97">
            <a:extLst>
              <a:ext uri="{FF2B5EF4-FFF2-40B4-BE49-F238E27FC236}">
                <a16:creationId xmlns:a16="http://schemas.microsoft.com/office/drawing/2014/main" id="{DA7ADC96-535D-988F-45EE-F780ED0DF7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100" name="Straight Arrow Connector 99">
            <a:extLst>
              <a:ext uri="{FF2B5EF4-FFF2-40B4-BE49-F238E27FC236}">
                <a16:creationId xmlns:a16="http://schemas.microsoft.com/office/drawing/2014/main" id="{CBFB32A6-2033-6161-06DC-91AD5D36EEF8}"/>
              </a:ext>
            </a:extLst>
          </p:cNvPr>
          <p:cNvCxnSpPr>
            <a:cxnSpLocks/>
            <a:endCxn id="98"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30E9FE54-2762-2965-7206-FB80AF99EE38}"/>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02" name="Rectangle 101">
            <a:extLst>
              <a:ext uri="{FF2B5EF4-FFF2-40B4-BE49-F238E27FC236}">
                <a16:creationId xmlns:a16="http://schemas.microsoft.com/office/drawing/2014/main" id="{468B7A44-A5F9-4D19-2E1E-FC956DD245EE}"/>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3" name="Rectangle: Rounded Corners 102">
            <a:extLst>
              <a:ext uri="{FF2B5EF4-FFF2-40B4-BE49-F238E27FC236}">
                <a16:creationId xmlns:a16="http://schemas.microsoft.com/office/drawing/2014/main" id="{8D73E992-F567-2603-9719-BA24E31AEE59}"/>
              </a:ext>
            </a:extLst>
          </p:cNvPr>
          <p:cNvSpPr/>
          <p:nvPr/>
        </p:nvSpPr>
        <p:spPr bwMode="auto">
          <a:xfrm>
            <a:off x="5873677" y="3052837"/>
            <a:ext cx="1612232" cy="813863"/>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4" name="Rectangle: Rounded Corners 103">
            <a:extLst>
              <a:ext uri="{FF2B5EF4-FFF2-40B4-BE49-F238E27FC236}">
                <a16:creationId xmlns:a16="http://schemas.microsoft.com/office/drawing/2014/main" id="{84EB3A39-1EFA-3F1C-0767-CE4EA77FDE29}"/>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5" name="TextBox 104">
            <a:extLst>
              <a:ext uri="{FF2B5EF4-FFF2-40B4-BE49-F238E27FC236}">
                <a16:creationId xmlns:a16="http://schemas.microsoft.com/office/drawing/2014/main" id="{52B1DE72-C336-ACC9-7648-336E1A4F3933}"/>
              </a:ext>
            </a:extLst>
          </p:cNvPr>
          <p:cNvSpPr txBox="1"/>
          <p:nvPr/>
        </p:nvSpPr>
        <p:spPr>
          <a:xfrm>
            <a:off x="6513359" y="3059775"/>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106" name="TextBox 105">
            <a:extLst>
              <a:ext uri="{FF2B5EF4-FFF2-40B4-BE49-F238E27FC236}">
                <a16:creationId xmlns:a16="http://schemas.microsoft.com/office/drawing/2014/main" id="{070D0205-4AC6-141E-86D8-01377B0FC1DD}"/>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108" name="Graphic 107">
            <a:extLst>
              <a:ext uri="{FF2B5EF4-FFF2-40B4-BE49-F238E27FC236}">
                <a16:creationId xmlns:a16="http://schemas.microsoft.com/office/drawing/2014/main" id="{AF520D1E-2EC6-7D8C-9F2A-D948C6D074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542960"/>
            <a:ext cx="227480" cy="227480"/>
          </a:xfrm>
          <a:prstGeom prst="rect">
            <a:avLst/>
          </a:prstGeom>
        </p:spPr>
      </p:pic>
      <p:sp>
        <p:nvSpPr>
          <p:cNvPr id="109" name="TextBox 108">
            <a:extLst>
              <a:ext uri="{FF2B5EF4-FFF2-40B4-BE49-F238E27FC236}">
                <a16:creationId xmlns:a16="http://schemas.microsoft.com/office/drawing/2014/main" id="{9565A633-0CBE-F426-DE1F-4A1A28EE9C26}"/>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112" name="Graphic 111">
            <a:extLst>
              <a:ext uri="{FF2B5EF4-FFF2-40B4-BE49-F238E27FC236}">
                <a16:creationId xmlns:a16="http://schemas.microsoft.com/office/drawing/2014/main" id="{D2A18DCA-4F6D-940C-E2FD-49D61C405C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113" name="TextBox 112">
            <a:extLst>
              <a:ext uri="{FF2B5EF4-FFF2-40B4-BE49-F238E27FC236}">
                <a16:creationId xmlns:a16="http://schemas.microsoft.com/office/drawing/2014/main" id="{3E31857C-C1D3-04BE-451E-E6EB6522026C}"/>
              </a:ext>
            </a:extLst>
          </p:cNvPr>
          <p:cNvSpPr txBox="1"/>
          <p:nvPr/>
        </p:nvSpPr>
        <p:spPr>
          <a:xfrm>
            <a:off x="6299162" y="4521678"/>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Agent logs are displayed</a:t>
            </a:r>
          </a:p>
        </p:txBody>
      </p:sp>
      <p:sp>
        <p:nvSpPr>
          <p:cNvPr id="114" name="Rectangle 113">
            <a:extLst>
              <a:ext uri="{FF2B5EF4-FFF2-40B4-BE49-F238E27FC236}">
                <a16:creationId xmlns:a16="http://schemas.microsoft.com/office/drawing/2014/main" id="{AED3152E-57DA-A6C5-BD42-5A3177F26E59}"/>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18" name="Graphic 117">
            <a:extLst>
              <a:ext uri="{FF2B5EF4-FFF2-40B4-BE49-F238E27FC236}">
                <a16:creationId xmlns:a16="http://schemas.microsoft.com/office/drawing/2014/main" id="{EB837353-C7A0-D08B-9C07-3338B8AD75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120" name="Graphic 119">
            <a:extLst>
              <a:ext uri="{FF2B5EF4-FFF2-40B4-BE49-F238E27FC236}">
                <a16:creationId xmlns:a16="http://schemas.microsoft.com/office/drawing/2014/main" id="{C3A2F009-F986-20B6-93B9-96A14D1A9E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121" name="TextBox 120">
            <a:extLst>
              <a:ext uri="{FF2B5EF4-FFF2-40B4-BE49-F238E27FC236}">
                <a16:creationId xmlns:a16="http://schemas.microsoft.com/office/drawing/2014/main" id="{13E83315-333C-9C6F-CF52-B195F59C84C2}"/>
              </a:ext>
            </a:extLst>
          </p:cNvPr>
          <p:cNvSpPr txBox="1"/>
          <p:nvPr/>
        </p:nvSpPr>
        <p:spPr>
          <a:xfrm>
            <a:off x="8423777" y="4808599"/>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122" name="Rectangle: Rounded Corners 121">
            <a:extLst>
              <a:ext uri="{FF2B5EF4-FFF2-40B4-BE49-F238E27FC236}">
                <a16:creationId xmlns:a16="http://schemas.microsoft.com/office/drawing/2014/main" id="{9AB30997-1E01-0FBE-EA46-091A5AC4AE7C}"/>
              </a:ext>
            </a:extLst>
          </p:cNvPr>
          <p:cNvSpPr/>
          <p:nvPr/>
        </p:nvSpPr>
        <p:spPr bwMode="auto">
          <a:xfrm>
            <a:off x="7717579"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3" name="TextBox 122">
            <a:extLst>
              <a:ext uri="{FF2B5EF4-FFF2-40B4-BE49-F238E27FC236}">
                <a16:creationId xmlns:a16="http://schemas.microsoft.com/office/drawing/2014/main" id="{A95F20F0-D8DA-EA58-66F8-4AF1488E1EFD}"/>
              </a:ext>
            </a:extLst>
          </p:cNvPr>
          <p:cNvSpPr txBox="1"/>
          <p:nvPr/>
        </p:nvSpPr>
        <p:spPr>
          <a:xfrm>
            <a:off x="8113746" y="3091581"/>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24" name="Graphic 123">
            <a:extLst>
              <a:ext uri="{FF2B5EF4-FFF2-40B4-BE49-F238E27FC236}">
                <a16:creationId xmlns:a16="http://schemas.microsoft.com/office/drawing/2014/main" id="{92CB2622-D66C-0F42-85B6-65CEB8634C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125" name="TextBox 124">
            <a:extLst>
              <a:ext uri="{FF2B5EF4-FFF2-40B4-BE49-F238E27FC236}">
                <a16:creationId xmlns:a16="http://schemas.microsoft.com/office/drawing/2014/main" id="{14366888-1462-3075-C856-D3B6C2FD9EF3}"/>
              </a:ext>
            </a:extLst>
          </p:cNvPr>
          <p:cNvSpPr txBox="1"/>
          <p:nvPr/>
        </p:nvSpPr>
        <p:spPr>
          <a:xfrm>
            <a:off x="7815206" y="3631374"/>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26" name="TextBox 125">
            <a:extLst>
              <a:ext uri="{FF2B5EF4-FFF2-40B4-BE49-F238E27FC236}">
                <a16:creationId xmlns:a16="http://schemas.microsoft.com/office/drawing/2014/main" id="{3E3F7104-77A1-7F1F-059A-B51AF68C2C52}"/>
              </a:ext>
            </a:extLst>
          </p:cNvPr>
          <p:cNvSpPr txBox="1"/>
          <p:nvPr/>
        </p:nvSpPr>
        <p:spPr>
          <a:xfrm>
            <a:off x="8534343" y="3592902"/>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27" name="Graphic 126">
            <a:extLst>
              <a:ext uri="{FF2B5EF4-FFF2-40B4-BE49-F238E27FC236}">
                <a16:creationId xmlns:a16="http://schemas.microsoft.com/office/drawing/2014/main" id="{39ADF6A2-B140-99E4-BF0E-1A8599E3397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128" name="Graphic 127">
            <a:extLst>
              <a:ext uri="{FF2B5EF4-FFF2-40B4-BE49-F238E27FC236}">
                <a16:creationId xmlns:a16="http://schemas.microsoft.com/office/drawing/2014/main" id="{D674DA80-316F-369A-D89F-2B6D243FC6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90237" y="3301615"/>
            <a:ext cx="227480" cy="227480"/>
          </a:xfrm>
          <a:prstGeom prst="rect">
            <a:avLst/>
          </a:prstGeom>
        </p:spPr>
      </p:pic>
      <p:sp>
        <p:nvSpPr>
          <p:cNvPr id="129" name="Rectangle 128">
            <a:extLst>
              <a:ext uri="{FF2B5EF4-FFF2-40B4-BE49-F238E27FC236}">
                <a16:creationId xmlns:a16="http://schemas.microsoft.com/office/drawing/2014/main" id="{D9F68795-8993-0A4D-1A2E-81FCB36D6E88}"/>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0" name="TextBox 129">
            <a:extLst>
              <a:ext uri="{FF2B5EF4-FFF2-40B4-BE49-F238E27FC236}">
                <a16:creationId xmlns:a16="http://schemas.microsoft.com/office/drawing/2014/main" id="{AB1C60BD-A8D4-18E4-4EC5-C47E9A0EA0DE}"/>
              </a:ext>
            </a:extLst>
          </p:cNvPr>
          <p:cNvSpPr txBox="1"/>
          <p:nvPr/>
        </p:nvSpPr>
        <p:spPr>
          <a:xfrm>
            <a:off x="11287238" y="2940119"/>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Quality Assurance Manager </a:t>
            </a:r>
          </a:p>
        </p:txBody>
      </p:sp>
      <p:sp>
        <p:nvSpPr>
          <p:cNvPr id="131" name="TextBox 130">
            <a:extLst>
              <a:ext uri="{FF2B5EF4-FFF2-40B4-BE49-F238E27FC236}">
                <a16:creationId xmlns:a16="http://schemas.microsoft.com/office/drawing/2014/main" id="{C088CF4D-6C94-0D4A-B1EB-BCE3EB5EA328}"/>
              </a:ext>
            </a:extLst>
          </p:cNvPr>
          <p:cNvSpPr txBox="1"/>
          <p:nvPr/>
        </p:nvSpPr>
        <p:spPr>
          <a:xfrm>
            <a:off x="11287238" y="3635447"/>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Manufacturing Supervisor</a:t>
            </a:r>
          </a:p>
        </p:txBody>
      </p:sp>
      <p:sp>
        <p:nvSpPr>
          <p:cNvPr id="132" name="TextBox 131">
            <a:extLst>
              <a:ext uri="{FF2B5EF4-FFF2-40B4-BE49-F238E27FC236}">
                <a16:creationId xmlns:a16="http://schemas.microsoft.com/office/drawing/2014/main" id="{F91C8D3F-14C6-56FB-682D-F54FF431E562}"/>
              </a:ext>
            </a:extLst>
          </p:cNvPr>
          <p:cNvSpPr txBox="1"/>
          <p:nvPr/>
        </p:nvSpPr>
        <p:spPr>
          <a:xfrm>
            <a:off x="11287238" y="4330773"/>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Compliance Officer</a:t>
            </a:r>
          </a:p>
        </p:txBody>
      </p:sp>
      <p:pic>
        <p:nvPicPr>
          <p:cNvPr id="133" name="Graphic 132" descr="Office worker female outline">
            <a:extLst>
              <a:ext uri="{FF2B5EF4-FFF2-40B4-BE49-F238E27FC236}">
                <a16:creationId xmlns:a16="http://schemas.microsoft.com/office/drawing/2014/main" id="{64A04A4B-6714-4837-E282-70AC8F50423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232033"/>
            <a:ext cx="296166" cy="296166"/>
          </a:xfrm>
          <a:prstGeom prst="rect">
            <a:avLst/>
          </a:prstGeom>
        </p:spPr>
      </p:pic>
      <p:pic>
        <p:nvPicPr>
          <p:cNvPr id="134" name="Graphic 133" descr="Office worker male outline">
            <a:extLst>
              <a:ext uri="{FF2B5EF4-FFF2-40B4-BE49-F238E27FC236}">
                <a16:creationId xmlns:a16="http://schemas.microsoft.com/office/drawing/2014/main" id="{A3BD1BAF-7410-542E-E498-DC7F839F91D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135" name="Graphic 134" descr="Office worker female outline">
            <a:extLst>
              <a:ext uri="{FF2B5EF4-FFF2-40B4-BE49-F238E27FC236}">
                <a16:creationId xmlns:a16="http://schemas.microsoft.com/office/drawing/2014/main" id="{3D70A70D-CA9B-5FF3-1E65-24A62D93A8E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27361"/>
            <a:ext cx="296166" cy="296166"/>
          </a:xfrm>
          <a:prstGeom prst="rect">
            <a:avLst/>
          </a:prstGeom>
        </p:spPr>
      </p:pic>
      <p:sp>
        <p:nvSpPr>
          <p:cNvPr id="136" name="TextBox 135">
            <a:extLst>
              <a:ext uri="{FF2B5EF4-FFF2-40B4-BE49-F238E27FC236}">
                <a16:creationId xmlns:a16="http://schemas.microsoft.com/office/drawing/2014/main" id="{F8B1EFBC-8263-5AE9-D262-7450D0795760}"/>
              </a:ext>
            </a:extLst>
          </p:cNvPr>
          <p:cNvSpPr txBox="1"/>
          <p:nvPr/>
        </p:nvSpPr>
        <p:spPr>
          <a:xfrm>
            <a:off x="11215147" y="2269799"/>
            <a:ext cx="751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137" name="Rectangle 136">
            <a:extLst>
              <a:ext uri="{FF2B5EF4-FFF2-40B4-BE49-F238E27FC236}">
                <a16:creationId xmlns:a16="http://schemas.microsoft.com/office/drawing/2014/main" id="{47FEC82F-15BC-F530-6B6F-3E58BDED85DC}"/>
              </a:ext>
            </a:extLst>
          </p:cNvPr>
          <p:cNvSpPr/>
          <p:nvPr/>
        </p:nvSpPr>
        <p:spPr bwMode="auto">
          <a:xfrm>
            <a:off x="4592608" y="2392910"/>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9" name="Rectangle 138">
            <a:extLst>
              <a:ext uri="{FF2B5EF4-FFF2-40B4-BE49-F238E27FC236}">
                <a16:creationId xmlns:a16="http://schemas.microsoft.com/office/drawing/2014/main" id="{07F584C1-9F0B-0125-6401-4007E7BFB3E7}"/>
              </a:ext>
            </a:extLst>
          </p:cNvPr>
          <p:cNvSpPr/>
          <p:nvPr/>
        </p:nvSpPr>
        <p:spPr bwMode="auto">
          <a:xfrm>
            <a:off x="4730211" y="2474217"/>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1" name="Rectangle 140">
            <a:extLst>
              <a:ext uri="{FF2B5EF4-FFF2-40B4-BE49-F238E27FC236}">
                <a16:creationId xmlns:a16="http://schemas.microsoft.com/office/drawing/2014/main" id="{AF0A22CE-0FAF-B73A-044B-AFFA223446F1}"/>
              </a:ext>
            </a:extLst>
          </p:cNvPr>
          <p:cNvSpPr/>
          <p:nvPr/>
        </p:nvSpPr>
        <p:spPr bwMode="auto">
          <a:xfrm>
            <a:off x="4726374" y="2669288"/>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2" name="TextBox 141">
            <a:extLst>
              <a:ext uri="{FF2B5EF4-FFF2-40B4-BE49-F238E27FC236}">
                <a16:creationId xmlns:a16="http://schemas.microsoft.com/office/drawing/2014/main" id="{939E43C1-7316-7EDE-EFD9-8F6074DA1BD8}"/>
              </a:ext>
            </a:extLst>
          </p:cNvPr>
          <p:cNvSpPr txBox="1"/>
          <p:nvPr/>
        </p:nvSpPr>
        <p:spPr>
          <a:xfrm>
            <a:off x="4739160" y="2701150"/>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ERP System</a:t>
            </a:r>
          </a:p>
        </p:txBody>
      </p:sp>
      <p:sp>
        <p:nvSpPr>
          <p:cNvPr id="143" name="TextBox 142">
            <a:extLst>
              <a:ext uri="{FF2B5EF4-FFF2-40B4-BE49-F238E27FC236}">
                <a16:creationId xmlns:a16="http://schemas.microsoft.com/office/drawing/2014/main" id="{5525D890-5993-40C7-16D3-710766205E4E}"/>
              </a:ext>
            </a:extLst>
          </p:cNvPr>
          <p:cNvSpPr txBox="1"/>
          <p:nvPr/>
        </p:nvSpPr>
        <p:spPr>
          <a:xfrm>
            <a:off x="4742997" y="2506079"/>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MES System</a:t>
            </a:r>
          </a:p>
        </p:txBody>
      </p:sp>
      <p:cxnSp>
        <p:nvCxnSpPr>
          <p:cNvPr id="145" name="Connector: Elbow 144">
            <a:extLst>
              <a:ext uri="{FF2B5EF4-FFF2-40B4-BE49-F238E27FC236}">
                <a16:creationId xmlns:a16="http://schemas.microsoft.com/office/drawing/2014/main" id="{45C584C8-4CDC-5182-1E92-D60AEFE982AF}"/>
              </a:ext>
            </a:extLst>
          </p:cNvPr>
          <p:cNvCxnSpPr>
            <a:cxnSpLocks/>
            <a:stCxn id="112" idx="1"/>
            <a:endCxn id="103" idx="0"/>
          </p:cNvCxnSpPr>
          <p:nvPr/>
        </p:nvCxnSpPr>
        <p:spPr>
          <a:xfrm rot="10800000" flipV="1">
            <a:off x="6679793" y="2415701"/>
            <a:ext cx="1350736" cy="637136"/>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4C83E2D4-A234-8A0C-92E0-E9E1EABEBD65}"/>
              </a:ext>
            </a:extLst>
          </p:cNvPr>
          <p:cNvSpPr txBox="1"/>
          <p:nvPr/>
        </p:nvSpPr>
        <p:spPr>
          <a:xfrm>
            <a:off x="7066692" y="2277364"/>
            <a:ext cx="79026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5a. Invokes action</a:t>
            </a:r>
          </a:p>
        </p:txBody>
      </p:sp>
      <p:sp>
        <p:nvSpPr>
          <p:cNvPr id="148" name="Left Brace 147">
            <a:extLst>
              <a:ext uri="{FF2B5EF4-FFF2-40B4-BE49-F238E27FC236}">
                <a16:creationId xmlns:a16="http://schemas.microsoft.com/office/drawing/2014/main" id="{312BA051-848B-F9E5-7B1B-3F92EDB3F01E}"/>
              </a:ext>
            </a:extLst>
          </p:cNvPr>
          <p:cNvSpPr/>
          <p:nvPr/>
        </p:nvSpPr>
        <p:spPr>
          <a:xfrm>
            <a:off x="7410217" y="4050060"/>
            <a:ext cx="71051" cy="208477"/>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150" name="Connector: Elbow 149">
            <a:extLst>
              <a:ext uri="{FF2B5EF4-FFF2-40B4-BE49-F238E27FC236}">
                <a16:creationId xmlns:a16="http://schemas.microsoft.com/office/drawing/2014/main" id="{59642260-DD97-BBCE-0B3F-41FA7324CE57}"/>
              </a:ext>
            </a:extLst>
          </p:cNvPr>
          <p:cNvCxnSpPr>
            <a:cxnSpLocks/>
            <a:stCxn id="108" idx="2"/>
            <a:endCxn id="148" idx="1"/>
          </p:cNvCxnSpPr>
          <p:nvPr/>
        </p:nvCxnSpPr>
        <p:spPr>
          <a:xfrm rot="16200000" flipH="1">
            <a:off x="6853076" y="3597157"/>
            <a:ext cx="383859" cy="73042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5EE35E77-9597-FC60-0228-3CB2DA737EB2}"/>
              </a:ext>
            </a:extLst>
          </p:cNvPr>
          <p:cNvSpPr txBox="1"/>
          <p:nvPr/>
        </p:nvSpPr>
        <p:spPr>
          <a:xfrm>
            <a:off x="6602252" y="3936747"/>
            <a:ext cx="9637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Generates summary with flagged deviations</a:t>
            </a:r>
          </a:p>
        </p:txBody>
      </p:sp>
      <p:cxnSp>
        <p:nvCxnSpPr>
          <p:cNvPr id="153" name="Connector: Elbow 152">
            <a:extLst>
              <a:ext uri="{FF2B5EF4-FFF2-40B4-BE49-F238E27FC236}">
                <a16:creationId xmlns:a16="http://schemas.microsoft.com/office/drawing/2014/main" id="{A3E145C8-2E10-6C1F-4860-989621020CD7}"/>
              </a:ext>
            </a:extLst>
          </p:cNvPr>
          <p:cNvCxnSpPr>
            <a:cxnSpLocks/>
            <a:endCxn id="104" idx="2"/>
          </p:cNvCxnSpPr>
          <p:nvPr/>
        </p:nvCxnSpPr>
        <p:spPr>
          <a:xfrm flipV="1">
            <a:off x="7464926" y="3596334"/>
            <a:ext cx="2539052" cy="476672"/>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AEC73333-81B2-91EF-5D05-C5DF2D27C037}"/>
              </a:ext>
            </a:extLst>
          </p:cNvPr>
          <p:cNvSpPr txBox="1"/>
          <p:nvPr/>
        </p:nvSpPr>
        <p:spPr>
          <a:xfrm>
            <a:off x="8534343" y="3949948"/>
            <a:ext cx="144770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When confidence &gt;= 0.8, sends alerts and notify</a:t>
            </a:r>
          </a:p>
        </p:txBody>
      </p:sp>
      <p:cxnSp>
        <p:nvCxnSpPr>
          <p:cNvPr id="156" name="Connector: Elbow 155">
            <a:extLst>
              <a:ext uri="{FF2B5EF4-FFF2-40B4-BE49-F238E27FC236}">
                <a16:creationId xmlns:a16="http://schemas.microsoft.com/office/drawing/2014/main" id="{2289C061-9BE9-9B2D-3730-A9C85DAEA5C9}"/>
              </a:ext>
            </a:extLst>
          </p:cNvPr>
          <p:cNvCxnSpPr>
            <a:cxnSpLocks/>
          </p:cNvCxnSpPr>
          <p:nvPr/>
        </p:nvCxnSpPr>
        <p:spPr>
          <a:xfrm flipV="1">
            <a:off x="7457725" y="3785010"/>
            <a:ext cx="3737638" cy="444884"/>
          </a:xfrm>
          <a:prstGeom prst="bentConnector3">
            <a:avLst>
              <a:gd name="adj1" fmla="val 9364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2591BC65-0D14-9BD5-7308-262E4B68EB13}"/>
              </a:ext>
            </a:extLst>
          </p:cNvPr>
          <p:cNvSpPr txBox="1"/>
          <p:nvPr/>
        </p:nvSpPr>
        <p:spPr>
          <a:xfrm>
            <a:off x="8456311" y="4126191"/>
            <a:ext cx="17390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When confidence score &lt;0.8, sends for manual review</a:t>
            </a:r>
          </a:p>
        </p:txBody>
      </p:sp>
      <p:cxnSp>
        <p:nvCxnSpPr>
          <p:cNvPr id="158" name="Connector: Elbow 157">
            <a:extLst>
              <a:ext uri="{FF2B5EF4-FFF2-40B4-BE49-F238E27FC236}">
                <a16:creationId xmlns:a16="http://schemas.microsoft.com/office/drawing/2014/main" id="{81AE0359-9F3A-CC00-84C3-BEB5E6946CE8}"/>
              </a:ext>
            </a:extLst>
          </p:cNvPr>
          <p:cNvCxnSpPr>
            <a:cxnSpLocks/>
            <a:stCxn id="98" idx="2"/>
            <a:endCxn id="129" idx="2"/>
          </p:cNvCxnSpPr>
          <p:nvPr/>
        </p:nvCxnSpPr>
        <p:spPr>
          <a:xfrm rot="5400000" flipH="1" flipV="1">
            <a:off x="8711016" y="1906581"/>
            <a:ext cx="188805" cy="5571007"/>
          </a:xfrm>
          <a:prstGeom prst="bentConnector3">
            <a:avLst>
              <a:gd name="adj1" fmla="val -21980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344D06DB-AD9C-D9BB-5F19-8A0D7A561CBB}"/>
              </a:ext>
            </a:extLst>
          </p:cNvPr>
          <p:cNvSpPr txBox="1"/>
          <p:nvPr/>
        </p:nvSpPr>
        <p:spPr>
          <a:xfrm>
            <a:off x="7899133" y="5077530"/>
            <a:ext cx="211237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Logged entries are reviewed</a:t>
            </a:r>
          </a:p>
        </p:txBody>
      </p:sp>
      <p:cxnSp>
        <p:nvCxnSpPr>
          <p:cNvPr id="160" name="Straight Arrow Connector 159">
            <a:extLst>
              <a:ext uri="{FF2B5EF4-FFF2-40B4-BE49-F238E27FC236}">
                <a16:creationId xmlns:a16="http://schemas.microsoft.com/office/drawing/2014/main" id="{D8E97BE9-5828-F3FF-C974-A27643A6784A}"/>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30017432-B2B1-9409-959C-A474BB3538E7}"/>
              </a:ext>
            </a:extLst>
          </p:cNvPr>
          <p:cNvSpPr txBox="1"/>
          <p:nvPr/>
        </p:nvSpPr>
        <p:spPr>
          <a:xfrm>
            <a:off x="6138204" y="2184011"/>
            <a:ext cx="59956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091F2C"/>
                </a:solidFill>
                <a:effectLst/>
                <a:uLnTx/>
                <a:uFillTx/>
                <a:latin typeface="Segoe Sans Display"/>
                <a:ea typeface="+mn-ea"/>
                <a:cs typeface="+mn-cs"/>
              </a:rPr>
              <a:t>Deviation_confidence</a:t>
            </a:r>
            <a:endParaRPr kumimoji="0" lang="en-US" sz="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2" name="TextBox 161">
            <a:extLst>
              <a:ext uri="{FF2B5EF4-FFF2-40B4-BE49-F238E27FC236}">
                <a16:creationId xmlns:a16="http://schemas.microsoft.com/office/drawing/2014/main" id="{F9439DDA-E7C5-E019-C010-C102B7552824}"/>
              </a:ext>
            </a:extLst>
          </p:cNvPr>
          <p:cNvSpPr txBox="1"/>
          <p:nvPr/>
        </p:nvSpPr>
        <p:spPr>
          <a:xfrm>
            <a:off x="6769401"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a:t>
            </a:r>
          </a:p>
        </p:txBody>
      </p:sp>
      <p:sp>
        <p:nvSpPr>
          <p:cNvPr id="163" name="TextBox 162">
            <a:extLst>
              <a:ext uri="{FF2B5EF4-FFF2-40B4-BE49-F238E27FC236}">
                <a16:creationId xmlns:a16="http://schemas.microsoft.com/office/drawing/2014/main" id="{B6F7BF44-C6EF-FEC4-ECB5-93BC0C50D688}"/>
              </a:ext>
            </a:extLst>
          </p:cNvPr>
          <p:cNvSpPr txBox="1"/>
          <p:nvPr/>
        </p:nvSpPr>
        <p:spPr>
          <a:xfrm>
            <a:off x="5874410"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a:t>
            </a:r>
          </a:p>
        </p:txBody>
      </p:sp>
      <p:sp>
        <p:nvSpPr>
          <p:cNvPr id="164" name="TextBox 163">
            <a:extLst>
              <a:ext uri="{FF2B5EF4-FFF2-40B4-BE49-F238E27FC236}">
                <a16:creationId xmlns:a16="http://schemas.microsoft.com/office/drawing/2014/main" id="{692AC0AD-9929-EE7D-0F4B-6BE9542D16DA}"/>
              </a:ext>
            </a:extLst>
          </p:cNvPr>
          <p:cNvSpPr txBox="1"/>
          <p:nvPr/>
        </p:nvSpPr>
        <p:spPr>
          <a:xfrm>
            <a:off x="5981248"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165" name="TextBox 164">
            <a:extLst>
              <a:ext uri="{FF2B5EF4-FFF2-40B4-BE49-F238E27FC236}">
                <a16:creationId xmlns:a16="http://schemas.microsoft.com/office/drawing/2014/main" id="{60D2D12F-F9A3-8879-F128-F2DC7B8E724E}"/>
              </a:ext>
            </a:extLst>
          </p:cNvPr>
          <p:cNvSpPr txBox="1"/>
          <p:nvPr/>
        </p:nvSpPr>
        <p:spPr>
          <a:xfrm>
            <a:off x="6876239"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pic>
        <p:nvPicPr>
          <p:cNvPr id="166" name="Picture 165" descr="A blue rectangle with white text">
            <a:extLst>
              <a:ext uri="{FF2B5EF4-FFF2-40B4-BE49-F238E27FC236}">
                <a16:creationId xmlns:a16="http://schemas.microsoft.com/office/drawing/2014/main" id="{25A82719-2C7D-87EE-E09E-6963A94C4D2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8333" y="3440379"/>
            <a:ext cx="114530" cy="79905"/>
          </a:xfrm>
          <a:prstGeom prst="rect">
            <a:avLst/>
          </a:prstGeom>
        </p:spPr>
      </p:pic>
      <p:cxnSp>
        <p:nvCxnSpPr>
          <p:cNvPr id="167" name="Connector: Elbow 166">
            <a:extLst>
              <a:ext uri="{FF2B5EF4-FFF2-40B4-BE49-F238E27FC236}">
                <a16:creationId xmlns:a16="http://schemas.microsoft.com/office/drawing/2014/main" id="{A07FD0E5-D392-08A1-2D11-27A990333A55}"/>
              </a:ext>
            </a:extLst>
          </p:cNvPr>
          <p:cNvCxnSpPr>
            <a:cxnSpLocks/>
            <a:stCxn id="137" idx="2"/>
          </p:cNvCxnSpPr>
          <p:nvPr/>
        </p:nvCxnSpPr>
        <p:spPr>
          <a:xfrm rot="16200000" flipH="1">
            <a:off x="5167117" y="2764825"/>
            <a:ext cx="572168" cy="80934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3F40B73-0FDE-DF0B-98E1-B7ED030D35B8}"/>
              </a:ext>
            </a:extLst>
          </p:cNvPr>
          <p:cNvSpPr txBox="1"/>
          <p:nvPr/>
        </p:nvSpPr>
        <p:spPr>
          <a:xfrm>
            <a:off x="5039439" y="3196374"/>
            <a:ext cx="79026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Real time syncs finance, supply, inventory, and floor capacity</a:t>
            </a:r>
          </a:p>
        </p:txBody>
      </p:sp>
      <p:cxnSp>
        <p:nvCxnSpPr>
          <p:cNvPr id="169" name="Connector: Elbow 168">
            <a:extLst>
              <a:ext uri="{FF2B5EF4-FFF2-40B4-BE49-F238E27FC236}">
                <a16:creationId xmlns:a16="http://schemas.microsoft.com/office/drawing/2014/main" id="{FAE58F53-D693-756F-D072-DD8ADBDE0FB5}"/>
              </a:ext>
            </a:extLst>
          </p:cNvPr>
          <p:cNvCxnSpPr>
            <a:cxnSpLocks/>
            <a:stCxn id="108" idx="0"/>
          </p:cNvCxnSpPr>
          <p:nvPr/>
        </p:nvCxnSpPr>
        <p:spPr>
          <a:xfrm rot="5400000" flipH="1" flipV="1">
            <a:off x="7280187" y="2899552"/>
            <a:ext cx="43015" cy="124380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A43F17A7-77C4-97B2-74B7-27903F606CE1}"/>
              </a:ext>
            </a:extLst>
          </p:cNvPr>
          <p:cNvSpPr txBox="1"/>
          <p:nvPr/>
        </p:nvSpPr>
        <p:spPr>
          <a:xfrm>
            <a:off x="7321059" y="3304376"/>
            <a:ext cx="57402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ERP and MES data pushed</a:t>
            </a:r>
          </a:p>
        </p:txBody>
      </p:sp>
      <p:cxnSp>
        <p:nvCxnSpPr>
          <p:cNvPr id="171" name="Connector: Elbow 170">
            <a:extLst>
              <a:ext uri="{FF2B5EF4-FFF2-40B4-BE49-F238E27FC236}">
                <a16:creationId xmlns:a16="http://schemas.microsoft.com/office/drawing/2014/main" id="{5E9001C2-5C8D-8AB5-F11D-133D2F4AD0A4}"/>
              </a:ext>
            </a:extLst>
          </p:cNvPr>
          <p:cNvCxnSpPr>
            <a:cxnSpLocks/>
          </p:cNvCxnSpPr>
          <p:nvPr/>
        </p:nvCxnSpPr>
        <p:spPr>
          <a:xfrm rot="10800000" flipV="1">
            <a:off x="7481271" y="3124785"/>
            <a:ext cx="236309" cy="43888"/>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CDA097B3-DE47-6652-1242-176084CA373A}"/>
              </a:ext>
            </a:extLst>
          </p:cNvPr>
          <p:cNvSpPr txBox="1"/>
          <p:nvPr/>
        </p:nvSpPr>
        <p:spPr>
          <a:xfrm>
            <a:off x="7261461" y="2861731"/>
            <a:ext cx="65176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Equipment specific thresholds are loaded</a:t>
            </a:r>
          </a:p>
        </p:txBody>
      </p:sp>
      <p:cxnSp>
        <p:nvCxnSpPr>
          <p:cNvPr id="173" name="Connector: Elbow 172">
            <a:extLst>
              <a:ext uri="{FF2B5EF4-FFF2-40B4-BE49-F238E27FC236}">
                <a16:creationId xmlns:a16="http://schemas.microsoft.com/office/drawing/2014/main" id="{F669491C-48AA-FCEE-5C4B-F376DD6F0988}"/>
              </a:ext>
            </a:extLst>
          </p:cNvPr>
          <p:cNvCxnSpPr>
            <a:cxnSpLocks/>
            <a:stCxn id="108" idx="3"/>
            <a:endCxn id="126" idx="2"/>
          </p:cNvCxnSpPr>
          <p:nvPr/>
        </p:nvCxnSpPr>
        <p:spPr>
          <a:xfrm>
            <a:off x="6793533" y="3656700"/>
            <a:ext cx="2130641" cy="90090"/>
          </a:xfrm>
          <a:prstGeom prst="bentConnector4">
            <a:avLst>
              <a:gd name="adj1" fmla="val 2819"/>
              <a:gd name="adj2" fmla="val 27406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C6171811-2DF4-2F54-F180-974D2A30B80B}"/>
              </a:ext>
            </a:extLst>
          </p:cNvPr>
          <p:cNvSpPr txBox="1"/>
          <p:nvPr/>
        </p:nvSpPr>
        <p:spPr>
          <a:xfrm>
            <a:off x="7101726" y="3798922"/>
            <a:ext cx="10700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SOPs are periodically updated</a:t>
            </a:r>
          </a:p>
        </p:txBody>
      </p:sp>
      <p:cxnSp>
        <p:nvCxnSpPr>
          <p:cNvPr id="175" name="Connector: Elbow 174">
            <a:extLst>
              <a:ext uri="{FF2B5EF4-FFF2-40B4-BE49-F238E27FC236}">
                <a16:creationId xmlns:a16="http://schemas.microsoft.com/office/drawing/2014/main" id="{46878B7F-B8AB-A7D5-7D33-B3DE51251D94}"/>
              </a:ext>
            </a:extLst>
          </p:cNvPr>
          <p:cNvCxnSpPr>
            <a:cxnSpLocks/>
            <a:endCxn id="112" idx="2"/>
          </p:cNvCxnSpPr>
          <p:nvPr/>
        </p:nvCxnSpPr>
        <p:spPr>
          <a:xfrm rot="5400000" flipH="1" flipV="1">
            <a:off x="7923243" y="2823869"/>
            <a:ext cx="515453" cy="300877"/>
          </a:xfrm>
          <a:prstGeom prst="bentConnector3">
            <a:avLst>
              <a:gd name="adj1" fmla="val 7306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97B4918A-9F77-6534-CE25-70448AB2873F}"/>
              </a:ext>
            </a:extLst>
          </p:cNvPr>
          <p:cNvSpPr txBox="1"/>
          <p:nvPr/>
        </p:nvSpPr>
        <p:spPr>
          <a:xfrm>
            <a:off x="7961004" y="2906051"/>
            <a:ext cx="83797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Triggers topic</a:t>
            </a:r>
          </a:p>
        </p:txBody>
      </p:sp>
      <p:cxnSp>
        <p:nvCxnSpPr>
          <p:cNvPr id="177" name="Connector: Elbow 176">
            <a:extLst>
              <a:ext uri="{FF2B5EF4-FFF2-40B4-BE49-F238E27FC236}">
                <a16:creationId xmlns:a16="http://schemas.microsoft.com/office/drawing/2014/main" id="{C3B73616-C6AC-0F96-D5CA-BB42B242E724}"/>
              </a:ext>
            </a:extLst>
          </p:cNvPr>
          <p:cNvCxnSpPr>
            <a:cxnSpLocks/>
            <a:endCxn id="108" idx="1"/>
          </p:cNvCxnSpPr>
          <p:nvPr/>
        </p:nvCxnSpPr>
        <p:spPr>
          <a:xfrm rot="10800000" flipV="1">
            <a:off x="6566053" y="3328432"/>
            <a:ext cx="12700" cy="328268"/>
          </a:xfrm>
          <a:prstGeom prst="bentConnector3">
            <a:avLst>
              <a:gd name="adj1" fmla="val 135484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E5522CEC-0064-19FB-7B90-E6F3EB7CEBA4}"/>
              </a:ext>
            </a:extLst>
          </p:cNvPr>
          <p:cNvSpPr txBox="1"/>
          <p:nvPr/>
        </p:nvSpPr>
        <p:spPr>
          <a:xfrm>
            <a:off x="5891755" y="3511475"/>
            <a:ext cx="51614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5b. Generates deviation rationale and include properties</a:t>
            </a:r>
          </a:p>
        </p:txBody>
      </p:sp>
      <p:cxnSp>
        <p:nvCxnSpPr>
          <p:cNvPr id="179" name="Straight Arrow Connector 178">
            <a:extLst>
              <a:ext uri="{FF2B5EF4-FFF2-40B4-BE49-F238E27FC236}">
                <a16:creationId xmlns:a16="http://schemas.microsoft.com/office/drawing/2014/main" id="{1848FAC5-E8F9-8EE7-F638-FA55D686B934}"/>
              </a:ext>
            </a:extLst>
          </p:cNvPr>
          <p:cNvCxnSpPr>
            <a:cxnSpLocks/>
            <a:stCxn id="104" idx="3"/>
          </p:cNvCxnSpPr>
          <p:nvPr/>
        </p:nvCxnSpPr>
        <p:spPr>
          <a:xfrm>
            <a:off x="10446474" y="3382504"/>
            <a:ext cx="748889" cy="644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56366AF0-454B-C624-B0D3-A3E753F048C2}"/>
              </a:ext>
            </a:extLst>
          </p:cNvPr>
          <p:cNvSpPr txBox="1"/>
          <p:nvPr/>
        </p:nvSpPr>
        <p:spPr>
          <a:xfrm>
            <a:off x="10504388" y="3107802"/>
            <a:ext cx="639568"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Alerts and sends for review via Teams channel</a:t>
            </a:r>
          </a:p>
        </p:txBody>
      </p:sp>
      <p:sp>
        <p:nvSpPr>
          <p:cNvPr id="181" name="TextBox 180">
            <a:extLst>
              <a:ext uri="{FF2B5EF4-FFF2-40B4-BE49-F238E27FC236}">
                <a16:creationId xmlns:a16="http://schemas.microsoft.com/office/drawing/2014/main" id="{5392BEC2-8618-FD6A-B059-C9C006C86A34}"/>
              </a:ext>
            </a:extLst>
          </p:cNvPr>
          <p:cNvSpPr txBox="1"/>
          <p:nvPr/>
        </p:nvSpPr>
        <p:spPr>
          <a:xfrm>
            <a:off x="9163569" y="2422577"/>
            <a:ext cx="120354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9c. Updates the threshold and instructions</a:t>
            </a:r>
          </a:p>
        </p:txBody>
      </p:sp>
      <p:sp>
        <p:nvSpPr>
          <p:cNvPr id="182" name="TextBox 181">
            <a:extLst>
              <a:ext uri="{FF2B5EF4-FFF2-40B4-BE49-F238E27FC236}">
                <a16:creationId xmlns:a16="http://schemas.microsoft.com/office/drawing/2014/main" id="{1DFFD748-DCA6-76B1-67D1-388DE3EAA70C}"/>
              </a:ext>
            </a:extLst>
          </p:cNvPr>
          <p:cNvSpPr txBox="1"/>
          <p:nvPr/>
        </p:nvSpPr>
        <p:spPr>
          <a:xfrm>
            <a:off x="8997538" y="3130667"/>
            <a:ext cx="378210"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srgbClr val="091F2C"/>
                </a:solidFill>
                <a:effectLst/>
                <a:uLnTx/>
                <a:uFillTx/>
                <a:latin typeface="Segoe Sans Display"/>
                <a:ea typeface="+mn-ea"/>
                <a:cs typeface="+mn-cs"/>
              </a:rPr>
              <a:t>Threshold</a:t>
            </a:r>
            <a:r>
              <a:rPr kumimoji="0" lang="en-US" sz="500" b="0" i="0" u="none" strike="noStrike" kern="1200" cap="none" spc="0" normalizeH="0" baseline="0" noProof="0">
                <a:ln>
                  <a:noFill/>
                </a:ln>
                <a:solidFill>
                  <a:srgbClr val="091F2C"/>
                </a:solidFill>
                <a:effectLst/>
                <a:uLnTx/>
                <a:uFillTx/>
                <a:latin typeface="Segoe Sans Display"/>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srgbClr val="091F2C"/>
                </a:solidFill>
                <a:effectLst/>
                <a:uLnTx/>
                <a:uFillTx/>
                <a:latin typeface="Segoe Sans Display"/>
                <a:ea typeface="+mn-ea"/>
                <a:cs typeface="+mn-cs"/>
              </a:rPr>
              <a:t>Profiles</a:t>
            </a:r>
            <a:endParaRPr kumimoji="0" lang="en-US" sz="5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183" name="Connector: Elbow 182">
            <a:extLst>
              <a:ext uri="{FF2B5EF4-FFF2-40B4-BE49-F238E27FC236}">
                <a16:creationId xmlns:a16="http://schemas.microsoft.com/office/drawing/2014/main" id="{3D3750A1-9118-73A0-8186-DFAFA0E71AD9}"/>
              </a:ext>
            </a:extLst>
          </p:cNvPr>
          <p:cNvCxnSpPr>
            <a:cxnSpLocks/>
            <a:endCxn id="108" idx="1"/>
          </p:cNvCxnSpPr>
          <p:nvPr/>
        </p:nvCxnSpPr>
        <p:spPr>
          <a:xfrm rot="10800000" flipV="1">
            <a:off x="6566053" y="3328432"/>
            <a:ext cx="12700" cy="328268"/>
          </a:xfrm>
          <a:prstGeom prst="bentConnector3">
            <a:avLst>
              <a:gd name="adj1" fmla="val 133333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08818B3E-7ADB-6856-F45A-CEC4CAD9AEBF}"/>
              </a:ext>
            </a:extLst>
          </p:cNvPr>
          <p:cNvSpPr/>
          <p:nvPr/>
        </p:nvSpPr>
        <p:spPr bwMode="auto">
          <a:xfrm>
            <a:off x="4586995" y="3861640"/>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85" name="Graphic 184">
            <a:extLst>
              <a:ext uri="{FF2B5EF4-FFF2-40B4-BE49-F238E27FC236}">
                <a16:creationId xmlns:a16="http://schemas.microsoft.com/office/drawing/2014/main" id="{2C1C2C9A-F212-0A13-D81D-282E8D7533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43858" y="4819185"/>
            <a:ext cx="227480" cy="227480"/>
          </a:xfrm>
          <a:prstGeom prst="rect">
            <a:avLst/>
          </a:prstGeom>
        </p:spPr>
      </p:pic>
      <p:pic>
        <p:nvPicPr>
          <p:cNvPr id="186" name="Graphic 185">
            <a:extLst>
              <a:ext uri="{FF2B5EF4-FFF2-40B4-BE49-F238E27FC236}">
                <a16:creationId xmlns:a16="http://schemas.microsoft.com/office/drawing/2014/main" id="{1A55F61D-83F4-87F6-CB4B-548D5C91AB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3858" y="4226489"/>
            <a:ext cx="227480" cy="227480"/>
          </a:xfrm>
          <a:prstGeom prst="rect">
            <a:avLst/>
          </a:prstGeom>
        </p:spPr>
      </p:pic>
      <p:pic>
        <p:nvPicPr>
          <p:cNvPr id="187" name="Graphic 186">
            <a:extLst>
              <a:ext uri="{FF2B5EF4-FFF2-40B4-BE49-F238E27FC236}">
                <a16:creationId xmlns:a16="http://schemas.microsoft.com/office/drawing/2014/main" id="{F9E2970A-D1A9-0C15-22B1-F77ADE8F142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43858" y="3930140"/>
            <a:ext cx="227481" cy="227481"/>
          </a:xfrm>
          <a:prstGeom prst="rect">
            <a:avLst/>
          </a:prstGeom>
        </p:spPr>
      </p:pic>
      <p:pic>
        <p:nvPicPr>
          <p:cNvPr id="188" name="Graphic 187">
            <a:extLst>
              <a:ext uri="{FF2B5EF4-FFF2-40B4-BE49-F238E27FC236}">
                <a16:creationId xmlns:a16="http://schemas.microsoft.com/office/drawing/2014/main" id="{9733AAAC-791A-B77C-7FA1-47865C8AFA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1148" y="5437301"/>
            <a:ext cx="252900" cy="227480"/>
          </a:xfrm>
          <a:prstGeom prst="rect">
            <a:avLst/>
          </a:prstGeom>
        </p:spPr>
      </p:pic>
      <p:pic>
        <p:nvPicPr>
          <p:cNvPr id="189" name="Graphic 188">
            <a:extLst>
              <a:ext uri="{FF2B5EF4-FFF2-40B4-BE49-F238E27FC236}">
                <a16:creationId xmlns:a16="http://schemas.microsoft.com/office/drawing/2014/main" id="{FFC74D4A-4E0F-AEE2-6F48-88E4F001DA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3858" y="5733648"/>
            <a:ext cx="227480" cy="227480"/>
          </a:xfrm>
          <a:prstGeom prst="rect">
            <a:avLst/>
          </a:prstGeom>
        </p:spPr>
      </p:pic>
      <p:sp>
        <p:nvSpPr>
          <p:cNvPr id="190" name="TextBox 189">
            <a:extLst>
              <a:ext uri="{FF2B5EF4-FFF2-40B4-BE49-F238E27FC236}">
                <a16:creationId xmlns:a16="http://schemas.microsoft.com/office/drawing/2014/main" id="{32117AED-E038-E239-EFF3-68242D8B2504}"/>
              </a:ext>
            </a:extLst>
          </p:cNvPr>
          <p:cNvSpPr txBox="1"/>
          <p:nvPr/>
        </p:nvSpPr>
        <p:spPr>
          <a:xfrm>
            <a:off x="4975727" y="4005408"/>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91" name="TextBox 190">
            <a:extLst>
              <a:ext uri="{FF2B5EF4-FFF2-40B4-BE49-F238E27FC236}">
                <a16:creationId xmlns:a16="http://schemas.microsoft.com/office/drawing/2014/main" id="{09333C8B-E49C-8349-A647-D9BBF7481BBB}"/>
              </a:ext>
            </a:extLst>
          </p:cNvPr>
          <p:cNvSpPr txBox="1"/>
          <p:nvPr/>
        </p:nvSpPr>
        <p:spPr>
          <a:xfrm>
            <a:off x="5144686" y="4301757"/>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92" name="TextBox 191">
            <a:extLst>
              <a:ext uri="{FF2B5EF4-FFF2-40B4-BE49-F238E27FC236}">
                <a16:creationId xmlns:a16="http://schemas.microsoft.com/office/drawing/2014/main" id="{45B1CBB0-FA4C-48DF-FC11-1791DD0C98AC}"/>
              </a:ext>
            </a:extLst>
          </p:cNvPr>
          <p:cNvSpPr txBox="1"/>
          <p:nvPr/>
        </p:nvSpPr>
        <p:spPr>
          <a:xfrm>
            <a:off x="4986614" y="4893929"/>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93" name="TextBox 192">
            <a:extLst>
              <a:ext uri="{FF2B5EF4-FFF2-40B4-BE49-F238E27FC236}">
                <a16:creationId xmlns:a16="http://schemas.microsoft.com/office/drawing/2014/main" id="{31B530AE-C98B-D791-6732-C90E2110F70D}"/>
              </a:ext>
            </a:extLst>
          </p:cNvPr>
          <p:cNvSpPr txBox="1"/>
          <p:nvPr/>
        </p:nvSpPr>
        <p:spPr>
          <a:xfrm>
            <a:off x="4922358" y="5512045"/>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94" name="TextBox 193">
            <a:extLst>
              <a:ext uri="{FF2B5EF4-FFF2-40B4-BE49-F238E27FC236}">
                <a16:creationId xmlns:a16="http://schemas.microsoft.com/office/drawing/2014/main" id="{47BEB500-27BB-4318-19A6-5064B6A55DFD}"/>
              </a:ext>
            </a:extLst>
          </p:cNvPr>
          <p:cNvSpPr txBox="1"/>
          <p:nvPr/>
        </p:nvSpPr>
        <p:spPr>
          <a:xfrm>
            <a:off x="5038783" y="5808392"/>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95" name="TextBox 194">
            <a:extLst>
              <a:ext uri="{FF2B5EF4-FFF2-40B4-BE49-F238E27FC236}">
                <a16:creationId xmlns:a16="http://schemas.microsoft.com/office/drawing/2014/main" id="{C6A036AB-097A-AA82-94C3-DBD178C3B512}"/>
              </a:ext>
            </a:extLst>
          </p:cNvPr>
          <p:cNvSpPr txBox="1"/>
          <p:nvPr/>
        </p:nvSpPr>
        <p:spPr>
          <a:xfrm>
            <a:off x="4759697" y="3708318"/>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96" name="Graphic 195">
            <a:extLst>
              <a:ext uri="{FF2B5EF4-FFF2-40B4-BE49-F238E27FC236}">
                <a16:creationId xmlns:a16="http://schemas.microsoft.com/office/drawing/2014/main" id="{1525292F-8523-31A1-8DB4-1FB3122AA6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31148" y="5115533"/>
            <a:ext cx="252900" cy="252900"/>
          </a:xfrm>
          <a:prstGeom prst="rect">
            <a:avLst/>
          </a:prstGeom>
        </p:spPr>
      </p:pic>
      <p:pic>
        <p:nvPicPr>
          <p:cNvPr id="197" name="Graphic 196">
            <a:extLst>
              <a:ext uri="{FF2B5EF4-FFF2-40B4-BE49-F238E27FC236}">
                <a16:creationId xmlns:a16="http://schemas.microsoft.com/office/drawing/2014/main" id="{DF93F48C-8653-F501-81B4-AE78FDCB83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43858" y="4522837"/>
            <a:ext cx="227480" cy="227480"/>
          </a:xfrm>
          <a:prstGeom prst="rect">
            <a:avLst/>
          </a:prstGeom>
        </p:spPr>
      </p:pic>
      <p:sp>
        <p:nvSpPr>
          <p:cNvPr id="198" name="TextBox 197">
            <a:extLst>
              <a:ext uri="{FF2B5EF4-FFF2-40B4-BE49-F238E27FC236}">
                <a16:creationId xmlns:a16="http://schemas.microsoft.com/office/drawing/2014/main" id="{BC55E23F-7E7E-E245-0279-AEB1C7D7E156}"/>
              </a:ext>
            </a:extLst>
          </p:cNvPr>
          <p:cNvSpPr txBox="1"/>
          <p:nvPr/>
        </p:nvSpPr>
        <p:spPr>
          <a:xfrm>
            <a:off x="5132616" y="4598105"/>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99" name="TextBox 198">
            <a:extLst>
              <a:ext uri="{FF2B5EF4-FFF2-40B4-BE49-F238E27FC236}">
                <a16:creationId xmlns:a16="http://schemas.microsoft.com/office/drawing/2014/main" id="{117CFBD1-5582-B9A7-C4E0-DF8411DDD1EC}"/>
              </a:ext>
            </a:extLst>
          </p:cNvPr>
          <p:cNvSpPr txBox="1"/>
          <p:nvPr/>
        </p:nvSpPr>
        <p:spPr>
          <a:xfrm>
            <a:off x="5110421" y="5203511"/>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200" name="Graphic 199">
            <a:extLst>
              <a:ext uri="{FF2B5EF4-FFF2-40B4-BE49-F238E27FC236}">
                <a16:creationId xmlns:a16="http://schemas.microsoft.com/office/drawing/2014/main" id="{F4AB6023-655A-C548-275E-6B55A2528B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43858" y="6029995"/>
            <a:ext cx="227480" cy="227480"/>
          </a:xfrm>
          <a:prstGeom prst="rect">
            <a:avLst/>
          </a:prstGeom>
        </p:spPr>
      </p:pic>
      <p:sp>
        <p:nvSpPr>
          <p:cNvPr id="201" name="TextBox 200">
            <a:extLst>
              <a:ext uri="{FF2B5EF4-FFF2-40B4-BE49-F238E27FC236}">
                <a16:creationId xmlns:a16="http://schemas.microsoft.com/office/drawing/2014/main" id="{69A503BD-8050-4A7A-EBC1-37A9A4FEEC96}"/>
              </a:ext>
            </a:extLst>
          </p:cNvPr>
          <p:cNvSpPr txBox="1"/>
          <p:nvPr/>
        </p:nvSpPr>
        <p:spPr>
          <a:xfrm>
            <a:off x="5038783" y="6104739"/>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cxnSp>
        <p:nvCxnSpPr>
          <p:cNvPr id="202" name="Straight Arrow Connector 201">
            <a:extLst>
              <a:ext uri="{FF2B5EF4-FFF2-40B4-BE49-F238E27FC236}">
                <a16:creationId xmlns:a16="http://schemas.microsoft.com/office/drawing/2014/main" id="{A178410A-DC14-8D48-A939-9776AAFC0650}"/>
              </a:ext>
            </a:extLst>
          </p:cNvPr>
          <p:cNvCxnSpPr>
            <a:cxnSpLocks/>
          </p:cNvCxnSpPr>
          <p:nvPr/>
        </p:nvCxnSpPr>
        <p:spPr>
          <a:xfrm flipH="1">
            <a:off x="8523695" y="2581048"/>
            <a:ext cx="2671668" cy="197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03" name="Graphic 202">
            <a:extLst>
              <a:ext uri="{FF2B5EF4-FFF2-40B4-BE49-F238E27FC236}">
                <a16:creationId xmlns:a16="http://schemas.microsoft.com/office/drawing/2014/main" id="{AD2A40F9-DB83-09A3-11AE-FC02D4A217E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548128" y="3182184"/>
            <a:ext cx="228600" cy="228600"/>
          </a:xfrm>
          <a:prstGeom prst="rect">
            <a:avLst/>
          </a:prstGeom>
        </p:spPr>
      </p:pic>
      <p:sp>
        <p:nvSpPr>
          <p:cNvPr id="204" name="TextBox 203">
            <a:extLst>
              <a:ext uri="{FF2B5EF4-FFF2-40B4-BE49-F238E27FC236}">
                <a16:creationId xmlns:a16="http://schemas.microsoft.com/office/drawing/2014/main" id="{23E181ED-10D8-F04D-0BB0-887D318DEE61}"/>
              </a:ext>
            </a:extLst>
          </p:cNvPr>
          <p:cNvSpPr txBox="1"/>
          <p:nvPr/>
        </p:nvSpPr>
        <p:spPr>
          <a:xfrm>
            <a:off x="6538256" y="3385997"/>
            <a:ext cx="248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pic>
        <p:nvPicPr>
          <p:cNvPr id="205" name="Graphic 204">
            <a:extLst>
              <a:ext uri="{FF2B5EF4-FFF2-40B4-BE49-F238E27FC236}">
                <a16:creationId xmlns:a16="http://schemas.microsoft.com/office/drawing/2014/main" id="{7DD8FD98-B80E-197E-454F-B64E322DF4B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979786" y="3182184"/>
            <a:ext cx="228600" cy="228600"/>
          </a:xfrm>
          <a:prstGeom prst="rect">
            <a:avLst/>
          </a:prstGeom>
        </p:spPr>
      </p:pic>
      <p:sp>
        <p:nvSpPr>
          <p:cNvPr id="206" name="TextBox 205">
            <a:extLst>
              <a:ext uri="{FF2B5EF4-FFF2-40B4-BE49-F238E27FC236}">
                <a16:creationId xmlns:a16="http://schemas.microsoft.com/office/drawing/2014/main" id="{A9AD5547-B19A-4071-3EC9-808E5E3712FC}"/>
              </a:ext>
            </a:extLst>
          </p:cNvPr>
          <p:cNvSpPr txBox="1"/>
          <p:nvPr/>
        </p:nvSpPr>
        <p:spPr>
          <a:xfrm>
            <a:off x="6921008" y="3385997"/>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pic>
        <p:nvPicPr>
          <p:cNvPr id="207" name="Graphic 206">
            <a:extLst>
              <a:ext uri="{FF2B5EF4-FFF2-40B4-BE49-F238E27FC236}">
                <a16:creationId xmlns:a16="http://schemas.microsoft.com/office/drawing/2014/main" id="{8010ACC0-D82E-54FA-FBFC-333B503CCBD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075465" y="3182184"/>
            <a:ext cx="228600" cy="228600"/>
          </a:xfrm>
          <a:prstGeom prst="rect">
            <a:avLst/>
          </a:prstGeom>
        </p:spPr>
      </p:pic>
      <p:sp>
        <p:nvSpPr>
          <p:cNvPr id="208" name="TextBox 207">
            <a:extLst>
              <a:ext uri="{FF2B5EF4-FFF2-40B4-BE49-F238E27FC236}">
                <a16:creationId xmlns:a16="http://schemas.microsoft.com/office/drawing/2014/main" id="{BCC8D2D0-03AB-3340-7E39-E522B2E08535}"/>
              </a:ext>
            </a:extLst>
          </p:cNvPr>
          <p:cNvSpPr txBox="1"/>
          <p:nvPr/>
        </p:nvSpPr>
        <p:spPr>
          <a:xfrm>
            <a:off x="6016687" y="3385997"/>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Rest API</a:t>
            </a:r>
          </a:p>
        </p:txBody>
      </p:sp>
    </p:spTree>
    <p:extLst>
      <p:ext uri="{BB962C8B-B14F-4D97-AF65-F5344CB8AC3E}">
        <p14:creationId xmlns:p14="http://schemas.microsoft.com/office/powerpoint/2010/main" val="363941354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F6CA-9EC4-64F5-6B03-DA6A64057ACD}"/>
            </a:ext>
          </a:extLst>
        </p:cNvPr>
        <p:cNvGrpSpPr/>
        <p:nvPr/>
      </p:nvGrpSpPr>
      <p:grpSpPr>
        <a:xfrm>
          <a:off x="0" y="0"/>
          <a:ext cx="0" cy="0"/>
          <a:chOff x="0" y="0"/>
          <a:chExt cx="0" cy="0"/>
        </a:xfrm>
      </p:grpSpPr>
      <p:sp>
        <p:nvSpPr>
          <p:cNvPr id="19" name="Google Shape;523;p32">
            <a:extLst>
              <a:ext uri="{FF2B5EF4-FFF2-40B4-BE49-F238E27FC236}">
                <a16:creationId xmlns:a16="http://schemas.microsoft.com/office/drawing/2014/main" id="{2FAFE51D-DCC2-BD7C-01CB-3F9FDB4A9F57}"/>
              </a:ext>
            </a:extLst>
          </p:cNvPr>
          <p:cNvSpPr/>
          <p:nvPr/>
        </p:nvSpPr>
        <p:spPr>
          <a:xfrm>
            <a:off x="8603286" y="772316"/>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C2C09C9F-CD11-2BAA-57DD-6A6EBFCACE2A}"/>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E29A2550-11F6-46A0-1E7C-921BC57D647E}"/>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ea typeface="+mn-lt"/>
                <a:cs typeface="+mn-lt"/>
                <a:sym typeface="DM Sans Light"/>
              </a:rPr>
              <a:t>Maintenance teams rely on periodic inspections and post-failure reports to schedule repairs, often resulting in unexpected equipment breakdowns and production stoppages</a:t>
            </a:r>
            <a:endParaRPr kumimoji="0" lang="en-US" sz="1800" b="0" i="0" u="none" strike="noStrike" kern="1200" cap="none" spc="0" normalizeH="0" baseline="0" noProof="0">
              <a:ln>
                <a:noFill/>
              </a:ln>
              <a:solidFill>
                <a:prstClr val="black"/>
              </a:solidFill>
              <a:effectLst/>
              <a:uLnTx/>
              <a:uFillTx/>
              <a:latin typeface="Aptos" panose="02110004020202020204"/>
              <a:ea typeface="+mn-lt"/>
              <a:cs typeface="+mn-lt"/>
            </a:endParaRPr>
          </a:p>
        </p:txBody>
      </p:sp>
      <p:sp>
        <p:nvSpPr>
          <p:cNvPr id="14" name="Google Shape;523;p32">
            <a:extLst>
              <a:ext uri="{FF2B5EF4-FFF2-40B4-BE49-F238E27FC236}">
                <a16:creationId xmlns:a16="http://schemas.microsoft.com/office/drawing/2014/main" id="{22271500-F23D-36C2-D381-A43740AF4D0E}"/>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BDF52B04-3813-EEC9-A5FD-9A15AACDE04E}"/>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Lack of early warning signals causes reactive maintenance</a:t>
            </a:r>
            <a:endParaRPr kumimoji="0" lang="en-US" sz="1050" b="0" i="0" u="none" strike="noStrike" kern="1200" cap="none" spc="0" normalizeH="0" baseline="0" noProof="0">
              <a:ln>
                <a:noFill/>
              </a:ln>
              <a:solidFill>
                <a:prstClr val="black"/>
              </a:solidFill>
              <a:effectLst/>
              <a:uLnTx/>
              <a:uFillTx/>
              <a:latin typeface="Segoe Sans Display" pitchFamily="2" charset="0"/>
              <a:ea typeface="+mn-lt"/>
              <a:cs typeface="Segoe Sans Display" pitchFamily="2" charset="0"/>
              <a:sym typeface="DM Sans Light"/>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rPr>
              <a:t>Equipment failure leads to unexpected downtime</a:t>
            </a:r>
            <a:endParaRPr kumimoji="0" lang="en-US" sz="1050" b="0" i="0" u="none" strike="noStrike" kern="1200" cap="none" spc="0" normalizeH="0" baseline="0" noProof="0">
              <a:ln>
                <a:noFill/>
              </a:ln>
              <a:solidFill>
                <a:prstClr val="black"/>
              </a:solidFill>
              <a:effectLst/>
              <a:uLnTx/>
              <a:uFillTx/>
              <a:latin typeface="Aptos"/>
              <a:ea typeface="DM Sans 14pt Light"/>
              <a:cs typeface="Segoe Sans Display" pitchFamily="2" charset="0"/>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sym typeface="DM Sans Light"/>
              </a:rPr>
              <a:t>Manual analysis of logs and sensors is time-consuming</a:t>
            </a:r>
            <a:endParaRPr kumimoji="0" lang="en-US" sz="1050" b="0" i="0" u="none" strike="noStrike" kern="1200" cap="none" spc="0" normalizeH="0" baseline="0" noProof="0">
              <a:ln>
                <a:noFill/>
              </a:ln>
              <a:solidFill>
                <a:srgbClr val="000000"/>
              </a:solidFill>
              <a:effectLst/>
              <a:uLnTx/>
              <a:uFillTx/>
              <a:latin typeface="Aptos" panose="02110004020202020204"/>
              <a:ea typeface="+mn-lt"/>
              <a:cs typeface="+mn-lt"/>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rPr>
              <a:t>Inefficient maintenance scheduling inflates costs and delays</a:t>
            </a:r>
          </a:p>
          <a:p>
            <a:pPr marL="0" marR="0" lvl="0" indent="0" algn="l" defTabSz="914400" rtl="0" eaLnBrk="1" fontAlgn="auto"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ptos" panose="02110004020202020204"/>
              <a:ea typeface="+mn-lt"/>
              <a:cs typeface="+mn-lt"/>
            </a:endParaRPr>
          </a:p>
        </p:txBody>
      </p:sp>
      <p:sp>
        <p:nvSpPr>
          <p:cNvPr id="17" name="Google Shape;498;p32">
            <a:extLst>
              <a:ext uri="{FF2B5EF4-FFF2-40B4-BE49-F238E27FC236}">
                <a16:creationId xmlns:a16="http://schemas.microsoft.com/office/drawing/2014/main" id="{1D46F5E2-F6D0-EE62-2AFE-331518447D88}"/>
              </a:ext>
            </a:extLst>
          </p:cNvPr>
          <p:cNvSpPr/>
          <p:nvPr/>
        </p:nvSpPr>
        <p:spPr>
          <a:xfrm>
            <a:off x="6108367" y="1700449"/>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4F891FDA-E5B6-988F-E673-6A4EE57256BA}"/>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Ingests sensor data from IoT and machine historian logs</a:t>
            </a:r>
            <a:endParaRPr kumimoji="0" lang="en-US" sz="1800" b="0" i="0" u="none" strike="noStrike" kern="1200" cap="none" spc="0" normalizeH="0" baseline="0" noProof="0">
              <a:ln>
                <a:noFill/>
              </a:ln>
              <a:solidFill>
                <a:prstClr val="black"/>
              </a:solidFill>
              <a:effectLst/>
              <a:uLnTx/>
              <a:uFillTx/>
              <a:latin typeface="Aptos" panose="02110004020202020204"/>
              <a:ea typeface="+mn-lt"/>
              <a:cs typeface="+mn-lt"/>
            </a:endParaRPr>
          </a:p>
        </p:txBody>
      </p:sp>
      <p:sp>
        <p:nvSpPr>
          <p:cNvPr id="20" name="Google Shape;523;p32">
            <a:extLst>
              <a:ext uri="{FF2B5EF4-FFF2-40B4-BE49-F238E27FC236}">
                <a16:creationId xmlns:a16="http://schemas.microsoft.com/office/drawing/2014/main" id="{2BC5CABC-FD11-59D9-1802-557A25481D5A}"/>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Forecasts failures using AI Builder predictive analytics (e.g., survival analysis, regression)</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519;p32">
            <a:extLst>
              <a:ext uri="{FF2B5EF4-FFF2-40B4-BE49-F238E27FC236}">
                <a16:creationId xmlns:a16="http://schemas.microsoft.com/office/drawing/2014/main" id="{9681E94F-266B-C65C-3F9C-44C965281CCE}"/>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0458060B-30B3-1CB1-540A-28820644E01C}"/>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C872F788-214F-8B70-8C52-C95116C270FA}"/>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A2089281-4A2C-A460-2FA5-F0825A3B4EC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13D66C5B-2722-BEFE-656B-2C14866CDD8B}"/>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Maintenance Planner</a:t>
            </a:r>
            <a:endParaRPr kumimoji="0" lang="en-US" sz="1800" b="0" i="0" u="none" strike="noStrike" kern="1200" cap="none" spc="0" normalizeH="0" baseline="0" noProof="0">
              <a:ln>
                <a:noFill/>
              </a:ln>
              <a:solidFill>
                <a:prstClr val="black"/>
              </a:solidFill>
              <a:effectLst/>
              <a:uLnTx/>
              <a:uFillTx/>
              <a:latin typeface="Aptos" panose="02110004020202020204"/>
              <a:ea typeface="+mn-lt"/>
              <a:cs typeface="+mn-lt"/>
            </a:endParaRPr>
          </a:p>
        </p:txBody>
      </p:sp>
      <p:sp>
        <p:nvSpPr>
          <p:cNvPr id="22" name="Google Shape;498;p32">
            <a:extLst>
              <a:ext uri="{FF2B5EF4-FFF2-40B4-BE49-F238E27FC236}">
                <a16:creationId xmlns:a16="http://schemas.microsoft.com/office/drawing/2014/main" id="{BCC1C6A3-88CB-818C-8EE9-321C767A3345}"/>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292B3C9-CB47-303B-07BA-5918AC6A2CC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121CCA2D-7BE0-ACB9-E4A6-00F6BDEE142E}"/>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sym typeface="DM Sans ExtraLight"/>
              </a:rPr>
              <a:t>Hi-Tech, Industrial</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C5574B71-B179-A880-A6AC-1D40547D16D1}"/>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0810854D-4D30-D6FC-57E7-29DFDADCBF0C}"/>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8647BF3-1B0E-A85B-D1E8-14DAAB46AFBF}"/>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083AE864-9F1E-CAD3-FE9B-7F3C2C0846F8}"/>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BA4026BC-3376-4F58-9E6D-F4B03C383B58}"/>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97F93568-0C49-C7FE-C8F7-757C56E9358B}"/>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grpSp>
        <p:nvGrpSpPr>
          <p:cNvPr id="72" name="Google Shape;2175;p75">
            <a:extLst>
              <a:ext uri="{FF2B5EF4-FFF2-40B4-BE49-F238E27FC236}">
                <a16:creationId xmlns:a16="http://schemas.microsoft.com/office/drawing/2014/main" id="{7444030D-05A9-2C03-2214-2B1E7232012A}"/>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F4744CE3-0BF7-B1BB-9DE9-DEC752199FBF}"/>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29024156-0A86-DEF2-3609-9BB996DF1FAB}"/>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C1F282BF-2D95-089A-EC3A-6FFE8993F899}"/>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589E5B72-7D73-447A-708F-45C32D740BC5}"/>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24FA988F-0BA7-31F4-AEDA-85C3D3AC22D3}"/>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Applies anomaly detection and degradation trend modeling to detect equipment wear and tear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115;p20">
            <a:extLst>
              <a:ext uri="{FF2B5EF4-FFF2-40B4-BE49-F238E27FC236}">
                <a16:creationId xmlns:a16="http://schemas.microsoft.com/office/drawing/2014/main" id="{21DD7A3B-B833-511E-12E2-A2DDAA3315F9}"/>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00E761F1-2FB0-7448-20C4-2C6B4A7F8289}"/>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Maintenance Prediction Agent</a:t>
            </a:r>
          </a:p>
        </p:txBody>
      </p:sp>
      <p:sp>
        <p:nvSpPr>
          <p:cNvPr id="37" name="Google Shape;498;p32">
            <a:extLst>
              <a:ext uri="{FF2B5EF4-FFF2-40B4-BE49-F238E27FC236}">
                <a16:creationId xmlns:a16="http://schemas.microsoft.com/office/drawing/2014/main" id="{0DFE7504-DF16-A99B-B1D1-182100EDE10D}"/>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ea typeface="+mn-lt"/>
                <a:cs typeface="+mn-lt"/>
              </a:rPr>
              <a:t>Predict and minimize unplanned downtime through predictive analytics, sensor data, &amp; historical logs to forecast failures and notify planners</a:t>
            </a:r>
          </a:p>
        </p:txBody>
      </p:sp>
      <p:sp>
        <p:nvSpPr>
          <p:cNvPr id="43" name="Google Shape;523;p32">
            <a:extLst>
              <a:ext uri="{FF2B5EF4-FFF2-40B4-BE49-F238E27FC236}">
                <a16:creationId xmlns:a16="http://schemas.microsoft.com/office/drawing/2014/main" id="{024BFE1E-6130-7934-0807-2438C10FBF65}"/>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CF81631B-1269-3298-50B2-E3B6452E3672}"/>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Mean Time Between Failures (MTBF)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Proactive interventions extend machine uptime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Arrow: Up 56">
            <a:extLst>
              <a:ext uri="{FF2B5EF4-FFF2-40B4-BE49-F238E27FC236}">
                <a16:creationId xmlns:a16="http://schemas.microsoft.com/office/drawing/2014/main" id="{3DF0C7C0-3624-EFCE-03FE-B0C8AD51044F}"/>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8C0E0FAF-DE69-0BCF-E95C-02C456581FB8}"/>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a:ea typeface="+mn-ea"/>
                <a:cs typeface="Segoe Sans Display Semibold"/>
              </a:rPr>
              <a:t> </a:t>
            </a: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 Unplanned Downtime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Predictive alerts reduce production stoppages</a:t>
            </a:r>
          </a:p>
        </p:txBody>
      </p:sp>
      <p:sp>
        <p:nvSpPr>
          <p:cNvPr id="51" name="Rounded Rectangle 50">
            <a:extLst>
              <a:ext uri="{FF2B5EF4-FFF2-40B4-BE49-F238E27FC236}">
                <a16:creationId xmlns:a16="http://schemas.microsoft.com/office/drawing/2014/main" id="{49F706C8-5EF4-CD6C-6CD9-A54B575264CF}"/>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Maintenance Cost</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 Smart scheduling avoids unnecessary repairs and rush orders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Arrow: Up 56">
            <a:extLst>
              <a:ext uri="{FF2B5EF4-FFF2-40B4-BE49-F238E27FC236}">
                <a16:creationId xmlns:a16="http://schemas.microsoft.com/office/drawing/2014/main" id="{2AC0C015-E3F9-6FD6-A086-205B4852FE41}"/>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C2B326BE-1A31-04D0-C79B-54E0BF55D9B4}"/>
              </a:ext>
            </a:extLst>
          </p:cNvPr>
          <p:cNvSpPr/>
          <p:nvPr/>
        </p:nvSpPr>
        <p:spPr>
          <a:xfrm>
            <a:off x="10209729" y="4805098"/>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Plant Engineer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Google Shape;516;p32">
            <a:extLst>
              <a:ext uri="{FF2B5EF4-FFF2-40B4-BE49-F238E27FC236}">
                <a16:creationId xmlns:a16="http://schemas.microsoft.com/office/drawing/2014/main" id="{1A2DE792-6578-892D-F018-A452B3C8864D}"/>
              </a:ext>
            </a:extLst>
          </p:cNvPr>
          <p:cNvSpPr/>
          <p:nvPr/>
        </p:nvSpPr>
        <p:spPr>
          <a:xfrm>
            <a:off x="9454627" y="5578183"/>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Reliability Engineer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Google Shape;523;p32">
            <a:extLst>
              <a:ext uri="{FF2B5EF4-FFF2-40B4-BE49-F238E27FC236}">
                <a16:creationId xmlns:a16="http://schemas.microsoft.com/office/drawing/2014/main" id="{65AAB34C-7436-2CB5-35F4-F9C96C29C714}"/>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Notifies maintenance planners with failure likelihood, recommended timing, and required parts via email</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93C61CF5-9A40-F6E6-F25A-9D98C687AD4D}"/>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lt"/>
                <a:cs typeface="+mn-lt"/>
              </a:rPr>
              <a:t>Predicts equipment failures to enable proactive maintenance and reduce downtime</a:t>
            </a:r>
            <a:endParaRPr kumimoji="0" lang="en-US" sz="1800" b="1" i="0" u="none" strike="noStrike" kern="1200" cap="none" spc="0" normalizeH="0" baseline="0" noProof="0">
              <a:ln>
                <a:noFill/>
              </a:ln>
              <a:solidFill>
                <a:prstClr val="black"/>
              </a:solidFill>
              <a:effectLst/>
              <a:uLnTx/>
              <a:uFillTx/>
              <a:latin typeface="Aptos" panose="02110004020202020204"/>
              <a:ea typeface="+mn-lt"/>
              <a:cs typeface="+mn-lt"/>
            </a:endParaRPr>
          </a:p>
        </p:txBody>
      </p:sp>
      <p:sp>
        <p:nvSpPr>
          <p:cNvPr id="38" name="Google Shape;506;p32">
            <a:extLst>
              <a:ext uri="{FF2B5EF4-FFF2-40B4-BE49-F238E27FC236}">
                <a16:creationId xmlns:a16="http://schemas.microsoft.com/office/drawing/2014/main" id="{98A9A9F2-14C3-6731-CF4C-D21A5ECA0FE9}"/>
              </a:ext>
            </a:extLst>
          </p:cNvPr>
          <p:cNvSpPr/>
          <p:nvPr/>
        </p:nvSpPr>
        <p:spPr>
          <a:xfrm>
            <a:off x="10459481" y="1404164"/>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rPr>
              <a:t>Homerun</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sp>
        <p:nvSpPr>
          <p:cNvPr id="39" name="Google Shape;506;p32">
            <a:extLst>
              <a:ext uri="{FF2B5EF4-FFF2-40B4-BE49-F238E27FC236}">
                <a16:creationId xmlns:a16="http://schemas.microsoft.com/office/drawing/2014/main" id="{E1BF234A-7FA5-078D-C7B1-58DA9D03A0A5}"/>
              </a:ext>
            </a:extLst>
          </p:cNvPr>
          <p:cNvSpPr/>
          <p:nvPr/>
        </p:nvSpPr>
        <p:spPr>
          <a:xfrm>
            <a:off x="10506034" y="835702"/>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DM Sans 14pt ExtraLight"/>
                <a:cs typeface="Segoe Sans Display"/>
              </a:rPr>
              <a:t>Maturity</a:t>
            </a:r>
            <a:endPar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endParaRPr>
          </a:p>
        </p:txBody>
      </p:sp>
      <p:sp>
        <p:nvSpPr>
          <p:cNvPr id="3" name="Arrow: Up 56">
            <a:extLst>
              <a:ext uri="{FF2B5EF4-FFF2-40B4-BE49-F238E27FC236}">
                <a16:creationId xmlns:a16="http://schemas.microsoft.com/office/drawing/2014/main" id="{D8B44419-A7FA-FD79-9282-B4753C11FE53}"/>
              </a:ext>
            </a:extLst>
          </p:cNvPr>
          <p:cNvSpPr/>
          <p:nvPr/>
        </p:nvSpPr>
        <p:spPr>
          <a:xfrm rot="10800000">
            <a:off x="8794754" y="303168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4696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C0BB9-77B3-FA3C-F37F-E101662FEE26}"/>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7805E5A0-801D-50E0-116C-32B6EC1B5F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6B2F2943-9E2D-1873-D1B3-FB7195A8D2A7}"/>
              </a:ext>
            </a:extLst>
          </p:cNvPr>
          <p:cNvSpPr/>
          <p:nvPr/>
        </p:nvSpPr>
        <p:spPr>
          <a:xfrm>
            <a:off x="709988" y="4851992"/>
            <a:ext cx="3888206" cy="621291"/>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FFFD900A-70C8-D0CA-B896-13E522D14F92}"/>
              </a:ext>
            </a:extLst>
          </p:cNvPr>
          <p:cNvSpPr/>
          <p:nvPr/>
        </p:nvSpPr>
        <p:spPr>
          <a:xfrm>
            <a:off x="721994" y="1398704"/>
            <a:ext cx="3876200" cy="3422241"/>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mn-ea"/>
                <a:cs typeface="Segoe Sans Display"/>
                <a:sym typeface="DM Sans Light"/>
              </a:rPr>
              <a:t>Key Considerations to Address</a:t>
            </a:r>
            <a:endParaRPr kumimoji="0" lang="en-GB" sz="1050" b="0" i="0" u="none" strike="noStrike" kern="1200" cap="none" spc="0" normalizeH="0" baseline="0" noProof="0">
              <a:ln>
                <a:noFill/>
              </a:ln>
              <a:solidFill>
                <a:srgbClr val="0078D4"/>
              </a:solidFill>
              <a:effectLst/>
              <a:uLnTx/>
              <a:uFillTx/>
              <a:latin typeface="Segoe Sans Display"/>
              <a:ea typeface="+mn-ea"/>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Ingests real-time equipment data from IoT systems (e.g., Azure IoT Hub) and historical logs from Machine Historians (e.g., Azure Data Explorer) to monitor asset health in time-series format.</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Applies anomaly detection and degradation models using AI builder or Prompt Templates Analytics Platforms with threshold logic based on failure likelihood, asset age, and downtime history from ERP (e.g., Dynamics 365).</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Forecasts failures via survival/regression models, combining asset condition and CMMS data (e.g., Dynamics Field Service) to generate risk scores and estimated failure windows.</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Checks part availability from Inventory Systems (e.g., SAP, Dynamics 365 SCM) and routes high-risk cases via Workflow Platforms (e.g., Power Automate), sending prioritized maintenance tasks to planners through Collaboration Tools (e.g., Outlook, Teams</a:t>
            </a: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a:t>
            </a:r>
          </a:p>
        </p:txBody>
      </p:sp>
      <p:sp>
        <p:nvSpPr>
          <p:cNvPr id="7" name="TextBox 6">
            <a:extLst>
              <a:ext uri="{FF2B5EF4-FFF2-40B4-BE49-F238E27FC236}">
                <a16:creationId xmlns:a16="http://schemas.microsoft.com/office/drawing/2014/main" id="{65564F44-409A-F33A-0D09-BA9DAEAF5278}"/>
              </a:ext>
            </a:extLst>
          </p:cNvPr>
          <p:cNvSpPr txBox="1"/>
          <p:nvPr/>
        </p:nvSpPr>
        <p:spPr>
          <a:xfrm>
            <a:off x="774332" y="5030051"/>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Workflow</a:t>
            </a:r>
          </a:p>
        </p:txBody>
      </p:sp>
      <p:sp>
        <p:nvSpPr>
          <p:cNvPr id="8" name="TextBox 7">
            <a:extLst>
              <a:ext uri="{FF2B5EF4-FFF2-40B4-BE49-F238E27FC236}">
                <a16:creationId xmlns:a16="http://schemas.microsoft.com/office/drawing/2014/main" id="{75CCC37B-9557-B65A-7C34-FD8B883DA639}"/>
              </a:ext>
            </a:extLst>
          </p:cNvPr>
          <p:cNvSpPr txBox="1"/>
          <p:nvPr/>
        </p:nvSpPr>
        <p:spPr>
          <a:xfrm>
            <a:off x="2273158" y="4909952"/>
            <a:ext cx="2317639" cy="502061"/>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ts val="1060"/>
              </a:lnSpc>
              <a:spcBef>
                <a:spcPts val="0"/>
              </a:spcBef>
              <a:spcAft>
                <a:spcPts val="0"/>
              </a:spcAft>
              <a:buClrTx/>
              <a:buSzTx/>
              <a:buFont typeface="Arial,Sans-Serif"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Shift Planning Agent</a:t>
            </a:r>
            <a:endParaRPr kumimoji="0" lang="en-US" sz="800" b="0" i="0" u="none" strike="noStrike" kern="1200" cap="none" spc="0" normalizeH="0" baseline="0" noProof="0">
              <a:ln>
                <a:noFill/>
              </a:ln>
              <a:solidFill>
                <a:srgbClr val="091F2C"/>
              </a:solidFill>
              <a:effectLst/>
              <a:uLnTx/>
              <a:uFillTx/>
              <a:latin typeface="Segoe Sans Display"/>
              <a:ea typeface="+mn-ea"/>
              <a:cs typeface="Segoe Sans Display"/>
            </a:endParaRPr>
          </a:p>
          <a:p>
            <a:pPr marL="171450" marR="0" lvl="0" indent="-171450" algn="l" defTabSz="914400" rtl="0" eaLnBrk="1" fontAlgn="auto" latinLnBrk="0" hangingPunct="1">
              <a:lnSpc>
                <a:spcPts val="1060"/>
              </a:lnSpc>
              <a:spcBef>
                <a:spcPts val="0"/>
              </a:spcBef>
              <a:spcAft>
                <a:spcPts val="0"/>
              </a:spcAft>
              <a:buClrTx/>
              <a:buSzTx/>
              <a:buFont typeface="Arial,Sans-Serif"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Manufacturing Inspector Agent</a:t>
            </a:r>
            <a:endParaRPr kumimoji="0" lang="en-US" sz="800" b="0" i="0" u="none" strike="noStrike" kern="1200" cap="none" spc="0" normalizeH="0" baseline="0" noProof="0">
              <a:ln>
                <a:noFill/>
              </a:ln>
              <a:solidFill>
                <a:srgbClr val="091F2C"/>
              </a:solidFill>
              <a:effectLst/>
              <a:uLnTx/>
              <a:uFillTx/>
              <a:latin typeface="Segoe Sans Display"/>
              <a:ea typeface="+mn-ea"/>
              <a:cs typeface="Segoe Sans Display"/>
            </a:endParaRPr>
          </a:p>
          <a:p>
            <a:pPr marL="171450" marR="0" lvl="0" indent="-171450" algn="l" defTabSz="914400" rtl="0" eaLnBrk="1" fontAlgn="auto" latinLnBrk="0" hangingPunct="1">
              <a:lnSpc>
                <a:spcPts val="1060"/>
              </a:lnSpc>
              <a:spcBef>
                <a:spcPts val="0"/>
              </a:spcBef>
              <a:spcAft>
                <a:spcPts val="0"/>
              </a:spcAft>
              <a:buClrTx/>
              <a:buSzTx/>
              <a:buFont typeface="Arial,Sans-Serif"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Maintenance Prediction Agent</a:t>
            </a:r>
            <a:endParaRPr kumimoji="0" lang="en-US" sz="800" b="0" i="0" u="none" strike="noStrike" kern="1200" cap="none" spc="0" normalizeH="0" baseline="0" noProof="0">
              <a:ln>
                <a:noFill/>
              </a:ln>
              <a:solidFill>
                <a:srgbClr val="091F2C"/>
              </a:solidFill>
              <a:effectLst/>
              <a:uLnTx/>
              <a:uFillTx/>
              <a:latin typeface="Segoe Sans Display"/>
              <a:ea typeface="+mn-ea"/>
              <a:cs typeface="Segoe Sans Display"/>
            </a:endParaRPr>
          </a:p>
        </p:txBody>
      </p:sp>
      <p:sp>
        <p:nvSpPr>
          <p:cNvPr id="3" name="Google Shape;115;p20">
            <a:extLst>
              <a:ext uri="{FF2B5EF4-FFF2-40B4-BE49-F238E27FC236}">
                <a16:creationId xmlns:a16="http://schemas.microsoft.com/office/drawing/2014/main" id="{9D53CC42-B7B1-C6B5-E403-CCC2CF61651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 INDUSTRY</a:t>
            </a:r>
          </a:p>
        </p:txBody>
      </p:sp>
      <p:sp>
        <p:nvSpPr>
          <p:cNvPr id="6" name="Google Shape;163;p22">
            <a:extLst>
              <a:ext uri="{FF2B5EF4-FFF2-40B4-BE49-F238E27FC236}">
                <a16:creationId xmlns:a16="http://schemas.microsoft.com/office/drawing/2014/main" id="{9329ECE3-5A69-9C03-F0AA-9C5950EAC7B5}"/>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Maintenance Prediction 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CCF4E7E2-66D9-EF0C-C596-5F7198AA35C1}"/>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a:ea typeface="+mn-ea"/>
                <a:cs typeface="Segoe Sans Display Semibold"/>
              </a:rPr>
              <a:t>Predicts equipment failures to enable proactive maintenance and reduce downtime</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5" name="Rounded Rectangle 19">
            <a:extLst>
              <a:ext uri="{FF2B5EF4-FFF2-40B4-BE49-F238E27FC236}">
                <a16:creationId xmlns:a16="http://schemas.microsoft.com/office/drawing/2014/main" id="{AF4BCBE6-D68B-BC23-2700-540F5BDAA9CC}"/>
              </a:ext>
            </a:extLst>
          </p:cNvPr>
          <p:cNvSpPr/>
          <p:nvPr/>
        </p:nvSpPr>
        <p:spPr>
          <a:xfrm>
            <a:off x="762359" y="5531242"/>
            <a:ext cx="3895534" cy="120048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7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Compliance Officer, Supervisor, Manager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ERP, SAP and MES systems would expose APIs or have connectors to  fetch historical logs, asset tags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IOT data will be processed via ML model and a summarized report will be pushed as knowledge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Other dependent agents should be ready and discoverable to be associated with this agent</a:t>
            </a:r>
          </a:p>
        </p:txBody>
      </p:sp>
      <p:sp>
        <p:nvSpPr>
          <p:cNvPr id="17" name="Rectangle 16">
            <a:extLst>
              <a:ext uri="{FF2B5EF4-FFF2-40B4-BE49-F238E27FC236}">
                <a16:creationId xmlns:a16="http://schemas.microsoft.com/office/drawing/2014/main" id="{D7210097-BA69-A1FC-0D6C-06862069FB77}"/>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9" name="Rectangle 68">
            <a:extLst>
              <a:ext uri="{FF2B5EF4-FFF2-40B4-BE49-F238E27FC236}">
                <a16:creationId xmlns:a16="http://schemas.microsoft.com/office/drawing/2014/main" id="{4398886B-3343-4B97-29AE-78A77B740AF8}"/>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0" name="Rectangle: Rounded Corners 69">
            <a:extLst>
              <a:ext uri="{FF2B5EF4-FFF2-40B4-BE49-F238E27FC236}">
                <a16:creationId xmlns:a16="http://schemas.microsoft.com/office/drawing/2014/main" id="{088B12BA-A6FD-057E-F1DE-2188C13FE1C2}"/>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71" name="Graphic 70">
            <a:extLst>
              <a:ext uri="{FF2B5EF4-FFF2-40B4-BE49-F238E27FC236}">
                <a16:creationId xmlns:a16="http://schemas.microsoft.com/office/drawing/2014/main" id="{CC8DDCA8-BDC9-F778-D07C-53A6C44A9A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77" name="TextBox 76">
            <a:extLst>
              <a:ext uri="{FF2B5EF4-FFF2-40B4-BE49-F238E27FC236}">
                <a16:creationId xmlns:a16="http://schemas.microsoft.com/office/drawing/2014/main" id="{D7475955-63A5-A7B0-D557-C04DD827FD44}"/>
              </a:ext>
            </a:extLst>
          </p:cNvPr>
          <p:cNvSpPr txBox="1"/>
          <p:nvPr/>
        </p:nvSpPr>
        <p:spPr>
          <a:xfrm>
            <a:off x="9688963"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78" name="TextBox 77">
            <a:extLst>
              <a:ext uri="{FF2B5EF4-FFF2-40B4-BE49-F238E27FC236}">
                <a16:creationId xmlns:a16="http://schemas.microsoft.com/office/drawing/2014/main" id="{90559FC7-8EA1-D7AB-C162-060B090BDD4B}"/>
              </a:ext>
            </a:extLst>
          </p:cNvPr>
          <p:cNvSpPr txBox="1"/>
          <p:nvPr/>
        </p:nvSpPr>
        <p:spPr>
          <a:xfrm>
            <a:off x="9422768"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79" name="Graphic 78">
            <a:extLst>
              <a:ext uri="{FF2B5EF4-FFF2-40B4-BE49-F238E27FC236}">
                <a16:creationId xmlns:a16="http://schemas.microsoft.com/office/drawing/2014/main" id="{136072E1-81CC-D023-3C98-6A7940A57B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80" name="Straight Arrow Connector 79">
            <a:extLst>
              <a:ext uri="{FF2B5EF4-FFF2-40B4-BE49-F238E27FC236}">
                <a16:creationId xmlns:a16="http://schemas.microsoft.com/office/drawing/2014/main" id="{FB2F3567-F9DF-2F9E-1B83-D1B4D9A153CC}"/>
              </a:ext>
            </a:extLst>
          </p:cNvPr>
          <p:cNvCxnSpPr>
            <a:cxnSpLocks/>
            <a:endCxn id="79"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DF0CF98-9E0F-B58B-5A9F-46DA602BB860}"/>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82" name="Rectangle 81">
            <a:extLst>
              <a:ext uri="{FF2B5EF4-FFF2-40B4-BE49-F238E27FC236}">
                <a16:creationId xmlns:a16="http://schemas.microsoft.com/office/drawing/2014/main" id="{C509B68F-039A-C6E4-ED76-947BC69817EE}"/>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3" name="Rectangle: Rounded Corners 82">
            <a:extLst>
              <a:ext uri="{FF2B5EF4-FFF2-40B4-BE49-F238E27FC236}">
                <a16:creationId xmlns:a16="http://schemas.microsoft.com/office/drawing/2014/main" id="{64316E2E-CB0E-8544-AFAE-7FE14E8E398E}"/>
              </a:ext>
            </a:extLst>
          </p:cNvPr>
          <p:cNvSpPr/>
          <p:nvPr/>
        </p:nvSpPr>
        <p:spPr bwMode="auto">
          <a:xfrm>
            <a:off x="5873677"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4" name="Rectangle: Rounded Corners 83">
            <a:extLst>
              <a:ext uri="{FF2B5EF4-FFF2-40B4-BE49-F238E27FC236}">
                <a16:creationId xmlns:a16="http://schemas.microsoft.com/office/drawing/2014/main" id="{F78EA1FF-DC87-BCF8-7930-F23BC518F81B}"/>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5" name="TextBox 84">
            <a:extLst>
              <a:ext uri="{FF2B5EF4-FFF2-40B4-BE49-F238E27FC236}">
                <a16:creationId xmlns:a16="http://schemas.microsoft.com/office/drawing/2014/main" id="{84A4ED8F-F182-3B4E-F142-42139B0F5FE4}"/>
              </a:ext>
            </a:extLst>
          </p:cNvPr>
          <p:cNvSpPr txBox="1"/>
          <p:nvPr/>
        </p:nvSpPr>
        <p:spPr>
          <a:xfrm>
            <a:off x="6513359" y="3059775"/>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86" name="TextBox 85">
            <a:extLst>
              <a:ext uri="{FF2B5EF4-FFF2-40B4-BE49-F238E27FC236}">
                <a16:creationId xmlns:a16="http://schemas.microsoft.com/office/drawing/2014/main" id="{268D3055-5DB2-ED71-EDF0-E871B1E4C512}"/>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94" name="Graphic 93">
            <a:extLst>
              <a:ext uri="{FF2B5EF4-FFF2-40B4-BE49-F238E27FC236}">
                <a16:creationId xmlns:a16="http://schemas.microsoft.com/office/drawing/2014/main" id="{4A61A20F-3C74-04F9-CF4C-C4615C0DF5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542960"/>
            <a:ext cx="227480" cy="227480"/>
          </a:xfrm>
          <a:prstGeom prst="rect">
            <a:avLst/>
          </a:prstGeom>
        </p:spPr>
      </p:pic>
      <p:sp>
        <p:nvSpPr>
          <p:cNvPr id="95" name="TextBox 94">
            <a:extLst>
              <a:ext uri="{FF2B5EF4-FFF2-40B4-BE49-F238E27FC236}">
                <a16:creationId xmlns:a16="http://schemas.microsoft.com/office/drawing/2014/main" id="{5226831A-D7BC-9AC1-2603-1845D322CB96}"/>
              </a:ext>
            </a:extLst>
          </p:cNvPr>
          <p:cNvSpPr txBox="1"/>
          <p:nvPr/>
        </p:nvSpPr>
        <p:spPr>
          <a:xfrm>
            <a:off x="6839834" y="1995336"/>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96" name="Graphic 95">
            <a:extLst>
              <a:ext uri="{FF2B5EF4-FFF2-40B4-BE49-F238E27FC236}">
                <a16:creationId xmlns:a16="http://schemas.microsoft.com/office/drawing/2014/main" id="{ABE78CC0-67CD-AE91-AD7E-E42A34AE4C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97" name="TextBox 96">
            <a:extLst>
              <a:ext uri="{FF2B5EF4-FFF2-40B4-BE49-F238E27FC236}">
                <a16:creationId xmlns:a16="http://schemas.microsoft.com/office/drawing/2014/main" id="{E0EDE6B1-E9DC-36F2-0E53-9A3A6496F5E8}"/>
              </a:ext>
            </a:extLst>
          </p:cNvPr>
          <p:cNvSpPr txBox="1"/>
          <p:nvPr/>
        </p:nvSpPr>
        <p:spPr>
          <a:xfrm>
            <a:off x="6325909" y="4532966"/>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8a. Agent logs are displayed</a:t>
            </a:r>
          </a:p>
        </p:txBody>
      </p:sp>
      <p:sp>
        <p:nvSpPr>
          <p:cNvPr id="98" name="Rectangle 97">
            <a:extLst>
              <a:ext uri="{FF2B5EF4-FFF2-40B4-BE49-F238E27FC236}">
                <a16:creationId xmlns:a16="http://schemas.microsoft.com/office/drawing/2014/main" id="{532D8543-685F-2EE3-FFF0-3F92DDE80253}"/>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99" name="Graphic 98">
            <a:extLst>
              <a:ext uri="{FF2B5EF4-FFF2-40B4-BE49-F238E27FC236}">
                <a16:creationId xmlns:a16="http://schemas.microsoft.com/office/drawing/2014/main" id="{96E2B70B-3FC5-E044-79BE-80CA3BB545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100" name="Graphic 99">
            <a:extLst>
              <a:ext uri="{FF2B5EF4-FFF2-40B4-BE49-F238E27FC236}">
                <a16:creationId xmlns:a16="http://schemas.microsoft.com/office/drawing/2014/main" id="{15D4075A-89B3-4FD7-D609-C1757FE8EF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101" name="TextBox 100">
            <a:extLst>
              <a:ext uri="{FF2B5EF4-FFF2-40B4-BE49-F238E27FC236}">
                <a16:creationId xmlns:a16="http://schemas.microsoft.com/office/drawing/2014/main" id="{B21B29F2-B608-A71B-5DBE-E6BD2177919C}"/>
              </a:ext>
            </a:extLst>
          </p:cNvPr>
          <p:cNvSpPr txBox="1"/>
          <p:nvPr/>
        </p:nvSpPr>
        <p:spPr>
          <a:xfrm>
            <a:off x="8423777" y="4808599"/>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102" name="Rectangle: Rounded Corners 101">
            <a:extLst>
              <a:ext uri="{FF2B5EF4-FFF2-40B4-BE49-F238E27FC236}">
                <a16:creationId xmlns:a16="http://schemas.microsoft.com/office/drawing/2014/main" id="{0DE1359B-07EF-A7B9-9E7A-B532F5FBB61D}"/>
              </a:ext>
            </a:extLst>
          </p:cNvPr>
          <p:cNvSpPr/>
          <p:nvPr/>
        </p:nvSpPr>
        <p:spPr bwMode="auto">
          <a:xfrm>
            <a:off x="7717579" y="3052838"/>
            <a:ext cx="1612232" cy="93221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3" name="TextBox 102">
            <a:extLst>
              <a:ext uri="{FF2B5EF4-FFF2-40B4-BE49-F238E27FC236}">
                <a16:creationId xmlns:a16="http://schemas.microsoft.com/office/drawing/2014/main" id="{0F57FB1E-973F-33A8-9C70-B5E10427C2EB}"/>
              </a:ext>
            </a:extLst>
          </p:cNvPr>
          <p:cNvSpPr txBox="1"/>
          <p:nvPr/>
        </p:nvSpPr>
        <p:spPr>
          <a:xfrm>
            <a:off x="8113746" y="3091581"/>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04" name="Graphic 103">
            <a:extLst>
              <a:ext uri="{FF2B5EF4-FFF2-40B4-BE49-F238E27FC236}">
                <a16:creationId xmlns:a16="http://schemas.microsoft.com/office/drawing/2014/main" id="{EB344EFE-2FB3-8CFE-950F-8104A01D3A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105" name="TextBox 104">
            <a:extLst>
              <a:ext uri="{FF2B5EF4-FFF2-40B4-BE49-F238E27FC236}">
                <a16:creationId xmlns:a16="http://schemas.microsoft.com/office/drawing/2014/main" id="{3ABA39CC-BFBB-98D9-0F3F-B7583C97A341}"/>
              </a:ext>
            </a:extLst>
          </p:cNvPr>
          <p:cNvSpPr txBox="1"/>
          <p:nvPr/>
        </p:nvSpPr>
        <p:spPr>
          <a:xfrm>
            <a:off x="7556243" y="3548826"/>
            <a:ext cx="6073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Records</a:t>
            </a:r>
          </a:p>
        </p:txBody>
      </p:sp>
      <p:sp>
        <p:nvSpPr>
          <p:cNvPr id="106" name="TextBox 105">
            <a:extLst>
              <a:ext uri="{FF2B5EF4-FFF2-40B4-BE49-F238E27FC236}">
                <a16:creationId xmlns:a16="http://schemas.microsoft.com/office/drawing/2014/main" id="{2084BB35-C997-6C7E-9B87-D6EE8C6AB216}"/>
              </a:ext>
            </a:extLst>
          </p:cNvPr>
          <p:cNvSpPr txBox="1"/>
          <p:nvPr/>
        </p:nvSpPr>
        <p:spPr>
          <a:xfrm>
            <a:off x="8534343" y="3592902"/>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07" name="Graphic 106">
            <a:extLst>
              <a:ext uri="{FF2B5EF4-FFF2-40B4-BE49-F238E27FC236}">
                <a16:creationId xmlns:a16="http://schemas.microsoft.com/office/drawing/2014/main" id="{09B935CF-7BBC-C6A0-6BD0-094CDE2B63B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108" name="Graphic 107">
            <a:extLst>
              <a:ext uri="{FF2B5EF4-FFF2-40B4-BE49-F238E27FC236}">
                <a16:creationId xmlns:a16="http://schemas.microsoft.com/office/drawing/2014/main" id="{ECB8F3E4-5B02-FA96-08AF-A893D5FD198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90237" y="3301615"/>
            <a:ext cx="227480" cy="227480"/>
          </a:xfrm>
          <a:prstGeom prst="rect">
            <a:avLst/>
          </a:prstGeom>
        </p:spPr>
      </p:pic>
      <p:sp>
        <p:nvSpPr>
          <p:cNvPr id="109" name="Rectangle 108">
            <a:extLst>
              <a:ext uri="{FF2B5EF4-FFF2-40B4-BE49-F238E27FC236}">
                <a16:creationId xmlns:a16="http://schemas.microsoft.com/office/drawing/2014/main" id="{D7651FFD-03A9-8FFB-914C-8CB89D82117B}"/>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0" name="TextBox 109">
            <a:extLst>
              <a:ext uri="{FF2B5EF4-FFF2-40B4-BE49-F238E27FC236}">
                <a16:creationId xmlns:a16="http://schemas.microsoft.com/office/drawing/2014/main" id="{502A97E1-CFFB-F243-DFE3-5415290FDFAD}"/>
              </a:ext>
            </a:extLst>
          </p:cNvPr>
          <p:cNvSpPr txBox="1"/>
          <p:nvPr/>
        </p:nvSpPr>
        <p:spPr>
          <a:xfrm>
            <a:off x="11287238" y="2940119"/>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Quality Assurance Manager </a:t>
            </a:r>
          </a:p>
        </p:txBody>
      </p:sp>
      <p:sp>
        <p:nvSpPr>
          <p:cNvPr id="111" name="TextBox 110">
            <a:extLst>
              <a:ext uri="{FF2B5EF4-FFF2-40B4-BE49-F238E27FC236}">
                <a16:creationId xmlns:a16="http://schemas.microsoft.com/office/drawing/2014/main" id="{4175E0FE-316B-79BF-684A-870EC118D3E0}"/>
              </a:ext>
            </a:extLst>
          </p:cNvPr>
          <p:cNvSpPr txBox="1"/>
          <p:nvPr/>
        </p:nvSpPr>
        <p:spPr>
          <a:xfrm>
            <a:off x="11287238" y="3635447"/>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Manufacturing Supervisor</a:t>
            </a:r>
          </a:p>
        </p:txBody>
      </p:sp>
      <p:sp>
        <p:nvSpPr>
          <p:cNvPr id="112" name="TextBox 111">
            <a:extLst>
              <a:ext uri="{FF2B5EF4-FFF2-40B4-BE49-F238E27FC236}">
                <a16:creationId xmlns:a16="http://schemas.microsoft.com/office/drawing/2014/main" id="{179396A6-5F4A-2B76-3E7A-B56928ACB6CB}"/>
              </a:ext>
            </a:extLst>
          </p:cNvPr>
          <p:cNvSpPr txBox="1"/>
          <p:nvPr/>
        </p:nvSpPr>
        <p:spPr>
          <a:xfrm>
            <a:off x="11287238" y="4330773"/>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Compliance Officer</a:t>
            </a:r>
          </a:p>
        </p:txBody>
      </p:sp>
      <p:pic>
        <p:nvPicPr>
          <p:cNvPr id="113" name="Graphic 112" descr="Office worker female outline">
            <a:extLst>
              <a:ext uri="{FF2B5EF4-FFF2-40B4-BE49-F238E27FC236}">
                <a16:creationId xmlns:a16="http://schemas.microsoft.com/office/drawing/2014/main" id="{C2157641-D87A-3AFA-F157-DB5AA238D8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232033"/>
            <a:ext cx="296166" cy="296166"/>
          </a:xfrm>
          <a:prstGeom prst="rect">
            <a:avLst/>
          </a:prstGeom>
        </p:spPr>
      </p:pic>
      <p:pic>
        <p:nvPicPr>
          <p:cNvPr id="114" name="Graphic 113" descr="Office worker male outline">
            <a:extLst>
              <a:ext uri="{FF2B5EF4-FFF2-40B4-BE49-F238E27FC236}">
                <a16:creationId xmlns:a16="http://schemas.microsoft.com/office/drawing/2014/main" id="{8494AF70-F0C4-DA0F-BBDC-95136FA9532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115" name="Graphic 114" descr="Office worker female outline">
            <a:extLst>
              <a:ext uri="{FF2B5EF4-FFF2-40B4-BE49-F238E27FC236}">
                <a16:creationId xmlns:a16="http://schemas.microsoft.com/office/drawing/2014/main" id="{DC8D4AB0-5C49-6E02-B90C-CDD8E54BD4A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27361"/>
            <a:ext cx="296166" cy="296166"/>
          </a:xfrm>
          <a:prstGeom prst="rect">
            <a:avLst/>
          </a:prstGeom>
        </p:spPr>
      </p:pic>
      <p:sp>
        <p:nvSpPr>
          <p:cNvPr id="116" name="TextBox 115">
            <a:extLst>
              <a:ext uri="{FF2B5EF4-FFF2-40B4-BE49-F238E27FC236}">
                <a16:creationId xmlns:a16="http://schemas.microsoft.com/office/drawing/2014/main" id="{26ADE6B5-6D49-5E29-04F5-797D15495E67}"/>
              </a:ext>
            </a:extLst>
          </p:cNvPr>
          <p:cNvSpPr txBox="1"/>
          <p:nvPr/>
        </p:nvSpPr>
        <p:spPr>
          <a:xfrm>
            <a:off x="11215147" y="2269799"/>
            <a:ext cx="751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117" name="Rectangle 116">
            <a:extLst>
              <a:ext uri="{FF2B5EF4-FFF2-40B4-BE49-F238E27FC236}">
                <a16:creationId xmlns:a16="http://schemas.microsoft.com/office/drawing/2014/main" id="{90EAF140-B0BF-AA0A-D22F-AE911AC36081}"/>
              </a:ext>
            </a:extLst>
          </p:cNvPr>
          <p:cNvSpPr/>
          <p:nvPr/>
        </p:nvSpPr>
        <p:spPr bwMode="auto">
          <a:xfrm>
            <a:off x="4849164" y="2772032"/>
            <a:ext cx="632941" cy="2163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8" name="Rectangle 117">
            <a:extLst>
              <a:ext uri="{FF2B5EF4-FFF2-40B4-BE49-F238E27FC236}">
                <a16:creationId xmlns:a16="http://schemas.microsoft.com/office/drawing/2014/main" id="{532D2BAB-1063-08B8-C01B-150120080F14}"/>
              </a:ext>
            </a:extLst>
          </p:cNvPr>
          <p:cNvSpPr/>
          <p:nvPr/>
        </p:nvSpPr>
        <p:spPr bwMode="auto">
          <a:xfrm>
            <a:off x="4849164" y="3036808"/>
            <a:ext cx="632941" cy="2163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9" name="TextBox 118">
            <a:extLst>
              <a:ext uri="{FF2B5EF4-FFF2-40B4-BE49-F238E27FC236}">
                <a16:creationId xmlns:a16="http://schemas.microsoft.com/office/drawing/2014/main" id="{6B42482A-21A8-472A-50DB-33C7E932AC7B}"/>
              </a:ext>
            </a:extLst>
          </p:cNvPr>
          <p:cNvSpPr txBox="1"/>
          <p:nvPr/>
        </p:nvSpPr>
        <p:spPr>
          <a:xfrm>
            <a:off x="4861950" y="3068671"/>
            <a:ext cx="6073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Azure Machine Learning Model</a:t>
            </a:r>
          </a:p>
        </p:txBody>
      </p:sp>
      <p:sp>
        <p:nvSpPr>
          <p:cNvPr id="120" name="TextBox 119">
            <a:extLst>
              <a:ext uri="{FF2B5EF4-FFF2-40B4-BE49-F238E27FC236}">
                <a16:creationId xmlns:a16="http://schemas.microsoft.com/office/drawing/2014/main" id="{707D1652-8355-D8C3-8B49-86626C17B7BF}"/>
              </a:ext>
            </a:extLst>
          </p:cNvPr>
          <p:cNvSpPr txBox="1"/>
          <p:nvPr/>
        </p:nvSpPr>
        <p:spPr>
          <a:xfrm>
            <a:off x="4861950" y="2841737"/>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MES System</a:t>
            </a:r>
          </a:p>
        </p:txBody>
      </p:sp>
      <p:cxnSp>
        <p:nvCxnSpPr>
          <p:cNvPr id="121" name="Straight Arrow Connector 120">
            <a:extLst>
              <a:ext uri="{FF2B5EF4-FFF2-40B4-BE49-F238E27FC236}">
                <a16:creationId xmlns:a16="http://schemas.microsoft.com/office/drawing/2014/main" id="{1C83E46B-3FC6-E818-9E2D-EFA6BC096E57}"/>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958464AE-3D7C-6822-FE13-C6D8FEAB30E3}"/>
              </a:ext>
            </a:extLst>
          </p:cNvPr>
          <p:cNvSpPr txBox="1"/>
          <p:nvPr/>
        </p:nvSpPr>
        <p:spPr>
          <a:xfrm>
            <a:off x="6157298" y="2170511"/>
            <a:ext cx="57542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091F2C"/>
                </a:solidFill>
                <a:effectLst/>
                <a:uLnTx/>
                <a:uFillTx/>
                <a:latin typeface="Segoe Sans Display"/>
                <a:ea typeface="+mn-ea"/>
                <a:cs typeface="+mn-cs"/>
              </a:rPr>
              <a:t>confidence_score</a:t>
            </a:r>
            <a:endParaRPr kumimoji="0" lang="en-US" sz="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3" name="TextBox 122">
            <a:extLst>
              <a:ext uri="{FF2B5EF4-FFF2-40B4-BE49-F238E27FC236}">
                <a16:creationId xmlns:a16="http://schemas.microsoft.com/office/drawing/2014/main" id="{62DB409F-C80B-16D3-A1B6-CEC4F91F3F1F}"/>
              </a:ext>
            </a:extLst>
          </p:cNvPr>
          <p:cNvSpPr txBox="1"/>
          <p:nvPr/>
        </p:nvSpPr>
        <p:spPr>
          <a:xfrm>
            <a:off x="6769401"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a:t>
            </a:r>
          </a:p>
        </p:txBody>
      </p:sp>
      <p:sp>
        <p:nvSpPr>
          <p:cNvPr id="124" name="TextBox 123">
            <a:extLst>
              <a:ext uri="{FF2B5EF4-FFF2-40B4-BE49-F238E27FC236}">
                <a16:creationId xmlns:a16="http://schemas.microsoft.com/office/drawing/2014/main" id="{F47F3DD9-B86C-ADC9-0DD6-0078C2375436}"/>
              </a:ext>
            </a:extLst>
          </p:cNvPr>
          <p:cNvSpPr txBox="1"/>
          <p:nvPr/>
        </p:nvSpPr>
        <p:spPr>
          <a:xfrm>
            <a:off x="5874410"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a:t>
            </a:r>
          </a:p>
        </p:txBody>
      </p:sp>
      <p:sp>
        <p:nvSpPr>
          <p:cNvPr id="125" name="TextBox 124">
            <a:extLst>
              <a:ext uri="{FF2B5EF4-FFF2-40B4-BE49-F238E27FC236}">
                <a16:creationId xmlns:a16="http://schemas.microsoft.com/office/drawing/2014/main" id="{EF975FC2-039E-341C-B37E-4FF630D09AE3}"/>
              </a:ext>
            </a:extLst>
          </p:cNvPr>
          <p:cNvSpPr txBox="1"/>
          <p:nvPr/>
        </p:nvSpPr>
        <p:spPr>
          <a:xfrm>
            <a:off x="5981248"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126" name="TextBox 125">
            <a:extLst>
              <a:ext uri="{FF2B5EF4-FFF2-40B4-BE49-F238E27FC236}">
                <a16:creationId xmlns:a16="http://schemas.microsoft.com/office/drawing/2014/main" id="{55924230-3C4E-9E41-34C4-FF69C14FBB31}"/>
              </a:ext>
            </a:extLst>
          </p:cNvPr>
          <p:cNvSpPr txBox="1"/>
          <p:nvPr/>
        </p:nvSpPr>
        <p:spPr>
          <a:xfrm>
            <a:off x="6876239"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pic>
        <p:nvPicPr>
          <p:cNvPr id="127" name="Picture 126" descr="A blue rectangle with white text">
            <a:extLst>
              <a:ext uri="{FF2B5EF4-FFF2-40B4-BE49-F238E27FC236}">
                <a16:creationId xmlns:a16="http://schemas.microsoft.com/office/drawing/2014/main" id="{680E66B6-08AC-8EF2-6683-9FA4A3B3705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8333" y="3440379"/>
            <a:ext cx="114530" cy="79905"/>
          </a:xfrm>
          <a:prstGeom prst="rect">
            <a:avLst/>
          </a:prstGeom>
        </p:spPr>
      </p:pic>
      <p:sp>
        <p:nvSpPr>
          <p:cNvPr id="128" name="Rectangle 127">
            <a:extLst>
              <a:ext uri="{FF2B5EF4-FFF2-40B4-BE49-F238E27FC236}">
                <a16:creationId xmlns:a16="http://schemas.microsoft.com/office/drawing/2014/main" id="{12B3CCE6-3E6A-6216-88DA-6AF6C61F3DC1}"/>
              </a:ext>
            </a:extLst>
          </p:cNvPr>
          <p:cNvSpPr/>
          <p:nvPr/>
        </p:nvSpPr>
        <p:spPr bwMode="auto">
          <a:xfrm>
            <a:off x="4701085" y="4073351"/>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9" name="Rectangle 128">
            <a:extLst>
              <a:ext uri="{FF2B5EF4-FFF2-40B4-BE49-F238E27FC236}">
                <a16:creationId xmlns:a16="http://schemas.microsoft.com/office/drawing/2014/main" id="{065B4486-3DAB-7178-ACF2-C766EFF628E8}"/>
              </a:ext>
            </a:extLst>
          </p:cNvPr>
          <p:cNvSpPr/>
          <p:nvPr/>
        </p:nvSpPr>
        <p:spPr bwMode="auto">
          <a:xfrm>
            <a:off x="4840537" y="4389899"/>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4" name="TextBox 133">
            <a:extLst>
              <a:ext uri="{FF2B5EF4-FFF2-40B4-BE49-F238E27FC236}">
                <a16:creationId xmlns:a16="http://schemas.microsoft.com/office/drawing/2014/main" id="{8BCF25DC-0DCB-A54B-7535-5BC225233903}"/>
              </a:ext>
            </a:extLst>
          </p:cNvPr>
          <p:cNvSpPr txBox="1"/>
          <p:nvPr/>
        </p:nvSpPr>
        <p:spPr>
          <a:xfrm>
            <a:off x="4853323" y="4421761"/>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IOT System</a:t>
            </a:r>
          </a:p>
        </p:txBody>
      </p:sp>
      <p:pic>
        <p:nvPicPr>
          <p:cNvPr id="136" name="Graphic 135">
            <a:extLst>
              <a:ext uri="{FF2B5EF4-FFF2-40B4-BE49-F238E27FC236}">
                <a16:creationId xmlns:a16="http://schemas.microsoft.com/office/drawing/2014/main" id="{1841A0CE-A77A-9F0E-14F3-A4C2D1639BB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862139" y="4100390"/>
            <a:ext cx="239748" cy="239748"/>
          </a:xfrm>
          <a:prstGeom prst="rect">
            <a:avLst/>
          </a:prstGeom>
        </p:spPr>
      </p:pic>
      <p:pic>
        <p:nvPicPr>
          <p:cNvPr id="138" name="Graphic 137">
            <a:extLst>
              <a:ext uri="{FF2B5EF4-FFF2-40B4-BE49-F238E27FC236}">
                <a16:creationId xmlns:a16="http://schemas.microsoft.com/office/drawing/2014/main" id="{985F46DD-81C6-BEE4-F6D1-5C5AA6414BD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220877" y="4100390"/>
            <a:ext cx="239748" cy="239748"/>
          </a:xfrm>
          <a:prstGeom prst="rect">
            <a:avLst/>
          </a:prstGeom>
        </p:spPr>
      </p:pic>
      <p:cxnSp>
        <p:nvCxnSpPr>
          <p:cNvPr id="140" name="Connector: Elbow 139">
            <a:extLst>
              <a:ext uri="{FF2B5EF4-FFF2-40B4-BE49-F238E27FC236}">
                <a16:creationId xmlns:a16="http://schemas.microsoft.com/office/drawing/2014/main" id="{A24C7CD6-250F-6415-209F-E115912F4ACC}"/>
              </a:ext>
            </a:extLst>
          </p:cNvPr>
          <p:cNvCxnSpPr>
            <a:cxnSpLocks/>
            <a:stCxn id="120" idx="3"/>
          </p:cNvCxnSpPr>
          <p:nvPr/>
        </p:nvCxnSpPr>
        <p:spPr>
          <a:xfrm>
            <a:off x="5469319" y="2880209"/>
            <a:ext cx="1684023" cy="26588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86E3F6B3-70CB-55CC-4890-FFBB53EF0DA2}"/>
              </a:ext>
            </a:extLst>
          </p:cNvPr>
          <p:cNvSpPr txBox="1"/>
          <p:nvPr/>
        </p:nvSpPr>
        <p:spPr>
          <a:xfrm>
            <a:off x="4633411" y="2657948"/>
            <a:ext cx="105561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 Sends real-time data</a:t>
            </a:r>
          </a:p>
        </p:txBody>
      </p:sp>
      <p:cxnSp>
        <p:nvCxnSpPr>
          <p:cNvPr id="144" name="Straight Arrow Connector 143">
            <a:extLst>
              <a:ext uri="{FF2B5EF4-FFF2-40B4-BE49-F238E27FC236}">
                <a16:creationId xmlns:a16="http://schemas.microsoft.com/office/drawing/2014/main" id="{60B2D803-3A69-865C-53E5-B2FB50558286}"/>
              </a:ext>
            </a:extLst>
          </p:cNvPr>
          <p:cNvCxnSpPr>
            <a:cxnSpLocks/>
            <a:stCxn id="128" idx="0"/>
            <a:endCxn id="118" idx="2"/>
          </p:cNvCxnSpPr>
          <p:nvPr/>
        </p:nvCxnSpPr>
        <p:spPr>
          <a:xfrm flipV="1">
            <a:off x="5157008" y="3253163"/>
            <a:ext cx="8627" cy="82018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BC465557-EF89-71A5-8C70-D73E0838795B}"/>
              </a:ext>
            </a:extLst>
          </p:cNvPr>
          <p:cNvSpPr txBox="1"/>
          <p:nvPr/>
        </p:nvSpPr>
        <p:spPr>
          <a:xfrm>
            <a:off x="7344714" y="3107143"/>
            <a:ext cx="492731"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ERP and anomalies data get stored</a:t>
            </a:r>
          </a:p>
        </p:txBody>
      </p:sp>
      <p:cxnSp>
        <p:nvCxnSpPr>
          <p:cNvPr id="146" name="Connector: Elbow 145">
            <a:extLst>
              <a:ext uri="{FF2B5EF4-FFF2-40B4-BE49-F238E27FC236}">
                <a16:creationId xmlns:a16="http://schemas.microsoft.com/office/drawing/2014/main" id="{9428BDE8-F690-519D-7906-011572150601}"/>
              </a:ext>
            </a:extLst>
          </p:cNvPr>
          <p:cNvCxnSpPr>
            <a:cxnSpLocks/>
            <a:stCxn id="118" idx="3"/>
          </p:cNvCxnSpPr>
          <p:nvPr/>
        </p:nvCxnSpPr>
        <p:spPr>
          <a:xfrm>
            <a:off x="5482105" y="3144986"/>
            <a:ext cx="1083948" cy="601804"/>
          </a:xfrm>
          <a:prstGeom prst="bentConnector3">
            <a:avLst>
              <a:gd name="adj1" fmla="val 192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23583DC7-DCD9-049C-30D6-8EA0BEC5DCC9}"/>
              </a:ext>
            </a:extLst>
          </p:cNvPr>
          <p:cNvSpPr txBox="1"/>
          <p:nvPr/>
        </p:nvSpPr>
        <p:spPr>
          <a:xfrm>
            <a:off x="5442199" y="3774708"/>
            <a:ext cx="1063456"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1c. Model is deployed as web service and endpoint is used in HTTP connector to send failures</a:t>
            </a:r>
          </a:p>
        </p:txBody>
      </p:sp>
      <p:cxnSp>
        <p:nvCxnSpPr>
          <p:cNvPr id="149" name="Connector: Elbow 148">
            <a:extLst>
              <a:ext uri="{FF2B5EF4-FFF2-40B4-BE49-F238E27FC236}">
                <a16:creationId xmlns:a16="http://schemas.microsoft.com/office/drawing/2014/main" id="{F96F1C6A-792F-1FCB-A723-F60C3FAFFB9F}"/>
              </a:ext>
            </a:extLst>
          </p:cNvPr>
          <p:cNvCxnSpPr>
            <a:cxnSpLocks/>
            <a:stCxn id="94" idx="3"/>
            <a:endCxn id="104" idx="1"/>
          </p:cNvCxnSpPr>
          <p:nvPr/>
        </p:nvCxnSpPr>
        <p:spPr>
          <a:xfrm flipV="1">
            <a:off x="6793533" y="3399543"/>
            <a:ext cx="1130061" cy="257157"/>
          </a:xfrm>
          <a:prstGeom prst="bentConnector3">
            <a:avLst>
              <a:gd name="adj1" fmla="val 4780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E3C6EDF3-2BC2-1C1F-DAE8-BFDD1BEF684C}"/>
              </a:ext>
            </a:extLst>
          </p:cNvPr>
          <p:cNvSpPr txBox="1"/>
          <p:nvPr/>
        </p:nvSpPr>
        <p:spPr>
          <a:xfrm>
            <a:off x="4657893" y="3409443"/>
            <a:ext cx="49273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1b. IOT data is sent</a:t>
            </a:r>
          </a:p>
        </p:txBody>
      </p:sp>
      <p:cxnSp>
        <p:nvCxnSpPr>
          <p:cNvPr id="152" name="Connector: Elbow 151">
            <a:extLst>
              <a:ext uri="{FF2B5EF4-FFF2-40B4-BE49-F238E27FC236}">
                <a16:creationId xmlns:a16="http://schemas.microsoft.com/office/drawing/2014/main" id="{D032A2D8-E6A8-281D-01C6-923F736B09CF}"/>
              </a:ext>
            </a:extLst>
          </p:cNvPr>
          <p:cNvCxnSpPr>
            <a:cxnSpLocks/>
            <a:stCxn id="104" idx="0"/>
            <a:endCxn id="96" idx="2"/>
          </p:cNvCxnSpPr>
          <p:nvPr/>
        </p:nvCxnSpPr>
        <p:spPr>
          <a:xfrm rot="5400000" flipH="1" flipV="1">
            <a:off x="7981316" y="2854155"/>
            <a:ext cx="487666" cy="212517"/>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7C1FF61C-F464-4242-4B88-3E178260FC21}"/>
              </a:ext>
            </a:extLst>
          </p:cNvPr>
          <p:cNvSpPr txBox="1"/>
          <p:nvPr/>
        </p:nvSpPr>
        <p:spPr>
          <a:xfrm>
            <a:off x="8018346" y="3802532"/>
            <a:ext cx="100149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2a. Equipment specific thresholds are defined by SMEs in Dataverse</a:t>
            </a:r>
          </a:p>
        </p:txBody>
      </p:sp>
      <p:sp>
        <p:nvSpPr>
          <p:cNvPr id="154" name="TextBox 153">
            <a:extLst>
              <a:ext uri="{FF2B5EF4-FFF2-40B4-BE49-F238E27FC236}">
                <a16:creationId xmlns:a16="http://schemas.microsoft.com/office/drawing/2014/main" id="{B04A5FCF-944B-553D-F1CA-62A0CDBBB7DE}"/>
              </a:ext>
            </a:extLst>
          </p:cNvPr>
          <p:cNvSpPr txBox="1"/>
          <p:nvPr/>
        </p:nvSpPr>
        <p:spPr>
          <a:xfrm>
            <a:off x="8129825" y="2866477"/>
            <a:ext cx="100149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Triggers topic</a:t>
            </a:r>
          </a:p>
        </p:txBody>
      </p:sp>
      <p:cxnSp>
        <p:nvCxnSpPr>
          <p:cNvPr id="155" name="Connector: Elbow 154">
            <a:extLst>
              <a:ext uri="{FF2B5EF4-FFF2-40B4-BE49-F238E27FC236}">
                <a16:creationId xmlns:a16="http://schemas.microsoft.com/office/drawing/2014/main" id="{CE0E6EC6-EBF0-C54A-B47D-713C3DE21776}"/>
              </a:ext>
            </a:extLst>
          </p:cNvPr>
          <p:cNvCxnSpPr>
            <a:cxnSpLocks/>
            <a:stCxn id="96" idx="1"/>
          </p:cNvCxnSpPr>
          <p:nvPr/>
        </p:nvCxnSpPr>
        <p:spPr>
          <a:xfrm rot="10800000" flipV="1">
            <a:off x="6566053" y="2415700"/>
            <a:ext cx="1464476" cy="912731"/>
          </a:xfrm>
          <a:prstGeom prst="bentConnector3">
            <a:avLst>
              <a:gd name="adj1" fmla="val 11051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86B3D97B-24BB-A01E-4A4B-CFAB3E58CE9C}"/>
              </a:ext>
            </a:extLst>
          </p:cNvPr>
          <p:cNvSpPr txBox="1"/>
          <p:nvPr/>
        </p:nvSpPr>
        <p:spPr>
          <a:xfrm>
            <a:off x="6612469" y="2455515"/>
            <a:ext cx="105561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Invokes action</a:t>
            </a:r>
          </a:p>
        </p:txBody>
      </p:sp>
      <p:cxnSp>
        <p:nvCxnSpPr>
          <p:cNvPr id="158" name="Connector: Elbow 157">
            <a:extLst>
              <a:ext uri="{FF2B5EF4-FFF2-40B4-BE49-F238E27FC236}">
                <a16:creationId xmlns:a16="http://schemas.microsoft.com/office/drawing/2014/main" id="{0DE093A4-4F9A-1358-21BD-3B20C600AC72}"/>
              </a:ext>
            </a:extLst>
          </p:cNvPr>
          <p:cNvCxnSpPr>
            <a:cxnSpLocks/>
            <a:stCxn id="104" idx="2"/>
          </p:cNvCxnSpPr>
          <p:nvPr/>
        </p:nvCxnSpPr>
        <p:spPr>
          <a:xfrm rot="5400000">
            <a:off x="7399472" y="2988900"/>
            <a:ext cx="113481" cy="1325358"/>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06E6B61B-F0CA-A754-B462-2F49C0546592}"/>
              </a:ext>
            </a:extLst>
          </p:cNvPr>
          <p:cNvSpPr txBox="1"/>
          <p:nvPr/>
        </p:nvSpPr>
        <p:spPr>
          <a:xfrm>
            <a:off x="6810856" y="3799607"/>
            <a:ext cx="959376"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Pulls historic failure data, equipment threshold and current anomalies</a:t>
            </a:r>
          </a:p>
        </p:txBody>
      </p:sp>
      <p:cxnSp>
        <p:nvCxnSpPr>
          <p:cNvPr id="160" name="Connector: Elbow 159">
            <a:extLst>
              <a:ext uri="{FF2B5EF4-FFF2-40B4-BE49-F238E27FC236}">
                <a16:creationId xmlns:a16="http://schemas.microsoft.com/office/drawing/2014/main" id="{BAF42089-C1AC-0272-A0D4-122E6207560E}"/>
              </a:ext>
            </a:extLst>
          </p:cNvPr>
          <p:cNvCxnSpPr>
            <a:cxnSpLocks/>
            <a:stCxn id="94" idx="2"/>
            <a:endCxn id="84" idx="2"/>
          </p:cNvCxnSpPr>
          <p:nvPr/>
        </p:nvCxnSpPr>
        <p:spPr>
          <a:xfrm rot="5400000" flipH="1" flipV="1">
            <a:off x="8254832" y="2021294"/>
            <a:ext cx="174106" cy="3324185"/>
          </a:xfrm>
          <a:prstGeom prst="bentConnector3">
            <a:avLst>
              <a:gd name="adj1" fmla="val -26307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6BAA74BA-51EB-1BE5-37E5-7CE6663EDBF7}"/>
              </a:ext>
            </a:extLst>
          </p:cNvPr>
          <p:cNvCxnSpPr>
            <a:cxnSpLocks/>
          </p:cNvCxnSpPr>
          <p:nvPr/>
        </p:nvCxnSpPr>
        <p:spPr>
          <a:xfrm rot="5400000" flipH="1" flipV="1">
            <a:off x="9807153" y="3796366"/>
            <a:ext cx="566060" cy="172414"/>
          </a:xfrm>
          <a:prstGeom prst="bentConnector3">
            <a:avLst>
              <a:gd name="adj1" fmla="val 78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D90EF2D4-2CBC-2508-9B65-BA9A426DEA92}"/>
              </a:ext>
            </a:extLst>
          </p:cNvPr>
          <p:cNvSpPr txBox="1"/>
          <p:nvPr/>
        </p:nvSpPr>
        <p:spPr>
          <a:xfrm>
            <a:off x="7591079" y="4117795"/>
            <a:ext cx="196149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Confidence score &gt;= 0.8, shares forecasted maintenance schedule</a:t>
            </a:r>
          </a:p>
        </p:txBody>
      </p:sp>
      <p:sp>
        <p:nvSpPr>
          <p:cNvPr id="165" name="TextBox 164">
            <a:extLst>
              <a:ext uri="{FF2B5EF4-FFF2-40B4-BE49-F238E27FC236}">
                <a16:creationId xmlns:a16="http://schemas.microsoft.com/office/drawing/2014/main" id="{B8552545-06BE-ABFE-B9A0-935E544D3FF1}"/>
              </a:ext>
            </a:extLst>
          </p:cNvPr>
          <p:cNvSpPr txBox="1"/>
          <p:nvPr/>
        </p:nvSpPr>
        <p:spPr>
          <a:xfrm>
            <a:off x="10204497" y="3832930"/>
            <a:ext cx="587368"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Confidence score &lt;0.8, sends for review</a:t>
            </a:r>
          </a:p>
        </p:txBody>
      </p:sp>
      <p:cxnSp>
        <p:nvCxnSpPr>
          <p:cNvPr id="166" name="Straight Arrow Connector 165">
            <a:extLst>
              <a:ext uri="{FF2B5EF4-FFF2-40B4-BE49-F238E27FC236}">
                <a16:creationId xmlns:a16="http://schemas.microsoft.com/office/drawing/2014/main" id="{4F29BB6C-A4B6-6275-EFD4-987F5EE3B0B3}"/>
              </a:ext>
            </a:extLst>
          </p:cNvPr>
          <p:cNvCxnSpPr>
            <a:cxnSpLocks/>
          </p:cNvCxnSpPr>
          <p:nvPr/>
        </p:nvCxnSpPr>
        <p:spPr>
          <a:xfrm>
            <a:off x="10446474" y="3380116"/>
            <a:ext cx="7470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14A009FA-5C56-5E93-F836-5DEAA34CF4A3}"/>
              </a:ext>
            </a:extLst>
          </p:cNvPr>
          <p:cNvSpPr txBox="1"/>
          <p:nvPr/>
        </p:nvSpPr>
        <p:spPr>
          <a:xfrm>
            <a:off x="10485528" y="3423001"/>
            <a:ext cx="6624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Posts the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Review</a:t>
            </a:r>
          </a:p>
        </p:txBody>
      </p:sp>
      <p:cxnSp>
        <p:nvCxnSpPr>
          <p:cNvPr id="168" name="Connector: Elbow 167">
            <a:extLst>
              <a:ext uri="{FF2B5EF4-FFF2-40B4-BE49-F238E27FC236}">
                <a16:creationId xmlns:a16="http://schemas.microsoft.com/office/drawing/2014/main" id="{887B5A59-7B84-B58F-3179-89B52D933DDC}"/>
              </a:ext>
            </a:extLst>
          </p:cNvPr>
          <p:cNvCxnSpPr>
            <a:cxnSpLocks/>
            <a:stCxn id="79" idx="2"/>
            <a:endCxn id="109" idx="2"/>
          </p:cNvCxnSpPr>
          <p:nvPr/>
        </p:nvCxnSpPr>
        <p:spPr>
          <a:xfrm rot="5400000" flipH="1" flipV="1">
            <a:off x="8711016" y="1906581"/>
            <a:ext cx="188805" cy="5571007"/>
          </a:xfrm>
          <a:prstGeom prst="bentConnector3">
            <a:avLst>
              <a:gd name="adj1" fmla="val -24166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6ABC501-1A9A-87EA-D6AB-20440C4B9328}"/>
              </a:ext>
            </a:extLst>
          </p:cNvPr>
          <p:cNvSpPr txBox="1"/>
          <p:nvPr/>
        </p:nvSpPr>
        <p:spPr>
          <a:xfrm>
            <a:off x="7815206" y="5117230"/>
            <a:ext cx="196149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8b. Log entries reviewed</a:t>
            </a:r>
          </a:p>
        </p:txBody>
      </p:sp>
      <p:sp>
        <p:nvSpPr>
          <p:cNvPr id="170" name="TextBox 169">
            <a:extLst>
              <a:ext uri="{FF2B5EF4-FFF2-40B4-BE49-F238E27FC236}">
                <a16:creationId xmlns:a16="http://schemas.microsoft.com/office/drawing/2014/main" id="{57680DA1-5502-ECBA-71C9-E229BDEB2061}"/>
              </a:ext>
            </a:extLst>
          </p:cNvPr>
          <p:cNvSpPr txBox="1"/>
          <p:nvPr/>
        </p:nvSpPr>
        <p:spPr>
          <a:xfrm>
            <a:off x="8918851" y="2557528"/>
            <a:ext cx="196149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8c. Planner updates instruction and confidence threshold</a:t>
            </a:r>
          </a:p>
        </p:txBody>
      </p:sp>
      <p:cxnSp>
        <p:nvCxnSpPr>
          <p:cNvPr id="171" name="Connector: Elbow 170">
            <a:extLst>
              <a:ext uri="{FF2B5EF4-FFF2-40B4-BE49-F238E27FC236}">
                <a16:creationId xmlns:a16="http://schemas.microsoft.com/office/drawing/2014/main" id="{901C28B4-6FC3-C57D-D301-03002ABD5825}"/>
              </a:ext>
            </a:extLst>
          </p:cNvPr>
          <p:cNvCxnSpPr>
            <a:cxnSpLocks/>
            <a:endCxn id="94" idx="1"/>
          </p:cNvCxnSpPr>
          <p:nvPr/>
        </p:nvCxnSpPr>
        <p:spPr>
          <a:xfrm rot="5400000">
            <a:off x="6516418" y="3521685"/>
            <a:ext cx="184651" cy="85379"/>
          </a:xfrm>
          <a:prstGeom prst="bentConnector4">
            <a:avLst>
              <a:gd name="adj1" fmla="val 44690"/>
              <a:gd name="adj2" fmla="val 27324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DDAFC9FF-3D4B-E742-E8C3-38C04CE2EE99}"/>
              </a:ext>
            </a:extLst>
          </p:cNvPr>
          <p:cNvSpPr txBox="1"/>
          <p:nvPr/>
        </p:nvSpPr>
        <p:spPr>
          <a:xfrm>
            <a:off x="5663337" y="3476249"/>
            <a:ext cx="654617"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4a. Generates summary on why maintenance is needed</a:t>
            </a:r>
          </a:p>
        </p:txBody>
      </p:sp>
      <p:sp>
        <p:nvSpPr>
          <p:cNvPr id="175" name="Rectangle 174">
            <a:extLst>
              <a:ext uri="{FF2B5EF4-FFF2-40B4-BE49-F238E27FC236}">
                <a16:creationId xmlns:a16="http://schemas.microsoft.com/office/drawing/2014/main" id="{87166941-6B40-43F2-2D4D-CB886CB52138}"/>
              </a:ext>
            </a:extLst>
          </p:cNvPr>
          <p:cNvSpPr/>
          <p:nvPr/>
        </p:nvSpPr>
        <p:spPr bwMode="auto">
          <a:xfrm>
            <a:off x="5810118" y="5560484"/>
            <a:ext cx="5042581" cy="732172"/>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76" name="Graphic 175">
            <a:extLst>
              <a:ext uri="{FF2B5EF4-FFF2-40B4-BE49-F238E27FC236}">
                <a16:creationId xmlns:a16="http://schemas.microsoft.com/office/drawing/2014/main" id="{37BF9C99-0B82-40D7-F3BC-AB8CD3BEAC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5659" y="5947294"/>
            <a:ext cx="227480" cy="227480"/>
          </a:xfrm>
          <a:prstGeom prst="rect">
            <a:avLst/>
          </a:prstGeom>
        </p:spPr>
      </p:pic>
      <p:pic>
        <p:nvPicPr>
          <p:cNvPr id="177" name="Graphic 176">
            <a:extLst>
              <a:ext uri="{FF2B5EF4-FFF2-40B4-BE49-F238E27FC236}">
                <a16:creationId xmlns:a16="http://schemas.microsoft.com/office/drawing/2014/main" id="{DD00D95A-D66A-5788-0EA7-88E8B3A20F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6967" y="5947294"/>
            <a:ext cx="227480" cy="227480"/>
          </a:xfrm>
          <a:prstGeom prst="rect">
            <a:avLst/>
          </a:prstGeom>
        </p:spPr>
      </p:pic>
      <p:pic>
        <p:nvPicPr>
          <p:cNvPr id="178" name="Graphic 177">
            <a:extLst>
              <a:ext uri="{FF2B5EF4-FFF2-40B4-BE49-F238E27FC236}">
                <a16:creationId xmlns:a16="http://schemas.microsoft.com/office/drawing/2014/main" id="{3E7F6453-BDD1-92DD-D347-E2A71A63A35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026967" y="5649571"/>
            <a:ext cx="227481" cy="227481"/>
          </a:xfrm>
          <a:prstGeom prst="rect">
            <a:avLst/>
          </a:prstGeom>
        </p:spPr>
      </p:pic>
      <p:pic>
        <p:nvPicPr>
          <p:cNvPr id="180" name="Graphic 179">
            <a:extLst>
              <a:ext uri="{FF2B5EF4-FFF2-40B4-BE49-F238E27FC236}">
                <a16:creationId xmlns:a16="http://schemas.microsoft.com/office/drawing/2014/main" id="{AE5B41FB-F37A-CAF0-5459-62531AE321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6505" y="5947294"/>
            <a:ext cx="252900" cy="227480"/>
          </a:xfrm>
          <a:prstGeom prst="rect">
            <a:avLst/>
          </a:prstGeom>
        </p:spPr>
      </p:pic>
      <p:pic>
        <p:nvPicPr>
          <p:cNvPr id="181" name="Graphic 180">
            <a:extLst>
              <a:ext uri="{FF2B5EF4-FFF2-40B4-BE49-F238E27FC236}">
                <a16:creationId xmlns:a16="http://schemas.microsoft.com/office/drawing/2014/main" id="{5CE078EA-6388-B67F-46D6-F1C87140E8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8381" y="5649571"/>
            <a:ext cx="227480" cy="227480"/>
          </a:xfrm>
          <a:prstGeom prst="rect">
            <a:avLst/>
          </a:prstGeom>
        </p:spPr>
      </p:pic>
      <p:sp>
        <p:nvSpPr>
          <p:cNvPr id="182" name="TextBox 181">
            <a:extLst>
              <a:ext uri="{FF2B5EF4-FFF2-40B4-BE49-F238E27FC236}">
                <a16:creationId xmlns:a16="http://schemas.microsoft.com/office/drawing/2014/main" id="{C30442E0-D84B-73EB-5517-4D9441D104A7}"/>
              </a:ext>
            </a:extLst>
          </p:cNvPr>
          <p:cNvSpPr txBox="1"/>
          <p:nvPr/>
        </p:nvSpPr>
        <p:spPr>
          <a:xfrm>
            <a:off x="6358836" y="5724839"/>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84" name="TextBox 183">
            <a:extLst>
              <a:ext uri="{FF2B5EF4-FFF2-40B4-BE49-F238E27FC236}">
                <a16:creationId xmlns:a16="http://schemas.microsoft.com/office/drawing/2014/main" id="{580E2E08-C772-ED31-D23B-6FDF57F87D13}"/>
              </a:ext>
            </a:extLst>
          </p:cNvPr>
          <p:cNvSpPr txBox="1"/>
          <p:nvPr/>
        </p:nvSpPr>
        <p:spPr>
          <a:xfrm>
            <a:off x="6527795" y="602256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86" name="TextBox 185">
            <a:extLst>
              <a:ext uri="{FF2B5EF4-FFF2-40B4-BE49-F238E27FC236}">
                <a16:creationId xmlns:a16="http://schemas.microsoft.com/office/drawing/2014/main" id="{96021B3B-90E9-6689-8BC9-0965E2C8863C}"/>
              </a:ext>
            </a:extLst>
          </p:cNvPr>
          <p:cNvSpPr txBox="1"/>
          <p:nvPr/>
        </p:nvSpPr>
        <p:spPr>
          <a:xfrm>
            <a:off x="7538415" y="6022038"/>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87" name="TextBox 186">
            <a:extLst>
              <a:ext uri="{FF2B5EF4-FFF2-40B4-BE49-F238E27FC236}">
                <a16:creationId xmlns:a16="http://schemas.microsoft.com/office/drawing/2014/main" id="{DB0B27CE-BA78-65AB-EF3C-ABD00767B1C5}"/>
              </a:ext>
            </a:extLst>
          </p:cNvPr>
          <p:cNvSpPr txBox="1"/>
          <p:nvPr/>
        </p:nvSpPr>
        <p:spPr>
          <a:xfrm>
            <a:off x="8667715" y="6022038"/>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89" name="TextBox 188">
            <a:extLst>
              <a:ext uri="{FF2B5EF4-FFF2-40B4-BE49-F238E27FC236}">
                <a16:creationId xmlns:a16="http://schemas.microsoft.com/office/drawing/2014/main" id="{E4A1BBE5-0085-76A1-267B-A65318D3F807}"/>
              </a:ext>
            </a:extLst>
          </p:cNvPr>
          <p:cNvSpPr txBox="1"/>
          <p:nvPr/>
        </p:nvSpPr>
        <p:spPr>
          <a:xfrm>
            <a:off x="10083306" y="5724315"/>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90" name="TextBox 189">
            <a:extLst>
              <a:ext uri="{FF2B5EF4-FFF2-40B4-BE49-F238E27FC236}">
                <a16:creationId xmlns:a16="http://schemas.microsoft.com/office/drawing/2014/main" id="{5533F3B3-8CEF-9103-156D-CE0E90216295}"/>
              </a:ext>
            </a:extLst>
          </p:cNvPr>
          <p:cNvSpPr txBox="1"/>
          <p:nvPr/>
        </p:nvSpPr>
        <p:spPr>
          <a:xfrm>
            <a:off x="7944635" y="5376280"/>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91" name="Graphic 190">
            <a:extLst>
              <a:ext uri="{FF2B5EF4-FFF2-40B4-BE49-F238E27FC236}">
                <a16:creationId xmlns:a16="http://schemas.microsoft.com/office/drawing/2014/main" id="{86FF3C58-17E7-EC4A-7A74-188F672081A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76505" y="5636861"/>
            <a:ext cx="252900" cy="252900"/>
          </a:xfrm>
          <a:prstGeom prst="rect">
            <a:avLst/>
          </a:prstGeom>
        </p:spPr>
      </p:pic>
      <p:pic>
        <p:nvPicPr>
          <p:cNvPr id="192" name="Graphic 191">
            <a:extLst>
              <a:ext uri="{FF2B5EF4-FFF2-40B4-BE49-F238E27FC236}">
                <a16:creationId xmlns:a16="http://schemas.microsoft.com/office/drawing/2014/main" id="{D6DCD6EB-6A4F-C499-3DE1-91EB803032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95659" y="5649571"/>
            <a:ext cx="227480" cy="227480"/>
          </a:xfrm>
          <a:prstGeom prst="rect">
            <a:avLst/>
          </a:prstGeom>
        </p:spPr>
      </p:pic>
      <p:sp>
        <p:nvSpPr>
          <p:cNvPr id="194" name="TextBox 193">
            <a:extLst>
              <a:ext uri="{FF2B5EF4-FFF2-40B4-BE49-F238E27FC236}">
                <a16:creationId xmlns:a16="http://schemas.microsoft.com/office/drawing/2014/main" id="{E913D3B3-A12E-B90D-062A-50EF2A4406AD}"/>
              </a:ext>
            </a:extLst>
          </p:cNvPr>
          <p:cNvSpPr txBox="1"/>
          <p:nvPr/>
        </p:nvSpPr>
        <p:spPr>
          <a:xfrm>
            <a:off x="7684417" y="5724839"/>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95" name="TextBox 194">
            <a:extLst>
              <a:ext uri="{FF2B5EF4-FFF2-40B4-BE49-F238E27FC236}">
                <a16:creationId xmlns:a16="http://schemas.microsoft.com/office/drawing/2014/main" id="{48E8E013-9C9C-2F0A-5741-7104A2D6035A}"/>
              </a:ext>
            </a:extLst>
          </p:cNvPr>
          <p:cNvSpPr txBox="1"/>
          <p:nvPr/>
        </p:nvSpPr>
        <p:spPr>
          <a:xfrm>
            <a:off x="8855778" y="5724839"/>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96" name="Graphic 195">
            <a:extLst>
              <a:ext uri="{FF2B5EF4-FFF2-40B4-BE49-F238E27FC236}">
                <a16:creationId xmlns:a16="http://schemas.microsoft.com/office/drawing/2014/main" id="{7CD2F1C2-3A09-939B-5DF7-A96FF66F5A4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8381" y="5947294"/>
            <a:ext cx="227480" cy="227480"/>
          </a:xfrm>
          <a:prstGeom prst="rect">
            <a:avLst/>
          </a:prstGeom>
        </p:spPr>
      </p:pic>
      <p:sp>
        <p:nvSpPr>
          <p:cNvPr id="198" name="TextBox 197">
            <a:extLst>
              <a:ext uri="{FF2B5EF4-FFF2-40B4-BE49-F238E27FC236}">
                <a16:creationId xmlns:a16="http://schemas.microsoft.com/office/drawing/2014/main" id="{86BBB095-63D3-3029-E7F4-D1E470C3E5EF}"/>
              </a:ext>
            </a:extLst>
          </p:cNvPr>
          <p:cNvSpPr txBox="1"/>
          <p:nvPr/>
        </p:nvSpPr>
        <p:spPr>
          <a:xfrm>
            <a:off x="10083306" y="6022038"/>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cxnSp>
        <p:nvCxnSpPr>
          <p:cNvPr id="199" name="Straight Arrow Connector 198">
            <a:extLst>
              <a:ext uri="{FF2B5EF4-FFF2-40B4-BE49-F238E27FC236}">
                <a16:creationId xmlns:a16="http://schemas.microsoft.com/office/drawing/2014/main" id="{1A899448-3D68-732B-2D6E-848CD86D37E6}"/>
              </a:ext>
            </a:extLst>
          </p:cNvPr>
          <p:cNvCxnSpPr/>
          <p:nvPr/>
        </p:nvCxnSpPr>
        <p:spPr>
          <a:xfrm flipH="1">
            <a:off x="8534343" y="2657948"/>
            <a:ext cx="266102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00" name="Graphic 199">
            <a:extLst>
              <a:ext uri="{FF2B5EF4-FFF2-40B4-BE49-F238E27FC236}">
                <a16:creationId xmlns:a16="http://schemas.microsoft.com/office/drawing/2014/main" id="{7D0FAE1F-242D-71BE-4458-69B09FB419CC}"/>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558737" y="3195681"/>
            <a:ext cx="228600" cy="228600"/>
          </a:xfrm>
          <a:prstGeom prst="rect">
            <a:avLst/>
          </a:prstGeom>
        </p:spPr>
      </p:pic>
      <p:sp>
        <p:nvSpPr>
          <p:cNvPr id="201" name="TextBox 200">
            <a:extLst>
              <a:ext uri="{FF2B5EF4-FFF2-40B4-BE49-F238E27FC236}">
                <a16:creationId xmlns:a16="http://schemas.microsoft.com/office/drawing/2014/main" id="{A71B025E-FD29-535A-E6C9-2DF57A82E864}"/>
              </a:ext>
            </a:extLst>
          </p:cNvPr>
          <p:cNvSpPr txBox="1"/>
          <p:nvPr/>
        </p:nvSpPr>
        <p:spPr>
          <a:xfrm>
            <a:off x="6555621" y="3407416"/>
            <a:ext cx="248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pic>
        <p:nvPicPr>
          <p:cNvPr id="202" name="Graphic 201">
            <a:extLst>
              <a:ext uri="{FF2B5EF4-FFF2-40B4-BE49-F238E27FC236}">
                <a16:creationId xmlns:a16="http://schemas.microsoft.com/office/drawing/2014/main" id="{5E6737F3-D12D-4203-8FEB-9F897E9BA3C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990395" y="3195681"/>
            <a:ext cx="228600" cy="228600"/>
          </a:xfrm>
          <a:prstGeom prst="rect">
            <a:avLst/>
          </a:prstGeom>
        </p:spPr>
      </p:pic>
      <p:sp>
        <p:nvSpPr>
          <p:cNvPr id="203" name="TextBox 202">
            <a:extLst>
              <a:ext uri="{FF2B5EF4-FFF2-40B4-BE49-F238E27FC236}">
                <a16:creationId xmlns:a16="http://schemas.microsoft.com/office/drawing/2014/main" id="{D12906B1-86A3-E918-6517-6B848654A71D}"/>
              </a:ext>
            </a:extLst>
          </p:cNvPr>
          <p:cNvSpPr txBox="1"/>
          <p:nvPr/>
        </p:nvSpPr>
        <p:spPr>
          <a:xfrm>
            <a:off x="6931388" y="3407416"/>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pic>
        <p:nvPicPr>
          <p:cNvPr id="204" name="Graphic 203">
            <a:extLst>
              <a:ext uri="{FF2B5EF4-FFF2-40B4-BE49-F238E27FC236}">
                <a16:creationId xmlns:a16="http://schemas.microsoft.com/office/drawing/2014/main" id="{66985562-F359-2A82-4D95-7F60B4CD165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086074" y="3195681"/>
            <a:ext cx="228600" cy="228600"/>
          </a:xfrm>
          <a:prstGeom prst="rect">
            <a:avLst/>
          </a:prstGeom>
        </p:spPr>
      </p:pic>
      <p:sp>
        <p:nvSpPr>
          <p:cNvPr id="205" name="TextBox 204">
            <a:extLst>
              <a:ext uri="{FF2B5EF4-FFF2-40B4-BE49-F238E27FC236}">
                <a16:creationId xmlns:a16="http://schemas.microsoft.com/office/drawing/2014/main" id="{7ADE6942-A605-5FF7-6184-07FD0B538AAF}"/>
              </a:ext>
            </a:extLst>
          </p:cNvPr>
          <p:cNvSpPr txBox="1"/>
          <p:nvPr/>
        </p:nvSpPr>
        <p:spPr>
          <a:xfrm>
            <a:off x="6026967" y="3407416"/>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Rest API</a:t>
            </a:r>
          </a:p>
        </p:txBody>
      </p:sp>
    </p:spTree>
    <p:extLst>
      <p:ext uri="{BB962C8B-B14F-4D97-AF65-F5344CB8AC3E}">
        <p14:creationId xmlns:p14="http://schemas.microsoft.com/office/powerpoint/2010/main" val="60852362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D32D1-2AA7-1F2E-EFED-22F102887497}"/>
            </a:ext>
          </a:extLst>
        </p:cNvPr>
        <p:cNvGrpSpPr/>
        <p:nvPr/>
      </p:nvGrpSpPr>
      <p:grpSpPr>
        <a:xfrm>
          <a:off x="0" y="0"/>
          <a:ext cx="0" cy="0"/>
          <a:chOff x="0" y="0"/>
          <a:chExt cx="0" cy="0"/>
        </a:xfrm>
      </p:grpSpPr>
      <p:sp>
        <p:nvSpPr>
          <p:cNvPr id="19" name="Google Shape;523;p32">
            <a:extLst>
              <a:ext uri="{FF2B5EF4-FFF2-40B4-BE49-F238E27FC236}">
                <a16:creationId xmlns:a16="http://schemas.microsoft.com/office/drawing/2014/main" id="{AF4938B3-E4AF-E6D6-7507-BB43713CE59A}"/>
              </a:ext>
            </a:extLst>
          </p:cNvPr>
          <p:cNvSpPr/>
          <p:nvPr/>
        </p:nvSpPr>
        <p:spPr>
          <a:xfrm>
            <a:off x="8564209" y="772316"/>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A357729B-BC49-ADCA-1B88-197239DE461C}"/>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71E7BFD6-3862-CDC3-33F3-CC0F7B7404EF}"/>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ea typeface="+mn-lt"/>
                <a:cs typeface="+mn-lt"/>
              </a:rPr>
              <a:t>Lack of documented processes and reliance on tribal knowledge hinder onboarding and consistent task execution across shifts and locations</a:t>
            </a:r>
            <a:endParaRPr kumimoji="0" lang="en-US" sz="1400" b="0" i="0" u="none" strike="noStrike" kern="0" cap="none" spc="0" normalizeH="0" baseline="0" noProof="0">
              <a:ln>
                <a:noFill/>
              </a:ln>
              <a:solidFill>
                <a:prstClr val="black"/>
              </a:solidFill>
              <a:effectLst/>
              <a:uLnTx/>
              <a:uFillTx/>
              <a:latin typeface="Aptos" panose="02110004020202020204"/>
              <a:ea typeface="+mn-lt"/>
              <a:cs typeface="+mn-lt"/>
              <a:sym typeface="DM Sans Light"/>
            </a:endParaRPr>
          </a:p>
        </p:txBody>
      </p:sp>
      <p:sp>
        <p:nvSpPr>
          <p:cNvPr id="14" name="Google Shape;523;p32">
            <a:extLst>
              <a:ext uri="{FF2B5EF4-FFF2-40B4-BE49-F238E27FC236}">
                <a16:creationId xmlns:a16="http://schemas.microsoft.com/office/drawing/2014/main" id="{E76B482F-7E8E-E048-827F-4B5C13FEA3A7}"/>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A1F4B54-9095-CF2F-F5B8-7DFD3D1E88E4}"/>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endPar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sym typeface="DM Sans Light"/>
              </a:rPr>
              <a:t>Operator training depends on shadowing and static manuals</a:t>
            </a:r>
            <a:endParaRPr kumimoji="0" lang="en-US" sz="1050" b="0" i="0" u="none" strike="noStrike" kern="1200" cap="none" spc="0" normalizeH="0" baseline="0" noProof="0">
              <a:ln>
                <a:noFill/>
              </a:ln>
              <a:solidFill>
                <a:prstClr val="black"/>
              </a:solidFill>
              <a:effectLst/>
              <a:uLnTx/>
              <a:uFillTx/>
              <a:latin typeface="Segoe Sans Display" pitchFamily="2" charset="0"/>
              <a:ea typeface="+mn-lt"/>
              <a:cs typeface="Segoe Sans Display" pitchFamily="2" charset="0"/>
              <a:sym typeface="DM Sans Light"/>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lt"/>
                <a:cs typeface="+mn-lt"/>
              </a:rPr>
              <a:t>Missing or unclear SOPs lead to inconsistent task execution</a:t>
            </a:r>
            <a:endParaRPr kumimoji="0" lang="en-US" sz="1050" b="0" i="0" u="none" strike="noStrike" kern="1200" cap="none" spc="0" normalizeH="0" baseline="0" noProof="0">
              <a:ln>
                <a:noFill/>
              </a:ln>
              <a:solidFill>
                <a:prstClr val="black"/>
              </a:solidFill>
              <a:effectLst/>
              <a:uLnTx/>
              <a:uFillTx/>
              <a:latin typeface="Segoe Sans Display"/>
              <a:ea typeface="DM Sans 14pt Light"/>
              <a:cs typeface="Segoe Sans Display" pitchFamily="2" charset="0"/>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sym typeface="DM Sans Light"/>
              </a:rPr>
              <a:t>High error rates from misunderstood instructions</a:t>
            </a:r>
            <a:endParaRPr kumimoji="0" lang="en-US" sz="1050" b="0" i="0" u="none" strike="noStrike" kern="1200" cap="none" spc="0" normalizeH="0" baseline="0" noProof="0">
              <a:ln>
                <a:noFill/>
              </a:ln>
              <a:solidFill>
                <a:srgbClr val="000000"/>
              </a:solidFill>
              <a:effectLst/>
              <a:uLnTx/>
              <a:uFillTx/>
              <a:latin typeface="Aptos" panose="02110004020202020204"/>
              <a:ea typeface="+mn-lt"/>
              <a:cs typeface="+mn-lt"/>
            </a:endParaRP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rPr>
              <a:t>Valuable expert knowledge is lost when experienced workers leave</a:t>
            </a: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rPr>
              <a:t>Inconsistent training quality due to SME dependency</a:t>
            </a: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rPr>
              <a:t>Training materials / guidance becomes obsolete, outdated, or incorrect when processes change</a:t>
            </a: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ptos" panose="02110004020202020204"/>
                <a:ea typeface="+mn-lt"/>
                <a:cs typeface="+mn-lt"/>
              </a:rPr>
              <a:t>Slower time to proficiency for new joiners</a:t>
            </a:r>
          </a:p>
        </p:txBody>
      </p:sp>
      <p:sp>
        <p:nvSpPr>
          <p:cNvPr id="17" name="Google Shape;498;p32">
            <a:extLst>
              <a:ext uri="{FF2B5EF4-FFF2-40B4-BE49-F238E27FC236}">
                <a16:creationId xmlns:a16="http://schemas.microsoft.com/office/drawing/2014/main" id="{EFEEEF1E-74EA-1861-32F7-6FBAC5419B5A}"/>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8F6389C6-412D-5EF0-D10F-136BD9914270}"/>
              </a:ext>
            </a:extLst>
          </p:cNvPr>
          <p:cNvSpPr/>
          <p:nvPr/>
        </p:nvSpPr>
        <p:spPr>
          <a:xfrm>
            <a:off x="6215591" y="2233079"/>
            <a:ext cx="2134380" cy="68003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Ingests multimedia recordings (video/audio/screens) from wearables, mobile, and HMI systems to preserve expert knowledge</a:t>
            </a:r>
            <a:endParaRPr kumimoji="0" lang="en-US" sz="900" b="0" i="0" u="none" strike="noStrike" kern="0" cap="none" spc="0" normalizeH="0" baseline="0" noProof="0">
              <a:ln>
                <a:noFill/>
              </a:ln>
              <a:solidFill>
                <a:prstClr val="black"/>
              </a:solidFill>
              <a:effectLst/>
              <a:uLnTx/>
              <a:uFillTx/>
              <a:latin typeface="Aptos" panose="02110004020202020204"/>
              <a:ea typeface="+mn-lt"/>
              <a:cs typeface="+mn-lt"/>
            </a:endParaRPr>
          </a:p>
        </p:txBody>
      </p:sp>
      <p:sp>
        <p:nvSpPr>
          <p:cNvPr id="20" name="Google Shape;523;p32">
            <a:extLst>
              <a:ext uri="{FF2B5EF4-FFF2-40B4-BE49-F238E27FC236}">
                <a16:creationId xmlns:a16="http://schemas.microsoft.com/office/drawing/2014/main" id="{295905D8-D745-2EE7-917F-756F0BB6EBBA}"/>
              </a:ext>
            </a:extLst>
          </p:cNvPr>
          <p:cNvSpPr/>
          <p:nvPr/>
        </p:nvSpPr>
        <p:spPr>
          <a:xfrm>
            <a:off x="6215591" y="3722758"/>
            <a:ext cx="2134380" cy="63591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Segments recordings into structured procedures with annotated visuals and safety callouts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519;p32">
            <a:extLst>
              <a:ext uri="{FF2B5EF4-FFF2-40B4-BE49-F238E27FC236}">
                <a16:creationId xmlns:a16="http://schemas.microsoft.com/office/drawing/2014/main" id="{307EDEA7-3918-9EBB-97B8-CE3E29A7F357}"/>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1DB28729-2F51-F10A-D90C-63742C19AB6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A761DB9A-32EB-A09E-6F8F-E4487CBDED79}"/>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2833FB38-629B-3F6D-A613-EF127F95E08E}"/>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B25A701E-96AB-9FCB-103A-E0218019D44E}"/>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Manufacturing Engineer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498;p32">
            <a:extLst>
              <a:ext uri="{FF2B5EF4-FFF2-40B4-BE49-F238E27FC236}">
                <a16:creationId xmlns:a16="http://schemas.microsoft.com/office/drawing/2014/main" id="{49337EA5-2AFF-E6EF-ABD0-A62DDA808EED}"/>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CC6FBFC-D047-05C7-EB49-986D9A72ED7F}"/>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5DD86041-FC83-2EE9-44C3-24C65AC30C7A}"/>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sym typeface="DM Sans ExtraLight"/>
              </a:rPr>
              <a:t> Industrial</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22E7DD4B-4D79-D9A7-D37F-C0605BB81BF3}"/>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EA822FD9-AD68-EA62-15EE-23E20A79B2C3}"/>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1A4FB62-2341-9078-C471-A2C08B37576C}"/>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3FDADAC6-3E5D-D5B9-23AA-1C7464BE6127}"/>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96C77FFA-C070-4AED-AAD7-201D165D1C7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CF36A7B7-B7A1-7E47-0465-97D98F381859}"/>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grpSp>
        <p:nvGrpSpPr>
          <p:cNvPr id="72" name="Google Shape;2175;p75">
            <a:extLst>
              <a:ext uri="{FF2B5EF4-FFF2-40B4-BE49-F238E27FC236}">
                <a16:creationId xmlns:a16="http://schemas.microsoft.com/office/drawing/2014/main" id="{6AA5CE98-C11C-007F-BEFD-9AA292F25D07}"/>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E8B92347-036B-7314-C068-111926030611}"/>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5E65F2AA-3458-9315-9148-5DEECBADA5C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18B23EA7-E494-4C5E-D8D9-266237BF7C05}"/>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2AA7AC2C-AC0F-420D-9236-DD7A6F33282B}"/>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4F40084B-87AD-05C8-E3B3-4012F6371796}"/>
              </a:ext>
            </a:extLst>
          </p:cNvPr>
          <p:cNvSpPr/>
          <p:nvPr/>
        </p:nvSpPr>
        <p:spPr>
          <a:xfrm>
            <a:off x="6215591" y="2977919"/>
            <a:ext cx="2134380" cy="68002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Calibri"/>
                <a:cs typeface="Calibri"/>
                <a:sym typeface="DM Sans"/>
              </a:rPr>
              <a:t>Extracts and transcribes spoken instructions using speech-to-text models and aligns them with visual workflows</a:t>
            </a:r>
            <a:endParaRPr kumimoji="0" lang="en-US" sz="9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0" name="Google Shape;115;p20">
            <a:extLst>
              <a:ext uri="{FF2B5EF4-FFF2-40B4-BE49-F238E27FC236}">
                <a16:creationId xmlns:a16="http://schemas.microsoft.com/office/drawing/2014/main" id="{80795573-C817-62D6-26CB-335BA1FCE83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CF0460EF-7C74-822E-E06E-3F644BD216C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Visual Work Instruction Agent</a:t>
            </a:r>
          </a:p>
        </p:txBody>
      </p:sp>
      <p:sp>
        <p:nvSpPr>
          <p:cNvPr id="37" name="Google Shape;498;p32">
            <a:extLst>
              <a:ext uri="{FF2B5EF4-FFF2-40B4-BE49-F238E27FC236}">
                <a16:creationId xmlns:a16="http://schemas.microsoft.com/office/drawing/2014/main" id="{764503CD-9E12-2F43-9570-BA5945142609}"/>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auto"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ptos" panose="02110004020202020204"/>
              <a:ea typeface="+mn-lt"/>
              <a:cs typeface="+mn-lt"/>
              <a:sym typeface="DM Sans Light"/>
            </a:endParaRPr>
          </a:p>
          <a:p>
            <a:pPr marL="0" marR="0" lvl="0" indent="0" algn="l" defTabSz="932472" rtl="0" eaLnBrk="1" fontAlgn="auto"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ea typeface="+mn-lt"/>
                <a:cs typeface="+mn-lt"/>
                <a:sym typeface="DM Sans Light"/>
              </a:rPr>
              <a:t>Convert expert walkthroughs into annotated, step-by-step visual instructions to deliver contextual guidance that frontline workers can access directly from their workspace</a:t>
            </a:r>
            <a:endParaRPr kumimoji="0" lang="en-US" sz="1800" b="0" i="0" u="none" strike="noStrike" kern="1200" cap="none" spc="0" normalizeH="0" baseline="0" noProof="0">
              <a:ln>
                <a:noFill/>
              </a:ln>
              <a:solidFill>
                <a:prstClr val="black"/>
              </a:solidFill>
              <a:effectLst/>
              <a:uLnTx/>
              <a:uFillTx/>
              <a:latin typeface="Aptos" panose="02110004020202020204"/>
              <a:ea typeface="+mn-lt"/>
              <a:cs typeface="+mn-lt"/>
            </a:endParaRPr>
          </a:p>
        </p:txBody>
      </p:sp>
      <p:sp>
        <p:nvSpPr>
          <p:cNvPr id="43" name="Google Shape;523;p32">
            <a:extLst>
              <a:ext uri="{FF2B5EF4-FFF2-40B4-BE49-F238E27FC236}">
                <a16:creationId xmlns:a16="http://schemas.microsoft.com/office/drawing/2014/main" id="{A113647F-5939-0278-4508-725069DEAAD3}"/>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951CE92A-E721-3979-CD37-643AE2CF6730}"/>
              </a:ext>
            </a:extLst>
          </p:cNvPr>
          <p:cNvSpPr/>
          <p:nvPr/>
        </p:nvSpPr>
        <p:spPr>
          <a:xfrm>
            <a:off x="8700923" y="291310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SOP Completion Rate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Clear step-by-step visuals improve task adherence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D761E4F5-04F1-3D58-7A04-BC1B6F0E781B}"/>
              </a:ext>
            </a:extLst>
          </p:cNvPr>
          <p:cNvSpPr/>
          <p:nvPr/>
        </p:nvSpPr>
        <p:spPr>
          <a:xfrm>
            <a:off x="8700923" y="223974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a:ea typeface="+mn-ea"/>
                <a:cs typeface="Segoe Sans Display Semibold"/>
              </a:rPr>
              <a:t>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a:t>
            </a: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Training Time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Accelerated onboarding through engaging digital guides</a:t>
            </a:r>
          </a:p>
        </p:txBody>
      </p:sp>
      <p:sp>
        <p:nvSpPr>
          <p:cNvPr id="51" name="Rounded Rectangle 50">
            <a:extLst>
              <a:ext uri="{FF2B5EF4-FFF2-40B4-BE49-F238E27FC236}">
                <a16:creationId xmlns:a16="http://schemas.microsoft.com/office/drawing/2014/main" id="{EB5DE37B-B0DB-445C-6B2A-3457EE1A066E}"/>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lt"/>
                <a:cs typeface="+mn-lt"/>
              </a:rPr>
              <a:t>Error Rate </a:t>
            </a: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 Visualized instructions reduce misunderstandings and mistakes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Arrow: Up 56">
            <a:extLst>
              <a:ext uri="{FF2B5EF4-FFF2-40B4-BE49-F238E27FC236}">
                <a16:creationId xmlns:a16="http://schemas.microsoft.com/office/drawing/2014/main" id="{1A6195A1-21EF-C955-213C-CD05C9D496AA}"/>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FF4FA468-DD2A-8838-DBEB-6FD50AE16D1D}"/>
              </a:ext>
            </a:extLst>
          </p:cNvPr>
          <p:cNvSpPr/>
          <p:nvPr/>
        </p:nvSpPr>
        <p:spPr>
          <a:xfrm>
            <a:off x="10209729" y="4805098"/>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Training Coordinator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Google Shape;516;p32">
            <a:extLst>
              <a:ext uri="{FF2B5EF4-FFF2-40B4-BE49-F238E27FC236}">
                <a16:creationId xmlns:a16="http://schemas.microsoft.com/office/drawing/2014/main" id="{D14700BB-E4E9-C3EE-7DAD-6945F61D8206}"/>
              </a:ext>
            </a:extLst>
          </p:cNvPr>
          <p:cNvSpPr/>
          <p:nvPr/>
        </p:nvSpPr>
        <p:spPr>
          <a:xfrm>
            <a:off x="9454627" y="5578183"/>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ptos" panose="02110004020202020204"/>
                <a:ea typeface="+mn-lt"/>
                <a:cs typeface="+mn-lt"/>
                <a:sym typeface="DM Sans Medium"/>
              </a:rPr>
              <a:t>Frontline Operator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Google Shape;523;p32">
            <a:extLst>
              <a:ext uri="{FF2B5EF4-FFF2-40B4-BE49-F238E27FC236}">
                <a16:creationId xmlns:a16="http://schemas.microsoft.com/office/drawing/2014/main" id="{21D31B52-2D61-EE68-C015-B9669A552D0F}"/>
              </a:ext>
            </a:extLst>
          </p:cNvPr>
          <p:cNvSpPr/>
          <p:nvPr/>
        </p:nvSpPr>
        <p:spPr>
          <a:xfrm>
            <a:off x="6215592" y="4418397"/>
            <a:ext cx="2134380" cy="64099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Calibri"/>
                <a:cs typeface="Calibri"/>
                <a:sym typeface="DM Sans"/>
              </a:rPr>
              <a:t>Enhances each step with annotated visuals, callouts, and safety warnings for better comprehension</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8915EE55-9CF7-D792-A03F-6933BD4FF48D}"/>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lt"/>
                <a:cs typeface="+mn-lt"/>
              </a:rPr>
              <a:t>Converts expert walkthroughs into visual SOPs to accelerate training and reduce errors.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Google Shape;506;p32">
            <a:extLst>
              <a:ext uri="{FF2B5EF4-FFF2-40B4-BE49-F238E27FC236}">
                <a16:creationId xmlns:a16="http://schemas.microsoft.com/office/drawing/2014/main" id="{0CBE3701-D991-6ECB-DC36-4662CFEEA1B7}"/>
              </a:ext>
            </a:extLst>
          </p:cNvPr>
          <p:cNvSpPr/>
          <p:nvPr/>
        </p:nvSpPr>
        <p:spPr>
          <a:xfrm>
            <a:off x="10449712" y="1335779"/>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DM Sans 14pt ExtraLight"/>
                <a:cs typeface="Segoe Sans Display"/>
              </a:rPr>
              <a:t>Strategic Imperatives</a:t>
            </a:r>
            <a:endParaRPr kumimoji="0" lang="en-GB" sz="800" b="0" i="0" u="none" strike="noStrike" kern="1200" cap="none" spc="0" normalizeH="0" baseline="0" noProof="0" err="1">
              <a:ln>
                <a:noFill/>
              </a:ln>
              <a:solidFill>
                <a:srgbClr val="0078D4"/>
              </a:solidFill>
              <a:effectLst/>
              <a:uLnTx/>
              <a:uFillTx/>
              <a:latin typeface="Segoe Sans Display" pitchFamily="2" charset="0"/>
              <a:ea typeface="DM Sans 14pt ExtraLight"/>
              <a:cs typeface="Segoe Sans Display" pitchFamily="2" charset="0"/>
            </a:endParaRPr>
          </a:p>
        </p:txBody>
      </p:sp>
      <p:sp>
        <p:nvSpPr>
          <p:cNvPr id="39" name="Google Shape;506;p32">
            <a:extLst>
              <a:ext uri="{FF2B5EF4-FFF2-40B4-BE49-F238E27FC236}">
                <a16:creationId xmlns:a16="http://schemas.microsoft.com/office/drawing/2014/main" id="{44D63A5E-75E2-37BB-1EEA-F6647960C89B}"/>
              </a:ext>
            </a:extLst>
          </p:cNvPr>
          <p:cNvSpPr/>
          <p:nvPr/>
        </p:nvSpPr>
        <p:spPr>
          <a:xfrm>
            <a:off x="10506034" y="835702"/>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DM Sans 14pt ExtraLight"/>
                <a:cs typeface="Segoe Sans Display"/>
              </a:rPr>
              <a:t>Maturity</a:t>
            </a:r>
            <a:endPar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endParaRPr>
          </a:p>
        </p:txBody>
      </p:sp>
      <p:sp>
        <p:nvSpPr>
          <p:cNvPr id="3" name="Arrow: Up 56">
            <a:extLst>
              <a:ext uri="{FF2B5EF4-FFF2-40B4-BE49-F238E27FC236}">
                <a16:creationId xmlns:a16="http://schemas.microsoft.com/office/drawing/2014/main" id="{0B27F3F3-1DA7-6BD9-3CF2-15A8161C1394}"/>
              </a:ext>
            </a:extLst>
          </p:cNvPr>
          <p:cNvSpPr/>
          <p:nvPr/>
        </p:nvSpPr>
        <p:spPr>
          <a:xfrm rot="10800000">
            <a:off x="8794754" y="2367377"/>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Google Shape;523;p32">
            <a:extLst>
              <a:ext uri="{FF2B5EF4-FFF2-40B4-BE49-F238E27FC236}">
                <a16:creationId xmlns:a16="http://schemas.microsoft.com/office/drawing/2014/main" id="{AA9590A1-A706-29F7-A85C-8C6C321F20F6}"/>
              </a:ext>
            </a:extLst>
          </p:cNvPr>
          <p:cNvSpPr/>
          <p:nvPr/>
        </p:nvSpPr>
        <p:spPr>
          <a:xfrm>
            <a:off x="6215592" y="5121021"/>
            <a:ext cx="2134380" cy="63809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Calibri"/>
                <a:cs typeface="Calibri"/>
                <a:sym typeface="DM Sans"/>
              </a:rPr>
              <a:t>Publishes interactive visual work instructions via MES or content management systems for use in training and daily operations</a:t>
            </a:r>
            <a:endParaRPr kumimoji="0" lang="en-US" sz="900" b="0" i="0" u="none" strike="noStrike" kern="0" cap="none" spc="0" normalizeH="0" baseline="0" noProof="0">
              <a:ln>
                <a:noFill/>
              </a:ln>
              <a:solidFill>
                <a:srgbClr val="000000"/>
              </a:solidFill>
              <a:effectLst/>
              <a:uLnTx/>
              <a:uFillTx/>
              <a:latin typeface="Aptos"/>
              <a:ea typeface="Calibri"/>
              <a:cs typeface="Calibri"/>
            </a:endParaRPr>
          </a:p>
        </p:txBody>
      </p:sp>
      <p:sp>
        <p:nvSpPr>
          <p:cNvPr id="48" name="Arrow: Up 56">
            <a:extLst>
              <a:ext uri="{FF2B5EF4-FFF2-40B4-BE49-F238E27FC236}">
                <a16:creationId xmlns:a16="http://schemas.microsoft.com/office/drawing/2014/main" id="{5D212A25-C1B3-FA13-9AC1-307E2E291C02}"/>
              </a:ext>
            </a:extLst>
          </p:cNvPr>
          <p:cNvSpPr/>
          <p:nvPr/>
        </p:nvSpPr>
        <p:spPr>
          <a:xfrm>
            <a:off x="8794754" y="304906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Google Shape;523;p32">
            <a:extLst>
              <a:ext uri="{FF2B5EF4-FFF2-40B4-BE49-F238E27FC236}">
                <a16:creationId xmlns:a16="http://schemas.microsoft.com/office/drawing/2014/main" id="{1CFF807E-82F4-CC92-C6E9-762B6C2DDED7}"/>
              </a:ext>
            </a:extLst>
          </p:cNvPr>
          <p:cNvSpPr/>
          <p:nvPr/>
        </p:nvSpPr>
        <p:spPr>
          <a:xfrm>
            <a:off x="6215592" y="5811107"/>
            <a:ext cx="213438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auto"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panose="02110004020202020204"/>
                <a:ea typeface="+mn-lt"/>
                <a:cs typeface="+mn-lt"/>
                <a:sym typeface="DM Sans"/>
              </a:rPr>
              <a:t>Enable operator feedback on unclear instructions, routing insights to engineers or triggering agent reviews</a:t>
            </a:r>
            <a:endParaRPr kumimoji="0" lang="en-US" sz="1800" b="0" i="0" u="none" strike="noStrike" kern="1200" cap="none" spc="0" normalizeH="0" baseline="0" noProof="0">
              <a:ln>
                <a:noFill/>
              </a:ln>
              <a:solidFill>
                <a:prstClr val="black"/>
              </a:solidFill>
              <a:effectLst/>
              <a:uLnTx/>
              <a:uFillTx/>
              <a:latin typeface="Aptos" panose="02110004020202020204"/>
              <a:ea typeface="+mn-lt"/>
              <a:cs typeface="+mn-lt"/>
            </a:endParaRPr>
          </a:p>
        </p:txBody>
      </p:sp>
    </p:spTree>
    <p:extLst>
      <p:ext uri="{BB962C8B-B14F-4D97-AF65-F5344CB8AC3E}">
        <p14:creationId xmlns:p14="http://schemas.microsoft.com/office/powerpoint/2010/main" val="2526801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CD35D-FD37-A0AB-681C-28FAB21B6920}"/>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6E7C6581-9BF7-E3BB-C9DC-542CE6B8FE1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034601B1-2D36-4AE0-CC9C-8D45C3E7EB26}"/>
              </a:ext>
            </a:extLst>
          </p:cNvPr>
          <p:cNvSpPr/>
          <p:nvPr/>
        </p:nvSpPr>
        <p:spPr>
          <a:xfrm>
            <a:off x="772876" y="4807727"/>
            <a:ext cx="3802727" cy="308677"/>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8474E06E-32B5-98DF-D1D8-53BF2D3A184C}"/>
              </a:ext>
            </a:extLst>
          </p:cNvPr>
          <p:cNvSpPr/>
          <p:nvPr/>
        </p:nvSpPr>
        <p:spPr>
          <a:xfrm>
            <a:off x="767111" y="1373402"/>
            <a:ext cx="3789661" cy="3353815"/>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mn-ea"/>
                <a:cs typeface="Segoe Sans Display"/>
                <a:sym typeface="DM Sans Light"/>
              </a:rPr>
              <a:t>Key Considerations to Address</a:t>
            </a:r>
            <a:endParaRPr kumimoji="0" lang="en-GB" sz="1050" b="0" i="0" u="none" strike="noStrike" kern="1200" cap="none" spc="0" normalizeH="0" baseline="0" noProof="0">
              <a:ln>
                <a:noFill/>
              </a:ln>
              <a:solidFill>
                <a:srgbClr val="0078D4"/>
              </a:solidFill>
              <a:effectLst/>
              <a:uLnTx/>
              <a:uFillTx/>
              <a:latin typeface="Segoe Sans Display"/>
              <a:ea typeface="+mn-ea"/>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Pulls expert videos from HMI systems and SOPs from MES system and store as knowledge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Detects actions in video, aligns with MES (e.g., Dynamics 365) operations, and tags steps using templates from SharePoint.</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Captures the audio/ video transcript and push them as knowledge</a:t>
            </a:r>
            <a:endParaRPr kumimoji="0" lang="en-US" sz="1050" b="0" i="0" u="none" strike="noStrike" kern="1200" cap="none" spc="0" normalizeH="0" baseline="0" noProof="0">
              <a:ln>
                <a:noFill/>
              </a:ln>
              <a:solidFill>
                <a:prstClr val="black"/>
              </a:solidFill>
              <a:effectLst/>
              <a:uLnTx/>
              <a:uFillTx/>
              <a:latin typeface="Segoe Sans Display"/>
              <a:ea typeface="+mn-lt"/>
              <a:cs typeface="Segoe Sans Display"/>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sym typeface="DM Sans Light"/>
              </a:rPr>
              <a:t>Pulls safety data from EHS (e.g., Dynamics 365) and compliance rules from Knowledge Base (e.g., SharePoint) to give rich SOPs </a:t>
            </a: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in overlaid PDF format</a:t>
            </a: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Routes flagged instruction steps from operator feedback to safety teams via Workflow Tools (e.g., Power Automate), triggering reviews through Agent Orchestration Systems (e.g., Power Platform)</a:t>
            </a:r>
          </a:p>
          <a:p>
            <a:pPr marL="171450" marR="0" lvl="0" indent="-171450" algn="l" defTabSz="914400"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a:ea typeface="+mn-lt"/>
                <a:cs typeface="Segoe Sans Display"/>
              </a:rPr>
              <a:t>PII includes faces and voices of experts in videos.</a:t>
            </a:r>
          </a:p>
        </p:txBody>
      </p:sp>
      <p:sp>
        <p:nvSpPr>
          <p:cNvPr id="7" name="TextBox 6">
            <a:extLst>
              <a:ext uri="{FF2B5EF4-FFF2-40B4-BE49-F238E27FC236}">
                <a16:creationId xmlns:a16="http://schemas.microsoft.com/office/drawing/2014/main" id="{C637057D-8075-B471-CA39-F6BB3A45B956}"/>
              </a:ext>
            </a:extLst>
          </p:cNvPr>
          <p:cNvSpPr txBox="1"/>
          <p:nvPr/>
        </p:nvSpPr>
        <p:spPr>
          <a:xfrm>
            <a:off x="778262" y="4756700"/>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Segoe Sans Display"/>
              </a:rPr>
              <a:t>Workflow</a:t>
            </a:r>
          </a:p>
        </p:txBody>
      </p:sp>
      <p:sp>
        <p:nvSpPr>
          <p:cNvPr id="8" name="TextBox 7">
            <a:extLst>
              <a:ext uri="{FF2B5EF4-FFF2-40B4-BE49-F238E27FC236}">
                <a16:creationId xmlns:a16="http://schemas.microsoft.com/office/drawing/2014/main" id="{77F150F6-EF63-1492-DEC9-BAC37D70B831}"/>
              </a:ext>
            </a:extLst>
          </p:cNvPr>
          <p:cNvSpPr txBox="1"/>
          <p:nvPr/>
        </p:nvSpPr>
        <p:spPr>
          <a:xfrm>
            <a:off x="2099507" y="4852099"/>
            <a:ext cx="2317639" cy="219932"/>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Production Schedule Optimizer Agent</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Google Shape;115;p20">
            <a:extLst>
              <a:ext uri="{FF2B5EF4-FFF2-40B4-BE49-F238E27FC236}">
                <a16:creationId xmlns:a16="http://schemas.microsoft.com/office/drawing/2014/main" id="{D717AE1B-6B5F-5135-9B40-FA39C66149F8}"/>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rPr>
              <a:t>MANUFACTURING INDUSTRY</a:t>
            </a:r>
          </a:p>
        </p:txBody>
      </p:sp>
      <p:sp>
        <p:nvSpPr>
          <p:cNvPr id="6" name="Google Shape;163;p22">
            <a:extLst>
              <a:ext uri="{FF2B5EF4-FFF2-40B4-BE49-F238E27FC236}">
                <a16:creationId xmlns:a16="http://schemas.microsoft.com/office/drawing/2014/main" id="{82C1A81B-7F62-464D-0BCA-F3F5FCF112E2}"/>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Visual Work Instruction 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51DC4683-B7E6-70CB-98D1-503159A7A2E9}"/>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Aptos"/>
                <a:ea typeface="+mn-ea"/>
                <a:cs typeface="Segoe Sans Display Semibold"/>
              </a:rPr>
              <a:t>Converts expert walkthroughs into visual SOPs to accelerate training and reduce errors.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5" name="Rounded Rectangle 19">
            <a:extLst>
              <a:ext uri="{FF2B5EF4-FFF2-40B4-BE49-F238E27FC236}">
                <a16:creationId xmlns:a16="http://schemas.microsoft.com/office/drawing/2014/main" id="{56C68222-1D10-8421-A185-3BA7D96FF6B7}"/>
              </a:ext>
            </a:extLst>
          </p:cNvPr>
          <p:cNvSpPr/>
          <p:nvPr/>
        </p:nvSpPr>
        <p:spPr>
          <a:xfrm>
            <a:off x="799710" y="5160776"/>
            <a:ext cx="3802726" cy="1344527"/>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Engineer, coordinator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EHS , SAP and HMI  systems would expose APIs or have connectors to fetch hazard info, SOP documents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Segoe Sans Display"/>
                <a:sym typeface="DM Sans Light"/>
              </a:rPr>
              <a:t>Other dependent agents should be ready and discoverable to be associated with this agent</a:t>
            </a: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endParaRPr>
          </a:p>
        </p:txBody>
      </p:sp>
      <p:sp>
        <p:nvSpPr>
          <p:cNvPr id="50" name="Rectangle 49">
            <a:extLst>
              <a:ext uri="{FF2B5EF4-FFF2-40B4-BE49-F238E27FC236}">
                <a16:creationId xmlns:a16="http://schemas.microsoft.com/office/drawing/2014/main" id="{C825DB6D-183D-70D6-7CD3-5244513AE85C}"/>
              </a:ext>
            </a:extLst>
          </p:cNvPr>
          <p:cNvSpPr/>
          <p:nvPr/>
        </p:nvSpPr>
        <p:spPr bwMode="auto">
          <a:xfrm>
            <a:off x="5804994" y="1988134"/>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8" name="Rectangle 67">
            <a:extLst>
              <a:ext uri="{FF2B5EF4-FFF2-40B4-BE49-F238E27FC236}">
                <a16:creationId xmlns:a16="http://schemas.microsoft.com/office/drawing/2014/main" id="{2EAE9B7E-75FB-80D3-A98B-2A340C772DAC}"/>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9" name="Rectangle: Rounded Corners 68">
            <a:extLst>
              <a:ext uri="{FF2B5EF4-FFF2-40B4-BE49-F238E27FC236}">
                <a16:creationId xmlns:a16="http://schemas.microsoft.com/office/drawing/2014/main" id="{899AB535-F4D1-F565-6FC0-E7BAF64E4114}"/>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73" name="Graphic 72">
            <a:extLst>
              <a:ext uri="{FF2B5EF4-FFF2-40B4-BE49-F238E27FC236}">
                <a16:creationId xmlns:a16="http://schemas.microsoft.com/office/drawing/2014/main" id="{B16E846C-B746-8875-6D34-F934BBAA24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74" name="TextBox 73">
            <a:extLst>
              <a:ext uri="{FF2B5EF4-FFF2-40B4-BE49-F238E27FC236}">
                <a16:creationId xmlns:a16="http://schemas.microsoft.com/office/drawing/2014/main" id="{C0F45F72-D044-87AD-EE0C-A71A36F72AE8}"/>
              </a:ext>
            </a:extLst>
          </p:cNvPr>
          <p:cNvSpPr txBox="1"/>
          <p:nvPr/>
        </p:nvSpPr>
        <p:spPr>
          <a:xfrm>
            <a:off x="9703371"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82" name="TextBox 81">
            <a:extLst>
              <a:ext uri="{FF2B5EF4-FFF2-40B4-BE49-F238E27FC236}">
                <a16:creationId xmlns:a16="http://schemas.microsoft.com/office/drawing/2014/main" id="{5232EAEF-4913-3EFE-6960-6892165D2104}"/>
              </a:ext>
            </a:extLst>
          </p:cNvPr>
          <p:cNvSpPr txBox="1"/>
          <p:nvPr/>
        </p:nvSpPr>
        <p:spPr>
          <a:xfrm>
            <a:off x="9437176"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83" name="Graphic 82">
            <a:extLst>
              <a:ext uri="{FF2B5EF4-FFF2-40B4-BE49-F238E27FC236}">
                <a16:creationId xmlns:a16="http://schemas.microsoft.com/office/drawing/2014/main" id="{163BB025-A710-29BB-D7FF-5711CB74D6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84" name="Straight Arrow Connector 83">
            <a:extLst>
              <a:ext uri="{FF2B5EF4-FFF2-40B4-BE49-F238E27FC236}">
                <a16:creationId xmlns:a16="http://schemas.microsoft.com/office/drawing/2014/main" id="{739D255A-DD3C-4928-E975-077E0C644BFF}"/>
              </a:ext>
            </a:extLst>
          </p:cNvPr>
          <p:cNvCxnSpPr>
            <a:cxnSpLocks/>
            <a:endCxn id="83"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A607CB4-D7CF-6E66-FAA8-12BA3A6D757D}"/>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86" name="Rectangle 85">
            <a:extLst>
              <a:ext uri="{FF2B5EF4-FFF2-40B4-BE49-F238E27FC236}">
                <a16:creationId xmlns:a16="http://schemas.microsoft.com/office/drawing/2014/main" id="{1B432E3F-49F4-FB99-6BA0-3D402BD8B3B0}"/>
              </a:ext>
            </a:extLst>
          </p:cNvPr>
          <p:cNvSpPr/>
          <p:nvPr/>
        </p:nvSpPr>
        <p:spPr bwMode="auto">
          <a:xfrm>
            <a:off x="5827338" y="284147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7" name="Rectangle: Rounded Corners 86">
            <a:extLst>
              <a:ext uri="{FF2B5EF4-FFF2-40B4-BE49-F238E27FC236}">
                <a16:creationId xmlns:a16="http://schemas.microsoft.com/office/drawing/2014/main" id="{2DA9B54C-333B-1CCE-DA83-510D3A73B659}"/>
              </a:ext>
            </a:extLst>
          </p:cNvPr>
          <p:cNvSpPr/>
          <p:nvPr/>
        </p:nvSpPr>
        <p:spPr bwMode="auto">
          <a:xfrm>
            <a:off x="5873677"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8" name="Rectangle: Rounded Corners 87">
            <a:extLst>
              <a:ext uri="{FF2B5EF4-FFF2-40B4-BE49-F238E27FC236}">
                <a16:creationId xmlns:a16="http://schemas.microsoft.com/office/drawing/2014/main" id="{8CD96E50-FABC-1E8D-26AD-ECBB18122422}"/>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0" name="TextBox 89">
            <a:extLst>
              <a:ext uri="{FF2B5EF4-FFF2-40B4-BE49-F238E27FC236}">
                <a16:creationId xmlns:a16="http://schemas.microsoft.com/office/drawing/2014/main" id="{580DE9B2-FEAB-5963-A568-5B7C6ADE0F72}"/>
              </a:ext>
            </a:extLst>
          </p:cNvPr>
          <p:cNvSpPr txBox="1"/>
          <p:nvPr/>
        </p:nvSpPr>
        <p:spPr>
          <a:xfrm>
            <a:off x="6513359" y="3059775"/>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91" name="TextBox 90">
            <a:extLst>
              <a:ext uri="{FF2B5EF4-FFF2-40B4-BE49-F238E27FC236}">
                <a16:creationId xmlns:a16="http://schemas.microsoft.com/office/drawing/2014/main" id="{559AC716-BCA3-883D-0279-1D2F9FB7D45B}"/>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93" name="Graphic 92">
            <a:extLst>
              <a:ext uri="{FF2B5EF4-FFF2-40B4-BE49-F238E27FC236}">
                <a16:creationId xmlns:a16="http://schemas.microsoft.com/office/drawing/2014/main" id="{ECF5276B-B0EF-00ED-2B59-5FFCDC4046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207461"/>
            <a:ext cx="227480" cy="227480"/>
          </a:xfrm>
          <a:prstGeom prst="rect">
            <a:avLst/>
          </a:prstGeom>
        </p:spPr>
      </p:pic>
      <p:sp>
        <p:nvSpPr>
          <p:cNvPr id="95" name="TextBox 94">
            <a:extLst>
              <a:ext uri="{FF2B5EF4-FFF2-40B4-BE49-F238E27FC236}">
                <a16:creationId xmlns:a16="http://schemas.microsoft.com/office/drawing/2014/main" id="{799E217B-471D-0605-5790-02CFD5EABAB6}"/>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96" name="Graphic 95">
            <a:extLst>
              <a:ext uri="{FF2B5EF4-FFF2-40B4-BE49-F238E27FC236}">
                <a16:creationId xmlns:a16="http://schemas.microsoft.com/office/drawing/2014/main" id="{4E8BCF3F-2083-33F8-332C-97F90205B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97" name="TextBox 96">
            <a:extLst>
              <a:ext uri="{FF2B5EF4-FFF2-40B4-BE49-F238E27FC236}">
                <a16:creationId xmlns:a16="http://schemas.microsoft.com/office/drawing/2014/main" id="{88DDB065-71FC-06EF-D3E6-9CF9BC007F1B}"/>
              </a:ext>
            </a:extLst>
          </p:cNvPr>
          <p:cNvSpPr txBox="1"/>
          <p:nvPr/>
        </p:nvSpPr>
        <p:spPr>
          <a:xfrm>
            <a:off x="6273987" y="4548830"/>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Agent logs are displayed</a:t>
            </a:r>
          </a:p>
        </p:txBody>
      </p:sp>
      <p:sp>
        <p:nvSpPr>
          <p:cNvPr id="98" name="Rectangle 97">
            <a:extLst>
              <a:ext uri="{FF2B5EF4-FFF2-40B4-BE49-F238E27FC236}">
                <a16:creationId xmlns:a16="http://schemas.microsoft.com/office/drawing/2014/main" id="{F3B12E35-124A-4EC1-B563-42B9E8E97221}"/>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99" name="Graphic 98">
            <a:extLst>
              <a:ext uri="{FF2B5EF4-FFF2-40B4-BE49-F238E27FC236}">
                <a16:creationId xmlns:a16="http://schemas.microsoft.com/office/drawing/2014/main" id="{126A2DD0-3ECB-F8A2-B60D-AD4152E27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102" name="Graphic 101">
            <a:extLst>
              <a:ext uri="{FF2B5EF4-FFF2-40B4-BE49-F238E27FC236}">
                <a16:creationId xmlns:a16="http://schemas.microsoft.com/office/drawing/2014/main" id="{9189B311-8225-5082-E29E-53899CC94F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103" name="TextBox 102">
            <a:extLst>
              <a:ext uri="{FF2B5EF4-FFF2-40B4-BE49-F238E27FC236}">
                <a16:creationId xmlns:a16="http://schemas.microsoft.com/office/drawing/2014/main" id="{8D412B09-0D68-C7ED-7872-7B422C9F6E6F}"/>
              </a:ext>
            </a:extLst>
          </p:cNvPr>
          <p:cNvSpPr txBox="1"/>
          <p:nvPr/>
        </p:nvSpPr>
        <p:spPr>
          <a:xfrm>
            <a:off x="8423777" y="4808599"/>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104" name="Rectangle: Rounded Corners 103">
            <a:extLst>
              <a:ext uri="{FF2B5EF4-FFF2-40B4-BE49-F238E27FC236}">
                <a16:creationId xmlns:a16="http://schemas.microsoft.com/office/drawing/2014/main" id="{60E802E2-B2D3-B1BC-06FC-FB56EB9E18AB}"/>
              </a:ext>
            </a:extLst>
          </p:cNvPr>
          <p:cNvSpPr/>
          <p:nvPr/>
        </p:nvSpPr>
        <p:spPr bwMode="auto">
          <a:xfrm>
            <a:off x="7717579" y="3052838"/>
            <a:ext cx="1612232" cy="93221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5" name="TextBox 104">
            <a:extLst>
              <a:ext uri="{FF2B5EF4-FFF2-40B4-BE49-F238E27FC236}">
                <a16:creationId xmlns:a16="http://schemas.microsoft.com/office/drawing/2014/main" id="{A3A5C69A-4B4A-9310-00F8-4C1CAEB96176}"/>
              </a:ext>
            </a:extLst>
          </p:cNvPr>
          <p:cNvSpPr txBox="1"/>
          <p:nvPr/>
        </p:nvSpPr>
        <p:spPr>
          <a:xfrm>
            <a:off x="8113746" y="3091581"/>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06" name="Graphic 105">
            <a:extLst>
              <a:ext uri="{FF2B5EF4-FFF2-40B4-BE49-F238E27FC236}">
                <a16:creationId xmlns:a16="http://schemas.microsoft.com/office/drawing/2014/main" id="{2847844A-68F1-F19F-3124-F568DB9B71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107" name="TextBox 106">
            <a:extLst>
              <a:ext uri="{FF2B5EF4-FFF2-40B4-BE49-F238E27FC236}">
                <a16:creationId xmlns:a16="http://schemas.microsoft.com/office/drawing/2014/main" id="{7A7984C0-84B3-C0E8-137B-A9CEAAE274B4}"/>
              </a:ext>
            </a:extLst>
          </p:cNvPr>
          <p:cNvSpPr txBox="1"/>
          <p:nvPr/>
        </p:nvSpPr>
        <p:spPr>
          <a:xfrm>
            <a:off x="7815206" y="3631374"/>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08" name="TextBox 107">
            <a:extLst>
              <a:ext uri="{FF2B5EF4-FFF2-40B4-BE49-F238E27FC236}">
                <a16:creationId xmlns:a16="http://schemas.microsoft.com/office/drawing/2014/main" id="{A79AFD1C-8FAE-94EA-6077-4415725B38C6}"/>
              </a:ext>
            </a:extLst>
          </p:cNvPr>
          <p:cNvSpPr txBox="1"/>
          <p:nvPr/>
        </p:nvSpPr>
        <p:spPr>
          <a:xfrm>
            <a:off x="8571577" y="3628792"/>
            <a:ext cx="72413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09" name="Graphic 108">
            <a:extLst>
              <a:ext uri="{FF2B5EF4-FFF2-40B4-BE49-F238E27FC236}">
                <a16:creationId xmlns:a16="http://schemas.microsoft.com/office/drawing/2014/main" id="{1534BE57-B7A5-0935-50F0-699EBE12B3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110" name="Graphic 109">
            <a:extLst>
              <a:ext uri="{FF2B5EF4-FFF2-40B4-BE49-F238E27FC236}">
                <a16:creationId xmlns:a16="http://schemas.microsoft.com/office/drawing/2014/main" id="{AF0E50C6-DEBF-5547-FD86-B6B3B4FF930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90237" y="3301615"/>
            <a:ext cx="227480" cy="227480"/>
          </a:xfrm>
          <a:prstGeom prst="rect">
            <a:avLst/>
          </a:prstGeom>
        </p:spPr>
      </p:pic>
      <p:sp>
        <p:nvSpPr>
          <p:cNvPr id="111" name="Rectangle 110">
            <a:extLst>
              <a:ext uri="{FF2B5EF4-FFF2-40B4-BE49-F238E27FC236}">
                <a16:creationId xmlns:a16="http://schemas.microsoft.com/office/drawing/2014/main" id="{4A3DD2AB-BDED-C266-BAF1-148F23B25D37}"/>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2" name="TextBox 111">
            <a:extLst>
              <a:ext uri="{FF2B5EF4-FFF2-40B4-BE49-F238E27FC236}">
                <a16:creationId xmlns:a16="http://schemas.microsoft.com/office/drawing/2014/main" id="{3DFC1D23-9223-CC21-B570-0C04EAE9F85D}"/>
              </a:ext>
            </a:extLst>
          </p:cNvPr>
          <p:cNvSpPr txBox="1"/>
          <p:nvPr/>
        </p:nvSpPr>
        <p:spPr>
          <a:xfrm>
            <a:off x="11287238" y="2940119"/>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Manufacturing Engineer</a:t>
            </a:r>
          </a:p>
        </p:txBody>
      </p:sp>
      <p:sp>
        <p:nvSpPr>
          <p:cNvPr id="113" name="TextBox 112">
            <a:extLst>
              <a:ext uri="{FF2B5EF4-FFF2-40B4-BE49-F238E27FC236}">
                <a16:creationId xmlns:a16="http://schemas.microsoft.com/office/drawing/2014/main" id="{830109B0-69CD-7E16-F470-5B20A18A2EB6}"/>
              </a:ext>
            </a:extLst>
          </p:cNvPr>
          <p:cNvSpPr txBox="1"/>
          <p:nvPr/>
        </p:nvSpPr>
        <p:spPr>
          <a:xfrm>
            <a:off x="11287238" y="3635447"/>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Training Coordinator</a:t>
            </a:r>
          </a:p>
        </p:txBody>
      </p:sp>
      <p:sp>
        <p:nvSpPr>
          <p:cNvPr id="114" name="TextBox 113">
            <a:extLst>
              <a:ext uri="{FF2B5EF4-FFF2-40B4-BE49-F238E27FC236}">
                <a16:creationId xmlns:a16="http://schemas.microsoft.com/office/drawing/2014/main" id="{96506C1D-9EC8-8D52-0FC8-22EACA3F61DB}"/>
              </a:ext>
            </a:extLst>
          </p:cNvPr>
          <p:cNvSpPr txBox="1"/>
          <p:nvPr/>
        </p:nvSpPr>
        <p:spPr>
          <a:xfrm>
            <a:off x="11287238" y="4330773"/>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Frontline Operator</a:t>
            </a:r>
          </a:p>
        </p:txBody>
      </p:sp>
      <p:pic>
        <p:nvPicPr>
          <p:cNvPr id="115" name="Graphic 114" descr="Office worker female outline">
            <a:extLst>
              <a:ext uri="{FF2B5EF4-FFF2-40B4-BE49-F238E27FC236}">
                <a16:creationId xmlns:a16="http://schemas.microsoft.com/office/drawing/2014/main" id="{4B0C51C6-479F-1576-074D-1A897FBA45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232033"/>
            <a:ext cx="296166" cy="296166"/>
          </a:xfrm>
          <a:prstGeom prst="rect">
            <a:avLst/>
          </a:prstGeom>
        </p:spPr>
      </p:pic>
      <p:pic>
        <p:nvPicPr>
          <p:cNvPr id="116" name="Graphic 115" descr="Office worker male outline">
            <a:extLst>
              <a:ext uri="{FF2B5EF4-FFF2-40B4-BE49-F238E27FC236}">
                <a16:creationId xmlns:a16="http://schemas.microsoft.com/office/drawing/2014/main" id="{3258A960-787E-431D-7761-C0975455852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117" name="Graphic 116" descr="Office worker female outline">
            <a:extLst>
              <a:ext uri="{FF2B5EF4-FFF2-40B4-BE49-F238E27FC236}">
                <a16:creationId xmlns:a16="http://schemas.microsoft.com/office/drawing/2014/main" id="{BC306828-3F7E-E1B0-8B89-BCA0C5AF719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27361"/>
            <a:ext cx="296166" cy="296166"/>
          </a:xfrm>
          <a:prstGeom prst="rect">
            <a:avLst/>
          </a:prstGeom>
        </p:spPr>
      </p:pic>
      <p:sp>
        <p:nvSpPr>
          <p:cNvPr id="118" name="TextBox 117">
            <a:extLst>
              <a:ext uri="{FF2B5EF4-FFF2-40B4-BE49-F238E27FC236}">
                <a16:creationId xmlns:a16="http://schemas.microsoft.com/office/drawing/2014/main" id="{891C2E08-5CB7-53AC-1FDA-58EA20282201}"/>
              </a:ext>
            </a:extLst>
          </p:cNvPr>
          <p:cNvSpPr txBox="1"/>
          <p:nvPr/>
        </p:nvSpPr>
        <p:spPr>
          <a:xfrm>
            <a:off x="11215147" y="2269799"/>
            <a:ext cx="751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cxnSp>
        <p:nvCxnSpPr>
          <p:cNvPr id="119" name="Straight Arrow Connector 118">
            <a:extLst>
              <a:ext uri="{FF2B5EF4-FFF2-40B4-BE49-F238E27FC236}">
                <a16:creationId xmlns:a16="http://schemas.microsoft.com/office/drawing/2014/main" id="{B9F97FB0-B15D-3A05-B579-3A78E30DBF97}"/>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99831869-2CF6-9D50-9B91-6020474553B6}"/>
              </a:ext>
            </a:extLst>
          </p:cNvPr>
          <p:cNvSpPr txBox="1"/>
          <p:nvPr/>
        </p:nvSpPr>
        <p:spPr>
          <a:xfrm>
            <a:off x="6135731" y="2172605"/>
            <a:ext cx="64246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091F2C"/>
                </a:solidFill>
                <a:effectLst/>
                <a:uLnTx/>
                <a:uFillTx/>
                <a:latin typeface="Segoe Sans Display"/>
                <a:ea typeface="+mn-ea"/>
                <a:cs typeface="+mn-cs"/>
              </a:rPr>
              <a:t>instruction_confidence</a:t>
            </a:r>
            <a:endParaRPr kumimoji="0" lang="en-US" sz="5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1" name="TextBox 120">
            <a:extLst>
              <a:ext uri="{FF2B5EF4-FFF2-40B4-BE49-F238E27FC236}">
                <a16:creationId xmlns:a16="http://schemas.microsoft.com/office/drawing/2014/main" id="{88037358-3828-CDCD-7470-A361CFD2ECA6}"/>
              </a:ext>
            </a:extLst>
          </p:cNvPr>
          <p:cNvSpPr txBox="1"/>
          <p:nvPr/>
        </p:nvSpPr>
        <p:spPr>
          <a:xfrm>
            <a:off x="6769401"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High</a:t>
            </a:r>
          </a:p>
        </p:txBody>
      </p:sp>
      <p:sp>
        <p:nvSpPr>
          <p:cNvPr id="122" name="TextBox 121">
            <a:extLst>
              <a:ext uri="{FF2B5EF4-FFF2-40B4-BE49-F238E27FC236}">
                <a16:creationId xmlns:a16="http://schemas.microsoft.com/office/drawing/2014/main" id="{A4B1634C-CA8F-F7E3-0FE0-1F23B95016D5}"/>
              </a:ext>
            </a:extLst>
          </p:cNvPr>
          <p:cNvSpPr txBox="1"/>
          <p:nvPr/>
        </p:nvSpPr>
        <p:spPr>
          <a:xfrm>
            <a:off x="5874410" y="2138249"/>
            <a:ext cx="2593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Low</a:t>
            </a:r>
          </a:p>
        </p:txBody>
      </p:sp>
      <p:sp>
        <p:nvSpPr>
          <p:cNvPr id="123" name="TextBox 122">
            <a:extLst>
              <a:ext uri="{FF2B5EF4-FFF2-40B4-BE49-F238E27FC236}">
                <a16:creationId xmlns:a16="http://schemas.microsoft.com/office/drawing/2014/main" id="{F3736554-E2F2-ED4D-CDE3-990FF65638F2}"/>
              </a:ext>
            </a:extLst>
          </p:cNvPr>
          <p:cNvSpPr txBox="1"/>
          <p:nvPr/>
        </p:nvSpPr>
        <p:spPr>
          <a:xfrm>
            <a:off x="5981248"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0</a:t>
            </a:r>
          </a:p>
        </p:txBody>
      </p:sp>
      <p:sp>
        <p:nvSpPr>
          <p:cNvPr id="124" name="TextBox 123">
            <a:extLst>
              <a:ext uri="{FF2B5EF4-FFF2-40B4-BE49-F238E27FC236}">
                <a16:creationId xmlns:a16="http://schemas.microsoft.com/office/drawing/2014/main" id="{3BA252B8-7890-404F-BEF7-531BD3E9BBBF}"/>
              </a:ext>
            </a:extLst>
          </p:cNvPr>
          <p:cNvSpPr txBox="1"/>
          <p:nvPr/>
        </p:nvSpPr>
        <p:spPr>
          <a:xfrm>
            <a:off x="6876239" y="2336659"/>
            <a:ext cx="4571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t>
            </a:r>
          </a:p>
        </p:txBody>
      </p:sp>
      <p:pic>
        <p:nvPicPr>
          <p:cNvPr id="125" name="Picture 124" descr="A blue rectangle with white text">
            <a:extLst>
              <a:ext uri="{FF2B5EF4-FFF2-40B4-BE49-F238E27FC236}">
                <a16:creationId xmlns:a16="http://schemas.microsoft.com/office/drawing/2014/main" id="{DEE308F1-ED50-4F13-29AB-58FD6D59270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8333" y="3440379"/>
            <a:ext cx="114530" cy="79905"/>
          </a:xfrm>
          <a:prstGeom prst="rect">
            <a:avLst/>
          </a:prstGeom>
        </p:spPr>
      </p:pic>
      <p:sp>
        <p:nvSpPr>
          <p:cNvPr id="126" name="TextBox 125">
            <a:extLst>
              <a:ext uri="{FF2B5EF4-FFF2-40B4-BE49-F238E27FC236}">
                <a16:creationId xmlns:a16="http://schemas.microsoft.com/office/drawing/2014/main" id="{F3EA30E6-026E-CF8B-7E3C-66B3B74A7A7B}"/>
              </a:ext>
            </a:extLst>
          </p:cNvPr>
          <p:cNvSpPr txBox="1"/>
          <p:nvPr/>
        </p:nvSpPr>
        <p:spPr>
          <a:xfrm>
            <a:off x="7727383" y="3836946"/>
            <a:ext cx="100149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SOPs docs are stored</a:t>
            </a:r>
          </a:p>
        </p:txBody>
      </p:sp>
      <p:sp>
        <p:nvSpPr>
          <p:cNvPr id="127" name="Rectangle 126">
            <a:extLst>
              <a:ext uri="{FF2B5EF4-FFF2-40B4-BE49-F238E27FC236}">
                <a16:creationId xmlns:a16="http://schemas.microsoft.com/office/drawing/2014/main" id="{28D609CD-E1DE-D894-115B-7630ABF96C28}"/>
              </a:ext>
            </a:extLst>
          </p:cNvPr>
          <p:cNvSpPr/>
          <p:nvPr/>
        </p:nvSpPr>
        <p:spPr bwMode="auto">
          <a:xfrm>
            <a:off x="4780984" y="3352425"/>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8" name="TextBox 127">
            <a:extLst>
              <a:ext uri="{FF2B5EF4-FFF2-40B4-BE49-F238E27FC236}">
                <a16:creationId xmlns:a16="http://schemas.microsoft.com/office/drawing/2014/main" id="{29DE4989-8FAC-A7B8-49E3-BF55DD1E9956}"/>
              </a:ext>
            </a:extLst>
          </p:cNvPr>
          <p:cNvSpPr txBox="1"/>
          <p:nvPr/>
        </p:nvSpPr>
        <p:spPr>
          <a:xfrm>
            <a:off x="4793770" y="3384287"/>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MES System</a:t>
            </a:r>
          </a:p>
        </p:txBody>
      </p:sp>
      <p:sp>
        <p:nvSpPr>
          <p:cNvPr id="129" name="Rectangle 128">
            <a:extLst>
              <a:ext uri="{FF2B5EF4-FFF2-40B4-BE49-F238E27FC236}">
                <a16:creationId xmlns:a16="http://schemas.microsoft.com/office/drawing/2014/main" id="{3BE8D7E0-BEBA-A521-6419-D32D820C02DF}"/>
              </a:ext>
            </a:extLst>
          </p:cNvPr>
          <p:cNvSpPr/>
          <p:nvPr/>
        </p:nvSpPr>
        <p:spPr bwMode="auto">
          <a:xfrm>
            <a:off x="4777362" y="3009684"/>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0" name="TextBox 129">
            <a:extLst>
              <a:ext uri="{FF2B5EF4-FFF2-40B4-BE49-F238E27FC236}">
                <a16:creationId xmlns:a16="http://schemas.microsoft.com/office/drawing/2014/main" id="{AB80ED30-127B-027F-AB8E-31AF93B27B68}"/>
              </a:ext>
            </a:extLst>
          </p:cNvPr>
          <p:cNvSpPr txBox="1"/>
          <p:nvPr/>
        </p:nvSpPr>
        <p:spPr>
          <a:xfrm>
            <a:off x="4790148" y="3041546"/>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EHS System</a:t>
            </a:r>
          </a:p>
        </p:txBody>
      </p:sp>
      <p:sp>
        <p:nvSpPr>
          <p:cNvPr id="131" name="Rectangle 130">
            <a:extLst>
              <a:ext uri="{FF2B5EF4-FFF2-40B4-BE49-F238E27FC236}">
                <a16:creationId xmlns:a16="http://schemas.microsoft.com/office/drawing/2014/main" id="{927EF306-F5D7-DDD7-FBA0-FB442AFC7D38}"/>
              </a:ext>
            </a:extLst>
          </p:cNvPr>
          <p:cNvSpPr/>
          <p:nvPr/>
        </p:nvSpPr>
        <p:spPr bwMode="auto">
          <a:xfrm>
            <a:off x="4777362" y="2666943"/>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4" name="TextBox 133">
            <a:extLst>
              <a:ext uri="{FF2B5EF4-FFF2-40B4-BE49-F238E27FC236}">
                <a16:creationId xmlns:a16="http://schemas.microsoft.com/office/drawing/2014/main" id="{99A4CA05-AC8B-B44E-6417-3D0C8349A5AB}"/>
              </a:ext>
            </a:extLst>
          </p:cNvPr>
          <p:cNvSpPr txBox="1"/>
          <p:nvPr/>
        </p:nvSpPr>
        <p:spPr>
          <a:xfrm>
            <a:off x="4790148" y="2698805"/>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HMI System</a:t>
            </a:r>
          </a:p>
        </p:txBody>
      </p:sp>
      <p:sp>
        <p:nvSpPr>
          <p:cNvPr id="143" name="Rectangle 142">
            <a:extLst>
              <a:ext uri="{FF2B5EF4-FFF2-40B4-BE49-F238E27FC236}">
                <a16:creationId xmlns:a16="http://schemas.microsoft.com/office/drawing/2014/main" id="{60B023DA-C363-E68F-DB4C-E025BA0A9133}"/>
              </a:ext>
            </a:extLst>
          </p:cNvPr>
          <p:cNvSpPr/>
          <p:nvPr/>
        </p:nvSpPr>
        <p:spPr bwMode="auto">
          <a:xfrm>
            <a:off x="4596692" y="2176774"/>
            <a:ext cx="505055" cy="2029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5" name="TextBox 144">
            <a:extLst>
              <a:ext uri="{FF2B5EF4-FFF2-40B4-BE49-F238E27FC236}">
                <a16:creationId xmlns:a16="http://schemas.microsoft.com/office/drawing/2014/main" id="{A71567BF-0937-709E-65F4-1B053E653768}"/>
              </a:ext>
            </a:extLst>
          </p:cNvPr>
          <p:cNvSpPr txBox="1"/>
          <p:nvPr/>
        </p:nvSpPr>
        <p:spPr>
          <a:xfrm>
            <a:off x="4585446" y="2201292"/>
            <a:ext cx="52754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Azure Function Apps</a:t>
            </a:r>
          </a:p>
        </p:txBody>
      </p:sp>
      <p:sp>
        <p:nvSpPr>
          <p:cNvPr id="146" name="Rectangle 145">
            <a:extLst>
              <a:ext uri="{FF2B5EF4-FFF2-40B4-BE49-F238E27FC236}">
                <a16:creationId xmlns:a16="http://schemas.microsoft.com/office/drawing/2014/main" id="{46391416-DFC9-EA90-7CBC-251C82D75487}"/>
              </a:ext>
            </a:extLst>
          </p:cNvPr>
          <p:cNvSpPr/>
          <p:nvPr/>
        </p:nvSpPr>
        <p:spPr bwMode="auto">
          <a:xfrm>
            <a:off x="5177134" y="2176774"/>
            <a:ext cx="505055" cy="2029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7" name="TextBox 146">
            <a:extLst>
              <a:ext uri="{FF2B5EF4-FFF2-40B4-BE49-F238E27FC236}">
                <a16:creationId xmlns:a16="http://schemas.microsoft.com/office/drawing/2014/main" id="{9060A035-8312-A58F-A3DD-293B474B24D1}"/>
              </a:ext>
            </a:extLst>
          </p:cNvPr>
          <p:cNvSpPr txBox="1"/>
          <p:nvPr/>
        </p:nvSpPr>
        <p:spPr>
          <a:xfrm>
            <a:off x="5165888" y="2201292"/>
            <a:ext cx="52754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Segoe Sans Display"/>
                <a:ea typeface="+mn-ea"/>
                <a:cs typeface="+mn-cs"/>
              </a:rPr>
              <a:t>Azure Speech to Text</a:t>
            </a:r>
          </a:p>
        </p:txBody>
      </p:sp>
      <p:cxnSp>
        <p:nvCxnSpPr>
          <p:cNvPr id="148" name="Connector: Elbow 147">
            <a:extLst>
              <a:ext uri="{FF2B5EF4-FFF2-40B4-BE49-F238E27FC236}">
                <a16:creationId xmlns:a16="http://schemas.microsoft.com/office/drawing/2014/main" id="{CA1D669A-9665-8791-FBC2-84861C3CF903}"/>
              </a:ext>
            </a:extLst>
          </p:cNvPr>
          <p:cNvCxnSpPr>
            <a:cxnSpLocks/>
            <a:endCxn id="96" idx="0"/>
          </p:cNvCxnSpPr>
          <p:nvPr/>
        </p:nvCxnSpPr>
        <p:spPr>
          <a:xfrm rot="10800000">
            <a:off x="8331408" y="2114822"/>
            <a:ext cx="3407602" cy="1269468"/>
          </a:xfrm>
          <a:prstGeom prst="bentConnector4">
            <a:avLst>
              <a:gd name="adj1" fmla="val -9974"/>
              <a:gd name="adj2" fmla="val 11559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85B7C559-BAA4-F8C8-7FE8-CDB5AC5EDE04}"/>
              </a:ext>
            </a:extLst>
          </p:cNvPr>
          <p:cNvSpPr txBox="1"/>
          <p:nvPr/>
        </p:nvSpPr>
        <p:spPr>
          <a:xfrm>
            <a:off x="8450189" y="1999499"/>
            <a:ext cx="118921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9c. Sets the agent confidence threshold and updates instructions and prompts,</a:t>
            </a:r>
          </a:p>
        </p:txBody>
      </p:sp>
      <p:cxnSp>
        <p:nvCxnSpPr>
          <p:cNvPr id="150" name="Straight Arrow Connector 149">
            <a:extLst>
              <a:ext uri="{FF2B5EF4-FFF2-40B4-BE49-F238E27FC236}">
                <a16:creationId xmlns:a16="http://schemas.microsoft.com/office/drawing/2014/main" id="{32754E15-13C0-1B0A-6A9B-A0D9D1479A16}"/>
              </a:ext>
            </a:extLst>
          </p:cNvPr>
          <p:cNvCxnSpPr>
            <a:cxnSpLocks/>
          </p:cNvCxnSpPr>
          <p:nvPr/>
        </p:nvCxnSpPr>
        <p:spPr>
          <a:xfrm flipH="1" flipV="1">
            <a:off x="4771043" y="2375131"/>
            <a:ext cx="6315" cy="34144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22592F2B-7296-E608-566E-5FDA9D4724B6}"/>
              </a:ext>
            </a:extLst>
          </p:cNvPr>
          <p:cNvSpPr txBox="1"/>
          <p:nvPr/>
        </p:nvSpPr>
        <p:spPr>
          <a:xfrm>
            <a:off x="4738588" y="2445022"/>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1b.Sends multimedia recordings</a:t>
            </a:r>
          </a:p>
        </p:txBody>
      </p:sp>
      <p:cxnSp>
        <p:nvCxnSpPr>
          <p:cNvPr id="154" name="Connector: Elbow 153">
            <a:extLst>
              <a:ext uri="{FF2B5EF4-FFF2-40B4-BE49-F238E27FC236}">
                <a16:creationId xmlns:a16="http://schemas.microsoft.com/office/drawing/2014/main" id="{B5CEB1D1-9158-FEE2-35A7-8E1126B42A4B}"/>
              </a:ext>
            </a:extLst>
          </p:cNvPr>
          <p:cNvCxnSpPr>
            <a:cxnSpLocks/>
            <a:stCxn id="143" idx="0"/>
            <a:endCxn id="146" idx="0"/>
          </p:cNvCxnSpPr>
          <p:nvPr/>
        </p:nvCxnSpPr>
        <p:spPr>
          <a:xfrm rot="5400000" flipH="1" flipV="1">
            <a:off x="5139441" y="1886553"/>
            <a:ext cx="12700" cy="580442"/>
          </a:xfrm>
          <a:prstGeom prst="bentConnector3">
            <a:avLst>
              <a:gd name="adj1" fmla="val 180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A1C56FE4-3D85-9259-0A30-3CCAB05D0B9A}"/>
              </a:ext>
            </a:extLst>
          </p:cNvPr>
          <p:cNvSpPr txBox="1"/>
          <p:nvPr/>
        </p:nvSpPr>
        <p:spPr>
          <a:xfrm>
            <a:off x="4734546" y="1673535"/>
            <a:ext cx="815335"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1c. Invokes speech to text endpoint and extracts transcript</a:t>
            </a:r>
          </a:p>
        </p:txBody>
      </p:sp>
      <p:cxnSp>
        <p:nvCxnSpPr>
          <p:cNvPr id="156" name="Connector: Elbow 155">
            <a:extLst>
              <a:ext uri="{FF2B5EF4-FFF2-40B4-BE49-F238E27FC236}">
                <a16:creationId xmlns:a16="http://schemas.microsoft.com/office/drawing/2014/main" id="{431B9464-C0F1-ED36-B0E0-3D1C5403580A}"/>
              </a:ext>
            </a:extLst>
          </p:cNvPr>
          <p:cNvCxnSpPr>
            <a:cxnSpLocks/>
            <a:stCxn id="134" idx="3"/>
          </p:cNvCxnSpPr>
          <p:nvPr/>
        </p:nvCxnSpPr>
        <p:spPr>
          <a:xfrm>
            <a:off x="5397517" y="2737277"/>
            <a:ext cx="1151315" cy="484410"/>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27D4E737-4C6D-C1C2-EC32-6D74FBEF76CC}"/>
              </a:ext>
            </a:extLst>
          </p:cNvPr>
          <p:cNvSpPr txBox="1"/>
          <p:nvPr/>
        </p:nvSpPr>
        <p:spPr>
          <a:xfrm>
            <a:off x="5654263" y="2461923"/>
            <a:ext cx="911790"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1d. Recordings and extracted text sent and generates transcript score</a:t>
            </a:r>
          </a:p>
        </p:txBody>
      </p:sp>
      <p:cxnSp>
        <p:nvCxnSpPr>
          <p:cNvPr id="160" name="Straight Arrow Connector 159">
            <a:extLst>
              <a:ext uri="{FF2B5EF4-FFF2-40B4-BE49-F238E27FC236}">
                <a16:creationId xmlns:a16="http://schemas.microsoft.com/office/drawing/2014/main" id="{1C66C680-50D3-F857-E144-47760216C256}"/>
              </a:ext>
            </a:extLst>
          </p:cNvPr>
          <p:cNvCxnSpPr>
            <a:cxnSpLocks/>
          </p:cNvCxnSpPr>
          <p:nvPr/>
        </p:nvCxnSpPr>
        <p:spPr>
          <a:xfrm>
            <a:off x="5682189" y="2392910"/>
            <a:ext cx="0" cy="32137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217412C6-9204-308C-E28B-07F6A1DC653F}"/>
              </a:ext>
            </a:extLst>
          </p:cNvPr>
          <p:cNvCxnSpPr>
            <a:cxnSpLocks/>
            <a:stCxn id="129" idx="3"/>
            <a:endCxn id="93" idx="1"/>
          </p:cNvCxnSpPr>
          <p:nvPr/>
        </p:nvCxnSpPr>
        <p:spPr>
          <a:xfrm>
            <a:off x="5410303" y="3080018"/>
            <a:ext cx="1155750" cy="241183"/>
          </a:xfrm>
          <a:prstGeom prst="bentConnector3">
            <a:avLst>
              <a:gd name="adj1" fmla="val 4218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F185DB71-3AAC-180D-8C5B-ED8F578EC8CA}"/>
              </a:ext>
            </a:extLst>
          </p:cNvPr>
          <p:cNvSpPr txBox="1"/>
          <p:nvPr/>
        </p:nvSpPr>
        <p:spPr>
          <a:xfrm>
            <a:off x="5306595" y="2816617"/>
            <a:ext cx="63294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1e. Sends SOP documents</a:t>
            </a:r>
          </a:p>
        </p:txBody>
      </p:sp>
      <p:cxnSp>
        <p:nvCxnSpPr>
          <p:cNvPr id="163" name="Connector: Elbow 162">
            <a:extLst>
              <a:ext uri="{FF2B5EF4-FFF2-40B4-BE49-F238E27FC236}">
                <a16:creationId xmlns:a16="http://schemas.microsoft.com/office/drawing/2014/main" id="{81AF8B3E-3C8D-FFA5-3E12-03A7C2AE53FD}"/>
              </a:ext>
            </a:extLst>
          </p:cNvPr>
          <p:cNvCxnSpPr>
            <a:cxnSpLocks/>
            <a:stCxn id="127" idx="3"/>
          </p:cNvCxnSpPr>
          <p:nvPr/>
        </p:nvCxnSpPr>
        <p:spPr>
          <a:xfrm flipV="1">
            <a:off x="5413925" y="3413891"/>
            <a:ext cx="1125187" cy="8868"/>
          </a:xfrm>
          <a:prstGeom prst="bentConnector3">
            <a:avLst>
              <a:gd name="adj1" fmla="val 9785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05E64BD-C23E-62D8-B199-E383422D556A}"/>
              </a:ext>
            </a:extLst>
          </p:cNvPr>
          <p:cNvSpPr txBox="1"/>
          <p:nvPr/>
        </p:nvSpPr>
        <p:spPr>
          <a:xfrm>
            <a:off x="5159956" y="3537664"/>
            <a:ext cx="63294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1f. Sends hazard info</a:t>
            </a:r>
          </a:p>
        </p:txBody>
      </p:sp>
      <p:cxnSp>
        <p:nvCxnSpPr>
          <p:cNvPr id="165" name="Connector: Elbow 164">
            <a:extLst>
              <a:ext uri="{FF2B5EF4-FFF2-40B4-BE49-F238E27FC236}">
                <a16:creationId xmlns:a16="http://schemas.microsoft.com/office/drawing/2014/main" id="{3A96CAE8-1487-DEA0-A15C-2CE7F71E14F0}"/>
              </a:ext>
            </a:extLst>
          </p:cNvPr>
          <p:cNvCxnSpPr>
            <a:cxnSpLocks/>
            <a:stCxn id="93" idx="3"/>
          </p:cNvCxnSpPr>
          <p:nvPr/>
        </p:nvCxnSpPr>
        <p:spPr>
          <a:xfrm>
            <a:off x="6793533" y="3321201"/>
            <a:ext cx="1081127" cy="78898"/>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F7C0F78D-DDF0-E386-8691-AB2E03827592}"/>
              </a:ext>
            </a:extLst>
          </p:cNvPr>
          <p:cNvSpPr txBox="1"/>
          <p:nvPr/>
        </p:nvSpPr>
        <p:spPr>
          <a:xfrm>
            <a:off x="7025203" y="3124294"/>
            <a:ext cx="5734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Past hazard info stored and labeled</a:t>
            </a:r>
          </a:p>
        </p:txBody>
      </p:sp>
      <p:cxnSp>
        <p:nvCxnSpPr>
          <p:cNvPr id="167" name="Connector: Elbow 166">
            <a:extLst>
              <a:ext uri="{FF2B5EF4-FFF2-40B4-BE49-F238E27FC236}">
                <a16:creationId xmlns:a16="http://schemas.microsoft.com/office/drawing/2014/main" id="{91890D58-4E45-2E6F-233E-DFE993059B93}"/>
              </a:ext>
            </a:extLst>
          </p:cNvPr>
          <p:cNvCxnSpPr>
            <a:cxnSpLocks/>
            <a:stCxn id="93" idx="2"/>
            <a:endCxn id="109" idx="1"/>
          </p:cNvCxnSpPr>
          <p:nvPr/>
        </p:nvCxnSpPr>
        <p:spPr>
          <a:xfrm rot="5400000" flipH="1" flipV="1">
            <a:off x="7686636" y="2392699"/>
            <a:ext cx="35398" cy="2049085"/>
          </a:xfrm>
          <a:prstGeom prst="bentConnector4">
            <a:avLst>
              <a:gd name="adj1" fmla="val -1082669"/>
              <a:gd name="adj2" fmla="val 8788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2430CEDD-4B3A-2451-9E76-DCE3E190D5C4}"/>
              </a:ext>
            </a:extLst>
          </p:cNvPr>
          <p:cNvCxnSpPr>
            <a:cxnSpLocks/>
          </p:cNvCxnSpPr>
          <p:nvPr/>
        </p:nvCxnSpPr>
        <p:spPr>
          <a:xfrm flipH="1">
            <a:off x="10451378" y="3268065"/>
            <a:ext cx="743981" cy="954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C7068A2D-891D-EA0B-83F1-920F0FD435E9}"/>
              </a:ext>
            </a:extLst>
          </p:cNvPr>
          <p:cNvSpPr txBox="1"/>
          <p:nvPr/>
        </p:nvSpPr>
        <p:spPr>
          <a:xfrm>
            <a:off x="10446336" y="3003074"/>
            <a:ext cx="756073"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Asks for audio/ visual guidance for maintenance of specific equipment</a:t>
            </a:r>
          </a:p>
        </p:txBody>
      </p:sp>
      <p:cxnSp>
        <p:nvCxnSpPr>
          <p:cNvPr id="171" name="Connector: Elbow 170">
            <a:extLst>
              <a:ext uri="{FF2B5EF4-FFF2-40B4-BE49-F238E27FC236}">
                <a16:creationId xmlns:a16="http://schemas.microsoft.com/office/drawing/2014/main" id="{6AA71D87-660B-D8C6-E7BE-5D18DA828D98}"/>
              </a:ext>
            </a:extLst>
          </p:cNvPr>
          <p:cNvCxnSpPr>
            <a:cxnSpLocks/>
          </p:cNvCxnSpPr>
          <p:nvPr/>
        </p:nvCxnSpPr>
        <p:spPr>
          <a:xfrm rot="10800000">
            <a:off x="8635798" y="2253719"/>
            <a:ext cx="1610750" cy="914955"/>
          </a:xfrm>
          <a:prstGeom prst="bentConnector3">
            <a:avLst>
              <a:gd name="adj1" fmla="val -46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07625FD5-91A6-0040-A909-8DDB8656BA84}"/>
              </a:ext>
            </a:extLst>
          </p:cNvPr>
          <p:cNvSpPr txBox="1"/>
          <p:nvPr/>
        </p:nvSpPr>
        <p:spPr>
          <a:xfrm>
            <a:off x="8859788" y="2290557"/>
            <a:ext cx="93905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Forwards query</a:t>
            </a:r>
          </a:p>
        </p:txBody>
      </p:sp>
      <p:sp>
        <p:nvSpPr>
          <p:cNvPr id="174" name="TextBox 173">
            <a:extLst>
              <a:ext uri="{FF2B5EF4-FFF2-40B4-BE49-F238E27FC236}">
                <a16:creationId xmlns:a16="http://schemas.microsoft.com/office/drawing/2014/main" id="{DCEBD7FE-56C5-7CCA-8F65-29092033B9F5}"/>
              </a:ext>
            </a:extLst>
          </p:cNvPr>
          <p:cNvSpPr txBox="1"/>
          <p:nvPr/>
        </p:nvSpPr>
        <p:spPr>
          <a:xfrm>
            <a:off x="7006566" y="2453480"/>
            <a:ext cx="51939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 Invokes tools</a:t>
            </a:r>
          </a:p>
        </p:txBody>
      </p:sp>
      <p:cxnSp>
        <p:nvCxnSpPr>
          <p:cNvPr id="175" name="Straight Arrow Connector 174">
            <a:extLst>
              <a:ext uri="{FF2B5EF4-FFF2-40B4-BE49-F238E27FC236}">
                <a16:creationId xmlns:a16="http://schemas.microsoft.com/office/drawing/2014/main" id="{616D90B3-A22A-6943-9A7E-95B293460F29}"/>
              </a:ext>
            </a:extLst>
          </p:cNvPr>
          <p:cNvCxnSpPr>
            <a:cxnSpLocks/>
          </p:cNvCxnSpPr>
          <p:nvPr/>
        </p:nvCxnSpPr>
        <p:spPr>
          <a:xfrm>
            <a:off x="10003977" y="2737277"/>
            <a:ext cx="13811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A843D49C-FBF8-7A5D-F722-A5AAF5107BC5}"/>
              </a:ext>
            </a:extLst>
          </p:cNvPr>
          <p:cNvSpPr txBox="1"/>
          <p:nvPr/>
        </p:nvSpPr>
        <p:spPr>
          <a:xfrm>
            <a:off x="7680231" y="2927775"/>
            <a:ext cx="2025216"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If confidence score &gt;= 0.7, sends summary with citation to video links</a:t>
            </a:r>
          </a:p>
        </p:txBody>
      </p:sp>
      <p:sp>
        <p:nvSpPr>
          <p:cNvPr id="178" name="TextBox 177">
            <a:extLst>
              <a:ext uri="{FF2B5EF4-FFF2-40B4-BE49-F238E27FC236}">
                <a16:creationId xmlns:a16="http://schemas.microsoft.com/office/drawing/2014/main" id="{F399B3FE-B73C-AAFA-E8CE-056448BBD694}"/>
              </a:ext>
            </a:extLst>
          </p:cNvPr>
          <p:cNvSpPr txBox="1"/>
          <p:nvPr/>
        </p:nvSpPr>
        <p:spPr>
          <a:xfrm>
            <a:off x="10256310" y="2537774"/>
            <a:ext cx="93905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If confidence score &lt;0.7, escalate</a:t>
            </a:r>
          </a:p>
        </p:txBody>
      </p:sp>
      <p:cxnSp>
        <p:nvCxnSpPr>
          <p:cNvPr id="180" name="Straight Arrow Connector 179">
            <a:extLst>
              <a:ext uri="{FF2B5EF4-FFF2-40B4-BE49-F238E27FC236}">
                <a16:creationId xmlns:a16="http://schemas.microsoft.com/office/drawing/2014/main" id="{41E97F37-841B-30CE-9ED1-7AF24CD4C363}"/>
              </a:ext>
            </a:extLst>
          </p:cNvPr>
          <p:cNvCxnSpPr>
            <a:cxnSpLocks/>
            <a:endCxn id="111" idx="1"/>
          </p:cNvCxnSpPr>
          <p:nvPr/>
        </p:nvCxnSpPr>
        <p:spPr>
          <a:xfrm>
            <a:off x="10446473" y="3528199"/>
            <a:ext cx="748891" cy="266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EE6BDF11-64E3-FA97-9635-16D2F1614ABD}"/>
              </a:ext>
            </a:extLst>
          </p:cNvPr>
          <p:cNvSpPr txBox="1"/>
          <p:nvPr/>
        </p:nvSpPr>
        <p:spPr>
          <a:xfrm>
            <a:off x="10642110" y="3405236"/>
            <a:ext cx="33497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Response</a:t>
            </a:r>
          </a:p>
        </p:txBody>
      </p:sp>
      <p:cxnSp>
        <p:nvCxnSpPr>
          <p:cNvPr id="183" name="Connector: Elbow 182">
            <a:extLst>
              <a:ext uri="{FF2B5EF4-FFF2-40B4-BE49-F238E27FC236}">
                <a16:creationId xmlns:a16="http://schemas.microsoft.com/office/drawing/2014/main" id="{01CE7616-9AC3-0FAE-C8EB-B06EAE71D3DD}"/>
              </a:ext>
            </a:extLst>
          </p:cNvPr>
          <p:cNvCxnSpPr>
            <a:cxnSpLocks/>
            <a:stCxn id="83" idx="2"/>
            <a:endCxn id="111" idx="2"/>
          </p:cNvCxnSpPr>
          <p:nvPr/>
        </p:nvCxnSpPr>
        <p:spPr>
          <a:xfrm rot="5400000" flipH="1" flipV="1">
            <a:off x="8711016" y="1906581"/>
            <a:ext cx="188805" cy="5571007"/>
          </a:xfrm>
          <a:prstGeom prst="bentConnector3">
            <a:avLst>
              <a:gd name="adj1" fmla="val -22670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E6EE24F3-6F42-BBA2-BB75-910F0A7E9819}"/>
              </a:ext>
            </a:extLst>
          </p:cNvPr>
          <p:cNvSpPr txBox="1"/>
          <p:nvPr/>
        </p:nvSpPr>
        <p:spPr>
          <a:xfrm>
            <a:off x="7943515" y="5263117"/>
            <a:ext cx="177490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Logged entries are reviewed</a:t>
            </a:r>
          </a:p>
        </p:txBody>
      </p:sp>
      <p:cxnSp>
        <p:nvCxnSpPr>
          <p:cNvPr id="186" name="Connector: Elbow 185">
            <a:extLst>
              <a:ext uri="{FF2B5EF4-FFF2-40B4-BE49-F238E27FC236}">
                <a16:creationId xmlns:a16="http://schemas.microsoft.com/office/drawing/2014/main" id="{1304960A-5FB0-0525-A2BC-6D71AF824D8E}"/>
              </a:ext>
            </a:extLst>
          </p:cNvPr>
          <p:cNvCxnSpPr>
            <a:cxnSpLocks/>
            <a:stCxn id="93" idx="2"/>
          </p:cNvCxnSpPr>
          <p:nvPr/>
        </p:nvCxnSpPr>
        <p:spPr>
          <a:xfrm rot="16200000" flipH="1">
            <a:off x="8600829" y="1513905"/>
            <a:ext cx="673498" cy="451557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A767B446-13BE-2AEE-DB92-6F048EAD50EB}"/>
              </a:ext>
            </a:extLst>
          </p:cNvPr>
          <p:cNvSpPr txBox="1"/>
          <p:nvPr/>
        </p:nvSpPr>
        <p:spPr>
          <a:xfrm>
            <a:off x="7734957" y="4124785"/>
            <a:ext cx="1579048"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1da. If the transcript score is low, sends for human review</a:t>
            </a:r>
          </a:p>
        </p:txBody>
      </p:sp>
      <p:sp>
        <p:nvSpPr>
          <p:cNvPr id="190" name="TextBox 189">
            <a:extLst>
              <a:ext uri="{FF2B5EF4-FFF2-40B4-BE49-F238E27FC236}">
                <a16:creationId xmlns:a16="http://schemas.microsoft.com/office/drawing/2014/main" id="{29737DA2-9C89-B9F9-13C7-4289C25A5777}"/>
              </a:ext>
            </a:extLst>
          </p:cNvPr>
          <p:cNvSpPr txBox="1"/>
          <p:nvPr/>
        </p:nvSpPr>
        <p:spPr>
          <a:xfrm>
            <a:off x="4541179" y="2824964"/>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1a. Stores the learning content multimedia</a:t>
            </a:r>
          </a:p>
        </p:txBody>
      </p:sp>
      <p:sp>
        <p:nvSpPr>
          <p:cNvPr id="192" name="Rectangle 191">
            <a:extLst>
              <a:ext uri="{FF2B5EF4-FFF2-40B4-BE49-F238E27FC236}">
                <a16:creationId xmlns:a16="http://schemas.microsoft.com/office/drawing/2014/main" id="{8F968D46-DF95-AB74-FA2A-59264534B2D4}"/>
              </a:ext>
            </a:extLst>
          </p:cNvPr>
          <p:cNvSpPr/>
          <p:nvPr/>
        </p:nvSpPr>
        <p:spPr bwMode="auto">
          <a:xfrm>
            <a:off x="4672529" y="3860971"/>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94" name="Graphic 193">
            <a:extLst>
              <a:ext uri="{FF2B5EF4-FFF2-40B4-BE49-F238E27FC236}">
                <a16:creationId xmlns:a16="http://schemas.microsoft.com/office/drawing/2014/main" id="{A63247AF-2099-CFA6-7009-D86813C93B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29392" y="4818516"/>
            <a:ext cx="227480" cy="227480"/>
          </a:xfrm>
          <a:prstGeom prst="rect">
            <a:avLst/>
          </a:prstGeom>
        </p:spPr>
      </p:pic>
      <p:pic>
        <p:nvPicPr>
          <p:cNvPr id="195" name="Graphic 194">
            <a:extLst>
              <a:ext uri="{FF2B5EF4-FFF2-40B4-BE49-F238E27FC236}">
                <a16:creationId xmlns:a16="http://schemas.microsoft.com/office/drawing/2014/main" id="{A234C48A-0C0B-C994-BC0B-537C9950DF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29392" y="4225820"/>
            <a:ext cx="227480" cy="227480"/>
          </a:xfrm>
          <a:prstGeom prst="rect">
            <a:avLst/>
          </a:prstGeom>
        </p:spPr>
      </p:pic>
      <p:pic>
        <p:nvPicPr>
          <p:cNvPr id="196" name="Graphic 195">
            <a:extLst>
              <a:ext uri="{FF2B5EF4-FFF2-40B4-BE49-F238E27FC236}">
                <a16:creationId xmlns:a16="http://schemas.microsoft.com/office/drawing/2014/main" id="{43FD2A39-6C21-614E-A00F-2D43EFE8083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729392" y="3929471"/>
            <a:ext cx="227481" cy="227481"/>
          </a:xfrm>
          <a:prstGeom prst="rect">
            <a:avLst/>
          </a:prstGeom>
        </p:spPr>
      </p:pic>
      <p:pic>
        <p:nvPicPr>
          <p:cNvPr id="197" name="Graphic 196">
            <a:extLst>
              <a:ext uri="{FF2B5EF4-FFF2-40B4-BE49-F238E27FC236}">
                <a16:creationId xmlns:a16="http://schemas.microsoft.com/office/drawing/2014/main" id="{15EB3909-6F52-8D00-17A8-1D718078B1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6682" y="5436632"/>
            <a:ext cx="252900" cy="227480"/>
          </a:xfrm>
          <a:prstGeom prst="rect">
            <a:avLst/>
          </a:prstGeom>
        </p:spPr>
      </p:pic>
      <p:pic>
        <p:nvPicPr>
          <p:cNvPr id="198" name="Graphic 197">
            <a:extLst>
              <a:ext uri="{FF2B5EF4-FFF2-40B4-BE49-F238E27FC236}">
                <a16:creationId xmlns:a16="http://schemas.microsoft.com/office/drawing/2014/main" id="{4FBA6200-7D0C-8D38-4DB2-79D710FEA9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9392" y="5732979"/>
            <a:ext cx="227480" cy="227480"/>
          </a:xfrm>
          <a:prstGeom prst="rect">
            <a:avLst/>
          </a:prstGeom>
        </p:spPr>
      </p:pic>
      <p:sp>
        <p:nvSpPr>
          <p:cNvPr id="199" name="TextBox 198">
            <a:extLst>
              <a:ext uri="{FF2B5EF4-FFF2-40B4-BE49-F238E27FC236}">
                <a16:creationId xmlns:a16="http://schemas.microsoft.com/office/drawing/2014/main" id="{0A77ABC0-C1E2-3AB0-D1C9-E13625243EBD}"/>
              </a:ext>
            </a:extLst>
          </p:cNvPr>
          <p:cNvSpPr txBox="1"/>
          <p:nvPr/>
        </p:nvSpPr>
        <p:spPr>
          <a:xfrm>
            <a:off x="5061261" y="4004739"/>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200" name="TextBox 199">
            <a:extLst>
              <a:ext uri="{FF2B5EF4-FFF2-40B4-BE49-F238E27FC236}">
                <a16:creationId xmlns:a16="http://schemas.microsoft.com/office/drawing/2014/main" id="{B50DAFA6-12F5-479A-78CC-AEA163C51B96}"/>
              </a:ext>
            </a:extLst>
          </p:cNvPr>
          <p:cNvSpPr txBox="1"/>
          <p:nvPr/>
        </p:nvSpPr>
        <p:spPr>
          <a:xfrm>
            <a:off x="5230220" y="4301088"/>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201" name="TextBox 200">
            <a:extLst>
              <a:ext uri="{FF2B5EF4-FFF2-40B4-BE49-F238E27FC236}">
                <a16:creationId xmlns:a16="http://schemas.microsoft.com/office/drawing/2014/main" id="{15EC163D-392E-41AE-EC03-B18C22F6EB6A}"/>
              </a:ext>
            </a:extLst>
          </p:cNvPr>
          <p:cNvSpPr txBox="1"/>
          <p:nvPr/>
        </p:nvSpPr>
        <p:spPr>
          <a:xfrm>
            <a:off x="5072148" y="4893260"/>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202" name="TextBox 201">
            <a:extLst>
              <a:ext uri="{FF2B5EF4-FFF2-40B4-BE49-F238E27FC236}">
                <a16:creationId xmlns:a16="http://schemas.microsoft.com/office/drawing/2014/main" id="{FA653937-171D-0476-5F43-FCF76F651083}"/>
              </a:ext>
            </a:extLst>
          </p:cNvPr>
          <p:cNvSpPr txBox="1"/>
          <p:nvPr/>
        </p:nvSpPr>
        <p:spPr>
          <a:xfrm>
            <a:off x="5007892" y="5511376"/>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203" name="TextBox 202">
            <a:extLst>
              <a:ext uri="{FF2B5EF4-FFF2-40B4-BE49-F238E27FC236}">
                <a16:creationId xmlns:a16="http://schemas.microsoft.com/office/drawing/2014/main" id="{173991FE-1011-03FB-51D0-FE2B38092B40}"/>
              </a:ext>
            </a:extLst>
          </p:cNvPr>
          <p:cNvSpPr txBox="1"/>
          <p:nvPr/>
        </p:nvSpPr>
        <p:spPr>
          <a:xfrm>
            <a:off x="5124317" y="5807723"/>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204" name="TextBox 203">
            <a:extLst>
              <a:ext uri="{FF2B5EF4-FFF2-40B4-BE49-F238E27FC236}">
                <a16:creationId xmlns:a16="http://schemas.microsoft.com/office/drawing/2014/main" id="{A1204030-AE97-3538-C1E4-9FC799AB0907}"/>
              </a:ext>
            </a:extLst>
          </p:cNvPr>
          <p:cNvSpPr txBox="1"/>
          <p:nvPr/>
        </p:nvSpPr>
        <p:spPr>
          <a:xfrm>
            <a:off x="4845231" y="3707649"/>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205" name="Graphic 204">
            <a:extLst>
              <a:ext uri="{FF2B5EF4-FFF2-40B4-BE49-F238E27FC236}">
                <a16:creationId xmlns:a16="http://schemas.microsoft.com/office/drawing/2014/main" id="{1024EF1F-8855-9933-7C56-B0A765A839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16682" y="5114864"/>
            <a:ext cx="252900" cy="252900"/>
          </a:xfrm>
          <a:prstGeom prst="rect">
            <a:avLst/>
          </a:prstGeom>
        </p:spPr>
      </p:pic>
      <p:pic>
        <p:nvPicPr>
          <p:cNvPr id="206" name="Graphic 205">
            <a:extLst>
              <a:ext uri="{FF2B5EF4-FFF2-40B4-BE49-F238E27FC236}">
                <a16:creationId xmlns:a16="http://schemas.microsoft.com/office/drawing/2014/main" id="{C7CC2A0A-B2B9-8577-EADC-A121224A88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29392" y="4522168"/>
            <a:ext cx="227480" cy="227480"/>
          </a:xfrm>
          <a:prstGeom prst="rect">
            <a:avLst/>
          </a:prstGeom>
        </p:spPr>
      </p:pic>
      <p:sp>
        <p:nvSpPr>
          <p:cNvPr id="207" name="TextBox 206">
            <a:extLst>
              <a:ext uri="{FF2B5EF4-FFF2-40B4-BE49-F238E27FC236}">
                <a16:creationId xmlns:a16="http://schemas.microsoft.com/office/drawing/2014/main" id="{D81E4590-23E9-ED5C-B2F0-E780D635FF30}"/>
              </a:ext>
            </a:extLst>
          </p:cNvPr>
          <p:cNvSpPr txBox="1"/>
          <p:nvPr/>
        </p:nvSpPr>
        <p:spPr>
          <a:xfrm>
            <a:off x="5218150" y="4597436"/>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208" name="TextBox 207">
            <a:extLst>
              <a:ext uri="{FF2B5EF4-FFF2-40B4-BE49-F238E27FC236}">
                <a16:creationId xmlns:a16="http://schemas.microsoft.com/office/drawing/2014/main" id="{F9048B8B-76CE-EDF3-45A0-2FBEA483AE13}"/>
              </a:ext>
            </a:extLst>
          </p:cNvPr>
          <p:cNvSpPr txBox="1"/>
          <p:nvPr/>
        </p:nvSpPr>
        <p:spPr>
          <a:xfrm>
            <a:off x="5195955" y="5202842"/>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209" name="Graphic 208">
            <a:extLst>
              <a:ext uri="{FF2B5EF4-FFF2-40B4-BE49-F238E27FC236}">
                <a16:creationId xmlns:a16="http://schemas.microsoft.com/office/drawing/2014/main" id="{3B29168E-F193-92A4-EF3B-C67889FE662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29392" y="6029326"/>
            <a:ext cx="227480" cy="227480"/>
          </a:xfrm>
          <a:prstGeom prst="rect">
            <a:avLst/>
          </a:prstGeom>
        </p:spPr>
      </p:pic>
      <p:sp>
        <p:nvSpPr>
          <p:cNvPr id="211" name="TextBox 210">
            <a:extLst>
              <a:ext uri="{FF2B5EF4-FFF2-40B4-BE49-F238E27FC236}">
                <a16:creationId xmlns:a16="http://schemas.microsoft.com/office/drawing/2014/main" id="{70EF9430-A209-C5D9-F14D-52E5615DA512}"/>
              </a:ext>
            </a:extLst>
          </p:cNvPr>
          <p:cNvSpPr txBox="1"/>
          <p:nvPr/>
        </p:nvSpPr>
        <p:spPr>
          <a:xfrm>
            <a:off x="5124317" y="6104070"/>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cxnSp>
        <p:nvCxnSpPr>
          <p:cNvPr id="212" name="Connector: Elbow 211">
            <a:extLst>
              <a:ext uri="{FF2B5EF4-FFF2-40B4-BE49-F238E27FC236}">
                <a16:creationId xmlns:a16="http://schemas.microsoft.com/office/drawing/2014/main" id="{1F524889-10D5-B3A2-9D1A-26F139D5046C}"/>
              </a:ext>
            </a:extLst>
          </p:cNvPr>
          <p:cNvCxnSpPr>
            <a:cxnSpLocks/>
            <a:stCxn id="93" idx="3"/>
          </p:cNvCxnSpPr>
          <p:nvPr/>
        </p:nvCxnSpPr>
        <p:spPr>
          <a:xfrm>
            <a:off x="6793533" y="3321201"/>
            <a:ext cx="442496" cy="187450"/>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3" name="Connector: Elbow 212">
            <a:extLst>
              <a:ext uri="{FF2B5EF4-FFF2-40B4-BE49-F238E27FC236}">
                <a16:creationId xmlns:a16="http://schemas.microsoft.com/office/drawing/2014/main" id="{7BB6BDB8-3DE1-7875-17C0-B56D8639DB05}"/>
              </a:ext>
            </a:extLst>
          </p:cNvPr>
          <p:cNvCxnSpPr>
            <a:stCxn id="96" idx="1"/>
            <a:endCxn id="90" idx="0"/>
          </p:cNvCxnSpPr>
          <p:nvPr/>
        </p:nvCxnSpPr>
        <p:spPr>
          <a:xfrm rot="10800000" flipV="1">
            <a:off x="6679795" y="2415701"/>
            <a:ext cx="1350735" cy="64407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14" name="Connector: Elbow 213">
            <a:extLst>
              <a:ext uri="{FF2B5EF4-FFF2-40B4-BE49-F238E27FC236}">
                <a16:creationId xmlns:a16="http://schemas.microsoft.com/office/drawing/2014/main" id="{85461F20-CD22-33FC-7D9A-1340AE8BCE4E}"/>
              </a:ext>
            </a:extLst>
          </p:cNvPr>
          <p:cNvCxnSpPr>
            <a:cxnSpLocks/>
            <a:stCxn id="93" idx="3"/>
          </p:cNvCxnSpPr>
          <p:nvPr/>
        </p:nvCxnSpPr>
        <p:spPr>
          <a:xfrm flipH="1">
            <a:off x="6566053" y="3321201"/>
            <a:ext cx="227480" cy="314179"/>
          </a:xfrm>
          <a:prstGeom prst="bentConnector5">
            <a:avLst>
              <a:gd name="adj1" fmla="val -100492"/>
              <a:gd name="adj2" fmla="val 42926"/>
              <a:gd name="adj3" fmla="val 20049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CE40A92B-8B13-1137-054D-BCB17F77D1DD}"/>
              </a:ext>
            </a:extLst>
          </p:cNvPr>
          <p:cNvSpPr txBox="1"/>
          <p:nvPr/>
        </p:nvSpPr>
        <p:spPr>
          <a:xfrm>
            <a:off x="6133804" y="3788811"/>
            <a:ext cx="520523" cy="15531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Calculates confidence score</a:t>
            </a:r>
          </a:p>
        </p:txBody>
      </p:sp>
      <p:cxnSp>
        <p:nvCxnSpPr>
          <p:cNvPr id="217" name="Connector: Elbow 216">
            <a:extLst>
              <a:ext uri="{FF2B5EF4-FFF2-40B4-BE49-F238E27FC236}">
                <a16:creationId xmlns:a16="http://schemas.microsoft.com/office/drawing/2014/main" id="{C142B1F3-63B2-56CA-99BB-EA9BBC7F11D8}"/>
              </a:ext>
            </a:extLst>
          </p:cNvPr>
          <p:cNvCxnSpPr>
            <a:cxnSpLocks/>
          </p:cNvCxnSpPr>
          <p:nvPr/>
        </p:nvCxnSpPr>
        <p:spPr>
          <a:xfrm>
            <a:off x="7035393" y="3038853"/>
            <a:ext cx="2992940" cy="11787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19" name="Graphic 218">
            <a:extLst>
              <a:ext uri="{FF2B5EF4-FFF2-40B4-BE49-F238E27FC236}">
                <a16:creationId xmlns:a16="http://schemas.microsoft.com/office/drawing/2014/main" id="{E8A6496E-83BC-8668-10E3-E0BA80A49D3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512740" y="3451033"/>
            <a:ext cx="285357" cy="285357"/>
          </a:xfrm>
          <a:prstGeom prst="rect">
            <a:avLst/>
          </a:prstGeom>
        </p:spPr>
      </p:pic>
      <p:pic>
        <p:nvPicPr>
          <p:cNvPr id="220" name="Graphic 219">
            <a:extLst>
              <a:ext uri="{FF2B5EF4-FFF2-40B4-BE49-F238E27FC236}">
                <a16:creationId xmlns:a16="http://schemas.microsoft.com/office/drawing/2014/main" id="{BFA62798-43AA-AE9B-5C99-FA39281F093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091080" y="3453192"/>
            <a:ext cx="281039" cy="281039"/>
          </a:xfrm>
          <a:prstGeom prst="rect">
            <a:avLst/>
          </a:prstGeom>
        </p:spPr>
      </p:pic>
      <p:pic>
        <p:nvPicPr>
          <p:cNvPr id="221" name="Graphic 220">
            <a:extLst>
              <a:ext uri="{FF2B5EF4-FFF2-40B4-BE49-F238E27FC236}">
                <a16:creationId xmlns:a16="http://schemas.microsoft.com/office/drawing/2014/main" id="{CBE9AFD7-2A1C-75F7-86FE-118BEBE85E6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003072" y="3479411"/>
            <a:ext cx="228600" cy="228600"/>
          </a:xfrm>
          <a:prstGeom prst="rect">
            <a:avLst/>
          </a:prstGeom>
        </p:spPr>
      </p:pic>
      <p:sp>
        <p:nvSpPr>
          <p:cNvPr id="222" name="TextBox 221">
            <a:extLst>
              <a:ext uri="{FF2B5EF4-FFF2-40B4-BE49-F238E27FC236}">
                <a16:creationId xmlns:a16="http://schemas.microsoft.com/office/drawing/2014/main" id="{B925B379-F6C7-0BE2-5B9F-EF70808C6DF0}"/>
              </a:ext>
            </a:extLst>
          </p:cNvPr>
          <p:cNvSpPr txBox="1"/>
          <p:nvPr/>
        </p:nvSpPr>
        <p:spPr>
          <a:xfrm>
            <a:off x="6531246" y="3704846"/>
            <a:ext cx="24834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Prompts</a:t>
            </a:r>
          </a:p>
        </p:txBody>
      </p:sp>
      <p:sp>
        <p:nvSpPr>
          <p:cNvPr id="225" name="TextBox 224">
            <a:extLst>
              <a:ext uri="{FF2B5EF4-FFF2-40B4-BE49-F238E27FC236}">
                <a16:creationId xmlns:a16="http://schemas.microsoft.com/office/drawing/2014/main" id="{6AEDD0E9-A18C-9A1F-A9F8-791F2590D70A}"/>
              </a:ext>
            </a:extLst>
          </p:cNvPr>
          <p:cNvSpPr txBox="1"/>
          <p:nvPr/>
        </p:nvSpPr>
        <p:spPr>
          <a:xfrm>
            <a:off x="7058521" y="3704846"/>
            <a:ext cx="346157"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Connector</a:t>
            </a:r>
          </a:p>
        </p:txBody>
      </p:sp>
      <p:sp>
        <p:nvSpPr>
          <p:cNvPr id="227" name="TextBox 226">
            <a:extLst>
              <a:ext uri="{FF2B5EF4-FFF2-40B4-BE49-F238E27FC236}">
                <a16:creationId xmlns:a16="http://schemas.microsoft.com/office/drawing/2014/main" id="{771F7106-75BD-B6A7-AD75-BE87C3347357}"/>
              </a:ext>
            </a:extLst>
          </p:cNvPr>
          <p:cNvSpPr txBox="1"/>
          <p:nvPr/>
        </p:nvSpPr>
        <p:spPr>
          <a:xfrm>
            <a:off x="5993409" y="3704846"/>
            <a:ext cx="248718"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Rest API</a:t>
            </a:r>
          </a:p>
        </p:txBody>
      </p:sp>
    </p:spTree>
    <p:extLst>
      <p:ext uri="{BB962C8B-B14F-4D97-AF65-F5344CB8AC3E}">
        <p14:creationId xmlns:p14="http://schemas.microsoft.com/office/powerpoint/2010/main" val="5807411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99DCFC-F007-8C0E-D787-105D8B093844}"/>
              </a:ext>
            </a:extLst>
          </p:cNvPr>
          <p:cNvSpPr txBox="1">
            <a:spLocks/>
          </p:cNvSpPr>
          <p:nvPr/>
        </p:nvSpPr>
        <p:spPr>
          <a:xfrm>
            <a:off x="761454" y="3159125"/>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dirty="0">
                <a:ln>
                  <a:noFill/>
                </a:ln>
                <a:solidFill>
                  <a:srgbClr val="000000"/>
                </a:solidFill>
                <a:latin typeface="Segoe Sans Display Semibold"/>
              </a:rPr>
              <a:t>Industry specific scenarios</a:t>
            </a:r>
            <a:endParaRPr lang="en-US" dirty="0"/>
          </a:p>
        </p:txBody>
      </p:sp>
    </p:spTree>
    <p:extLst>
      <p:ext uri="{BB962C8B-B14F-4D97-AF65-F5344CB8AC3E}">
        <p14:creationId xmlns:p14="http://schemas.microsoft.com/office/powerpoint/2010/main" val="190529965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509D-78FE-ECBA-3A29-43A3E53733DD}"/>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8D20B08-780C-06E3-BF63-CC3B86B7782D}"/>
              </a:ext>
            </a:extLst>
          </p:cNvPr>
          <p:cNvSpPr txBox="1">
            <a:spLocks/>
          </p:cNvSpPr>
          <p:nvPr/>
        </p:nvSpPr>
        <p:spPr>
          <a:xfrm>
            <a:off x="761454" y="3159125"/>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marL="0" marR="0" lvl="0" indent="0" algn="l" defTabSz="2286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Segoe Sans Display Semibold"/>
                <a:sym typeface="Helvetica Neue"/>
              </a:rPr>
              <a:t>Function specific scenarios</a:t>
            </a:r>
            <a:endParaRPr kumimoji="0" lang="en-US" sz="3600" b="1" i="0" u="none" strike="noStrike" kern="1200" cap="none" spc="-50" normalizeH="0" baseline="0" noProof="0" dirty="0">
              <a:ln w="3175">
                <a:noFill/>
              </a:ln>
              <a:solidFill>
                <a:srgbClr val="091F2C"/>
              </a:solidFill>
              <a:effectLst/>
              <a:uLnTx/>
              <a:uFillTx/>
              <a:latin typeface="Segoe Sans Display Semibold"/>
              <a:sym typeface="Helvetica Neue"/>
            </a:endParaRPr>
          </a:p>
        </p:txBody>
      </p:sp>
    </p:spTree>
    <p:extLst>
      <p:ext uri="{BB962C8B-B14F-4D97-AF65-F5344CB8AC3E}">
        <p14:creationId xmlns:p14="http://schemas.microsoft.com/office/powerpoint/2010/main" val="274144684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1DA9A-EB74-345F-D7F6-ABA24A02CCA7}"/>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450C65C5-1596-4FEE-213C-BB8EEA59623E}"/>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rPr>
              <a:t>Customer service scenarios</a:t>
            </a:r>
            <a:endParaRPr lang="en-US"/>
          </a:p>
        </p:txBody>
      </p:sp>
      <p:sp>
        <p:nvSpPr>
          <p:cNvPr id="78" name="TextBox 77">
            <a:extLst>
              <a:ext uri="{FF2B5EF4-FFF2-40B4-BE49-F238E27FC236}">
                <a16:creationId xmlns:a16="http://schemas.microsoft.com/office/drawing/2014/main" id="{870E0A9E-11DB-E06C-4AF8-E8B5DA989E2A}"/>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553398F0-3150-4894-FB40-0ABDDA8D084E}"/>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6E949AB8-5283-A54F-8C79-405E83BCEA7D}"/>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B2CDF5AF-F4DC-1DD7-AA1C-824C180F257B}"/>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DB724ADE-3F4F-C69E-3D2A-B4032C442CAF}"/>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18AD48B2-16E4-1D8D-5A76-99BE7AFB2E5A}"/>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D1AF094B-556D-0D88-A924-5F847ED0F124}"/>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AC868BE0-3E48-1312-7FE6-755CCA6C122A}"/>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E6ED3D06-221E-7C00-F9D8-5330327C438C}"/>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8D340F70-D183-28F6-9147-4B4B2A5FFC1C}"/>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3F336D3B-D2C5-19BF-CB0F-7534DBF91F79}"/>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9398CF74-7AE9-C651-D76A-50F5ADC1777B}"/>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C683A03D-B62A-9637-C89E-515027960C99}"/>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F3B34263-1D8D-60FF-4F7E-22D394F09B98}"/>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79195EF7-2D45-27C1-1EFC-7F33729B2414}"/>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CBC68446-B4E5-A6DB-7241-85D658FA7230}"/>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92B6D7E3-6DC0-5528-1EDD-DAA3973D1429}"/>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7287B303-057D-BBA2-2F14-0B712946B2F8}"/>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2FC81F23-7D0C-1E09-07A8-F721527E296F}"/>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678593F8-8ABE-AAD9-3DC3-7C8B05DFE466}"/>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59" name="Oval 58">
            <a:extLst>
              <a:ext uri="{FF2B5EF4-FFF2-40B4-BE49-F238E27FC236}">
                <a16:creationId xmlns:a16="http://schemas.microsoft.com/office/drawing/2014/main" id="{7B746BFE-C22C-85A5-2946-E4DCAB44A9EF}"/>
              </a:ext>
              <a:ext uri="{C183D7F6-B498-43B3-948B-1728B52AA6E4}">
                <adec:decorative xmlns:adec="http://schemas.microsoft.com/office/drawing/2017/decorative" val="1"/>
              </a:ext>
            </a:extLst>
          </p:cNvPr>
          <p:cNvSpPr/>
          <p:nvPr/>
        </p:nvSpPr>
        <p:spPr bwMode="auto">
          <a:xfrm>
            <a:off x="3013091" y="3128512"/>
            <a:ext cx="283609" cy="283609"/>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60" name="Oval 59">
            <a:extLst>
              <a:ext uri="{FF2B5EF4-FFF2-40B4-BE49-F238E27FC236}">
                <a16:creationId xmlns:a16="http://schemas.microsoft.com/office/drawing/2014/main" id="{17E95561-003B-5425-42EB-757D83763FB3}"/>
              </a:ext>
              <a:ext uri="{C183D7F6-B498-43B3-948B-1728B52AA6E4}">
                <adec:decorative xmlns:adec="http://schemas.microsoft.com/office/drawing/2017/decorative" val="1"/>
              </a:ext>
            </a:extLst>
          </p:cNvPr>
          <p:cNvSpPr/>
          <p:nvPr/>
        </p:nvSpPr>
        <p:spPr bwMode="auto">
          <a:xfrm>
            <a:off x="2880520" y="2172623"/>
            <a:ext cx="283609" cy="283609"/>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61" name="Oval 60">
            <a:extLst>
              <a:ext uri="{FF2B5EF4-FFF2-40B4-BE49-F238E27FC236}">
                <a16:creationId xmlns:a16="http://schemas.microsoft.com/office/drawing/2014/main" id="{ACEB332F-B0EB-AFF5-D97F-A455061F0572}"/>
              </a:ext>
              <a:ext uri="{C183D7F6-B498-43B3-948B-1728B52AA6E4}">
                <adec:decorative xmlns:adec="http://schemas.microsoft.com/office/drawing/2017/decorative" val="1"/>
              </a:ext>
            </a:extLst>
          </p:cNvPr>
          <p:cNvSpPr/>
          <p:nvPr/>
        </p:nvSpPr>
        <p:spPr bwMode="auto">
          <a:xfrm>
            <a:off x="2729978" y="3128512"/>
            <a:ext cx="283609" cy="283609"/>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62" name="Oval 61">
            <a:extLst>
              <a:ext uri="{FF2B5EF4-FFF2-40B4-BE49-F238E27FC236}">
                <a16:creationId xmlns:a16="http://schemas.microsoft.com/office/drawing/2014/main" id="{2AC5DD22-1611-4AFE-F2C9-471C736AAE80}"/>
              </a:ext>
              <a:ext uri="{C183D7F6-B498-43B3-948B-1728B52AA6E4}">
                <adec:decorative xmlns:adec="http://schemas.microsoft.com/office/drawing/2017/decorative" val="1"/>
              </a:ext>
            </a:extLst>
          </p:cNvPr>
          <p:cNvSpPr/>
          <p:nvPr/>
        </p:nvSpPr>
        <p:spPr bwMode="auto">
          <a:xfrm>
            <a:off x="5243505" y="2172623"/>
            <a:ext cx="283609" cy="283609"/>
          </a:xfrm>
          <a:prstGeom prst="ellipse">
            <a:avLst/>
          </a:prstGeom>
          <a:solidFill>
            <a:srgbClr val="B1B3B3"/>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63" name="Oval 62">
            <a:extLst>
              <a:ext uri="{FF2B5EF4-FFF2-40B4-BE49-F238E27FC236}">
                <a16:creationId xmlns:a16="http://schemas.microsoft.com/office/drawing/2014/main" id="{E90A0E3C-EA11-F59B-444D-2E551C6BACC7}"/>
              </a:ext>
              <a:ext uri="{C183D7F6-B498-43B3-948B-1728B52AA6E4}">
                <adec:decorative xmlns:adec="http://schemas.microsoft.com/office/drawing/2017/decorative" val="1"/>
              </a:ext>
            </a:extLst>
          </p:cNvPr>
          <p:cNvSpPr/>
          <p:nvPr/>
        </p:nvSpPr>
        <p:spPr bwMode="auto">
          <a:xfrm>
            <a:off x="1583075" y="2172623"/>
            <a:ext cx="283609" cy="283609"/>
          </a:xfrm>
          <a:prstGeom prst="ellipse">
            <a:avLst/>
          </a:prstGeom>
          <a:solidFill>
            <a:srgbClr val="B1B3B3"/>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64" name="TextBox 63">
            <a:extLst>
              <a:ext uri="{FF2B5EF4-FFF2-40B4-BE49-F238E27FC236}">
                <a16:creationId xmlns:a16="http://schemas.microsoft.com/office/drawing/2014/main" id="{79BC9B27-2A30-F3A5-EA89-30C898562D9C}"/>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9A016E76-4E93-7A71-7A20-4F38C9227D8C}"/>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685706AE-9DFE-1BBD-C694-D0476E889F90}"/>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0EF7C24A-0E39-61B9-3F81-F607FA821F33}"/>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5CF8AB14-99E7-021B-1A0C-8F713D88BBAC}"/>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0BAFD988-1CC7-D713-1D33-89B4A61CE479}"/>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B6EA438E-505D-4539-CA42-C598FCDF277D}"/>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42B57447-CC88-AAAE-77D3-4B3EF33A5DD7}"/>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2A2F8EA6-B016-2D13-AC88-DC98FD335D0D}"/>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17749FD3-D1F8-DE87-148A-303203CD69B2}"/>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FA9AC02F-B238-34F4-ED48-9415E1B57BF7}"/>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3327B5CC-9180-B3F3-EE66-316AC8E719E8}"/>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solidFill>
                            <a:schemeClr val="bg1"/>
                          </a:solidFill>
                          <a:latin typeface="Segoe Sans Small" pitchFamily="2" charset="0"/>
                          <a:cs typeface="Segoe Sans Small" pitchFamily="2" charset="0"/>
                        </a:rPr>
                        <a:t>#</a:t>
                      </a:r>
                      <a:endParaRPr lang="en-IN">
                        <a:solidFill>
                          <a:schemeClr val="bg1"/>
                        </a:solidFill>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l"/>
                      <a:r>
                        <a:rPr lang="en-US" b="1" i="0">
                          <a:latin typeface="Segoe Sans Display Semibold"/>
                          <a:cs typeface="Segoe Sans Display Semibold"/>
                        </a:rPr>
                        <a:t>Scenarios to explore</a:t>
                      </a:r>
                      <a:endParaRPr lang="en-IN" b="1" i="0">
                        <a:latin typeface="Segoe Sans Display Semibold" pitchFamily="2" charset="0"/>
                        <a:cs typeface="Segoe Sans Display Semibold"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dirty="0">
                          <a:solidFill>
                            <a:schemeClr val="bg1"/>
                          </a:solidFill>
                          <a:latin typeface="Segoe Sans Display"/>
                          <a:cs typeface="Segoe Sans Display"/>
                        </a:rPr>
                        <a:t>01</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a:solidFill>
                            <a:srgbClr val="000000"/>
                          </a:solidFill>
                          <a:latin typeface="Segoe Sans Display" pitchFamily="2" charset="0"/>
                          <a:ea typeface="DM Sans 14pt ExtraLight"/>
                          <a:cs typeface="Segoe Sans Display" pitchFamily="2" charset="0"/>
                          <a:sym typeface="DM Sans ExtraLight"/>
                        </a:rPr>
                        <a:t>Customer Satisfaction Prediction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dirty="0">
                          <a:solidFill>
                            <a:schemeClr val="bg1"/>
                          </a:solidFill>
                          <a:latin typeface="Segoe Sans Display"/>
                          <a:cs typeface="Segoe Sans Display"/>
                        </a:rPr>
                        <a:t>02</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dirty="0">
                          <a:solidFill>
                            <a:srgbClr val="000000"/>
                          </a:solidFill>
                          <a:latin typeface="Segoe Sans Display" pitchFamily="2" charset="0"/>
                          <a:ea typeface="DM Sans 14pt ExtraLight"/>
                          <a:cs typeface="Segoe Sans Display" pitchFamily="2" charset="0"/>
                          <a:sym typeface="DM Sans ExtraLight"/>
                        </a:rPr>
                        <a:t>Personalized Cross-Sell/Upsell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dirty="0">
                          <a:solidFill>
                            <a:schemeClr val="bg1"/>
                          </a:solidFill>
                          <a:latin typeface="Segoe Sans Display"/>
                          <a:cs typeface="Segoe Sans Display"/>
                        </a:rPr>
                        <a:t>03</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a:solidFill>
                            <a:srgbClr val="000000"/>
                          </a:solidFill>
                          <a:latin typeface="Segoe Sans Display" pitchFamily="2" charset="0"/>
                          <a:ea typeface="DM Sans 14pt ExtraLight"/>
                          <a:cs typeface="Segoe Sans Display" pitchFamily="2" charset="0"/>
                          <a:sym typeface="DM Sans ExtraLight"/>
                        </a:rPr>
                        <a:t>Knowledge Metadata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dirty="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algn="l"/>
                      <a:r>
                        <a:rPr lang="en-IN" sz="1200" b="0" i="0">
                          <a:latin typeface="Segoe Sans Display" pitchFamily="2" charset="0"/>
                          <a:cs typeface="Segoe Sans Display" pitchFamily="2" charset="0"/>
                        </a:rPr>
                        <a:t>Document Compliance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dirty="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dirty="0">
                          <a:solidFill>
                            <a:srgbClr val="000000"/>
                          </a:solidFill>
                          <a:latin typeface="Segoe Sans Display" pitchFamily="2" charset="0"/>
                          <a:ea typeface="DM Sans 14pt ExtraLight"/>
                          <a:cs typeface="Segoe Sans Display" pitchFamily="2" charset="0"/>
                          <a:sym typeface="DM Sans ExtraLight"/>
                        </a:rPr>
                        <a:t>Customer Support Assist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Tree>
    <p:extLst>
      <p:ext uri="{BB962C8B-B14F-4D97-AF65-F5344CB8AC3E}">
        <p14:creationId xmlns:p14="http://schemas.microsoft.com/office/powerpoint/2010/main" val="220261095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31" name="Google Shape;163;p22">
            <a:extLst>
              <a:ext uri="{FF2B5EF4-FFF2-40B4-BE49-F238E27FC236}">
                <a16:creationId xmlns:a16="http://schemas.microsoft.com/office/drawing/2014/main" id="{438A784E-1249-3738-9C7B-8AABB91AEC73}"/>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Support Assistance Agent</a:t>
            </a:r>
          </a:p>
        </p:txBody>
      </p:sp>
      <p:sp>
        <p:nvSpPr>
          <p:cNvPr id="30" name="Google Shape;115;p20">
            <a:extLst>
              <a:ext uri="{FF2B5EF4-FFF2-40B4-BE49-F238E27FC236}">
                <a16:creationId xmlns:a16="http://schemas.microsoft.com/office/drawing/2014/main" id="{48C1ED25-D85D-E158-67C7-84F3B3DAFDB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36" name="TextBox 35">
            <a:extLst>
              <a:ext uri="{FF2B5EF4-FFF2-40B4-BE49-F238E27FC236}">
                <a16:creationId xmlns:a16="http://schemas.microsoft.com/office/drawing/2014/main" id="{673FB8BB-C400-A3C7-ACA8-2108BA04C83A}"/>
              </a:ext>
            </a:extLst>
          </p:cNvPr>
          <p:cNvSpPr txBox="1"/>
          <p:nvPr/>
        </p:nvSpPr>
        <p:spPr>
          <a:xfrm>
            <a:off x="695994"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rPr>
              <a:t>Empower customer support with real-time recommendations from your knowledge base to drive customer experience</a:t>
            </a:r>
          </a:p>
        </p:txBody>
      </p:sp>
      <p:sp>
        <p:nvSpPr>
          <p:cNvPr id="12" name="Google Shape;498;p32">
            <a:extLst>
              <a:ext uri="{FF2B5EF4-FFF2-40B4-BE49-F238E27FC236}">
                <a16:creationId xmlns:a16="http://schemas.microsoft.com/office/drawing/2014/main" id="{D7D2C0F7-1379-94AF-2882-4F10FBB03B6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There is manual intent identification, inefficient query categorization, inconsistent sentiment detection, and generic resolution responses</a:t>
            </a:r>
          </a:p>
        </p:txBody>
      </p:sp>
      <p:sp>
        <p:nvSpPr>
          <p:cNvPr id="37" name="Google Shape;498;p32">
            <a:extLst>
              <a:ext uri="{FF2B5EF4-FFF2-40B4-BE49-F238E27FC236}">
                <a16:creationId xmlns:a16="http://schemas.microsoft.com/office/drawing/2014/main" id="{11C4FA5E-E8FA-6F1C-6A3B-9D99A1B51AC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Sans Display"/>
                <a:ea typeface="+mn-ea"/>
                <a:cs typeface="Segoe UI" pitchFamily="34" charset="0"/>
                <a:sym typeface="DM Sans Light"/>
              </a:rPr>
              <a:t>AI Agent drives real-time intent identification, intelligent routing, and hyper-personalized recommendations</a:t>
            </a:r>
            <a:endParaRPr kumimoji="0" lang="en-GB" sz="1400" b="0" i="0" u="none" strike="noStrike" kern="0" cap="none" spc="0" normalizeH="0" baseline="0" noProof="0">
              <a:ln>
                <a:noFill/>
              </a:ln>
              <a:solidFill>
                <a:srgbClr val="091F2C"/>
              </a:solidFill>
              <a:effectLst/>
              <a:uLnTx/>
              <a:uFillTx/>
              <a:latin typeface="Segoe Sans Display"/>
              <a:ea typeface="+mn-ea"/>
              <a:cs typeface="Segoe UI" pitchFamily="34" charset="0"/>
              <a:sym typeface="DM Sans Light"/>
            </a:endParaRPr>
          </a:p>
        </p:txBody>
      </p:sp>
      <p:sp>
        <p:nvSpPr>
          <p:cNvPr id="15" name="Google Shape;498;p32">
            <a:extLst>
              <a:ext uri="{FF2B5EF4-FFF2-40B4-BE49-F238E27FC236}">
                <a16:creationId xmlns:a16="http://schemas.microsoft.com/office/drawing/2014/main" id="{FB077AB8-4B73-D918-B86C-06E276EE39E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Customer intent identification is manual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Cases or queries are routed either manually or based on pre-defined keywords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Agent assesses customer’s sentiment manually per their cognizance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search of knowledge database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Agent manually scans through entire document to spot resolution before responding to queries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Agents often struggle to craft responses that effectively incorporate past interactions and cases</a:t>
            </a:r>
          </a:p>
          <a:p>
            <a:pPr marL="0" marR="0" lvl="0" indent="0" algn="l" defTabSz="914400" rtl="0" eaLnBrk="1" fontAlgn="base" latinLnBrk="0" hangingPunct="1">
              <a:lnSpc>
                <a:spcPct val="90000"/>
              </a:lnSpc>
              <a:spcBef>
                <a:spcPct val="0"/>
              </a:spcBef>
              <a:spcAft>
                <a:spcPts val="1199"/>
              </a:spcAft>
              <a:buClrTx/>
              <a:buSzTx/>
              <a:buFontTx/>
              <a:buNone/>
              <a:tabLst/>
              <a:defRPr/>
            </a:pP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D8F08514-D0FC-1904-A38C-41167507A84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3CBCE10D-AE08-272F-2B61-FD4AF3E56D46}"/>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Analyzes customer messages in real-time to determine their intent and categorizes support requests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24" name="Google Shape;523;p32">
            <a:extLst>
              <a:ext uri="{FF2B5EF4-FFF2-40B4-BE49-F238E27FC236}">
                <a16:creationId xmlns:a16="http://schemas.microsoft.com/office/drawing/2014/main" id="{D5998C30-C1BA-22F7-32A5-B80F97C2A39D}"/>
              </a:ext>
            </a:extLst>
          </p:cNvPr>
          <p:cNvSpPr/>
          <p:nvPr/>
        </p:nvSpPr>
        <p:spPr>
          <a:xfrm>
            <a:off x="6215591" y="323675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Accesses customer profile, historical data and past interactions from CRM systems and data storages</a:t>
            </a:r>
          </a:p>
        </p:txBody>
      </p:sp>
      <p:sp>
        <p:nvSpPr>
          <p:cNvPr id="20" name="Google Shape;523;p32">
            <a:extLst>
              <a:ext uri="{FF2B5EF4-FFF2-40B4-BE49-F238E27FC236}">
                <a16:creationId xmlns:a16="http://schemas.microsoft.com/office/drawing/2014/main" id="{74B94CF5-63EB-D5E0-5ACE-8B56CF2E0D10}"/>
              </a:ext>
            </a:extLst>
          </p:cNvPr>
          <p:cNvSpPr/>
          <p:nvPr/>
        </p:nvSpPr>
        <p:spPr>
          <a:xfrm>
            <a:off x="6215591" y="424043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Detects emotional state of customer in real-time by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employing advanced algorithms to analyze text sentiment</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9" name="Google Shape;523;p32">
            <a:extLst>
              <a:ext uri="{FF2B5EF4-FFF2-40B4-BE49-F238E27FC236}">
                <a16:creationId xmlns:a16="http://schemas.microsoft.com/office/drawing/2014/main" id="{C18C14F9-FD0D-EFF8-DB96-7882CFC5865C}"/>
              </a:ext>
            </a:extLst>
          </p:cNvPr>
          <p:cNvSpPr/>
          <p:nvPr/>
        </p:nvSpPr>
        <p:spPr>
          <a:xfrm>
            <a:off x="6228415" y="5244119"/>
            <a:ext cx="2099734" cy="111381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Recommends step-by-step resolution procedure from relevant sections of knowledge docs incorporating customer emotion, agent profile, customer’s profile and historical data</a:t>
            </a:r>
          </a:p>
        </p:txBody>
      </p:sp>
      <p:sp>
        <p:nvSpPr>
          <p:cNvPr id="22" name="Google Shape;498;p32">
            <a:extLst>
              <a:ext uri="{FF2B5EF4-FFF2-40B4-BE49-F238E27FC236}">
                <a16:creationId xmlns:a16="http://schemas.microsoft.com/office/drawing/2014/main" id="{655AA245-CC94-744D-5091-3C35A9403E2C}"/>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5" name="Rounded Rectangle 44">
            <a:extLst>
              <a:ext uri="{FF2B5EF4-FFF2-40B4-BE49-F238E27FC236}">
                <a16:creationId xmlns:a16="http://schemas.microsoft.com/office/drawing/2014/main" id="{A0ACEC25-6D0E-5CA3-4137-D4A843F7C3BB}"/>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First Call Resolution rate </a:t>
            </a:r>
            <a:r>
              <a:rPr kumimoji="0" lang="en-US" sz="900" b="0" i="0" u="none" strike="noStrike" kern="1200" cap="none" spc="0" normalizeH="0" baseline="0" noProof="0">
                <a:ln>
                  <a:noFill/>
                </a:ln>
                <a:solidFill>
                  <a:srgbClr val="091F2C"/>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 faster issue resolution via automated and intent-based routing</a:t>
            </a:r>
          </a:p>
        </p:txBody>
      </p:sp>
      <p:sp>
        <p:nvSpPr>
          <p:cNvPr id="49" name="Rounded Rectangle 48">
            <a:extLst>
              <a:ext uri="{FF2B5EF4-FFF2-40B4-BE49-F238E27FC236}">
                <a16:creationId xmlns:a16="http://schemas.microsoft.com/office/drawing/2014/main" id="{214FF996-D919-9BD7-1182-D090AEA7FCCE}"/>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Issue Resolution time → </a:t>
            </a: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quicker resolution with accurate and relevant knowledge available in real-time</a:t>
            </a:r>
          </a:p>
        </p:txBody>
      </p:sp>
      <p:sp>
        <p:nvSpPr>
          <p:cNvPr id="51" name="Rounded Rectangle 50">
            <a:extLst>
              <a:ext uri="{FF2B5EF4-FFF2-40B4-BE49-F238E27FC236}">
                <a16:creationId xmlns:a16="http://schemas.microsoft.com/office/drawing/2014/main" id="{E5101CA5-4863-9D60-C15A-C39FFEAE7298}"/>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Customer Satisfaction score → </a:t>
            </a: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personalized, empathetic interactions, with quick resolution increase customer satisfaction</a:t>
            </a:r>
          </a:p>
        </p:txBody>
      </p:sp>
      <p:sp>
        <p:nvSpPr>
          <p:cNvPr id="11" name="Google Shape;498;p32">
            <a:extLst>
              <a:ext uri="{FF2B5EF4-FFF2-40B4-BE49-F238E27FC236}">
                <a16:creationId xmlns:a16="http://schemas.microsoft.com/office/drawing/2014/main" id="{BBE6125C-62BE-71FD-F07A-2E82A89C0BF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6A4665C8-A20A-C2DA-10A6-D708671FB09E}"/>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Support Agent</a:t>
            </a:r>
          </a:p>
        </p:txBody>
      </p:sp>
      <p:sp>
        <p:nvSpPr>
          <p:cNvPr id="14" name="Google Shape;523;p32">
            <a:extLst>
              <a:ext uri="{FF2B5EF4-FFF2-40B4-BE49-F238E27FC236}">
                <a16:creationId xmlns:a16="http://schemas.microsoft.com/office/drawing/2014/main" id="{93164D55-8F46-2062-9982-167E1F917F7D}"/>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rgbClr val="FFFFFF"/>
                </a:solidFill>
                <a:effectLst/>
                <a:uLnTx/>
                <a:uFillTx/>
                <a:latin typeface="Segoe Sans Display" pitchFamily="2" charset="0"/>
                <a:ea typeface="DM Sans 14pt"/>
                <a:cs typeface="Segoe Sans Display" pitchFamily="2" charset="0"/>
                <a:sym typeface="DM Sans"/>
              </a:rPr>
              <a:t>From</a:t>
            </a:r>
          </a:p>
        </p:txBody>
      </p:sp>
      <p:cxnSp>
        <p:nvCxnSpPr>
          <p:cNvPr id="34" name="Straight Connector 33">
            <a:extLst>
              <a:ext uri="{FF2B5EF4-FFF2-40B4-BE49-F238E27FC236}">
                <a16:creationId xmlns:a16="http://schemas.microsoft.com/office/drawing/2014/main" id="{1AAAFB00-BFA5-DA1E-9DF4-5C586D7EEFC8}"/>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DE483F2A-3004-37B4-6B81-42E3BD953368}"/>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 name="Google Shape;523;p32">
            <a:extLst>
              <a:ext uri="{FF2B5EF4-FFF2-40B4-BE49-F238E27FC236}">
                <a16:creationId xmlns:a16="http://schemas.microsoft.com/office/drawing/2014/main" id="{3940CA07-C76B-1186-C6F9-23B2ADCB7FFE}"/>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rgbClr val="FFFFFF"/>
                </a:solidFill>
                <a:effectLst/>
                <a:uLnTx/>
                <a:uFillTx/>
                <a:latin typeface="Segoe Sans Display" pitchFamily="2" charset="0"/>
                <a:ea typeface="DM Sans 14pt"/>
                <a:cs typeface="Segoe Sans Display" pitchFamily="2" charset="0"/>
                <a:sym typeface="DM Sans"/>
              </a:rPr>
              <a:t>To</a:t>
            </a:r>
          </a:p>
        </p:txBody>
      </p:sp>
      <p:sp>
        <p:nvSpPr>
          <p:cNvPr id="48" name="Arrow: Up 56">
            <a:extLst>
              <a:ext uri="{FF2B5EF4-FFF2-40B4-BE49-F238E27FC236}">
                <a16:creationId xmlns:a16="http://schemas.microsoft.com/office/drawing/2014/main" id="{E6719999-8FC0-691B-C7DC-681FCE022CCF}"/>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Arrow: Up 56">
            <a:extLst>
              <a:ext uri="{FF2B5EF4-FFF2-40B4-BE49-F238E27FC236}">
                <a16:creationId xmlns:a16="http://schemas.microsoft.com/office/drawing/2014/main" id="{5D3ADE7C-7743-C9A2-FBAD-3469392FD76E}"/>
              </a:ext>
              <a:ext uri="{C183D7F6-B498-43B3-948B-1728B52AA6E4}">
                <adec:decorative xmlns:adec="http://schemas.microsoft.com/office/drawing/2017/decorative" val="1"/>
              </a:ext>
            </a:extLst>
          </p:cNvPr>
          <p:cNvSpPr/>
          <p:nvPr/>
        </p:nvSpPr>
        <p:spPr>
          <a:xfrm rot="10800000">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Arrow: Up 56">
            <a:extLst>
              <a:ext uri="{FF2B5EF4-FFF2-40B4-BE49-F238E27FC236}">
                <a16:creationId xmlns:a16="http://schemas.microsoft.com/office/drawing/2014/main" id="{D8B52D6A-F243-A372-116A-0D033884C12D}"/>
              </a:ext>
              <a:ext uri="{C183D7F6-B498-43B3-948B-1728B52AA6E4}">
                <adec:decorative xmlns:adec="http://schemas.microsoft.com/office/drawing/2017/decorative" val="1"/>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052666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76F75-733E-A455-DB9B-761C92B39C8A}"/>
            </a:ext>
          </a:extLst>
        </p:cNvPr>
        <p:cNvGrpSpPr/>
        <p:nvPr/>
      </p:nvGrpSpPr>
      <p:grpSpPr>
        <a:xfrm>
          <a:off x="0" y="0"/>
          <a:ext cx="0" cy="0"/>
          <a:chOff x="0" y="0"/>
          <a:chExt cx="0" cy="0"/>
        </a:xfrm>
      </p:grpSpPr>
      <p:sp>
        <p:nvSpPr>
          <p:cNvPr id="6" name="Google Shape;163;p22">
            <a:extLst>
              <a:ext uri="{FF2B5EF4-FFF2-40B4-BE49-F238E27FC236}">
                <a16:creationId xmlns:a16="http://schemas.microsoft.com/office/drawing/2014/main" id="{5E1D8724-AE84-8454-BD02-B88F0C8AE93B}"/>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Support Assistance Agent</a:t>
            </a:r>
          </a:p>
        </p:txBody>
      </p:sp>
      <p:sp>
        <p:nvSpPr>
          <p:cNvPr id="9" name="TextBox 8">
            <a:extLst>
              <a:ext uri="{FF2B5EF4-FFF2-40B4-BE49-F238E27FC236}">
                <a16:creationId xmlns:a16="http://schemas.microsoft.com/office/drawing/2014/main" id="{929A3AAD-0C57-0F3C-53F8-7E4FCD3C4DE6}"/>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Empower customer support with real-time recommendations from your knowledge base to drive customer experience</a:t>
            </a:r>
            <a:endParaRPr kumimoji="0" lang="en-US" sz="1400" b="1"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endParaRPr>
          </a:p>
        </p:txBody>
      </p:sp>
      <p:sp>
        <p:nvSpPr>
          <p:cNvPr id="7" name="TextBox 6">
            <a:extLst>
              <a:ext uri="{FF2B5EF4-FFF2-40B4-BE49-F238E27FC236}">
                <a16:creationId xmlns:a16="http://schemas.microsoft.com/office/drawing/2014/main" id="{D308D2A6-8A27-CDD0-7C5C-117391A34FA6}"/>
              </a:ext>
            </a:extLst>
          </p:cNvPr>
          <p:cNvSpPr txBox="1"/>
          <p:nvPr/>
        </p:nvSpPr>
        <p:spPr>
          <a:xfrm>
            <a:off x="740798" y="500370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E0D6EBB8-C5BF-7FF6-ADF7-20F83EE474CA}"/>
              </a:ext>
            </a:extLst>
          </p:cNvPr>
          <p:cNvSpPr txBox="1"/>
          <p:nvPr/>
        </p:nvSpPr>
        <p:spPr>
          <a:xfrm>
            <a:off x="2076802" y="4887678"/>
            <a:ext cx="2298101" cy="646074"/>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Cross-Sell/Upsell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Knowledge Metadata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Document Compliance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Satisfaction Prediction Agent</a:t>
            </a:r>
          </a:p>
        </p:txBody>
      </p:sp>
      <p:sp>
        <p:nvSpPr>
          <p:cNvPr id="35" name="Rounded Rectangle 19">
            <a:extLst>
              <a:ext uri="{FF2B5EF4-FFF2-40B4-BE49-F238E27FC236}">
                <a16:creationId xmlns:a16="http://schemas.microsoft.com/office/drawing/2014/main" id="{CB6966CD-A8DF-2C08-4BD9-2D9B7ED9E55C}"/>
              </a:ext>
            </a:extLst>
          </p:cNvPr>
          <p:cNvSpPr/>
          <p:nvPr/>
        </p:nvSpPr>
        <p:spPr>
          <a:xfrm>
            <a:off x="695993" y="5673789"/>
            <a:ext cx="3705033" cy="84089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Structured omnichannel support workflows with integrated CRM and knowledge systems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Defined escalation paths, intent classification, and resolution procedures within support operations</a:t>
            </a:r>
          </a:p>
        </p:txBody>
      </p:sp>
      <p:sp>
        <p:nvSpPr>
          <p:cNvPr id="285" name="Rounded Rectangle 284">
            <a:extLst>
              <a:ext uri="{FF2B5EF4-FFF2-40B4-BE49-F238E27FC236}">
                <a16:creationId xmlns:a16="http://schemas.microsoft.com/office/drawing/2014/main" id="{D1E6C6C7-97AF-414B-9B01-94100EB25DC9}"/>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81" name="Rounded Rectangle 280">
            <a:extLst>
              <a:ext uri="{FF2B5EF4-FFF2-40B4-BE49-F238E27FC236}">
                <a16:creationId xmlns:a16="http://schemas.microsoft.com/office/drawing/2014/main" id="{640E367C-2C9C-4E48-131A-BF073DF70F33}"/>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8" name="Rounded Rectangle 37">
            <a:extLst>
              <a:ext uri="{FF2B5EF4-FFF2-40B4-BE49-F238E27FC236}">
                <a16:creationId xmlns:a16="http://schemas.microsoft.com/office/drawing/2014/main" id="{EC2A1A48-18F5-649E-E880-DFA69FA0D539}"/>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2382CA45-7516-D066-1346-F8162CE4BDA5}"/>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64065B50-69B1-4B3D-32BD-C03C56F67554}"/>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7" name="Rounded Rectangle 166">
            <a:extLst>
              <a:ext uri="{FF2B5EF4-FFF2-40B4-BE49-F238E27FC236}">
                <a16:creationId xmlns:a16="http://schemas.microsoft.com/office/drawing/2014/main" id="{B571728F-32C1-693D-3FEE-E4923DEFA446}"/>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6" name="Rounded Rectangle 165">
            <a:extLst>
              <a:ext uri="{FF2B5EF4-FFF2-40B4-BE49-F238E27FC236}">
                <a16:creationId xmlns:a16="http://schemas.microsoft.com/office/drawing/2014/main" id="{B0C30FC4-0B63-A485-B70C-ABF50B4BFB9F}"/>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416ED9AF-7DC9-3881-5DD9-3E0DC492F113}"/>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0" name="Rounded Rectangle 159">
            <a:extLst>
              <a:ext uri="{FF2B5EF4-FFF2-40B4-BE49-F238E27FC236}">
                <a16:creationId xmlns:a16="http://schemas.microsoft.com/office/drawing/2014/main" id="{DADA5576-572D-E05D-5E9F-88412E0167FA}"/>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0" name="Rounded Rectangle 49">
            <a:extLst>
              <a:ext uri="{FF2B5EF4-FFF2-40B4-BE49-F238E27FC236}">
                <a16:creationId xmlns:a16="http://schemas.microsoft.com/office/drawing/2014/main" id="{6CA0B20D-85DF-E2BE-D76B-F2BD0F35D03C}"/>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DA5094FC-0A36-6E5D-5815-967D5205501B}"/>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E18D2F28-D321-043E-2784-EAB6EEDB3A5F}"/>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Support agent</a:t>
            </a:r>
          </a:p>
        </p:txBody>
      </p:sp>
      <p:sp>
        <p:nvSpPr>
          <p:cNvPr id="36" name="Rounded Rectangle 35">
            <a:extLst>
              <a:ext uri="{FF2B5EF4-FFF2-40B4-BE49-F238E27FC236}">
                <a16:creationId xmlns:a16="http://schemas.microsoft.com/office/drawing/2014/main" id="{615F1951-52D7-81AF-6F22-27E0CC0FD24C}"/>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3" name="Rounded Rectangle 19">
            <a:extLst>
              <a:ext uri="{FF2B5EF4-FFF2-40B4-BE49-F238E27FC236}">
                <a16:creationId xmlns:a16="http://schemas.microsoft.com/office/drawing/2014/main" id="{41281417-442C-EB66-D86C-A165A79D4C64}"/>
              </a:ext>
              <a:ext uri="{C183D7F6-B498-43B3-948B-1728B52AA6E4}">
                <adec:decorative xmlns:adec="http://schemas.microsoft.com/office/drawing/2017/decorative" val="1"/>
              </a:ext>
            </a:extLst>
          </p:cNvPr>
          <p:cNvSpPr/>
          <p:nvPr/>
        </p:nvSpPr>
        <p:spPr>
          <a:xfrm>
            <a:off x="695993" y="4798782"/>
            <a:ext cx="3705033" cy="7775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3E1397BC-9274-C6E4-84CF-B273626626F2}"/>
              </a:ext>
              <a:ext uri="{C183D7F6-B498-43B3-948B-1728B52AA6E4}">
                <adec:decorative xmlns:adec="http://schemas.microsoft.com/office/drawing/2017/decorative" val="1"/>
              </a:ext>
            </a:extLst>
          </p:cNvPr>
          <p:cNvSpPr/>
          <p:nvPr/>
        </p:nvSpPr>
        <p:spPr>
          <a:xfrm>
            <a:off x="707186" y="1629871"/>
            <a:ext cx="3693840" cy="3071501"/>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endParaRPr kumimoji="0" lang="en-GB" sz="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Light"/>
              </a:rPr>
              <a:t>Must integrate data from CRM and communications channels (Teams, Outlook,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Light"/>
              </a:rPr>
              <a:t>PII / Sensitive info: customer information and messages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Light"/>
              </a:rPr>
              <a:t>Requires high quality knowledge articles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Light"/>
              </a:rPr>
              <a:t>CRM pipeline data (CSV,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Light"/>
              </a:rPr>
              <a:t>Communication Data (.msg/.txt,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Light"/>
              </a:rPr>
              <a:t>Knowledge content (PDF,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Light"/>
              </a:rPr>
              <a:t>Advanced algorithms to analyze text sentiment</a:t>
            </a:r>
          </a:p>
        </p:txBody>
      </p:sp>
      <p:sp>
        <p:nvSpPr>
          <p:cNvPr id="94" name="TextBox 93">
            <a:extLst>
              <a:ext uri="{FF2B5EF4-FFF2-40B4-BE49-F238E27FC236}">
                <a16:creationId xmlns:a16="http://schemas.microsoft.com/office/drawing/2014/main" id="{3AF4ADA9-3ACF-F07A-A6A4-6AB18778402E}"/>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07D9AF41-E5B5-22D0-CC18-8E54BE272C0E}"/>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5EF1419D-019B-A88A-E8C1-532DB5A2A870}"/>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5E16F81E-A144-954B-44DB-6A2C8DB12488}"/>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F292BC17-D623-A5FB-F72F-2C8EF8B8B53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B31C63B-8E40-5DE6-8D9D-A99228EEA105}"/>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8379CD17-7107-5FEF-8196-92D4D5B67A80}"/>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941650EF-00CB-1BDB-94F7-6340886AFD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3053A643-6235-FB76-8C1B-ABC2429B5763}"/>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27BD1DF3-6688-7F20-BFEA-7D8786C70B15}"/>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D018E2D1-4D9C-1C9E-02AE-EBC8FAEEBAD6}"/>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B0AA7483-8C72-8CC5-08CC-46783C1BD65C}"/>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C1BDF3A9-D3B7-5A2E-36B1-8F8C6E378918}"/>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0DFE23F8-EC66-110B-0C0A-192BE42994F7}"/>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854840D0-A271-7F73-4996-33F1718EF5FC}"/>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CF91B237-F9A7-B5E9-BCEF-F7E7B22DCDF4}"/>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D283E218-3168-06D7-F66F-D8C0F221ABA4}"/>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43BBA0BA-803E-2B23-768E-02DC06CF9EF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64A334BF-09BD-69E9-EA3C-1B22CFEAE14B}"/>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962D5241-FC35-15D8-2BD9-46AD5B482DBC}"/>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F02FA889-53EE-1FBC-157B-FD7F5FE24344}"/>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8CC0E1EA-81B9-2D53-BB38-0580398E0E3E}"/>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FE50187C-EBDD-DAD9-81F9-31FE2B966B1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690B54C6-1DE3-35F4-626B-D628CC0F49CB}"/>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D245B0B5-E774-81AD-51FE-30F76289B64B}"/>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8FAC672C-8D8E-7AF0-EDDC-1B763CD933F4}"/>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2762715A-214E-54CD-99D6-7E9899C6032E}"/>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754A78F8-5EB6-3A4E-6B68-145C7134A8A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C7AFB8AA-7B85-6B8C-7BFA-D57F2C69F89D}"/>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1EA6B06D-AE0D-7824-B5F5-D0942ABFCE80}"/>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AAA8C52E-0CEC-E305-48DD-3AEA67D6F18C}"/>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173" name="TextBox 172">
            <a:extLst>
              <a:ext uri="{FF2B5EF4-FFF2-40B4-BE49-F238E27FC236}">
                <a16:creationId xmlns:a16="http://schemas.microsoft.com/office/drawing/2014/main" id="{28EEDB0D-6ABB-2B57-20D1-0CFFCDD4F45A}"/>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63F2449A-5E53-57F2-167D-E364925690E3}"/>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8B049607-7470-740A-9D54-716CD000D7C8}"/>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54E43130-2D36-77BA-28BA-4AED5EEE2F6C}"/>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D072655E-F9C6-0BED-CA51-B02F082BAABF}"/>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B95EE674-ECAA-3455-6696-052686BD8FDA}"/>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F3A7984F-0AB2-62EC-9251-6B2230FE91AB}"/>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CA4916BF-9A8A-44F4-A485-D93CA639E0AA}"/>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60DC073A-FF7E-D690-1274-14766D51BD69}"/>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3935D483-8A22-52A5-5F23-28D85AC7B33B}"/>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8DCD549F-B189-F6E4-FB2D-3733F634C50E}"/>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0928A17B-86ED-1576-D349-25E392AF9E8C}"/>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F735E328-0B14-F6CE-7579-CD8C1481B712}"/>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5A793454-A2E5-0B4B-182B-C76D1F644B6F}"/>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89" name="Rounded Rectangle 288">
            <a:extLst>
              <a:ext uri="{FF2B5EF4-FFF2-40B4-BE49-F238E27FC236}">
                <a16:creationId xmlns:a16="http://schemas.microsoft.com/office/drawing/2014/main" id="{E161F3CD-4DFD-474B-6F83-1065E2050EB0}"/>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Intent Analyzer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(Analyzes customer messages to determine intent and categorize support requests)</a:t>
            </a:r>
          </a:p>
        </p:txBody>
      </p:sp>
      <p:sp>
        <p:nvSpPr>
          <p:cNvPr id="290" name="Rounded Rectangle 289">
            <a:extLst>
              <a:ext uri="{FF2B5EF4-FFF2-40B4-BE49-F238E27FC236}">
                <a16:creationId xmlns:a16="http://schemas.microsoft.com/office/drawing/2014/main" id="{5F614643-2629-3E3F-98CE-CFFFA1752AAE}"/>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Sentiment Detector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(Accesses customer profile, historical data, and past interactions with CRM systems and data storages. Detects emotional state of customer in real-time by analyzing text sentiment </a:t>
            </a:r>
          </a:p>
        </p:txBody>
      </p:sp>
      <p:sp>
        <p:nvSpPr>
          <p:cNvPr id="291" name="Rounded Rectangle 290">
            <a:extLst>
              <a:ext uri="{FF2B5EF4-FFF2-40B4-BE49-F238E27FC236}">
                <a16:creationId xmlns:a16="http://schemas.microsoft.com/office/drawing/2014/main" id="{E98C13C2-A814-8BC0-6A7E-560077028FA7}"/>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Resolution Provider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(Recommends step by step resolution procedures from relevant knowledge docs, incorporating customer emotion</a:t>
            </a:r>
          </a:p>
        </p:txBody>
      </p:sp>
      <p:sp>
        <p:nvSpPr>
          <p:cNvPr id="293" name="Rounded Rectangle 292">
            <a:extLst>
              <a:ext uri="{FF2B5EF4-FFF2-40B4-BE49-F238E27FC236}">
                <a16:creationId xmlns:a16="http://schemas.microsoft.com/office/drawing/2014/main" id="{DBD3678A-95FE-0091-2815-671353683842}"/>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D1FABF44-B3CD-6B17-3ECD-0FC9F08370CE}"/>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F6432B95-2157-48F9-ABB3-ABDC06E5C2F0}"/>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Tree>
    <p:extLst>
      <p:ext uri="{BB962C8B-B14F-4D97-AF65-F5344CB8AC3E}">
        <p14:creationId xmlns:p14="http://schemas.microsoft.com/office/powerpoint/2010/main" val="379654045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C85B-8B65-33F3-0F3C-D3ABAD1CFF0E}"/>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FD10F8AC-2C48-5AE1-21CC-043B846ADD33}"/>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dirty="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30" name="Google Shape;115;p20">
            <a:extLst>
              <a:ext uri="{FF2B5EF4-FFF2-40B4-BE49-F238E27FC236}">
                <a16:creationId xmlns:a16="http://schemas.microsoft.com/office/drawing/2014/main" id="{3D2378D4-8CA7-D1B7-DF97-B97945BFC073}"/>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31" name="Google Shape;163;p22">
            <a:extLst>
              <a:ext uri="{FF2B5EF4-FFF2-40B4-BE49-F238E27FC236}">
                <a16:creationId xmlns:a16="http://schemas.microsoft.com/office/drawing/2014/main" id="{B2DE44B0-16D6-9E34-542F-E39F6999E0BA}"/>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sym typeface="DM Sans ExtraLight"/>
              </a:rPr>
              <a:t>Personalized Cross-Sell/Upsell Agent</a:t>
            </a:r>
          </a:p>
        </p:txBody>
      </p:sp>
      <p:sp>
        <p:nvSpPr>
          <p:cNvPr id="36" name="TextBox 35">
            <a:extLst>
              <a:ext uri="{FF2B5EF4-FFF2-40B4-BE49-F238E27FC236}">
                <a16:creationId xmlns:a16="http://schemas.microsoft.com/office/drawing/2014/main" id="{57DDA339-6FA1-0A33-3CA3-7BF684451ED7}"/>
              </a:ext>
            </a:extLst>
          </p:cNvPr>
          <p:cNvSpPr txBox="1"/>
          <p:nvPr/>
        </p:nvSpPr>
        <p:spPr>
          <a:xfrm>
            <a:off x="695994"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Automatically identify customer preferences/patterns and deliver hyper-personalized upsell/cross-sell recommendations to human agents</a:t>
            </a:r>
          </a:p>
        </p:txBody>
      </p:sp>
      <p:sp>
        <p:nvSpPr>
          <p:cNvPr id="12" name="Google Shape;498;p32">
            <a:extLst>
              <a:ext uri="{FF2B5EF4-FFF2-40B4-BE49-F238E27FC236}">
                <a16:creationId xmlns:a16="http://schemas.microsoft.com/office/drawing/2014/main" id="{CE72E497-0FF8-02D4-1294-54A87712A08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Manual and reactive sales offerings result in missed opportunities owing to lack of real-time contextualization and personalization</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37" name="Google Shape;498;p32">
            <a:extLst>
              <a:ext uri="{FF2B5EF4-FFF2-40B4-BE49-F238E27FC236}">
                <a16:creationId xmlns:a16="http://schemas.microsoft.com/office/drawing/2014/main" id="{3BA0DD23-B3F6-5B27-FD69-5112BE69C8BD}"/>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AI-driven automation enables proactive, hyper-personalized sales recommendations for human agents by analyzing customer data</a:t>
            </a:r>
            <a:endParaRPr kumimoji="0" lang="en-GB" sz="14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p:txBody>
      </p:sp>
      <p:sp>
        <p:nvSpPr>
          <p:cNvPr id="15" name="Google Shape;498;p32">
            <a:extLst>
              <a:ext uri="{FF2B5EF4-FFF2-40B4-BE49-F238E27FC236}">
                <a16:creationId xmlns:a16="http://schemas.microsoft.com/office/drawing/2014/main" id="{0A78DC0C-BE1C-2A8C-D72B-5214E4AD226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Customer historical data is gathered and interpreted manually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Lack of real-time insights causes missed contextual selling opportunities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Sales messages are often generic and not tailored to individual customer profiles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Minimal qualified / high propensity leads routed to the sales teams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p:txBody>
      </p:sp>
      <p:sp>
        <p:nvSpPr>
          <p:cNvPr id="5" name="Google Shape;523;p32">
            <a:extLst>
              <a:ext uri="{FF2B5EF4-FFF2-40B4-BE49-F238E27FC236}">
                <a16:creationId xmlns:a16="http://schemas.microsoft.com/office/drawing/2014/main" id="{0C79F842-D2EC-E90A-F4E2-CA038D35FC14}"/>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Continuously monitors and analyzes customer historical data to identify patterns and triggers for potential upsell/cross-sell opportunities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3" name="Google Shape;523;p32">
            <a:extLst>
              <a:ext uri="{FF2B5EF4-FFF2-40B4-BE49-F238E27FC236}">
                <a16:creationId xmlns:a16="http://schemas.microsoft.com/office/drawing/2014/main" id="{909E0E39-63FB-0496-1881-A28929B621C0}"/>
              </a:ext>
            </a:extLst>
          </p:cNvPr>
          <p:cNvSpPr/>
          <p:nvPr/>
        </p:nvSpPr>
        <p:spPr>
          <a:xfrm>
            <a:off x="6215591" y="323675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Generates contextual sales recommendations for human agents based on customer persona, purchase journey, and historical needs, etc.</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6" name="Google Shape;523;p32">
            <a:extLst>
              <a:ext uri="{FF2B5EF4-FFF2-40B4-BE49-F238E27FC236}">
                <a16:creationId xmlns:a16="http://schemas.microsoft.com/office/drawing/2014/main" id="{4D53763C-20B6-00B4-06DC-C0FA8D8477A0}"/>
              </a:ext>
            </a:extLst>
          </p:cNvPr>
          <p:cNvSpPr/>
          <p:nvPr/>
        </p:nvSpPr>
        <p:spPr>
          <a:xfrm>
            <a:off x="6215591" y="424043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Routes warm or qualified leads to the sales team for further follow-up</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6" name="Rounded Rectangle 15">
            <a:extLst>
              <a:ext uri="{FF2B5EF4-FFF2-40B4-BE49-F238E27FC236}">
                <a16:creationId xmlns:a16="http://schemas.microsoft.com/office/drawing/2014/main" id="{48A67C8E-3718-AF18-B6F1-70523760CF2B}"/>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Conversion Ratio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Hyper-personalized sales messaging significantly boosts conversion rates</a:t>
            </a:r>
          </a:p>
        </p:txBody>
      </p:sp>
      <p:sp>
        <p:nvSpPr>
          <p:cNvPr id="23" name="Rounded Rectangle 22">
            <a:extLst>
              <a:ext uri="{FF2B5EF4-FFF2-40B4-BE49-F238E27FC236}">
                <a16:creationId xmlns:a16="http://schemas.microsoft.com/office/drawing/2014/main" id="{70BF66FE-4B66-B4E2-CD94-B584FFABB1CD}"/>
              </a:ext>
            </a:extLst>
          </p:cNvPr>
          <p:cNvSpPr/>
          <p:nvPr/>
        </p:nvSpPr>
        <p:spPr>
          <a:xfrm>
            <a:off x="8700922" y="2894281"/>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Sales velocity​→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Real-time identification of upsell/cross-sell opportunities accelerates sales process</a:t>
            </a:r>
          </a:p>
        </p:txBody>
      </p:sp>
      <p:sp>
        <p:nvSpPr>
          <p:cNvPr id="27" name="Rounded Rectangle 26">
            <a:extLst>
              <a:ext uri="{FF2B5EF4-FFF2-40B4-BE49-F238E27FC236}">
                <a16:creationId xmlns:a16="http://schemas.microsoft.com/office/drawing/2014/main" id="{039E7CAF-BAD5-599E-2A9C-7DFA296F2368}"/>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Average cost per sales rep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Automation of lead routing and sales messaging reduces the operational costs</a:t>
            </a:r>
          </a:p>
        </p:txBody>
      </p:sp>
      <p:sp>
        <p:nvSpPr>
          <p:cNvPr id="35" name="Google Shape;516;p32">
            <a:extLst>
              <a:ext uri="{FF2B5EF4-FFF2-40B4-BE49-F238E27FC236}">
                <a16:creationId xmlns:a16="http://schemas.microsoft.com/office/drawing/2014/main" id="{C0354596-4A91-1A15-67AC-C88F21C1487B}"/>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Segoe Sans Display" pitchFamily="2" charset="0"/>
                <a:ea typeface="DM Sans 14pt Medium"/>
                <a:cs typeface="Segoe Sans Display" pitchFamily="2" charset="0"/>
                <a:sym typeface="DM Sans Medium"/>
              </a:rPr>
              <a:t>Customer Support</a:t>
            </a:r>
          </a:p>
        </p:txBody>
      </p:sp>
      <p:sp>
        <p:nvSpPr>
          <p:cNvPr id="38" name="Google Shape;516;p32">
            <a:extLst>
              <a:ext uri="{FF2B5EF4-FFF2-40B4-BE49-F238E27FC236}">
                <a16:creationId xmlns:a16="http://schemas.microsoft.com/office/drawing/2014/main" id="{E1B7835B-A672-035A-DB83-75AAE9C6AC4E}"/>
              </a:ext>
            </a:extLst>
          </p:cNvPr>
          <p:cNvSpPr/>
          <p:nvPr/>
        </p:nvSpPr>
        <p:spPr>
          <a:xfrm>
            <a:off x="1020972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Sales Representative</a:t>
            </a:r>
          </a:p>
        </p:txBody>
      </p:sp>
      <p:sp>
        <p:nvSpPr>
          <p:cNvPr id="14" name="Google Shape;523;p32">
            <a:extLst>
              <a:ext uri="{FF2B5EF4-FFF2-40B4-BE49-F238E27FC236}">
                <a16:creationId xmlns:a16="http://schemas.microsoft.com/office/drawing/2014/main" id="{76EDC41A-CC67-0B7C-5486-EF92629B17F0}"/>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rgbClr val="FFFFFF"/>
                </a:solidFill>
                <a:effectLst/>
                <a:uLnTx/>
                <a:uFillTx/>
                <a:latin typeface="Segoe Sans Display" pitchFamily="2" charset="0"/>
                <a:ea typeface="DM Sans 14pt"/>
                <a:cs typeface="Segoe Sans Display" pitchFamily="2" charset="0"/>
                <a:sym typeface="DM Sans"/>
              </a:rPr>
              <a:t>From</a:t>
            </a:r>
          </a:p>
        </p:txBody>
      </p:sp>
      <p:sp>
        <p:nvSpPr>
          <p:cNvPr id="17" name="Google Shape;498;p32">
            <a:extLst>
              <a:ext uri="{FF2B5EF4-FFF2-40B4-BE49-F238E27FC236}">
                <a16:creationId xmlns:a16="http://schemas.microsoft.com/office/drawing/2014/main" id="{0D7AF30E-6A93-FB77-73B2-F1BF7E134881}"/>
              </a:ext>
              <a:ext uri="{C183D7F6-B498-43B3-948B-1728B52AA6E4}">
                <adec:decorative xmlns:adec="http://schemas.microsoft.com/office/drawing/2017/decorative" val="1"/>
              </a:ext>
            </a:extLst>
          </p:cNvPr>
          <p:cNvSpPr/>
          <p:nvPr/>
        </p:nvSpPr>
        <p:spPr>
          <a:xfrm>
            <a:off x="6052780"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cxnSp>
        <p:nvCxnSpPr>
          <p:cNvPr id="34" name="Straight Connector 33">
            <a:extLst>
              <a:ext uri="{FF2B5EF4-FFF2-40B4-BE49-F238E27FC236}">
                <a16:creationId xmlns:a16="http://schemas.microsoft.com/office/drawing/2014/main" id="{63A45289-A0EB-5C93-CA14-6D2EBE4CD75D}"/>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22" name="Google Shape;498;p32">
            <a:extLst>
              <a:ext uri="{FF2B5EF4-FFF2-40B4-BE49-F238E27FC236}">
                <a16:creationId xmlns:a16="http://schemas.microsoft.com/office/drawing/2014/main" id="{52117779-C59A-BE7F-429F-DA9B391C94A3}"/>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3" name="Google Shape;523;p32">
            <a:extLst>
              <a:ext uri="{FF2B5EF4-FFF2-40B4-BE49-F238E27FC236}">
                <a16:creationId xmlns:a16="http://schemas.microsoft.com/office/drawing/2014/main" id="{F39374CC-A16F-5786-1056-BE778D9C89AB}"/>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rgbClr val="FFFFFF"/>
                </a:solidFill>
                <a:effectLst/>
                <a:uLnTx/>
                <a:uFillTx/>
                <a:latin typeface="Segoe Sans Display" pitchFamily="2" charset="0"/>
                <a:ea typeface="DM Sans 14pt"/>
                <a:cs typeface="Segoe Sans Display" pitchFamily="2" charset="0"/>
                <a:sym typeface="DM Sans"/>
              </a:rPr>
              <a:t>To</a:t>
            </a:r>
          </a:p>
        </p:txBody>
      </p:sp>
      <p:sp>
        <p:nvSpPr>
          <p:cNvPr id="21" name="Arrow: Up 56">
            <a:extLst>
              <a:ext uri="{FF2B5EF4-FFF2-40B4-BE49-F238E27FC236}">
                <a16:creationId xmlns:a16="http://schemas.microsoft.com/office/drawing/2014/main" id="{C76EF1ED-325C-BAEA-CAF0-F722895F2F78}"/>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Arrow: Up 56">
            <a:extLst>
              <a:ext uri="{FF2B5EF4-FFF2-40B4-BE49-F238E27FC236}">
                <a16:creationId xmlns:a16="http://schemas.microsoft.com/office/drawing/2014/main" id="{5DB2F9D7-E7D4-0ED2-9032-E7A70DFD127C}"/>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Arrow: Up 56">
            <a:extLst>
              <a:ext uri="{FF2B5EF4-FFF2-40B4-BE49-F238E27FC236}">
                <a16:creationId xmlns:a16="http://schemas.microsoft.com/office/drawing/2014/main" id="{3CDC45C6-B3AF-EB46-F3A5-344A5C4C6AAF}"/>
              </a:ext>
              <a:ext uri="{C183D7F6-B498-43B3-948B-1728B52AA6E4}">
                <adec:decorative xmlns:adec="http://schemas.microsoft.com/office/drawing/2017/decorative" val="1"/>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791724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E2915-4DE1-3A42-EB9E-A1DA3F5DC78A}"/>
            </a:ext>
          </a:extLst>
        </p:cNvPr>
        <p:cNvGrpSpPr/>
        <p:nvPr/>
      </p:nvGrpSpPr>
      <p:grpSpPr>
        <a:xfrm>
          <a:off x="0" y="0"/>
          <a:ext cx="0" cy="0"/>
          <a:chOff x="0" y="0"/>
          <a:chExt cx="0" cy="0"/>
        </a:xfrm>
      </p:grpSpPr>
      <p:sp>
        <p:nvSpPr>
          <p:cNvPr id="6" name="Google Shape;163;p22">
            <a:extLst>
              <a:ext uri="{FF2B5EF4-FFF2-40B4-BE49-F238E27FC236}">
                <a16:creationId xmlns:a16="http://schemas.microsoft.com/office/drawing/2014/main" id="{FEF16878-51B2-1EAD-C238-1149DCDF9EB1}"/>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Personalized Cross-Sell/Upsell Agent</a:t>
            </a:r>
          </a:p>
        </p:txBody>
      </p:sp>
      <p:sp>
        <p:nvSpPr>
          <p:cNvPr id="9" name="TextBox 8">
            <a:extLst>
              <a:ext uri="{FF2B5EF4-FFF2-40B4-BE49-F238E27FC236}">
                <a16:creationId xmlns:a16="http://schemas.microsoft.com/office/drawing/2014/main" id="{090E0087-7573-F02E-EAE9-B8A8C33EB972}"/>
              </a:ext>
            </a:extLst>
          </p:cNvPr>
          <p:cNvSpPr txBox="1"/>
          <p:nvPr/>
        </p:nvSpPr>
        <p:spPr>
          <a:xfrm>
            <a:off x="695994" y="1098881"/>
            <a:ext cx="109606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rPr>
              <a:t>Automatically identify customer preferences/patterns and deliver hyper-personalized upsell/cross-sell recommendations to human agents</a:t>
            </a:r>
          </a:p>
        </p:txBody>
      </p:sp>
      <p:sp>
        <p:nvSpPr>
          <p:cNvPr id="218" name="Google Shape;498;p32">
            <a:extLst>
              <a:ext uri="{FF2B5EF4-FFF2-40B4-BE49-F238E27FC236}">
                <a16:creationId xmlns:a16="http://schemas.microsoft.com/office/drawing/2014/main" id="{CA04CCF7-050F-2703-1A9B-6737FC3B3647}"/>
              </a:ext>
              <a:ext uri="{C183D7F6-B498-43B3-948B-1728B52AA6E4}">
                <adec:decorative xmlns:adec="http://schemas.microsoft.com/office/drawing/2017/decorative" val="1"/>
              </a:ext>
            </a:extLst>
          </p:cNvPr>
          <p:cNvSpPr/>
          <p:nvPr/>
        </p:nvSpPr>
        <p:spPr>
          <a:xfrm>
            <a:off x="707186" y="1629871"/>
            <a:ext cx="3693840" cy="3071501"/>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endParaRPr kumimoji="0" lang="en-GB" sz="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sym typeface="DM Sans Light"/>
              </a:rPr>
              <a:t>Communications context and metadata (sender/recipient, prior threads) must be accessible​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sym typeface="DM Sans Light"/>
              </a:rPr>
              <a:t>Must integrate data from CRM​</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sym typeface="DM Sans Light"/>
              </a:rPr>
              <a:t>AI/ML training using historical conversion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sym typeface="DM Sans Light"/>
              </a:rPr>
              <a:t>Likely needs occasional retraining​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sym typeface="DM Sans Light"/>
              </a:rPr>
              <a:t>PII / Sensitive info: LLMs should operate in-memory or ensure sensitive data is secure (e.g., customer name, purchase history, etc.) communication history, etc.)</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sym typeface="DM Sans Light"/>
              </a:rPr>
              <a:t>CRM records and pipeline data (JSON/CSV)​</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sym typeface="DM Sans Light"/>
              </a:rPr>
              <a:t>Communication Data (.msg/.txt,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sym typeface="DM Sans Light"/>
              </a:rPr>
              <a:t>Knowledge content  (PDF, Doc, HTML)</a:t>
            </a:r>
          </a:p>
        </p:txBody>
      </p:sp>
      <p:sp>
        <p:nvSpPr>
          <p:cNvPr id="285" name="Rounded Rectangle 284">
            <a:extLst>
              <a:ext uri="{FF2B5EF4-FFF2-40B4-BE49-F238E27FC236}">
                <a16:creationId xmlns:a16="http://schemas.microsoft.com/office/drawing/2014/main" id="{5645084B-0421-C657-0CC5-8A06AD91E3D7}"/>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81" name="Rounded Rectangle 280">
            <a:extLst>
              <a:ext uri="{FF2B5EF4-FFF2-40B4-BE49-F238E27FC236}">
                <a16:creationId xmlns:a16="http://schemas.microsoft.com/office/drawing/2014/main" id="{B0E36559-79B0-A9E8-D52D-E4F8C73BE243}"/>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8" name="Rounded Rectangle 37">
            <a:extLst>
              <a:ext uri="{FF2B5EF4-FFF2-40B4-BE49-F238E27FC236}">
                <a16:creationId xmlns:a16="http://schemas.microsoft.com/office/drawing/2014/main" id="{9C7B0E0A-C1C6-72BF-E5F7-2122C21909EE}"/>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619EF81F-DC14-42C8-8450-6FD9B657C65D}"/>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CE84DA20-EBC0-5C89-E941-969D5384335F}"/>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7" name="Rounded Rectangle 166">
            <a:extLst>
              <a:ext uri="{FF2B5EF4-FFF2-40B4-BE49-F238E27FC236}">
                <a16:creationId xmlns:a16="http://schemas.microsoft.com/office/drawing/2014/main" id="{484CA394-02DD-043D-8DAB-A0B4D7F23A47}"/>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6" name="Rounded Rectangle 165">
            <a:extLst>
              <a:ext uri="{FF2B5EF4-FFF2-40B4-BE49-F238E27FC236}">
                <a16:creationId xmlns:a16="http://schemas.microsoft.com/office/drawing/2014/main" id="{A135D8ED-FAF0-BC3C-35C8-56C3894E0A46}"/>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CD3011AC-EEF4-0C29-56D2-29AB68B5F33D}"/>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0" name="Rounded Rectangle 159">
            <a:extLst>
              <a:ext uri="{FF2B5EF4-FFF2-40B4-BE49-F238E27FC236}">
                <a16:creationId xmlns:a16="http://schemas.microsoft.com/office/drawing/2014/main" id="{6C8A84FC-E609-281B-F3FC-B53E55887053}"/>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0" name="Rounded Rectangle 49">
            <a:extLst>
              <a:ext uri="{FF2B5EF4-FFF2-40B4-BE49-F238E27FC236}">
                <a16:creationId xmlns:a16="http://schemas.microsoft.com/office/drawing/2014/main" id="{66B9A5F6-4DC7-8479-C229-C32006FDA799}"/>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713D6E26-DDC7-A690-9F6C-C3A2913C0D1E}"/>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9CD17FBC-E8C8-C3E8-3CBA-627063248873}"/>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rPr>
              <a:t>                    Customer Service Agent</a:t>
            </a:r>
          </a:p>
        </p:txBody>
      </p:sp>
      <p:sp>
        <p:nvSpPr>
          <p:cNvPr id="36" name="Rounded Rectangle 35">
            <a:extLst>
              <a:ext uri="{FF2B5EF4-FFF2-40B4-BE49-F238E27FC236}">
                <a16:creationId xmlns:a16="http://schemas.microsoft.com/office/drawing/2014/main" id="{72D496C0-AB54-828F-359A-4E37EFD20B31}"/>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3" name="Rounded Rectangle 19">
            <a:extLst>
              <a:ext uri="{FF2B5EF4-FFF2-40B4-BE49-F238E27FC236}">
                <a16:creationId xmlns:a16="http://schemas.microsoft.com/office/drawing/2014/main" id="{A9ECDEB9-FA90-F304-4A07-1047D9CA552B}"/>
              </a:ext>
              <a:ext uri="{C183D7F6-B498-43B3-948B-1728B52AA6E4}">
                <adec:decorative xmlns:adec="http://schemas.microsoft.com/office/drawing/2017/decorative" val="1"/>
              </a:ext>
            </a:extLst>
          </p:cNvPr>
          <p:cNvSpPr/>
          <p:nvPr/>
        </p:nvSpPr>
        <p:spPr>
          <a:xfrm>
            <a:off x="695993" y="4798782"/>
            <a:ext cx="3705033" cy="7775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7" name="TextBox 6">
            <a:extLst>
              <a:ext uri="{FF2B5EF4-FFF2-40B4-BE49-F238E27FC236}">
                <a16:creationId xmlns:a16="http://schemas.microsoft.com/office/drawing/2014/main" id="{AFB0D1F8-8A65-2BA3-C847-864B59263FD3}"/>
              </a:ext>
            </a:extLst>
          </p:cNvPr>
          <p:cNvSpPr txBox="1"/>
          <p:nvPr/>
        </p:nvSpPr>
        <p:spPr>
          <a:xfrm>
            <a:off x="740798" y="500370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061830C6-C2B4-3C81-4B67-320B92C3DFDD}"/>
              </a:ext>
            </a:extLst>
          </p:cNvPr>
          <p:cNvSpPr txBox="1"/>
          <p:nvPr/>
        </p:nvSpPr>
        <p:spPr>
          <a:xfrm>
            <a:off x="2039192" y="4952589"/>
            <a:ext cx="2298101" cy="502061"/>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Customer Support Assist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Knowledge Metadata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Document Compliance Agent</a:t>
            </a:r>
          </a:p>
        </p:txBody>
      </p:sp>
      <p:sp>
        <p:nvSpPr>
          <p:cNvPr id="94" name="TextBox 93">
            <a:extLst>
              <a:ext uri="{FF2B5EF4-FFF2-40B4-BE49-F238E27FC236}">
                <a16:creationId xmlns:a16="http://schemas.microsoft.com/office/drawing/2014/main" id="{C5F01D97-6859-1906-928E-087CB62847E7}"/>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A2C4AF35-4925-4A0A-CAE4-F57F024ADB97}"/>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AB8E21DC-5D5D-94B0-BA1F-B48338482D01}"/>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506C300E-EA3F-0958-6705-45AF4FE9AFCD}"/>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EEEB1B3F-3EB7-F3C5-4519-05830748F41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326DC457-C28C-300D-B32C-C463A2864116}"/>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A35BEF5E-ED29-2803-40E5-F0FC2F878B30}"/>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F4E9A793-73A1-0002-298C-E90AB2E406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5D873BB5-C7D6-BB11-F82E-D383446FD452}"/>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2A1C30A7-29E3-49AC-9FD0-EF5C0F127EE6}"/>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108E951B-FF06-90E1-180D-3DFC1F02A759}"/>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B1AC8B4F-AD2E-0ED4-588B-9AEC4D336C3C}"/>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CCFA5881-B613-2CFE-A81E-30BBC8414080}"/>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8198B122-A8AD-9830-E4A1-9E08950EF479}"/>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1A27730A-85D9-27AB-61AE-4958109EAFC7}"/>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5B10FDFC-7B12-456E-7895-443DEDAF1930}"/>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60299F79-07DC-D236-B0DD-9AA673F08F1D}"/>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10D92E04-F225-9FA5-EAE0-DFF662110F4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9C2F2663-3025-F481-A208-5FDAF9B6CC50}"/>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FFD39568-D6AB-7E7A-1364-5298561A9E8A}"/>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B2F4C599-923B-883D-790F-7C86902DDE54}"/>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A21AB40D-CE99-C436-71DE-8BC8B3472660}"/>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C1836F8D-3568-EEB5-0E8B-D9185E609B5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CDC4E41D-6849-9746-CBBE-43187A3211D2}"/>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384645BF-9482-E17A-86F6-A65D0FC86419}"/>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E8F01C4A-AC57-92EE-AAFB-39F22447171E}"/>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C16CEB6C-7EAD-2742-4C91-9B33B96F283F}"/>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2B0C802A-568B-D485-B02F-5F23D3F2316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24B06DC1-A3B9-23A6-E497-F06E849A2204}"/>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E5D31CCC-9EA4-BD8A-6D21-77A373408CB1}"/>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Rounded Rectangle 19">
            <a:extLst>
              <a:ext uri="{FF2B5EF4-FFF2-40B4-BE49-F238E27FC236}">
                <a16:creationId xmlns:a16="http://schemas.microsoft.com/office/drawing/2014/main" id="{B09972EE-032F-D70D-6CD5-B6498C174E48}"/>
              </a:ext>
            </a:extLst>
          </p:cNvPr>
          <p:cNvSpPr/>
          <p:nvPr/>
        </p:nvSpPr>
        <p:spPr>
          <a:xfrm>
            <a:off x="695993" y="5673789"/>
            <a:ext cx="3705033" cy="84089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dirty="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GB" sz="200" b="1" i="0" u="none" strike="noStrike" kern="1200" cap="none" spc="0" normalizeH="0" baseline="0" noProof="0" dirty="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ts val="9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dirty="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CRM data models, customer journey maps, and structured conversion tracking​</a:t>
            </a:r>
          </a:p>
          <a:p>
            <a:pPr marL="171450" marR="0" lvl="0" indent="-171450" algn="l" defTabSz="914400" rtl="0" eaLnBrk="1" fontAlgn="base" latinLnBrk="0" hangingPunct="1">
              <a:lnSpc>
                <a:spcPts val="9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dirty="0">
                <a:ln>
                  <a:noFill/>
                </a:ln>
                <a:solidFill>
                  <a:srgbClr val="D8D9DC">
                    <a:lumMod val="25000"/>
                  </a:srgbClr>
                </a:solidFill>
                <a:effectLst/>
                <a:uLnTx/>
                <a:uFillTx/>
                <a:latin typeface="Segoe Sans Display" pitchFamily="2" charset="0"/>
                <a:ea typeface="+mn-ea"/>
                <a:cs typeface="Segoe Sans Display" pitchFamily="2" charset="0"/>
                <a:sym typeface="DM Sans Light"/>
              </a:rPr>
              <a:t>Historical engagement and sales data available to enable model training and insight generation​</a:t>
            </a:r>
          </a:p>
        </p:txBody>
      </p:sp>
      <p:sp>
        <p:nvSpPr>
          <p:cNvPr id="3" name="Google Shape;115;p20">
            <a:extLst>
              <a:ext uri="{FF2B5EF4-FFF2-40B4-BE49-F238E27FC236}">
                <a16:creationId xmlns:a16="http://schemas.microsoft.com/office/drawing/2014/main" id="{EF86C3DA-1850-1826-19F2-4D576E425522}"/>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173" name="TextBox 172">
            <a:extLst>
              <a:ext uri="{FF2B5EF4-FFF2-40B4-BE49-F238E27FC236}">
                <a16:creationId xmlns:a16="http://schemas.microsoft.com/office/drawing/2014/main" id="{EDE91915-9C63-C8F3-2615-E917548B56F7}"/>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92E9DA6C-700E-E093-52A3-B3C044132F24}"/>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12A0852D-80F4-61C2-266A-3930C3373721}"/>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53C618B7-C51E-01C9-180A-E90C6F5AEE62}"/>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9852076B-B905-4E7C-4FF7-E26EA1380968}"/>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2068DDEA-347D-F13E-EAA4-8D4CCE5F49D0}"/>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303A56B2-0AA8-2FB6-2B42-8ECBA1BFB646}"/>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25AD091D-C8D0-D628-CC96-6DBBC1BC1676}"/>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B26DBECF-FF9E-9818-C0A5-7285EF01E4E3}"/>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3BABB252-5DC9-D30A-67D6-3FD639524826}"/>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71463843-17E6-B19E-E852-F4427E7E096F}"/>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A2224B65-B584-2140-4A3C-88855660E8C2}"/>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0BBA2009-1BCD-D282-9D1B-63555106F574}"/>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3CE4A468-2A25-AAB6-265F-C13A0357AFF1}"/>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89" name="Rounded Rectangle 288">
            <a:extLst>
              <a:ext uri="{FF2B5EF4-FFF2-40B4-BE49-F238E27FC236}">
                <a16:creationId xmlns:a16="http://schemas.microsoft.com/office/drawing/2014/main" id="{02BE4E0F-0EFB-851F-8D4B-F40854FF3606}"/>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Customer 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(Gathers conversation and stores as historical data)</a:t>
            </a:r>
          </a:p>
        </p:txBody>
      </p:sp>
      <p:sp>
        <p:nvSpPr>
          <p:cNvPr id="290" name="Rounded Rectangle 289">
            <a:extLst>
              <a:ext uri="{FF2B5EF4-FFF2-40B4-BE49-F238E27FC236}">
                <a16:creationId xmlns:a16="http://schemas.microsoft.com/office/drawing/2014/main" id="{AD6C078B-51AD-2E89-8552-8239E01C23FE}"/>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Analyzer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the data and identify the                      customer interests)</a:t>
            </a:r>
          </a:p>
        </p:txBody>
      </p:sp>
      <p:sp>
        <p:nvSpPr>
          <p:cNvPr id="291" name="Rounded Rectangle 290">
            <a:extLst>
              <a:ext uri="{FF2B5EF4-FFF2-40B4-BE49-F238E27FC236}">
                <a16:creationId xmlns:a16="http://schemas.microsoft.com/office/drawing/2014/main" id="{6F97839B-DF7A-BC76-71EC-0DBBB5582410}"/>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Recommendation 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(Suggest personalized recommendation based         on the analysis report)</a:t>
            </a:r>
          </a:p>
        </p:txBody>
      </p:sp>
      <p:sp>
        <p:nvSpPr>
          <p:cNvPr id="293" name="Rounded Rectangle 292">
            <a:extLst>
              <a:ext uri="{FF2B5EF4-FFF2-40B4-BE49-F238E27FC236}">
                <a16:creationId xmlns:a16="http://schemas.microsoft.com/office/drawing/2014/main" id="{590FB4EF-742F-7B28-54BC-997EBFF6D9C2}"/>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4FA0B923-AFC2-9780-7924-6877BC266F87}"/>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BFA6B4DA-9C0A-392A-C104-489D14DDC379}"/>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Tree>
    <p:extLst>
      <p:ext uri="{BB962C8B-B14F-4D97-AF65-F5344CB8AC3E}">
        <p14:creationId xmlns:p14="http://schemas.microsoft.com/office/powerpoint/2010/main" val="135865890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7496-D42A-FBFA-F1F8-215ABEEBE7CE}"/>
            </a:ext>
          </a:extLst>
        </p:cNvPr>
        <p:cNvGrpSpPr/>
        <p:nvPr/>
      </p:nvGrpSpPr>
      <p:grpSpPr>
        <a:xfrm>
          <a:off x="0" y="0"/>
          <a:ext cx="0" cy="0"/>
          <a:chOff x="0" y="0"/>
          <a:chExt cx="0" cy="0"/>
        </a:xfrm>
      </p:grpSpPr>
      <p:sp>
        <p:nvSpPr>
          <p:cNvPr id="31" name="Google Shape;163;p22">
            <a:extLst>
              <a:ext uri="{FF2B5EF4-FFF2-40B4-BE49-F238E27FC236}">
                <a16:creationId xmlns:a16="http://schemas.microsoft.com/office/drawing/2014/main" id="{F346E296-68A2-11FE-D022-3E010235BB09}"/>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Knowledge Metadata Agent</a:t>
            </a:r>
          </a:p>
        </p:txBody>
      </p:sp>
      <p:sp>
        <p:nvSpPr>
          <p:cNvPr id="36" name="TextBox 35">
            <a:extLst>
              <a:ext uri="{FF2B5EF4-FFF2-40B4-BE49-F238E27FC236}">
                <a16:creationId xmlns:a16="http://schemas.microsoft.com/office/drawing/2014/main" id="{AE4EAD59-6844-2638-E89C-7AFA71CF0C74}"/>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Streamline knowledge management with automated document classification, metadata tagging, and version tracking</a:t>
            </a:r>
          </a:p>
        </p:txBody>
      </p:sp>
      <p:sp>
        <p:nvSpPr>
          <p:cNvPr id="12" name="Google Shape;498;p32">
            <a:extLst>
              <a:ext uri="{FF2B5EF4-FFF2-40B4-BE49-F238E27FC236}">
                <a16:creationId xmlns:a16="http://schemas.microsoft.com/office/drawing/2014/main" id="{884AC9D8-BE3E-3B1B-D189-79CFB92F144B}"/>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9144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Poor knowledge management leads to inaccurate, irrelevant, and non-reproducible responses from agent assist solution, as well as low quality data</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37" name="Google Shape;498;p32">
            <a:extLst>
              <a:ext uri="{FF2B5EF4-FFF2-40B4-BE49-F238E27FC236}">
                <a16:creationId xmlns:a16="http://schemas.microsoft.com/office/drawing/2014/main" id="{F81D9E1E-62F7-201D-EB8C-41D2B6124F62}"/>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AI-driven automation of document segregation, metadata tagging, and organization ensures efficient, compliant, and up-to-date knowledge management</a:t>
            </a:r>
            <a:endParaRPr kumimoji="0" lang="en-GB" sz="14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p:txBody>
      </p:sp>
      <p:sp>
        <p:nvSpPr>
          <p:cNvPr id="15" name="Google Shape;498;p32">
            <a:extLst>
              <a:ext uri="{FF2B5EF4-FFF2-40B4-BE49-F238E27FC236}">
                <a16:creationId xmlns:a16="http://schemas.microsoft.com/office/drawing/2014/main" id="{21E30C43-8060-6468-960E-BB882E205AE8}"/>
              </a:ext>
              <a:ext uri="{C183D7F6-B498-43B3-948B-1728B52AA6E4}">
                <adec:decorative xmlns:adec="http://schemas.microsoft.com/office/drawing/2017/decorative" val="0"/>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Teams rely on manual tagging, resulting in inconsistent taxonomies which hampers search accuracy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Lack of automated version tracking leads to outdated documents being used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Outdated content utilization may further lead to compliance issues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Even with a well-designed knowledge repository, encouraging employees to actively contribute can be a challenge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Lack of data governance creates low quality data</a:t>
            </a:r>
          </a:p>
        </p:txBody>
      </p:sp>
      <p:sp>
        <p:nvSpPr>
          <p:cNvPr id="14" name="Google Shape;523;p32">
            <a:extLst>
              <a:ext uri="{FF2B5EF4-FFF2-40B4-BE49-F238E27FC236}">
                <a16:creationId xmlns:a16="http://schemas.microsoft.com/office/drawing/2014/main" id="{899E0D64-7DBD-A6E3-0E11-B2B8021816AC}"/>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7" name="Google Shape;498;p32">
            <a:extLst>
              <a:ext uri="{FF2B5EF4-FFF2-40B4-BE49-F238E27FC236}">
                <a16:creationId xmlns:a16="http://schemas.microsoft.com/office/drawing/2014/main" id="{B6AD7AF3-28DE-F2D2-3E6F-F7CEF2AC409A}"/>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cxnSp>
        <p:nvCxnSpPr>
          <p:cNvPr id="34" name="Straight Connector 33">
            <a:extLst>
              <a:ext uri="{FF2B5EF4-FFF2-40B4-BE49-F238E27FC236}">
                <a16:creationId xmlns:a16="http://schemas.microsoft.com/office/drawing/2014/main" id="{BC873F64-1BDD-68FD-6115-2A036E69D991}"/>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1" name="Google Shape;498;p32">
            <a:extLst>
              <a:ext uri="{FF2B5EF4-FFF2-40B4-BE49-F238E27FC236}">
                <a16:creationId xmlns:a16="http://schemas.microsoft.com/office/drawing/2014/main" id="{2FAE7292-E6D4-CB56-27ED-E30953E2230E}"/>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07897D1A-0673-14A7-A38B-412C0A062F5B}"/>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30" name="Google Shape;115;p20">
            <a:extLst>
              <a:ext uri="{FF2B5EF4-FFF2-40B4-BE49-F238E27FC236}">
                <a16:creationId xmlns:a16="http://schemas.microsoft.com/office/drawing/2014/main" id="{803DE4B5-9666-E615-1800-9BD5B421D93F}"/>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43" name="Google Shape;523;p32">
            <a:extLst>
              <a:ext uri="{FF2B5EF4-FFF2-40B4-BE49-F238E27FC236}">
                <a16:creationId xmlns:a16="http://schemas.microsoft.com/office/drawing/2014/main" id="{A10622D9-C5D0-A0FB-4138-37F92927D65F}"/>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18" name="Google Shape;523;p32">
            <a:extLst>
              <a:ext uri="{FF2B5EF4-FFF2-40B4-BE49-F238E27FC236}">
                <a16:creationId xmlns:a16="http://schemas.microsoft.com/office/drawing/2014/main" id="{A3EDBC50-4717-30F4-304B-3700A5C5848F}"/>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Scans existing content structured and unstructured  (e.g., SharePoint, CRM notes, ticket histories) to pick up topics, types, metadata, etc.</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56BCF616-A212-1AFA-CB6F-1A7FFC24A40E}"/>
              </a:ext>
            </a:extLst>
          </p:cNvPr>
          <p:cNvSpPr/>
          <p:nvPr/>
        </p:nvSpPr>
        <p:spPr>
          <a:xfrm>
            <a:off x="6215591" y="3236759"/>
            <a:ext cx="2099734" cy="112847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Automatically generates relevant metadata tags (e.g. topic, product, issue type, owner, version, creation date) that align to org taxonomy  and indexes</a:t>
            </a: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for easy and accurate retrieval</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9" name="Google Shape;523;p32">
            <a:extLst>
              <a:ext uri="{FF2B5EF4-FFF2-40B4-BE49-F238E27FC236}">
                <a16:creationId xmlns:a16="http://schemas.microsoft.com/office/drawing/2014/main" id="{AD59602F-4132-9664-141F-BB3C066E4E21}"/>
              </a:ext>
            </a:extLst>
          </p:cNvPr>
          <p:cNvSpPr/>
          <p:nvPr/>
        </p:nvSpPr>
        <p:spPr>
          <a:xfrm>
            <a:off x="6215591" y="4520175"/>
            <a:ext cx="2099734" cy="112847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Continuously monitors and automatically updates version of documents and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uses version control to make sure latest articles are used for search</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4" name="Rounded Rectangle 23">
            <a:extLst>
              <a:ext uri="{FF2B5EF4-FFF2-40B4-BE49-F238E27FC236}">
                <a16:creationId xmlns:a16="http://schemas.microsoft.com/office/drawing/2014/main" id="{1EE7F3A2-A38F-1510-331C-078F2E3D5193}"/>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Knowledge Retrieval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Reduced time-to-insight with AI-curated search results</a:t>
            </a:r>
          </a:p>
        </p:txBody>
      </p:sp>
      <p:sp>
        <p:nvSpPr>
          <p:cNvPr id="26" name="Arrow: Up 56">
            <a:extLst>
              <a:ext uri="{FF2B5EF4-FFF2-40B4-BE49-F238E27FC236}">
                <a16:creationId xmlns:a16="http://schemas.microsoft.com/office/drawing/2014/main" id="{D02135A1-753E-4C0E-B134-2E62D4FDA0AB}"/>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a:extLst>
              <a:ext uri="{FF2B5EF4-FFF2-40B4-BE49-F238E27FC236}">
                <a16:creationId xmlns:a16="http://schemas.microsoft.com/office/drawing/2014/main" id="{BFBEF345-1722-1D9A-2364-460986FC4FEE}"/>
              </a:ext>
            </a:extLst>
          </p:cNvPr>
          <p:cNvSpPr/>
          <p:nvPr/>
        </p:nvSpPr>
        <p:spPr>
          <a:xfrm>
            <a:off x="8700922" y="2894281"/>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Manual Tagging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Cuts document management effort time via autonomous tagging, sorting, and version control</a:t>
            </a:r>
          </a:p>
        </p:txBody>
      </p:sp>
      <p:sp>
        <p:nvSpPr>
          <p:cNvPr id="40" name="Arrow: Up 56">
            <a:extLst>
              <a:ext uri="{FF2B5EF4-FFF2-40B4-BE49-F238E27FC236}">
                <a16:creationId xmlns:a16="http://schemas.microsoft.com/office/drawing/2014/main" id="{7CC9B351-9E23-EFDD-0465-F335D6D0B1D7}"/>
              </a:ext>
              <a:ext uri="{C183D7F6-B498-43B3-948B-1728B52AA6E4}">
                <adec:decorative xmlns:adec="http://schemas.microsoft.com/office/drawing/2017/decorative" val="1"/>
              </a:ext>
            </a:extLst>
          </p:cNvPr>
          <p:cNvSpPr/>
          <p:nvPr/>
        </p:nvSpPr>
        <p:spPr>
          <a:xfrm rot="10800000">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DDD1874E-25A5-DF46-AC7F-EB596EF3EEF3}"/>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Search Result Accuracy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Increasing precision of content pulled by the agent due to improved metadata tagging</a:t>
            </a:r>
          </a:p>
        </p:txBody>
      </p:sp>
      <p:sp>
        <p:nvSpPr>
          <p:cNvPr id="42" name="Arrow: Up 56">
            <a:extLst>
              <a:ext uri="{FF2B5EF4-FFF2-40B4-BE49-F238E27FC236}">
                <a16:creationId xmlns:a16="http://schemas.microsoft.com/office/drawing/2014/main" id="{B0F0817B-78DD-9880-528C-037E744E0EE1}"/>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Google Shape;516;p32">
            <a:extLst>
              <a:ext uri="{FF2B5EF4-FFF2-40B4-BE49-F238E27FC236}">
                <a16:creationId xmlns:a16="http://schemas.microsoft.com/office/drawing/2014/main" id="{F4FB83B9-1A40-4EE2-BEB5-A7A904144498}"/>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Support Agent</a:t>
            </a:r>
          </a:p>
        </p:txBody>
      </p:sp>
      <p:sp>
        <p:nvSpPr>
          <p:cNvPr id="45" name="Google Shape;516;p32">
            <a:extLst>
              <a:ext uri="{FF2B5EF4-FFF2-40B4-BE49-F238E27FC236}">
                <a16:creationId xmlns:a16="http://schemas.microsoft.com/office/drawing/2014/main" id="{E7C23C82-7A58-83DD-ACB0-5CF7339A5A6B}"/>
              </a:ext>
            </a:extLst>
          </p:cNvPr>
          <p:cNvSpPr/>
          <p:nvPr/>
        </p:nvSpPr>
        <p:spPr>
          <a:xfrm>
            <a:off x="1020972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Service Supervisor</a:t>
            </a:r>
          </a:p>
        </p:txBody>
      </p:sp>
      <p:sp>
        <p:nvSpPr>
          <p:cNvPr id="46" name="Google Shape;516;p32">
            <a:extLst>
              <a:ext uri="{FF2B5EF4-FFF2-40B4-BE49-F238E27FC236}">
                <a16:creationId xmlns:a16="http://schemas.microsoft.com/office/drawing/2014/main" id="{013A89C4-BC4E-6EAF-FC8B-A2AC401D1BDD}"/>
              </a:ext>
            </a:extLst>
          </p:cNvPr>
          <p:cNvSpPr/>
          <p:nvPr/>
        </p:nvSpPr>
        <p:spPr>
          <a:xfrm>
            <a:off x="8682389" y="5530484"/>
            <a:ext cx="2809052"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All functional teams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Sales, Marketing, Finance, HR, Legal and IT team</a:t>
            </a:r>
          </a:p>
        </p:txBody>
      </p:sp>
    </p:spTree>
    <p:extLst>
      <p:ext uri="{BB962C8B-B14F-4D97-AF65-F5344CB8AC3E}">
        <p14:creationId xmlns:p14="http://schemas.microsoft.com/office/powerpoint/2010/main" val="271813153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7C0A6-BCBD-344E-5DBD-F7C47889D0F7}"/>
            </a:ext>
          </a:extLst>
        </p:cNvPr>
        <p:cNvGrpSpPr/>
        <p:nvPr/>
      </p:nvGrpSpPr>
      <p:grpSpPr>
        <a:xfrm>
          <a:off x="0" y="0"/>
          <a:ext cx="0" cy="0"/>
          <a:chOff x="0" y="0"/>
          <a:chExt cx="0" cy="0"/>
        </a:xfrm>
      </p:grpSpPr>
      <p:sp>
        <p:nvSpPr>
          <p:cNvPr id="6" name="Google Shape;163;p22">
            <a:extLst>
              <a:ext uri="{FF2B5EF4-FFF2-40B4-BE49-F238E27FC236}">
                <a16:creationId xmlns:a16="http://schemas.microsoft.com/office/drawing/2014/main" id="{0437CAD8-2A46-8DCE-E1F9-55136342AC4B}"/>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Knowledge Metadata Agent</a:t>
            </a:r>
          </a:p>
        </p:txBody>
      </p:sp>
      <p:sp>
        <p:nvSpPr>
          <p:cNvPr id="9" name="TextBox 8">
            <a:extLst>
              <a:ext uri="{FF2B5EF4-FFF2-40B4-BE49-F238E27FC236}">
                <a16:creationId xmlns:a16="http://schemas.microsoft.com/office/drawing/2014/main" id="{1A569198-A072-4B5C-DD3F-B8FBA59B0EB3}"/>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Streamline knowledge management with automated document classification, metadata tagging, and version tracking</a:t>
            </a:r>
          </a:p>
        </p:txBody>
      </p:sp>
      <p:sp>
        <p:nvSpPr>
          <p:cNvPr id="218" name="Google Shape;498;p32">
            <a:extLst>
              <a:ext uri="{FF2B5EF4-FFF2-40B4-BE49-F238E27FC236}">
                <a16:creationId xmlns:a16="http://schemas.microsoft.com/office/drawing/2014/main" id="{BA918201-54E5-5F96-DC4F-7356D5FC618D}"/>
              </a:ext>
              <a:ext uri="{C183D7F6-B498-43B3-948B-1728B52AA6E4}">
                <adec:decorative xmlns:adec="http://schemas.microsoft.com/office/drawing/2017/decorative" val="1"/>
              </a:ext>
            </a:extLst>
          </p:cNvPr>
          <p:cNvSpPr/>
          <p:nvPr/>
        </p:nvSpPr>
        <p:spPr>
          <a:xfrm>
            <a:off x="707186" y="1629871"/>
            <a:ext cx="3693840" cy="380744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endParaRPr kumimoji="0" lang="en-GB" sz="1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content repositories (DAM, CMS, SharePoint)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existing content structured and unstructured  (e.g., SharePoint, CRM notes, ticket histories) to pick up topics, types, metadata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training on metadata tagging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Integrates with document repositories (e.g., CLM, SharePoint, OneDrive)</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Creative Content Libraries (e.g., Microsoft ECM, Adobe, DAMs)  ((HTML, DOC, PDF, PNG/JPG for OCR)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content  (PDF,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 metadata tagging content (Excel)</a:t>
            </a:r>
          </a:p>
        </p:txBody>
      </p:sp>
      <p:sp>
        <p:nvSpPr>
          <p:cNvPr id="35" name="Rounded Rectangle 19">
            <a:extLst>
              <a:ext uri="{FF2B5EF4-FFF2-40B4-BE49-F238E27FC236}">
                <a16:creationId xmlns:a16="http://schemas.microsoft.com/office/drawing/2014/main" id="{8E5C5DA7-2FEB-87D6-23F0-58AFA08344F3}"/>
              </a:ext>
            </a:extLst>
          </p:cNvPr>
          <p:cNvSpPr/>
          <p:nvPr/>
        </p:nvSpPr>
        <p:spPr>
          <a:xfrm>
            <a:off x="695993" y="5544035"/>
            <a:ext cx="3705033" cy="70752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GB" sz="1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Structured knowledge management processes across ECM/DAM/CMS systems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Existing taxonomy, metadata standards, and document lifecycle governance frameworks</a:t>
            </a:r>
          </a:p>
        </p:txBody>
      </p:sp>
      <p:pic>
        <p:nvPicPr>
          <p:cNvPr id="233" name="Graphic 232">
            <a:extLst>
              <a:ext uri="{FF2B5EF4-FFF2-40B4-BE49-F238E27FC236}">
                <a16:creationId xmlns:a16="http://schemas.microsoft.com/office/drawing/2014/main" id="{D4D30452-0913-FC00-064C-8E743B4197A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85" name="Rounded Rectangle 284">
            <a:extLst>
              <a:ext uri="{FF2B5EF4-FFF2-40B4-BE49-F238E27FC236}">
                <a16:creationId xmlns:a16="http://schemas.microsoft.com/office/drawing/2014/main" id="{638DF723-9413-92EB-3B89-7C708B3E00D1}"/>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03B43A39-98D0-FB2B-668E-1C64E0D6F2B4}"/>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3B20DB63-364A-ECE0-0B86-513E98230470}"/>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A742CD37-4F75-00AF-419F-C0797E1C210D}"/>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0EE2B685-DB13-5B25-DEA2-F51AA550CE1F}"/>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1CFCFCE5-C557-A5AB-93C5-2E5C551C6196}"/>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BBACCC13-21DC-9505-2300-8054E4F1E7FF}"/>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8A913C25-80F0-7C06-3EE7-05929FC331CD}"/>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A05CCC00-375C-4BBF-ED6D-06786F3FBE67}"/>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775BFB82-F01C-18DC-AEFD-ED4A38B403C9}"/>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03018C82-CA92-390A-B4E0-76430FA5E5EF}"/>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CF6292CC-9255-FE37-DA21-E72B282B7709}"/>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Support agent</a:t>
            </a:r>
          </a:p>
        </p:txBody>
      </p:sp>
      <p:sp>
        <p:nvSpPr>
          <p:cNvPr id="36" name="Rounded Rectangle 35">
            <a:extLst>
              <a:ext uri="{FF2B5EF4-FFF2-40B4-BE49-F238E27FC236}">
                <a16:creationId xmlns:a16="http://schemas.microsoft.com/office/drawing/2014/main" id="{863BE588-5396-9A88-12F4-19A7744FAADD}"/>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TextBox 93">
            <a:extLst>
              <a:ext uri="{FF2B5EF4-FFF2-40B4-BE49-F238E27FC236}">
                <a16:creationId xmlns:a16="http://schemas.microsoft.com/office/drawing/2014/main" id="{B956EADC-EBB4-B2D1-101D-BFA2DE9D1BAA}"/>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8CE0AC70-604A-E3D5-F8A7-1FCE10464EA4}"/>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40AFD1F5-4BAD-6304-05C4-BD0620AA2A5D}"/>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5FBEA443-0F66-9FB7-A5F2-F290E6AD7576}"/>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8FF2563F-ECE0-FA32-F84D-E8D10300AAF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71FC7128-C1EA-9F1D-3005-90B5643C5849}"/>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847AEBBB-F1ED-D5C5-46FE-CFD9E181AF0F}"/>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DAD190FC-772E-FE04-80BB-F1422B41C96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AD216A6B-03B1-03FD-5BE7-B45FB93EF414}"/>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A4FA2D5D-776A-E084-ACB5-CD86A23F7838}"/>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EE9B034C-033E-8302-F320-95649C4938EF}"/>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5282F892-18E5-76CD-2B24-5B395CDD1E74}"/>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364C77A6-7478-8FA7-DF41-D3761B0C6058}"/>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9F69621D-140C-BA7F-18CC-C676F6A04222}"/>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3D1D9F2A-DA06-E29F-365D-C25E07AADDDB}"/>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D833C382-82BD-5514-B7DD-73E4188C618F}"/>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E4C88305-2EA4-31F8-3759-F0ADFC0A4F06}"/>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33F9BFC1-770D-1F86-3A57-DE0EC236E51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215089CC-1F47-6205-D72D-C1DBE0008808}"/>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07CFCF27-077F-FCF8-7F9A-690CD0FC24D4}"/>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81FB3E15-B88A-0D86-D712-D234473AC324}"/>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8897D87E-03E0-C90C-4EFD-A790CC2126B3}"/>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84C80AD5-44D3-3D92-CC1A-D2AEE4176C9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317D2F7B-E12B-13EA-971F-BDD622DA2982}"/>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88F65BA0-D187-B2FF-9DD6-6DB8DFC57AF8}"/>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041193E3-D3BD-B8DB-A104-E8D301A2420A}"/>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71BD7D7F-D36A-4DBD-9A1D-041E0C45B788}"/>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92014F95-617A-D361-CF6B-9996F10CA80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9994CE9E-D159-6E49-C5CB-92041AFC8621}"/>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F931C89A-A3AD-FE07-E9DF-CD14C5AA7185}"/>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50A613F0-7581-FBB5-4B84-E6029CEE876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173" name="TextBox 172">
            <a:extLst>
              <a:ext uri="{FF2B5EF4-FFF2-40B4-BE49-F238E27FC236}">
                <a16:creationId xmlns:a16="http://schemas.microsoft.com/office/drawing/2014/main" id="{6BCE164B-2F47-1962-3D63-3DF6CB856B5F}"/>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BCCF70BF-F52D-B160-BE2D-201908828D19}"/>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36036A59-CFAC-4CFC-30FD-655A6F6D87BE}"/>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44D88158-67AA-DF5E-7032-59B775F8401A}"/>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3F22DD95-7BE3-53BA-B286-EDE6014D7417}"/>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146D2873-DC08-2059-25BE-F3CD3184682C}"/>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B7C8C592-EC46-063D-D583-8EA0ACDC44F2}"/>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EC8CFE8A-208D-B92C-4531-D3786BD0DB08}"/>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285D9265-2DE2-E9C6-0C8A-EB212F9EC74D}"/>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5C482863-6E98-75D8-77F6-2456584C02BF}"/>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41D3C399-5977-AE15-2870-36C9C634E694}"/>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AE4E6CE8-3D90-4DFA-296E-9A35DEDD0232}"/>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226CDF24-AAAE-F96F-1682-F4A1DB4FCA24}"/>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B23E2E6F-8971-B85D-B4A0-50E0104D53E6}"/>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ECC7CD11-4534-BD3A-96AA-A5BEE19F795E}"/>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extractor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conversation and extract metadata based on the requirement ) </a:t>
            </a:r>
          </a:p>
        </p:txBody>
      </p:sp>
      <p:sp>
        <p:nvSpPr>
          <p:cNvPr id="290" name="Rounded Rectangle 289">
            <a:extLst>
              <a:ext uri="{FF2B5EF4-FFF2-40B4-BE49-F238E27FC236}">
                <a16:creationId xmlns:a16="http://schemas.microsoft.com/office/drawing/2014/main" id="{CC726AF4-CA12-CC1D-F95E-5E373C67AD5D}"/>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Analyzer</a:t>
            </a:r>
            <a:endParaRPr kumimoji="0" lang="en-US" sz="2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the data and classify data)</a:t>
            </a:r>
          </a:p>
        </p:txBody>
      </p:sp>
      <p:sp>
        <p:nvSpPr>
          <p:cNvPr id="291" name="Rounded Rectangle 290">
            <a:extLst>
              <a:ext uri="{FF2B5EF4-FFF2-40B4-BE49-F238E27FC236}">
                <a16:creationId xmlns:a16="http://schemas.microsoft.com/office/drawing/2014/main" id="{50DE6D18-6993-AEA0-FE64-764A7B02A194}"/>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Version Tracker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(For each analysis report, this trigger will            maintain a version to avoid duplication)</a:t>
            </a:r>
          </a:p>
        </p:txBody>
      </p:sp>
      <p:sp>
        <p:nvSpPr>
          <p:cNvPr id="293" name="Rounded Rectangle 292">
            <a:extLst>
              <a:ext uri="{FF2B5EF4-FFF2-40B4-BE49-F238E27FC236}">
                <a16:creationId xmlns:a16="http://schemas.microsoft.com/office/drawing/2014/main" id="{92335997-7FF4-1108-DDDC-6604E0CD5A4C}"/>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06BE1A59-8CD1-EDCF-6F6E-7C06E282744B}"/>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DC6F48D8-DE73-E871-1F84-32B35F89133D}"/>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Tree>
    <p:extLst>
      <p:ext uri="{BB962C8B-B14F-4D97-AF65-F5344CB8AC3E}">
        <p14:creationId xmlns:p14="http://schemas.microsoft.com/office/powerpoint/2010/main" val="161132972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B71B5-449E-C7E2-A60C-923FAA53A5B5}"/>
            </a:ext>
          </a:extLst>
        </p:cNvPr>
        <p:cNvGrpSpPr/>
        <p:nvPr/>
      </p:nvGrpSpPr>
      <p:grpSpPr>
        <a:xfrm>
          <a:off x="0" y="0"/>
          <a:ext cx="0" cy="0"/>
          <a:chOff x="0" y="0"/>
          <a:chExt cx="0" cy="0"/>
        </a:xfrm>
      </p:grpSpPr>
      <p:sp>
        <p:nvSpPr>
          <p:cNvPr id="31" name="Google Shape;163;p22">
            <a:extLst>
              <a:ext uri="{FF2B5EF4-FFF2-40B4-BE49-F238E27FC236}">
                <a16:creationId xmlns:a16="http://schemas.microsoft.com/office/drawing/2014/main" id="{F651F7A2-92A8-7CA6-11F9-B5AA5CC2B04D}"/>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Document Compliance Agent</a:t>
            </a:r>
          </a:p>
        </p:txBody>
      </p:sp>
      <p:sp>
        <p:nvSpPr>
          <p:cNvPr id="36" name="TextBox 35">
            <a:extLst>
              <a:ext uri="{FF2B5EF4-FFF2-40B4-BE49-F238E27FC236}">
                <a16:creationId xmlns:a16="http://schemas.microsoft.com/office/drawing/2014/main" id="{4BBDADF5-DD91-E72C-632A-172D18F07457}"/>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Monitor and analyze documents to prevent compliance violations and recommend process improvements</a:t>
            </a:r>
          </a:p>
        </p:txBody>
      </p:sp>
      <p:sp>
        <p:nvSpPr>
          <p:cNvPr id="12" name="Google Shape;498;p32">
            <a:extLst>
              <a:ext uri="{FF2B5EF4-FFF2-40B4-BE49-F238E27FC236}">
                <a16:creationId xmlns:a16="http://schemas.microsoft.com/office/drawing/2014/main" id="{4C14FFF1-AEF8-4855-A74D-4A32769B5173}"/>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9144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Document monitoring and compliance checking processes are manual, intermittent, time-consuming and prone to errors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37" name="Google Shape;498;p32">
            <a:extLst>
              <a:ext uri="{FF2B5EF4-FFF2-40B4-BE49-F238E27FC236}">
                <a16:creationId xmlns:a16="http://schemas.microsoft.com/office/drawing/2014/main" id="{27EC8C45-CD3A-6C70-4F95-F2727711518E}"/>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ts val="178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Real-time compliance monitoring and alerts powered by AI agents help prevent violations and suggest process enhancements to maintain accuracy, consistency, and boost efficiency</a:t>
            </a:r>
            <a:endParaRPr kumimoji="0" lang="en-GB" sz="14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2EA311A3-68D8-DE60-4237-2CC525B66411}"/>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1E5EB87A-D839-DD93-B70B-40F96B013E6D}"/>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Customer service document compliance violations are identified manually, which is time-consuming and prone to errors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Documents are analyzed after interactions, leading to delayed confirmation to acceptance/rejection to customers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Traceability can be difficult and inefficient because violations are manual reported</a:t>
            </a:r>
          </a:p>
        </p:txBody>
      </p:sp>
      <p:sp>
        <p:nvSpPr>
          <p:cNvPr id="17" name="Google Shape;498;p32">
            <a:extLst>
              <a:ext uri="{FF2B5EF4-FFF2-40B4-BE49-F238E27FC236}">
                <a16:creationId xmlns:a16="http://schemas.microsoft.com/office/drawing/2014/main" id="{F93ED94B-C937-14A1-A27B-76686CEDDBCB}"/>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cxnSp>
        <p:nvCxnSpPr>
          <p:cNvPr id="34" name="Straight Connector 33">
            <a:extLst>
              <a:ext uri="{FF2B5EF4-FFF2-40B4-BE49-F238E27FC236}">
                <a16:creationId xmlns:a16="http://schemas.microsoft.com/office/drawing/2014/main" id="{97305E4C-2E6B-9B40-8B0B-71BF033DE282}"/>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03492C94-7C37-0CF3-C115-701842831B7B}"/>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5116C192-55F6-C10D-0915-D8E5C257CF08}"/>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97CDDB46-774E-184F-9DD1-55B55E15B7A9}"/>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30" name="Google Shape;115;p20">
            <a:extLst>
              <a:ext uri="{FF2B5EF4-FFF2-40B4-BE49-F238E27FC236}">
                <a16:creationId xmlns:a16="http://schemas.microsoft.com/office/drawing/2014/main" id="{C3D7EE91-81BA-E715-D683-E4F70AC05D56}"/>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43" name="Google Shape;523;p32">
            <a:extLst>
              <a:ext uri="{FF2B5EF4-FFF2-40B4-BE49-F238E27FC236}">
                <a16:creationId xmlns:a16="http://schemas.microsoft.com/office/drawing/2014/main" id="{082A27B5-3BD7-FC44-05A7-9DCEEF79717D}"/>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18" name="Google Shape;523;p32">
            <a:extLst>
              <a:ext uri="{FF2B5EF4-FFF2-40B4-BE49-F238E27FC236}">
                <a16:creationId xmlns:a16="http://schemas.microsoft.com/office/drawing/2014/main" id="{6D575238-8A30-5220-1CB4-12B60FF469B6}"/>
              </a:ext>
            </a:extLst>
          </p:cNvPr>
          <p:cNvSpPr/>
          <p:nvPr/>
        </p:nvSpPr>
        <p:spPr>
          <a:xfrm>
            <a:off x="6248885" y="2233079"/>
            <a:ext cx="2066440" cy="107285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Continuously monitors customer service documents (ex: customer service scripts, dispute resolutions reports, etc.)  for potential compliance violations against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compliance benchmarks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2580DEEE-A319-B0B9-1490-DFD8B3AE7313}"/>
              </a:ext>
            </a:extLst>
          </p:cNvPr>
          <p:cNvSpPr/>
          <p:nvPr/>
        </p:nvSpPr>
        <p:spPr>
          <a:xfrm>
            <a:off x="6215591" y="3437048"/>
            <a:ext cx="2099734" cy="7728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Alerts customer support reps and supervisors in real-time when compliance steps are missed</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9" name="Google Shape;523;p32">
            <a:extLst>
              <a:ext uri="{FF2B5EF4-FFF2-40B4-BE49-F238E27FC236}">
                <a16:creationId xmlns:a16="http://schemas.microsoft.com/office/drawing/2014/main" id="{A491E15D-27DC-96E8-94D2-BA6D7FE01678}"/>
              </a:ext>
            </a:extLst>
          </p:cNvPr>
          <p:cNvSpPr/>
          <p:nvPr/>
        </p:nvSpPr>
        <p:spPr>
          <a:xfrm>
            <a:off x="6215591" y="4341004"/>
            <a:ext cx="2099734" cy="7728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Suggests compliant alternatives  to documents based on  company guidelines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6" name="Google Shape;523;p32">
            <a:extLst>
              <a:ext uri="{FF2B5EF4-FFF2-40B4-BE49-F238E27FC236}">
                <a16:creationId xmlns:a16="http://schemas.microsoft.com/office/drawing/2014/main" id="{6B90EE18-4ECC-479B-086D-3F114A474A3B}"/>
              </a:ext>
            </a:extLst>
          </p:cNvPr>
          <p:cNvSpPr/>
          <p:nvPr/>
        </p:nvSpPr>
        <p:spPr>
          <a:xfrm>
            <a:off x="6215591" y="5244771"/>
            <a:ext cx="2099734" cy="7728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Stores compliance check history, suggested edits, user overrides, and approvals in an auditable log</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4" name="Rounded Rectangle 23">
            <a:extLst>
              <a:ext uri="{FF2B5EF4-FFF2-40B4-BE49-F238E27FC236}">
                <a16:creationId xmlns:a16="http://schemas.microsoft.com/office/drawing/2014/main" id="{757BF6A9-BE83-7C7B-A262-E94BD2F9BB58}"/>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Compliance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Automated violation monitoring will reduce the likelihood of compliance oversights</a:t>
            </a:r>
          </a:p>
        </p:txBody>
      </p:sp>
      <p:sp>
        <p:nvSpPr>
          <p:cNvPr id="26" name="Arrow: Up 56">
            <a:extLst>
              <a:ext uri="{FF2B5EF4-FFF2-40B4-BE49-F238E27FC236}">
                <a16:creationId xmlns:a16="http://schemas.microsoft.com/office/drawing/2014/main" id="{6C14886B-DA3B-463A-E24A-69B53F7D7A30}"/>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a:extLst>
              <a:ext uri="{FF2B5EF4-FFF2-40B4-BE49-F238E27FC236}">
                <a16:creationId xmlns:a16="http://schemas.microsoft.com/office/drawing/2014/main" id="{743AC449-B791-18AF-62CE-76FA1B496225}"/>
              </a:ext>
            </a:extLst>
          </p:cNvPr>
          <p:cNvSpPr/>
          <p:nvPr/>
        </p:nvSpPr>
        <p:spPr>
          <a:xfrm>
            <a:off x="8700922" y="2894281"/>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Satisfaction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Real-time recommendation on corrective action reduces TAT and thus increases CSAT</a:t>
            </a:r>
          </a:p>
        </p:txBody>
      </p:sp>
      <p:sp>
        <p:nvSpPr>
          <p:cNvPr id="40" name="Arrow: Up 56">
            <a:extLst>
              <a:ext uri="{FF2B5EF4-FFF2-40B4-BE49-F238E27FC236}">
                <a16:creationId xmlns:a16="http://schemas.microsoft.com/office/drawing/2014/main" id="{7FC83F1B-FA20-24D8-9930-2AD3D20ADEA4}"/>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2CD1BAA5-5CAF-7137-3C06-8AECD33A8562}"/>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Manual compliance check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Reduce average time taken to manually check compliance</a:t>
            </a:r>
          </a:p>
        </p:txBody>
      </p:sp>
      <p:sp>
        <p:nvSpPr>
          <p:cNvPr id="42" name="Arrow: Up 56">
            <a:extLst>
              <a:ext uri="{FF2B5EF4-FFF2-40B4-BE49-F238E27FC236}">
                <a16:creationId xmlns:a16="http://schemas.microsoft.com/office/drawing/2014/main" id="{DE2BBE59-4C6D-0283-99A9-87F8C5417A51}"/>
              </a:ext>
              <a:ext uri="{C183D7F6-B498-43B3-948B-1728B52AA6E4}">
                <adec:decorative xmlns:adec="http://schemas.microsoft.com/office/drawing/2017/decorative" val="1"/>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Google Shape;516;p32">
            <a:extLst>
              <a:ext uri="{FF2B5EF4-FFF2-40B4-BE49-F238E27FC236}">
                <a16:creationId xmlns:a16="http://schemas.microsoft.com/office/drawing/2014/main" id="{F73EAF08-5328-E076-A436-CE4684AC89D5}"/>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Support Agent</a:t>
            </a:r>
          </a:p>
        </p:txBody>
      </p:sp>
      <p:sp>
        <p:nvSpPr>
          <p:cNvPr id="45" name="Google Shape;516;p32">
            <a:extLst>
              <a:ext uri="{FF2B5EF4-FFF2-40B4-BE49-F238E27FC236}">
                <a16:creationId xmlns:a16="http://schemas.microsoft.com/office/drawing/2014/main" id="{172F9C3B-38F6-18AB-4B9A-5A56E9B82FA4}"/>
              </a:ext>
            </a:extLst>
          </p:cNvPr>
          <p:cNvSpPr/>
          <p:nvPr/>
        </p:nvSpPr>
        <p:spPr>
          <a:xfrm>
            <a:off x="1020972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Service Supervisor</a:t>
            </a:r>
          </a:p>
        </p:txBody>
      </p:sp>
      <p:sp>
        <p:nvSpPr>
          <p:cNvPr id="46" name="Google Shape;516;p32">
            <a:extLst>
              <a:ext uri="{FF2B5EF4-FFF2-40B4-BE49-F238E27FC236}">
                <a16:creationId xmlns:a16="http://schemas.microsoft.com/office/drawing/2014/main" id="{A962CF98-D9BF-32BA-D470-1DDE115C35F8}"/>
              </a:ext>
            </a:extLst>
          </p:cNvPr>
          <p:cNvSpPr/>
          <p:nvPr/>
        </p:nvSpPr>
        <p:spPr>
          <a:xfrm>
            <a:off x="8682389" y="5530484"/>
            <a:ext cx="2809052"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All functional teams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Sales, Marketing, Finance, HR, Legal and IT team</a:t>
            </a:r>
          </a:p>
        </p:txBody>
      </p:sp>
    </p:spTree>
    <p:extLst>
      <p:ext uri="{BB962C8B-B14F-4D97-AF65-F5344CB8AC3E}">
        <p14:creationId xmlns:p14="http://schemas.microsoft.com/office/powerpoint/2010/main" val="93393538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0A6C6-65C3-9D22-591E-AE5DA644F98C}"/>
            </a:ext>
          </a:extLst>
        </p:cNvPr>
        <p:cNvGrpSpPr/>
        <p:nvPr/>
      </p:nvGrpSpPr>
      <p:grpSpPr>
        <a:xfrm>
          <a:off x="0" y="0"/>
          <a:ext cx="0" cy="0"/>
          <a:chOff x="0" y="0"/>
          <a:chExt cx="0" cy="0"/>
        </a:xfrm>
      </p:grpSpPr>
      <p:sp>
        <p:nvSpPr>
          <p:cNvPr id="6" name="Google Shape;163;p22">
            <a:extLst>
              <a:ext uri="{FF2B5EF4-FFF2-40B4-BE49-F238E27FC236}">
                <a16:creationId xmlns:a16="http://schemas.microsoft.com/office/drawing/2014/main" id="{469FE472-FDA4-D5D6-2E17-9B44B6E13E5F}"/>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Document Compliance Agent</a:t>
            </a:r>
          </a:p>
        </p:txBody>
      </p:sp>
      <p:sp>
        <p:nvSpPr>
          <p:cNvPr id="9" name="TextBox 8">
            <a:extLst>
              <a:ext uri="{FF2B5EF4-FFF2-40B4-BE49-F238E27FC236}">
                <a16:creationId xmlns:a16="http://schemas.microsoft.com/office/drawing/2014/main" id="{50746395-E7A6-5845-64F3-7AA47083732E}"/>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Monitor and analyze documents to prevent compliance violations and recommend process improvements</a:t>
            </a:r>
          </a:p>
        </p:txBody>
      </p:sp>
      <p:sp>
        <p:nvSpPr>
          <p:cNvPr id="24" name="TextBox 23">
            <a:extLst>
              <a:ext uri="{FF2B5EF4-FFF2-40B4-BE49-F238E27FC236}">
                <a16:creationId xmlns:a16="http://schemas.microsoft.com/office/drawing/2014/main" id="{E05F7296-3BF5-A81C-DD00-173D9820718D}"/>
              </a:ext>
            </a:extLst>
          </p:cNvPr>
          <p:cNvSpPr txBox="1"/>
          <p:nvPr/>
        </p:nvSpPr>
        <p:spPr>
          <a:xfrm>
            <a:off x="740798" y="5280590"/>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25" name="TextBox 24">
            <a:extLst>
              <a:ext uri="{FF2B5EF4-FFF2-40B4-BE49-F238E27FC236}">
                <a16:creationId xmlns:a16="http://schemas.microsoft.com/office/drawing/2014/main" id="{B6108288-4C43-66E8-2D68-BB77579E89FE}"/>
              </a:ext>
            </a:extLst>
          </p:cNvPr>
          <p:cNvSpPr txBox="1"/>
          <p:nvPr/>
        </p:nvSpPr>
        <p:spPr>
          <a:xfrm>
            <a:off x="2076802" y="5380289"/>
            <a:ext cx="2298101" cy="22288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Knowledge Metadata Agent</a:t>
            </a:r>
          </a:p>
        </p:txBody>
      </p:sp>
      <p:sp>
        <p:nvSpPr>
          <p:cNvPr id="35" name="Rounded Rectangle 19">
            <a:extLst>
              <a:ext uri="{FF2B5EF4-FFF2-40B4-BE49-F238E27FC236}">
                <a16:creationId xmlns:a16="http://schemas.microsoft.com/office/drawing/2014/main" id="{7B78B3E3-0466-6B1D-DBBF-D731BF27EA22}"/>
              </a:ext>
            </a:extLst>
          </p:cNvPr>
          <p:cNvSpPr/>
          <p:nvPr/>
        </p:nvSpPr>
        <p:spPr>
          <a:xfrm>
            <a:off x="695993" y="5781201"/>
            <a:ext cx="3705033" cy="73348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Document governance frameworks with defined compliance rules, approval flows, and audit trails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Access to structured repositories containing policies, brand standards, and legal documentation</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285" name="Rounded Rectangle 284">
            <a:extLst>
              <a:ext uri="{FF2B5EF4-FFF2-40B4-BE49-F238E27FC236}">
                <a16:creationId xmlns:a16="http://schemas.microsoft.com/office/drawing/2014/main" id="{08C5ACD0-B13B-E0DC-81C4-C330CEDDCF5F}"/>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917F69D0-74B0-0599-8A21-E15842C25DD0}"/>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6A1DD924-0927-2C11-62FD-3C6CEC858D5F}"/>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AD824C45-85C3-68D6-FB6C-BB7C7D564ACE}"/>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92803C17-798B-708D-2BA9-92B43EC94416}"/>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40A9BE74-5B43-E580-5B22-D0AD339129A6}"/>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0992C847-91B5-ACDE-330D-A6D1A0B0BA57}"/>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E2834403-18E5-87A4-013F-65637DA396EE}"/>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A2B0D45A-BD68-15BE-AD40-B8735968BF7E}"/>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E136E6F1-3F12-DA05-71A4-F44A778676E7}"/>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371BED25-5553-7D21-7443-63F193220FA7}"/>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3B9DA596-4559-F6FE-5C6A-87C4ED290763}"/>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Support agent</a:t>
            </a:r>
          </a:p>
        </p:txBody>
      </p:sp>
      <p:sp>
        <p:nvSpPr>
          <p:cNvPr id="36" name="Rounded Rectangle 35">
            <a:extLst>
              <a:ext uri="{FF2B5EF4-FFF2-40B4-BE49-F238E27FC236}">
                <a16:creationId xmlns:a16="http://schemas.microsoft.com/office/drawing/2014/main" id="{BA416194-07B6-E45B-E18F-0BD07E598349}"/>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FECB865C-C447-8501-0E0A-C6297CB58AA2}"/>
              </a:ext>
              <a:ext uri="{C183D7F6-B498-43B3-948B-1728B52AA6E4}">
                <adec:decorative xmlns:adec="http://schemas.microsoft.com/office/drawing/2017/decorative" val="1"/>
              </a:ext>
            </a:extLst>
          </p:cNvPr>
          <p:cNvSpPr/>
          <p:nvPr/>
        </p:nvSpPr>
        <p:spPr>
          <a:xfrm>
            <a:off x="707186" y="1629871"/>
            <a:ext cx="3693840" cy="3573749"/>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endParaRPr kumimoji="0" lang="en-GB" sz="1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content repositories (DAM, CMS, SharePoint)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access to brand guideline and legal compliance docs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access to customer service documents (ex: customer service scripts, dispute resolutions reports,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routing logic for when steps are missed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Integrates with document repositories (e.g., CLM, SharePoint, OneDrive)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Creative Content Libraries (e.g., Microsoft ECM, Adobe, DAMs)  ((HTML, DOC, PDF, PNG/JPG for OCR)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Brand and compliance rulebooks (DOCX, XLSX, YAML)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content  (PDF, Doc, HTML)</a:t>
            </a:r>
          </a:p>
        </p:txBody>
      </p:sp>
      <p:sp>
        <p:nvSpPr>
          <p:cNvPr id="94" name="TextBox 93">
            <a:extLst>
              <a:ext uri="{FF2B5EF4-FFF2-40B4-BE49-F238E27FC236}">
                <a16:creationId xmlns:a16="http://schemas.microsoft.com/office/drawing/2014/main" id="{0C60CF5D-5A0B-7A30-A0E9-7F9D8A52144D}"/>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EE6F59D0-75AD-D206-005C-E0AA845D1E01}"/>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A582936E-DBAE-65DD-9123-EC30CDEEE150}"/>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49B6341F-CC52-9F35-6778-EA4286D397E8}"/>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98556214-5C34-614C-921F-062E9FE2452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689F25EC-BB6F-F4E1-A91C-26457055F85D}"/>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167CE410-9EA3-1888-929F-C12B19756636}"/>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F68EF9BE-8077-1C4B-619B-E28BA27A49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983C19E7-01B4-2B24-D9DD-688C7F3F1813}"/>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25592B51-A530-9866-6ADD-F4AC4F6AF784}"/>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AC6253A8-E84E-6D01-0208-498CBD1F8337}"/>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0187BD3E-5EC5-6815-D99B-C1D10E3B2B18}"/>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CE5610D5-C382-0197-D3F6-12F8D72158FC}"/>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AB6BCB77-B6FC-E420-5A56-602F6ACA3324}"/>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67C24C58-E659-7058-E1DB-74024C96CFC3}"/>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167B1991-4125-3173-28F2-0D90CFC8E598}"/>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9AEF4B63-50C7-1EAF-313C-4024E115457F}"/>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1F2E53A9-4D00-48DE-3B23-8B7B717D70C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5E069C33-DE2F-756E-B512-E82503AADFF3}"/>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30795B0C-F323-FD1A-807C-7953A83BE4FC}"/>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68586BED-B8AE-E3CA-363C-F7B37E0CF6CE}"/>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1E0CD07B-3647-FA6C-A76E-8D433D7FCB50}"/>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C9132AFA-7E88-8CAF-2C05-DD16E437899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3CE07194-F987-2C61-864B-E3CA2783829F}"/>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447E45DD-256C-F6B9-D18D-D0FF9C1891DF}"/>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7036BCFF-9CD4-D6BE-4F28-19C35CA15497}"/>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31D790C4-231C-9D7E-A0A4-2C92640D7D0A}"/>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16C2B9BE-DE4E-9895-286C-644445CCD1F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9D282218-0E5C-13A6-A75B-40DB19A4E828}"/>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0B612443-60DD-8D31-0ACE-96F7A54C9470}"/>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16B12AD2-CD06-1D51-3317-95077CA2D1AB}"/>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173" name="TextBox 172">
            <a:extLst>
              <a:ext uri="{FF2B5EF4-FFF2-40B4-BE49-F238E27FC236}">
                <a16:creationId xmlns:a16="http://schemas.microsoft.com/office/drawing/2014/main" id="{C86248A8-6C33-35E1-3D48-4A94FFE93D36}"/>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6032E88D-99CB-0510-6469-3850B1D542AC}"/>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46C4E357-8199-44CB-04AA-0EDA550643B1}"/>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E2D3B681-C050-E7A8-2BFF-E415321C33E3}"/>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93D94DF9-807C-D8EA-25F6-245EBC4371FD}"/>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13D52CDF-8874-37F0-3A43-6529AFED8638}"/>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73AD927E-08C4-3579-8FC9-BE4557FC9D97}"/>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285C2A7B-7A89-BA92-953A-D032EF9F5785}"/>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2A98B90B-1747-079E-6D59-008DCB48A2D1}"/>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39802D5A-8640-CC02-BFD4-AEC3FAC8F851}"/>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6D4C0DDE-D117-F286-CEE0-1A0FACE986F5}"/>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94DB4728-B71D-AA19-2F42-8051C79FCF11}"/>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C489669C-EFE7-FD72-CBCA-79F76704B9C9}"/>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22302FF9-1779-E9EF-444F-009DF5519F43}"/>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8250313F-5820-AAD5-7D54-E738F2ED4551}"/>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(classify document base don category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and Analyze it)</a:t>
            </a:r>
          </a:p>
        </p:txBody>
      </p:sp>
      <p:sp>
        <p:nvSpPr>
          <p:cNvPr id="290" name="Rounded Rectangle 289">
            <a:extLst>
              <a:ext uri="{FF2B5EF4-FFF2-40B4-BE49-F238E27FC236}">
                <a16:creationId xmlns:a16="http://schemas.microsoft.com/office/drawing/2014/main" id="{5BD08C4B-7FFB-0100-68EB-94D6427B440A}"/>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Compliance Tracker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(Ensures documents follow regulations, flag it)</a:t>
            </a:r>
          </a:p>
        </p:txBody>
      </p:sp>
      <p:sp>
        <p:nvSpPr>
          <p:cNvPr id="291" name="Rounded Rectangle 290">
            <a:extLst>
              <a:ext uri="{FF2B5EF4-FFF2-40B4-BE49-F238E27FC236}">
                <a16:creationId xmlns:a16="http://schemas.microsoft.com/office/drawing/2014/main" id="{914930E1-25A2-CE9D-4185-BC0711BF3E42}"/>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Recommender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(To overcome compliance issue, Provide suggestion/recommendation to improve                   the process)</a:t>
            </a:r>
          </a:p>
        </p:txBody>
      </p:sp>
      <p:sp>
        <p:nvSpPr>
          <p:cNvPr id="293" name="Rounded Rectangle 292">
            <a:extLst>
              <a:ext uri="{FF2B5EF4-FFF2-40B4-BE49-F238E27FC236}">
                <a16:creationId xmlns:a16="http://schemas.microsoft.com/office/drawing/2014/main" id="{0D72CB2C-2B2C-7610-057A-305B40AD584F}"/>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24192EB3-5908-6E82-54CD-5646E8694575}"/>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685A62B5-2787-CACB-0200-F6C5555A388E}"/>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3" name="Rounded Rectangle 19">
            <a:extLst>
              <a:ext uri="{FF2B5EF4-FFF2-40B4-BE49-F238E27FC236}">
                <a16:creationId xmlns:a16="http://schemas.microsoft.com/office/drawing/2014/main" id="{2B8FBEBE-8931-9FCC-5B60-BC297BAF91AD}"/>
              </a:ext>
              <a:ext uri="{C183D7F6-B498-43B3-948B-1728B52AA6E4}">
                <adec:decorative xmlns:adec="http://schemas.microsoft.com/office/drawing/2017/decorative" val="1"/>
              </a:ext>
            </a:extLst>
          </p:cNvPr>
          <p:cNvSpPr/>
          <p:nvPr/>
        </p:nvSpPr>
        <p:spPr>
          <a:xfrm>
            <a:off x="705609" y="5257579"/>
            <a:ext cx="3705033" cy="4538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Tree>
    <p:extLst>
      <p:ext uri="{BB962C8B-B14F-4D97-AF65-F5344CB8AC3E}">
        <p14:creationId xmlns:p14="http://schemas.microsoft.com/office/powerpoint/2010/main" val="20233878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5FB9-3B15-DA35-82CE-8C7A09BA8427}"/>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DE4F8605-8095-4709-B7AC-794CE98C43E7}"/>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dirty="0">
                <a:ln>
                  <a:noFill/>
                </a:ln>
                <a:solidFill>
                  <a:srgbClr val="000000"/>
                </a:solidFill>
                <a:latin typeface="Segoe Sans Display Semibold"/>
              </a:rPr>
              <a:t>Public Sector scenarios</a:t>
            </a:r>
            <a:endParaRPr lang="en-US" dirty="0"/>
          </a:p>
        </p:txBody>
      </p:sp>
      <p:sp>
        <p:nvSpPr>
          <p:cNvPr id="78" name="TextBox 77">
            <a:extLst>
              <a:ext uri="{FF2B5EF4-FFF2-40B4-BE49-F238E27FC236}">
                <a16:creationId xmlns:a16="http://schemas.microsoft.com/office/drawing/2014/main" id="{CE20F08D-B4FB-E872-C33A-031590AF2B06}"/>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F92A8676-CC47-278A-4B18-A993AFEDA014}"/>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8886DC06-F60E-9068-A144-028BC4624AFA}"/>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5F02693F-28EC-14C4-8EC9-0BA8E77B2322}"/>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rgbClr val="0078D4"/>
            </a:solidFill>
            <a:prstDash val="solid"/>
            <a:miter lim="800000"/>
            <a:tailEnd type="triangle"/>
          </a:ln>
          <a:effectLst/>
        </p:spPr>
      </p:cxnSp>
      <p:cxnSp>
        <p:nvCxnSpPr>
          <p:cNvPr id="34" name="Straight Arrow Connector 33">
            <a:extLst>
              <a:ext uri="{FF2B5EF4-FFF2-40B4-BE49-F238E27FC236}">
                <a16:creationId xmlns:a16="http://schemas.microsoft.com/office/drawing/2014/main" id="{3A642406-C773-9085-BAAD-554EEAD15214}"/>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rgbClr val="0078D4"/>
            </a:solidFill>
            <a:prstDash val="solid"/>
            <a:miter lim="800000"/>
            <a:tailEnd type="triangle"/>
          </a:ln>
          <a:effectLst/>
        </p:spPr>
      </p:cxnSp>
      <p:cxnSp>
        <p:nvCxnSpPr>
          <p:cNvPr id="37" name="Straight Connector 36">
            <a:extLst>
              <a:ext uri="{FF2B5EF4-FFF2-40B4-BE49-F238E27FC236}">
                <a16:creationId xmlns:a16="http://schemas.microsoft.com/office/drawing/2014/main" id="{68AE84BC-DC7E-3360-7BF9-833EFD4ACDFA}"/>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5B098F4A-9AEC-D620-E08A-5E1F396ACC90}"/>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33C7C33C-60F9-4CAA-56F9-FBCA727AFD62}"/>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587716F6-EEA4-04FC-2FD7-22C485BFEC0C}"/>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E8A91313-6678-95F5-14DD-25AED906E309}"/>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EE3AFBAA-9FD2-0FF2-D745-B40F7F08D146}"/>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1BB2E5E0-3604-62A7-846E-E450A74E3EB7}"/>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69A95A75-75E1-12BC-8A94-08247CAC1749}"/>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B7A2421B-1BBE-CF1E-9A52-F8F530FEC1CF}"/>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3334FB19-9E6E-734A-5F4F-5B6DA0577496}"/>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031404C3-C35E-0FD5-DD3F-75FEDEECE5CD}"/>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E48E0DDD-71F0-7C63-DF7C-EFD726A27709}"/>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555A6EAA-B15F-67C6-4838-1CBD7699054F}"/>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1F41074C-5EBA-1EC2-A687-53B14441D747}"/>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D079F38F-64DC-D191-C2F5-983A2FCB0CD6}"/>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4277B735-3D06-F0C4-5762-5316BA055AEC}"/>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F4D6F297-E311-CBFC-40DD-F9ED859B4E85}"/>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4FF889F2-EEE9-1492-747D-D175EA7F3533}"/>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F32370D6-31C6-D22B-A769-145C20EE8846}"/>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309D8B15-1E46-CCD4-44F0-376DDE074ED7}"/>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DF2FF0FA-9F13-A268-D2A9-228887832B3F}"/>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3ABAAC2F-DFD3-36D2-09F9-58A4F344BF5A}"/>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74FFEDF8-AD9B-5D7D-9C8C-9C50EC657A5C}"/>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90FC6CAB-DF79-A175-04F8-C1474F60C00A}"/>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BAB3AC80-C690-F3A5-276B-465CCFC244F9}"/>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5C3D0535-A54A-2BE6-1C0A-7BF9F6E9D086}"/>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E18E1BDD-1641-161F-E1D6-58A8128568AC}"/>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dirty="0">
                          <a:latin typeface="Segoe Sans Small" pitchFamily="2" charset="0"/>
                          <a:cs typeface="Segoe Sans Small" pitchFamily="2" charset="0"/>
                        </a:rPr>
                        <a:t>#</a:t>
                      </a:r>
                      <a:endParaRPr lang="en-IN" dirty="0">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dirty="0">
                          <a:latin typeface="Segoe Sans Display Semibold"/>
                          <a:cs typeface="Segoe Sans Display Semibold"/>
                        </a:rPr>
                        <a:t>Scenarios to explore</a:t>
                      </a:r>
                      <a:endParaRPr lang="en-US" dirty="0"/>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dirty="0">
                          <a:solidFill>
                            <a:schemeClr val="bg1"/>
                          </a:solidFill>
                          <a:latin typeface="Segoe Sans Display"/>
                          <a:cs typeface="Segoe Sans Display"/>
                        </a:rPr>
                        <a:t>01</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000000"/>
                          </a:solidFill>
                          <a:latin typeface="Graphik Regular" panose="020B0503030202060203" pitchFamily="34" charset="77"/>
                          <a:ea typeface="DM Sans 14pt ExtraLight"/>
                          <a:cs typeface="DM Sans 14pt ExtraLight"/>
                          <a:sym typeface="DM Sans ExtraLight"/>
                        </a:rPr>
                        <a:t>Citizen Q&amp;A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dirty="0">
                          <a:solidFill>
                            <a:schemeClr val="bg1"/>
                          </a:solidFill>
                          <a:latin typeface="Segoe Sans Display"/>
                          <a:cs typeface="Segoe Sans Display"/>
                        </a:rPr>
                        <a:t>02</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000000"/>
                          </a:solidFill>
                          <a:latin typeface="Graphik Regular" panose="020B0503030202060203" pitchFamily="34" charset="77"/>
                          <a:ea typeface="DM Sans 14pt ExtraLight"/>
                          <a:cs typeface="DM Sans 14pt ExtraLight"/>
                          <a:sym typeface="DM Sans ExtraLight"/>
                        </a:rPr>
                        <a:t>Upskilling Recommendation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dirty="0">
                          <a:solidFill>
                            <a:schemeClr val="bg1"/>
                          </a:solidFill>
                          <a:latin typeface="Segoe Sans Display"/>
                          <a:cs typeface="Segoe Sans Display"/>
                        </a:rPr>
                        <a:t>03</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000000"/>
                          </a:solidFill>
                          <a:latin typeface="Graphik Regular" panose="020B0503030202060203" pitchFamily="34" charset="77"/>
                          <a:ea typeface="DM Sans 14pt ExtraLight"/>
                          <a:cs typeface="DM Sans 14pt ExtraLight"/>
                          <a:sym typeface="DM Sans ExtraLight"/>
                        </a:rPr>
                        <a:t>Campus Support Assistant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dirty="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r>
                        <a:rPr lang="en-IN" sz="1200" dirty="0"/>
                        <a:t>Document Processing &amp; Routing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dirty="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000000"/>
                          </a:solidFill>
                          <a:latin typeface="Graphik Regular" panose="020B0503030202060203" pitchFamily="34" charset="77"/>
                          <a:ea typeface="DM Sans 14pt ExtraLight"/>
                          <a:cs typeface="DM Sans 14pt ExtraLight"/>
                          <a:sym typeface="DM Sans ExtraLight"/>
                        </a:rPr>
                        <a:t>Benefit Eligibility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7" name="Oval 6">
            <a:extLst>
              <a:ext uri="{FF2B5EF4-FFF2-40B4-BE49-F238E27FC236}">
                <a16:creationId xmlns:a16="http://schemas.microsoft.com/office/drawing/2014/main" id="{A9C0B72B-5911-C6F0-D3C0-0B64FB6892EF}"/>
              </a:ext>
            </a:extLst>
          </p:cNvPr>
          <p:cNvSpPr/>
          <p:nvPr/>
        </p:nvSpPr>
        <p:spPr bwMode="auto">
          <a:xfrm>
            <a:off x="2344108" y="2411001"/>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Graphik Medium"/>
                <a:ea typeface="+mn-ea"/>
                <a:cs typeface="Arial"/>
              </a:rPr>
              <a:t>01</a:t>
            </a:r>
          </a:p>
        </p:txBody>
      </p:sp>
      <p:sp>
        <p:nvSpPr>
          <p:cNvPr id="8" name="Oval 7">
            <a:extLst>
              <a:ext uri="{FF2B5EF4-FFF2-40B4-BE49-F238E27FC236}">
                <a16:creationId xmlns:a16="http://schemas.microsoft.com/office/drawing/2014/main" id="{D8B2D44D-4BD3-326F-F20F-3EE47CB9B71C}"/>
              </a:ext>
            </a:extLst>
          </p:cNvPr>
          <p:cNvSpPr/>
          <p:nvPr/>
        </p:nvSpPr>
        <p:spPr bwMode="auto">
          <a:xfrm>
            <a:off x="3263725" y="2419544"/>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Graphik Medium"/>
                <a:ea typeface="+mn-ea"/>
                <a:cs typeface="Arial"/>
              </a:rPr>
              <a:t>03</a:t>
            </a:r>
          </a:p>
        </p:txBody>
      </p:sp>
      <p:sp>
        <p:nvSpPr>
          <p:cNvPr id="9" name="Oval 8">
            <a:extLst>
              <a:ext uri="{FF2B5EF4-FFF2-40B4-BE49-F238E27FC236}">
                <a16:creationId xmlns:a16="http://schemas.microsoft.com/office/drawing/2014/main" id="{CD6A3138-8DD2-6BF2-5A1B-954817E84330}"/>
              </a:ext>
            </a:extLst>
          </p:cNvPr>
          <p:cNvSpPr/>
          <p:nvPr/>
        </p:nvSpPr>
        <p:spPr bwMode="auto">
          <a:xfrm>
            <a:off x="3613071" y="2413473"/>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Graphik Medium"/>
                <a:ea typeface="+mn-ea"/>
                <a:cs typeface="Arial"/>
              </a:rPr>
              <a:t>02</a:t>
            </a:r>
          </a:p>
        </p:txBody>
      </p:sp>
      <p:sp>
        <p:nvSpPr>
          <p:cNvPr id="10" name="Oval 9">
            <a:extLst>
              <a:ext uri="{FF2B5EF4-FFF2-40B4-BE49-F238E27FC236}">
                <a16:creationId xmlns:a16="http://schemas.microsoft.com/office/drawing/2014/main" id="{8B7D675A-BDC7-76BA-BECD-43D8FDC757E6}"/>
              </a:ext>
            </a:extLst>
          </p:cNvPr>
          <p:cNvSpPr/>
          <p:nvPr/>
        </p:nvSpPr>
        <p:spPr bwMode="auto">
          <a:xfrm>
            <a:off x="5252625" y="2079073"/>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Graphik Medium"/>
                <a:ea typeface="+mn-ea"/>
                <a:cs typeface="Arial"/>
              </a:rPr>
              <a:t>05</a:t>
            </a:r>
          </a:p>
        </p:txBody>
      </p:sp>
      <p:sp>
        <p:nvSpPr>
          <p:cNvPr id="11" name="Oval 10">
            <a:extLst>
              <a:ext uri="{FF2B5EF4-FFF2-40B4-BE49-F238E27FC236}">
                <a16:creationId xmlns:a16="http://schemas.microsoft.com/office/drawing/2014/main" id="{85DF6436-4B6B-5D2F-D3C6-0EF38CD619AA}"/>
              </a:ext>
            </a:extLst>
          </p:cNvPr>
          <p:cNvSpPr/>
          <p:nvPr/>
        </p:nvSpPr>
        <p:spPr bwMode="auto">
          <a:xfrm>
            <a:off x="5566479" y="2078650"/>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Graphik Medium"/>
                <a:ea typeface="+mn-ea"/>
                <a:cs typeface="Arial"/>
              </a:rPr>
              <a:t>04</a:t>
            </a:r>
          </a:p>
        </p:txBody>
      </p:sp>
    </p:spTree>
    <p:extLst>
      <p:ext uri="{BB962C8B-B14F-4D97-AF65-F5344CB8AC3E}">
        <p14:creationId xmlns:p14="http://schemas.microsoft.com/office/powerpoint/2010/main" val="3124873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AD224-4045-33C4-5AFC-F4F6A4D30D57}"/>
            </a:ext>
          </a:extLst>
        </p:cNvPr>
        <p:cNvGrpSpPr/>
        <p:nvPr/>
      </p:nvGrpSpPr>
      <p:grpSpPr>
        <a:xfrm>
          <a:off x="0" y="0"/>
          <a:ext cx="0" cy="0"/>
          <a:chOff x="0" y="0"/>
          <a:chExt cx="0" cy="0"/>
        </a:xfrm>
      </p:grpSpPr>
      <p:sp>
        <p:nvSpPr>
          <p:cNvPr id="31" name="Google Shape;163;p22">
            <a:extLst>
              <a:ext uri="{FF2B5EF4-FFF2-40B4-BE49-F238E27FC236}">
                <a16:creationId xmlns:a16="http://schemas.microsoft.com/office/drawing/2014/main" id="{AABEA60C-D062-EFFA-04EA-7377628D4AF1}"/>
              </a:ext>
            </a:extLst>
          </p:cNvPr>
          <p:cNvSpPr>
            <a:spLocks noGrp="1"/>
          </p:cNvSpPr>
          <p:nvPr>
            <p:ph type="title" idx="4294967295"/>
          </p:nvPr>
        </p:nvSpPr>
        <p:spPr>
          <a:xfrm>
            <a:off x="695995" y="710974"/>
            <a:ext cx="6326594"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Customer Satisfaction Prediction Agent</a:t>
            </a:r>
          </a:p>
        </p:txBody>
      </p:sp>
      <p:sp>
        <p:nvSpPr>
          <p:cNvPr id="36" name="TextBox 35">
            <a:extLst>
              <a:ext uri="{FF2B5EF4-FFF2-40B4-BE49-F238E27FC236}">
                <a16:creationId xmlns:a16="http://schemas.microsoft.com/office/drawing/2014/main" id="{E570D41C-E001-3B3C-71C9-62934CFE52C0}"/>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Predict customer satisfaction and generate risk remediation recommendations to improve customer experience</a:t>
            </a:r>
          </a:p>
        </p:txBody>
      </p:sp>
      <p:sp>
        <p:nvSpPr>
          <p:cNvPr id="12" name="Google Shape;498;p32">
            <a:extLst>
              <a:ext uri="{FF2B5EF4-FFF2-40B4-BE49-F238E27FC236}">
                <a16:creationId xmlns:a16="http://schemas.microsoft.com/office/drawing/2014/main" id="{57AF2566-7B55-EE13-4DED-30D82A7E9D75}"/>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9144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Customer support mainly performs reactive actions due to inefficient escalation assessments and a lack of risk prediction</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37" name="Google Shape;498;p32">
            <a:extLst>
              <a:ext uri="{FF2B5EF4-FFF2-40B4-BE49-F238E27FC236}">
                <a16:creationId xmlns:a16="http://schemas.microsoft.com/office/drawing/2014/main" id="{ABACBEF8-77CE-5090-3871-B0F0DBC3BE03}"/>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AI-Agent powered predictions enable proactive risk mitigation recommendations, reducing escalations and enhancing customer experience</a:t>
            </a:r>
            <a:endPar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3F2BFAF2-4CF9-5648-A8C3-AABEA72E3569}"/>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173EC6C-58F9-AEAF-3E53-2333CA165BE4}"/>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Prediction of customer dis-satisfaction or escalation chances lacks consideration of in-depth factors such as manual interpretation, empathy, communication.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risk remediation based on analysis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Feedback loops and escalation protocols are often reactive, leading to delayed interventions and resolutions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p:txBody>
      </p:sp>
      <p:sp>
        <p:nvSpPr>
          <p:cNvPr id="17" name="Google Shape;498;p32">
            <a:extLst>
              <a:ext uri="{FF2B5EF4-FFF2-40B4-BE49-F238E27FC236}">
                <a16:creationId xmlns:a16="http://schemas.microsoft.com/office/drawing/2014/main" id="{5AD6FFCC-1924-7B15-801C-E83607FD25E8}"/>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cxnSp>
        <p:nvCxnSpPr>
          <p:cNvPr id="34" name="Straight Connector 33">
            <a:extLst>
              <a:ext uri="{FF2B5EF4-FFF2-40B4-BE49-F238E27FC236}">
                <a16:creationId xmlns:a16="http://schemas.microsoft.com/office/drawing/2014/main" id="{D0A2B250-F336-F5FE-7B3B-881627E184A9}"/>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80F78BC2-CF11-54E1-0274-4745C2C45DCC}"/>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4F84192A-FEAB-90CD-8EA1-F95C9C9E5D5A}"/>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CD6E8A2D-FDFB-B554-14FF-2147DCA99603}"/>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30" name="Google Shape;115;p20">
            <a:extLst>
              <a:ext uri="{FF2B5EF4-FFF2-40B4-BE49-F238E27FC236}">
                <a16:creationId xmlns:a16="http://schemas.microsoft.com/office/drawing/2014/main" id="{50638282-2B2F-980C-ECE6-8FE84F6F96DB}"/>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43" name="Google Shape;523;p32">
            <a:extLst>
              <a:ext uri="{FF2B5EF4-FFF2-40B4-BE49-F238E27FC236}">
                <a16:creationId xmlns:a16="http://schemas.microsoft.com/office/drawing/2014/main" id="{2508AF18-30A9-8FEC-E10E-26DE6553FD63}"/>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18" name="Google Shape;523;p32">
            <a:extLst>
              <a:ext uri="{FF2B5EF4-FFF2-40B4-BE49-F238E27FC236}">
                <a16:creationId xmlns:a16="http://schemas.microsoft.com/office/drawing/2014/main" id="{E35CA69B-7C38-C1AA-F2B0-7EF63A3C6EE5}"/>
              </a:ext>
            </a:extLst>
          </p:cNvPr>
          <p:cNvSpPr/>
          <p:nvPr/>
        </p:nvSpPr>
        <p:spPr>
          <a:xfrm>
            <a:off x="6248885" y="2233079"/>
            <a:ext cx="2066440" cy="107285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Analyzes customer interactions through detailed transcript review, pattern identification and      emotional undertones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491E3F9B-3CBC-DF6E-2E9C-4E6D9F77E827}"/>
              </a:ext>
            </a:extLst>
          </p:cNvPr>
          <p:cNvSpPr/>
          <p:nvPr/>
        </p:nvSpPr>
        <p:spPr>
          <a:xfrm>
            <a:off x="6215591" y="3437048"/>
            <a:ext cx="2099734" cy="7728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Identifies likely escalations by comparing current interaction patterns to historical resolution failures and low-CSAT cases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9" name="Google Shape;523;p32">
            <a:extLst>
              <a:ext uri="{FF2B5EF4-FFF2-40B4-BE49-F238E27FC236}">
                <a16:creationId xmlns:a16="http://schemas.microsoft.com/office/drawing/2014/main" id="{86EA1303-BA6B-2716-189E-CD492A1B3B30}"/>
              </a:ext>
            </a:extLst>
          </p:cNvPr>
          <p:cNvSpPr/>
          <p:nvPr/>
        </p:nvSpPr>
        <p:spPr>
          <a:xfrm>
            <a:off x="6215591" y="4341004"/>
            <a:ext cx="2099734" cy="101927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Provides actionable recommendations- tone adjustments, knowledge article suggestions, for proactive risk mitigation and improved customer satisfaction</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6" name="Google Shape;523;p32">
            <a:extLst>
              <a:ext uri="{FF2B5EF4-FFF2-40B4-BE49-F238E27FC236}">
                <a16:creationId xmlns:a16="http://schemas.microsoft.com/office/drawing/2014/main" id="{49D3C29A-1196-AD18-7CA0-5B83EA075228}"/>
              </a:ext>
            </a:extLst>
          </p:cNvPr>
          <p:cNvSpPr/>
          <p:nvPr/>
        </p:nvSpPr>
        <p:spPr>
          <a:xfrm>
            <a:off x="6215591" y="5491395"/>
            <a:ext cx="2099734" cy="7728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Provides real-time alerts and insights to supervisors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4" name="Rounded Rectangle 23">
            <a:extLst>
              <a:ext uri="{FF2B5EF4-FFF2-40B4-BE49-F238E27FC236}">
                <a16:creationId xmlns:a16="http://schemas.microsoft.com/office/drawing/2014/main" id="{00C92FE5-424C-D647-D75C-2066F7E502E9}"/>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Satisfaction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Proactive recommendations avoid escalation risks and thus enhance CSAT score</a:t>
            </a:r>
          </a:p>
        </p:txBody>
      </p:sp>
      <p:sp>
        <p:nvSpPr>
          <p:cNvPr id="26" name="Arrow: Up 56">
            <a:extLst>
              <a:ext uri="{FF2B5EF4-FFF2-40B4-BE49-F238E27FC236}">
                <a16:creationId xmlns:a16="http://schemas.microsoft.com/office/drawing/2014/main" id="{91AFAE39-281C-4468-EB9A-CA5D1B0FC3F4}"/>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a:extLst>
              <a:ext uri="{FF2B5EF4-FFF2-40B4-BE49-F238E27FC236}">
                <a16:creationId xmlns:a16="http://schemas.microsoft.com/office/drawing/2014/main" id="{43FA5020-AAEB-78EE-5D1B-3D3BDCFA635C}"/>
              </a:ext>
            </a:extLst>
          </p:cNvPr>
          <p:cNvSpPr/>
          <p:nvPr/>
        </p:nvSpPr>
        <p:spPr>
          <a:xfrm>
            <a:off x="8700922" y="2894281"/>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Retention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Improve customer loyalty and reduction in churn</a:t>
            </a:r>
          </a:p>
        </p:txBody>
      </p:sp>
      <p:sp>
        <p:nvSpPr>
          <p:cNvPr id="40" name="Arrow: Up 56">
            <a:extLst>
              <a:ext uri="{FF2B5EF4-FFF2-40B4-BE49-F238E27FC236}">
                <a16:creationId xmlns:a16="http://schemas.microsoft.com/office/drawing/2014/main" id="{5307F6CB-9071-CC3F-BFD7-BFD1CE7821E5}"/>
              </a:ext>
              <a:ext uri="{C183D7F6-B498-43B3-948B-1728B52AA6E4}">
                <adec:decorative xmlns:adec="http://schemas.microsoft.com/office/drawing/2017/decorative" val="1"/>
              </a:ext>
            </a:extLst>
          </p:cNvPr>
          <p:cNvSpPr/>
          <p:nvPr/>
        </p:nvSpPr>
        <p:spPr>
          <a:xfrm rot="10800000">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46B88138-5EB2-E808-E78D-57AF782299A4}"/>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Escalation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Reduction in the amount of tickets/queries escalated to a human team</a:t>
            </a:r>
          </a:p>
        </p:txBody>
      </p:sp>
      <p:sp>
        <p:nvSpPr>
          <p:cNvPr id="42" name="Arrow: Up 56">
            <a:extLst>
              <a:ext uri="{FF2B5EF4-FFF2-40B4-BE49-F238E27FC236}">
                <a16:creationId xmlns:a16="http://schemas.microsoft.com/office/drawing/2014/main" id="{B3F6E375-4DEA-BCF7-83DC-927E863ECD55}"/>
              </a:ext>
              <a:ext uri="{C183D7F6-B498-43B3-948B-1728B52AA6E4}">
                <adec:decorative xmlns:adec="http://schemas.microsoft.com/office/drawing/2017/decorative" val="1"/>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Google Shape;516;p32">
            <a:extLst>
              <a:ext uri="{FF2B5EF4-FFF2-40B4-BE49-F238E27FC236}">
                <a16:creationId xmlns:a16="http://schemas.microsoft.com/office/drawing/2014/main" id="{6F32B059-DDD8-DB2C-51C8-5C7629FE47A1}"/>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Support Agent</a:t>
            </a:r>
          </a:p>
        </p:txBody>
      </p:sp>
      <p:sp>
        <p:nvSpPr>
          <p:cNvPr id="45" name="Google Shape;516;p32">
            <a:extLst>
              <a:ext uri="{FF2B5EF4-FFF2-40B4-BE49-F238E27FC236}">
                <a16:creationId xmlns:a16="http://schemas.microsoft.com/office/drawing/2014/main" id="{D875E47F-E3F4-A3D5-914C-66B160D59ED9}"/>
              </a:ext>
            </a:extLst>
          </p:cNvPr>
          <p:cNvSpPr/>
          <p:nvPr/>
        </p:nvSpPr>
        <p:spPr>
          <a:xfrm>
            <a:off x="1020972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Service Supervisor</a:t>
            </a:r>
          </a:p>
        </p:txBody>
      </p:sp>
    </p:spTree>
    <p:extLst>
      <p:ext uri="{BB962C8B-B14F-4D97-AF65-F5344CB8AC3E}">
        <p14:creationId xmlns:p14="http://schemas.microsoft.com/office/powerpoint/2010/main" val="427908572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7127E-1D68-DF1D-6815-1E554E2AB2B8}"/>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92F78BAA-8F7C-E0A7-F4D8-4779CA2042F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85" name="Rounded Rectangle 284">
            <a:extLst>
              <a:ext uri="{FF2B5EF4-FFF2-40B4-BE49-F238E27FC236}">
                <a16:creationId xmlns:a16="http://schemas.microsoft.com/office/drawing/2014/main" id="{2875A3AB-DF95-FEDE-D3F5-968143DAD05D}"/>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045F05DF-A4EF-3FB8-04D9-774B6F45B21C}"/>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1F1550F2-0CC0-5001-6AD2-CAE053744684}"/>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EC577232-F183-843B-2AC2-CDDB5AEB06F2}"/>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02191C1F-C24F-B7C0-7F13-2388D0AB34E2}"/>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FE1E1D83-085D-4BC5-6570-071C0807AB74}"/>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84C91C3C-8E60-349F-73EC-0BC192471893}"/>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AD0BBA44-286A-B436-8381-DB21516DA436}"/>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C14DD680-A182-1B4F-D19E-91468FE3D8A3}"/>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A84C320B-F8B1-8087-75CF-F5F1E001582C}"/>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1E9FB614-F6E9-CA44-22F8-9219AF9A7FF0}"/>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1CA20E4B-EB54-EE10-543E-29AAC7B84757}"/>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Support agent</a:t>
            </a:r>
          </a:p>
        </p:txBody>
      </p:sp>
      <p:sp>
        <p:nvSpPr>
          <p:cNvPr id="36" name="Rounded Rectangle 35">
            <a:extLst>
              <a:ext uri="{FF2B5EF4-FFF2-40B4-BE49-F238E27FC236}">
                <a16:creationId xmlns:a16="http://schemas.microsoft.com/office/drawing/2014/main" id="{23DD03D2-4F16-8D10-E48B-E932966EE6E9}"/>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D4154B60-6F05-272B-5AA6-29964002EA5D}"/>
              </a:ext>
              <a:ext uri="{C183D7F6-B498-43B3-948B-1728B52AA6E4}">
                <adec:decorative xmlns:adec="http://schemas.microsoft.com/office/drawing/2017/decorative" val="1"/>
              </a:ext>
            </a:extLst>
          </p:cNvPr>
          <p:cNvSpPr/>
          <p:nvPr/>
        </p:nvSpPr>
        <p:spPr>
          <a:xfrm>
            <a:off x="707186" y="1629871"/>
            <a:ext cx="3693840" cy="3573749"/>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Must integrate data from CRM</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AI/ML training using historical conversion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Likely needs occasional retraining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routing logic for when alerts / insights are reported to supervisors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PII / Sensitive info: customer information and messages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CRM pipeline data (CSV,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Historical customer satisfaction data (Excel)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Data (.msg/.txt,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content – optional (PDF, Doc, HTML) </a:t>
            </a:r>
          </a:p>
        </p:txBody>
      </p:sp>
      <p:sp>
        <p:nvSpPr>
          <p:cNvPr id="94" name="TextBox 93">
            <a:extLst>
              <a:ext uri="{FF2B5EF4-FFF2-40B4-BE49-F238E27FC236}">
                <a16:creationId xmlns:a16="http://schemas.microsoft.com/office/drawing/2014/main" id="{32FD15F0-5385-BF9B-9C87-C91252A4A74B}"/>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288C29A3-51E1-1484-7A27-C1B7401A9990}"/>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44C26B6E-00A0-BD9C-8665-CFE36A11AED1}"/>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BD5AD0B9-F00B-EBD5-E94F-A5ABE1D9F17F}"/>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42A44498-1FEB-E2BA-9758-A7656DC225B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9379703C-B046-A823-CEDB-1F3A4F4F9E57}"/>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AEF08FF2-1984-983C-B462-98A0444D0694}"/>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8D2C4980-B49E-8497-BE15-70BB18A16B5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3A05784F-4E2A-6F90-6645-BB44F9653581}"/>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1D909683-CA69-1B1F-3B14-D50904A016CB}"/>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5856CCBE-CA04-9671-6972-9E345741E3FD}"/>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92D37686-4F1F-0D88-C194-BB80A53A9412}"/>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69470CE4-6095-3C07-7060-A19DE11FEC53}"/>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B69F4BFD-A6B8-09C9-0347-966670BD6D3A}"/>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CD02886F-3EDC-B726-C536-C11B34C9AD86}"/>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3DEF191E-A563-FA7B-EC09-3F08A6F82050}"/>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514C5F86-A79F-8367-3B87-FA8DDF79DA23}"/>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42D26874-5C83-1697-F66E-DFAD36F279C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33DAE967-BD55-2FCA-9A61-44B744211A5E}"/>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7618F507-91AC-E219-5558-C861D0B38304}"/>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B17C0E2F-5A57-6D98-FCAC-A28D96E44FA0}"/>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AECEC508-FE82-3D0A-EF68-169B4D26F899}"/>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36759161-AFA2-1963-8547-B131B0F912A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B8059633-11C8-CE42-AF3E-DFEBB262D397}"/>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E83E39F9-FE85-4C10-E516-DBCBF6B05FB0}"/>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83C5A1E6-A9A7-A3C2-E0E7-BDAB01574D8A}"/>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28A67B57-D29C-0361-D106-D344EA968D3F}"/>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CE010485-54DE-8A1A-AB3D-CCFA5D678AE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15555" y="1761689"/>
            <a:ext cx="154417" cy="134099"/>
          </a:xfrm>
          <a:prstGeom prst="rect">
            <a:avLst/>
          </a:prstGeom>
        </p:spPr>
      </p:pic>
      <p:cxnSp>
        <p:nvCxnSpPr>
          <p:cNvPr id="252" name="Straight Connector 251">
            <a:extLst>
              <a:ext uri="{FF2B5EF4-FFF2-40B4-BE49-F238E27FC236}">
                <a16:creationId xmlns:a16="http://schemas.microsoft.com/office/drawing/2014/main" id="{6C8E0346-4295-CAF0-E679-B06BFCB85EB4}"/>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67453A93-5F6A-ED99-74F2-A6A617F81DBF}"/>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49857A9F-993A-2AE4-AE0A-9760C90041A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CUSTOMER SERVICE FUNCTION</a:t>
            </a:r>
          </a:p>
        </p:txBody>
      </p:sp>
      <p:sp>
        <p:nvSpPr>
          <p:cNvPr id="6" name="Google Shape;163;p22">
            <a:extLst>
              <a:ext uri="{FF2B5EF4-FFF2-40B4-BE49-F238E27FC236}">
                <a16:creationId xmlns:a16="http://schemas.microsoft.com/office/drawing/2014/main" id="{A67A564F-ECB8-3FC7-298C-46957AD51152}"/>
              </a:ext>
            </a:extLst>
          </p:cNvPr>
          <p:cNvSpPr>
            <a:spLocks noGrp="1"/>
          </p:cNvSpPr>
          <p:nvPr>
            <p:ph type="title" idx="4294967295"/>
          </p:nvPr>
        </p:nvSpPr>
        <p:spPr>
          <a:xfrm>
            <a:off x="695995" y="710974"/>
            <a:ext cx="6398488"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Customer Satisfaction Prediction Agent</a:t>
            </a:r>
          </a:p>
        </p:txBody>
      </p:sp>
      <p:sp>
        <p:nvSpPr>
          <p:cNvPr id="9" name="TextBox 8">
            <a:extLst>
              <a:ext uri="{FF2B5EF4-FFF2-40B4-BE49-F238E27FC236}">
                <a16:creationId xmlns:a16="http://schemas.microsoft.com/office/drawing/2014/main" id="{E26F4850-5111-4C6F-F958-EB1A6D1C0BE4}"/>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Predict customer satisfaction and generate risk remediation recommendations to improve customer experience</a:t>
            </a:r>
          </a:p>
        </p:txBody>
      </p:sp>
      <p:sp>
        <p:nvSpPr>
          <p:cNvPr id="35" name="Rounded Rectangle 19">
            <a:extLst>
              <a:ext uri="{FF2B5EF4-FFF2-40B4-BE49-F238E27FC236}">
                <a16:creationId xmlns:a16="http://schemas.microsoft.com/office/drawing/2014/main" id="{8C4C16FB-81A9-E2C8-79E7-5080B7F50F80}"/>
              </a:ext>
              <a:ext uri="{C183D7F6-B498-43B3-948B-1728B52AA6E4}">
                <adec:decorative xmlns:adec="http://schemas.microsoft.com/office/drawing/2017/decorative" val="1"/>
              </a:ext>
            </a:extLst>
          </p:cNvPr>
          <p:cNvSpPr/>
          <p:nvPr/>
        </p:nvSpPr>
        <p:spPr>
          <a:xfrm>
            <a:off x="695993" y="5781201"/>
            <a:ext cx="3705033" cy="73348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GB" sz="1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Structured CRM and feedback loop processes with historical satisfaction or NPS data</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escalation paths and supervisory workflows triggered by risk or sentiment signals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173" name="TextBox 172">
            <a:extLst>
              <a:ext uri="{FF2B5EF4-FFF2-40B4-BE49-F238E27FC236}">
                <a16:creationId xmlns:a16="http://schemas.microsoft.com/office/drawing/2014/main" id="{C69DE60C-11F7-7914-6933-0ADF18F6278D}"/>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F0E16D66-3230-3638-8B4E-5660944A549A}"/>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4D4EFF5C-4B60-9C53-4CA8-DDE15E24797E}"/>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FEBCD3EF-C44E-079C-00F3-FFC3FDE933B3}"/>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281F867B-919F-7DCF-C9D1-11213810B37F}"/>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B96F0B02-AEBC-0482-F8D6-3540B5EC7EA8}"/>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2B28BBFF-2196-645B-6298-A20BAA0AB3BE}"/>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16CB5C68-DF78-6590-9027-CEA8C2571FF4}"/>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357E3FB7-F1A2-5291-232F-A4925FCB02E0}"/>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2CDD7638-DC84-08B4-8DAE-402836137057}"/>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B5F0F80E-EADF-C208-1DE4-796C2D189E55}"/>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C338BADD-C4F5-64FF-0E8F-D5AFEDD60535}"/>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EDFB11DF-149E-514E-121D-2716AABA5FB9}"/>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3497819B-FA07-7F41-A499-D07307FA0B0C}"/>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2A636DB8-B665-F824-09F7-B9527816279F}"/>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customer feedback/conversation and store as historical data under certain categories)</a:t>
            </a:r>
          </a:p>
        </p:txBody>
      </p:sp>
      <p:sp>
        <p:nvSpPr>
          <p:cNvPr id="290" name="Rounded Rectangle 289">
            <a:extLst>
              <a:ext uri="{FF2B5EF4-FFF2-40B4-BE49-F238E27FC236}">
                <a16:creationId xmlns:a16="http://schemas.microsoft.com/office/drawing/2014/main" id="{0D6B0584-F45F-347F-4625-62898976C9C9}"/>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Sentiment Predictor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(classifies customer under satisfied and    unsatisfied category)</a:t>
            </a:r>
          </a:p>
        </p:txBody>
      </p:sp>
      <p:sp>
        <p:nvSpPr>
          <p:cNvPr id="291" name="Rounded Rectangle 290">
            <a:extLst>
              <a:ext uri="{FF2B5EF4-FFF2-40B4-BE49-F238E27FC236}">
                <a16:creationId xmlns:a16="http://schemas.microsoft.com/office/drawing/2014/main" id="{337AC1C3-59CB-6E9A-7E25-DD851A1F178F}"/>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Risk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(Generates remediation based on the risk factor)</a:t>
            </a:r>
          </a:p>
        </p:txBody>
      </p:sp>
      <p:sp>
        <p:nvSpPr>
          <p:cNvPr id="293" name="Rounded Rectangle 292">
            <a:extLst>
              <a:ext uri="{FF2B5EF4-FFF2-40B4-BE49-F238E27FC236}">
                <a16:creationId xmlns:a16="http://schemas.microsoft.com/office/drawing/2014/main" id="{3D222F96-AE5A-7405-0069-EBDAC95FD75C}"/>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48DD031E-1323-33A1-B9F6-C3C9605FAD69}"/>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926B175D-85EC-94B8-9F10-F965FBA6EDB3}"/>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3" name="Rounded Rectangle 19">
            <a:extLst>
              <a:ext uri="{FF2B5EF4-FFF2-40B4-BE49-F238E27FC236}">
                <a16:creationId xmlns:a16="http://schemas.microsoft.com/office/drawing/2014/main" id="{BF370486-F035-A9ED-95E0-5612A0F9AF4D}"/>
              </a:ext>
              <a:ext uri="{C183D7F6-B498-43B3-948B-1728B52AA6E4}">
                <adec:decorative xmlns:adec="http://schemas.microsoft.com/office/drawing/2017/decorative" val="1"/>
              </a:ext>
            </a:extLst>
          </p:cNvPr>
          <p:cNvSpPr/>
          <p:nvPr/>
        </p:nvSpPr>
        <p:spPr>
          <a:xfrm>
            <a:off x="705609" y="5257579"/>
            <a:ext cx="3705033" cy="4538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4" name="TextBox 23">
            <a:extLst>
              <a:ext uri="{FF2B5EF4-FFF2-40B4-BE49-F238E27FC236}">
                <a16:creationId xmlns:a16="http://schemas.microsoft.com/office/drawing/2014/main" id="{358B1D27-7E8B-44BE-43BA-8A0626A73E19}"/>
              </a:ext>
              <a:ext uri="{C183D7F6-B498-43B3-948B-1728B52AA6E4}">
                <adec:decorative xmlns:adec="http://schemas.microsoft.com/office/drawing/2017/decorative" val="1"/>
              </a:ext>
            </a:extLst>
          </p:cNvPr>
          <p:cNvSpPr txBox="1"/>
          <p:nvPr/>
        </p:nvSpPr>
        <p:spPr>
          <a:xfrm>
            <a:off x="740798" y="5280590"/>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25" name="TextBox 24">
            <a:extLst>
              <a:ext uri="{FF2B5EF4-FFF2-40B4-BE49-F238E27FC236}">
                <a16:creationId xmlns:a16="http://schemas.microsoft.com/office/drawing/2014/main" id="{F8123954-2C6E-C316-4349-870BA2354C55}"/>
              </a:ext>
              <a:ext uri="{C183D7F6-B498-43B3-948B-1728B52AA6E4}">
                <adec:decorative xmlns:adec="http://schemas.microsoft.com/office/drawing/2017/decorative" val="1"/>
              </a:ext>
            </a:extLst>
          </p:cNvPr>
          <p:cNvSpPr txBox="1"/>
          <p:nvPr/>
        </p:nvSpPr>
        <p:spPr>
          <a:xfrm>
            <a:off x="2076802" y="5380289"/>
            <a:ext cx="2298101" cy="22288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Support Assistant (CSA) Agent)</a:t>
            </a:r>
          </a:p>
        </p:txBody>
      </p:sp>
    </p:spTree>
    <p:extLst>
      <p:ext uri="{BB962C8B-B14F-4D97-AF65-F5344CB8AC3E}">
        <p14:creationId xmlns:p14="http://schemas.microsoft.com/office/powerpoint/2010/main" val="345823438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82665-976F-22E8-35E9-ADBD28671F3C}"/>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693A0515-F58D-D3CC-F178-624A0D5578DC}"/>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Sales scenarios</a:t>
            </a:r>
            <a:endParaRPr lang="en-US"/>
          </a:p>
        </p:txBody>
      </p:sp>
      <p:sp>
        <p:nvSpPr>
          <p:cNvPr id="78" name="TextBox 77">
            <a:extLst>
              <a:ext uri="{FF2B5EF4-FFF2-40B4-BE49-F238E27FC236}">
                <a16:creationId xmlns:a16="http://schemas.microsoft.com/office/drawing/2014/main" id="{D6AAA483-6810-8EEA-EF0D-653436B730DE}"/>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FD3DD564-FD03-1A1F-893E-C87A5C296AF0}"/>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C0E500C9-D673-0FDB-5FED-620CDACA639D}"/>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BB97AD70-87F2-C6F6-4F68-F35B05E1B4E9}"/>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50C67F7A-D261-2A8D-2BA1-6637E9805DF3}"/>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92E53048-FAEC-0F96-2A1D-0B1F5D171F06}"/>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56E6BED1-6761-B595-521B-CDB6BA358964}"/>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AFCDC821-951A-7A85-9EF9-292202825B8D}"/>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598F6FD6-688F-DB37-F8D1-3530BE27F4B1}"/>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B3EC4E84-804F-15D7-ACAB-3D0EF8F21B74}"/>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2C153108-0393-AC49-B123-40652F8949DC}"/>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E3ACED63-6718-8AFF-209C-5CFFBAA2EFC1}"/>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7781ADBA-A06D-EC03-AEFD-A2EEEA7D59F4}"/>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363600E7-990F-B28A-3614-4C3244014561}"/>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EB7FDCE5-CFF3-E968-4906-D8267247DF0B}"/>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B62995EF-B911-90A7-0D2D-6DC20C974DC5}"/>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1645FDBE-D43F-DEAC-3CB1-49752C27254E}"/>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C98B1413-F843-5F2E-2684-D82415CE0621}"/>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399CD16B-778B-2307-7DF2-1B829134A38A}"/>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311DEE7D-9A2A-2896-83B4-E5B2A65BF0C6}"/>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59" name="Oval 58">
            <a:extLst>
              <a:ext uri="{FF2B5EF4-FFF2-40B4-BE49-F238E27FC236}">
                <a16:creationId xmlns:a16="http://schemas.microsoft.com/office/drawing/2014/main" id="{A9BFE62B-D9CE-0E10-2B13-FAA53F8F3ADB}"/>
              </a:ext>
              <a:ext uri="{C183D7F6-B498-43B3-948B-1728B52AA6E4}">
                <adec:decorative xmlns:adec="http://schemas.microsoft.com/office/drawing/2017/decorative" val="1"/>
              </a:ext>
            </a:extLst>
          </p:cNvPr>
          <p:cNvSpPr/>
          <p:nvPr/>
        </p:nvSpPr>
        <p:spPr bwMode="auto">
          <a:xfrm>
            <a:off x="1542374" y="1969446"/>
            <a:ext cx="283609" cy="283609"/>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60" name="Oval 59">
            <a:extLst>
              <a:ext uri="{FF2B5EF4-FFF2-40B4-BE49-F238E27FC236}">
                <a16:creationId xmlns:a16="http://schemas.microsoft.com/office/drawing/2014/main" id="{2C837C8E-0785-7514-67B5-3814F94FC287}"/>
              </a:ext>
              <a:ext uri="{C183D7F6-B498-43B3-948B-1728B52AA6E4}">
                <adec:decorative xmlns:adec="http://schemas.microsoft.com/office/drawing/2017/decorative" val="1"/>
              </a:ext>
            </a:extLst>
          </p:cNvPr>
          <p:cNvSpPr/>
          <p:nvPr/>
        </p:nvSpPr>
        <p:spPr bwMode="auto">
          <a:xfrm>
            <a:off x="5177971" y="2189858"/>
            <a:ext cx="283609" cy="283609"/>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61" name="Oval 60">
            <a:extLst>
              <a:ext uri="{FF2B5EF4-FFF2-40B4-BE49-F238E27FC236}">
                <a16:creationId xmlns:a16="http://schemas.microsoft.com/office/drawing/2014/main" id="{8CE74201-6D98-A91D-B8F0-0BC3F3D534AE}"/>
              </a:ext>
              <a:ext uri="{C183D7F6-B498-43B3-948B-1728B52AA6E4}">
                <adec:decorative xmlns:adec="http://schemas.microsoft.com/office/drawing/2017/decorative" val="1"/>
              </a:ext>
            </a:extLst>
          </p:cNvPr>
          <p:cNvSpPr/>
          <p:nvPr/>
        </p:nvSpPr>
        <p:spPr bwMode="auto">
          <a:xfrm>
            <a:off x="1542373" y="3173204"/>
            <a:ext cx="283609" cy="283609"/>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62" name="Oval 61">
            <a:extLst>
              <a:ext uri="{FF2B5EF4-FFF2-40B4-BE49-F238E27FC236}">
                <a16:creationId xmlns:a16="http://schemas.microsoft.com/office/drawing/2014/main" id="{E8CFD702-D240-935B-10C5-4EB8A5634153}"/>
              </a:ext>
              <a:ext uri="{C183D7F6-B498-43B3-948B-1728B52AA6E4}">
                <adec:decorative xmlns:adec="http://schemas.microsoft.com/office/drawing/2017/decorative" val="1"/>
              </a:ext>
            </a:extLst>
          </p:cNvPr>
          <p:cNvSpPr/>
          <p:nvPr/>
        </p:nvSpPr>
        <p:spPr bwMode="auto">
          <a:xfrm>
            <a:off x="2786764" y="5306277"/>
            <a:ext cx="283609" cy="283609"/>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63" name="Oval 62">
            <a:extLst>
              <a:ext uri="{FF2B5EF4-FFF2-40B4-BE49-F238E27FC236}">
                <a16:creationId xmlns:a16="http://schemas.microsoft.com/office/drawing/2014/main" id="{8EC1FD41-E43B-C046-A37C-4BD64BB0510D}"/>
              </a:ext>
              <a:ext uri="{C183D7F6-B498-43B3-948B-1728B52AA6E4}">
                <adec:decorative xmlns:adec="http://schemas.microsoft.com/office/drawing/2017/decorative" val="1"/>
              </a:ext>
            </a:extLst>
          </p:cNvPr>
          <p:cNvSpPr/>
          <p:nvPr/>
        </p:nvSpPr>
        <p:spPr bwMode="auto">
          <a:xfrm>
            <a:off x="1980569" y="5306278"/>
            <a:ext cx="283609" cy="283609"/>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64" name="TextBox 63">
            <a:extLst>
              <a:ext uri="{FF2B5EF4-FFF2-40B4-BE49-F238E27FC236}">
                <a16:creationId xmlns:a16="http://schemas.microsoft.com/office/drawing/2014/main" id="{46E539B2-A4B9-0DF4-65DC-E8160EA8B272}"/>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8FB9839F-7558-F201-F3D4-0971DF56B478}"/>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EE156F95-20CC-0F79-4A92-6F82C76B7394}"/>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F918CB37-3399-94D0-26B7-C26CB9554F5F}"/>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2E258CBF-EE32-7587-0EBD-D901ECAB4D65}"/>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FF4F667C-7698-D138-C6DA-85545B1B2FB1}"/>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A4D9AF3F-9345-B5C4-0EF5-78BE43899AB2}"/>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5790DBAF-D745-4950-3B1D-5DF87A07749C}"/>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E456E408-B573-5DB4-F47F-A52F46DDFFBA}"/>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8EBB4CA2-B9DA-6D15-69A8-F5C9E49D88CB}"/>
                  </a:ext>
                </a:extLst>
              </p:cNvPr>
              <p:cNvSpPr/>
              <p:nvPr/>
            </p:nvSpPr>
            <p:spPr bwMode="auto">
              <a:xfrm>
                <a:off x="10272825" y="849158"/>
                <a:ext cx="108000" cy="108000"/>
              </a:xfrm>
              <a:prstGeom prst="ellipse">
                <a:avLst/>
              </a:prstGeom>
              <a:solidFill>
                <a:srgbClr val="B1B3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78AB3308-45AE-F5BB-F341-2029D037F69D}"/>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B0B9FE3D-1749-295E-3CA3-4C871D135264}"/>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dirty="0">
                          <a:solidFill>
                            <a:schemeClr val="bg1"/>
                          </a:solidFill>
                          <a:latin typeface="Segoe Sans Display"/>
                          <a:cs typeface="Segoe Sans Display"/>
                        </a:rPr>
                        <a:t>01</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a:solidFill>
                            <a:srgbClr val="000000"/>
                          </a:solidFill>
                          <a:latin typeface="Segoe Sans Display" pitchFamily="2" charset="0"/>
                          <a:ea typeface="DM Sans 14pt ExtraLight"/>
                          <a:cs typeface="Segoe Sans Display" pitchFamily="2" charset="0"/>
                          <a:sym typeface="DM Sans ExtraLight"/>
                        </a:rPr>
                        <a:t>Respond to RFP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dirty="0">
                          <a:solidFill>
                            <a:schemeClr val="bg1"/>
                          </a:solidFill>
                          <a:latin typeface="Segoe Sans Display"/>
                          <a:cs typeface="Segoe Sans Display"/>
                        </a:rPr>
                        <a:t>02</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noProof="0">
                          <a:latin typeface="Segoe Sans Display" pitchFamily="2" charset="0"/>
                          <a:cs typeface="Segoe Sans Display" pitchFamily="2" charset="0"/>
                        </a:rPr>
                        <a:t>Market Landscape Research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dirty="0">
                          <a:solidFill>
                            <a:schemeClr val="bg1"/>
                          </a:solidFill>
                          <a:latin typeface="Segoe Sans Display"/>
                          <a:cs typeface="Segoe Sans Display"/>
                        </a:rPr>
                        <a:t>03</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noProof="0">
                          <a:latin typeface="Segoe Sans Display" pitchFamily="2" charset="0"/>
                          <a:cs typeface="Segoe Sans Display" pitchFamily="2" charset="0"/>
                        </a:rPr>
                        <a:t>Lead prediction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dirty="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noProof="0">
                          <a:latin typeface="Segoe Sans Display" pitchFamily="2" charset="0"/>
                          <a:cs typeface="Segoe Sans Display" pitchFamily="2" charset="0"/>
                        </a:rPr>
                        <a:t>Outreach Personalization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dirty="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5A9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noProof="0">
                          <a:latin typeface="Segoe Sans Display" pitchFamily="2" charset="0"/>
                          <a:cs typeface="Segoe Sans Display" pitchFamily="2" charset="0"/>
                        </a:rPr>
                        <a:t>Conversation Simulation Training Tool</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Tree>
    <p:extLst>
      <p:ext uri="{BB962C8B-B14F-4D97-AF65-F5344CB8AC3E}">
        <p14:creationId xmlns:p14="http://schemas.microsoft.com/office/powerpoint/2010/main" val="129251263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C2143-BC18-BB6F-A9D3-F8D456632D48}"/>
            </a:ext>
          </a:extLst>
        </p:cNvPr>
        <p:cNvGrpSpPr/>
        <p:nvPr/>
      </p:nvGrpSpPr>
      <p:grpSpPr>
        <a:xfrm>
          <a:off x="0" y="0"/>
          <a:ext cx="0" cy="0"/>
          <a:chOff x="0" y="0"/>
          <a:chExt cx="0" cy="0"/>
        </a:xfrm>
      </p:grpSpPr>
      <p:sp>
        <p:nvSpPr>
          <p:cNvPr id="31" name="Google Shape;163;p22">
            <a:extLst>
              <a:ext uri="{FF2B5EF4-FFF2-40B4-BE49-F238E27FC236}">
                <a16:creationId xmlns:a16="http://schemas.microsoft.com/office/drawing/2014/main" id="{3D2B6EEE-141F-E09F-4731-DFBC5C3A3BAA}"/>
              </a:ext>
            </a:extLst>
          </p:cNvPr>
          <p:cNvSpPr>
            <a:spLocks noGrp="1"/>
          </p:cNvSpPr>
          <p:nvPr>
            <p:ph type="title" idx="4294967295"/>
          </p:nvPr>
        </p:nvSpPr>
        <p:spPr>
          <a:xfrm>
            <a:off x="695995" y="710974"/>
            <a:ext cx="6326594"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Respond to RFP Agent</a:t>
            </a:r>
          </a:p>
        </p:txBody>
      </p:sp>
      <p:sp>
        <p:nvSpPr>
          <p:cNvPr id="36" name="TextBox 35">
            <a:extLst>
              <a:ext uri="{FF2B5EF4-FFF2-40B4-BE49-F238E27FC236}">
                <a16:creationId xmlns:a16="http://schemas.microsoft.com/office/drawing/2014/main" id="{1E15194D-E7E2-FFE2-D457-70481B3B9968}"/>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Generate RFPs by automatically analyzing requirements and tailoring proposals to align with customer details</a:t>
            </a:r>
          </a:p>
        </p:txBody>
      </p:sp>
      <p:sp>
        <p:nvSpPr>
          <p:cNvPr id="12" name="Google Shape;498;p32">
            <a:extLst>
              <a:ext uri="{FF2B5EF4-FFF2-40B4-BE49-F238E27FC236}">
                <a16:creationId xmlns:a16="http://schemas.microsoft.com/office/drawing/2014/main" id="{F14BFE24-19B4-58A8-9465-88DB0A3B2D90}"/>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9144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RFP responses are manual, delayed, generic, and do not always align with customer needs</a:t>
            </a:r>
          </a:p>
        </p:txBody>
      </p:sp>
      <p:sp>
        <p:nvSpPr>
          <p:cNvPr id="14" name="Google Shape;523;p32">
            <a:extLst>
              <a:ext uri="{FF2B5EF4-FFF2-40B4-BE49-F238E27FC236}">
                <a16:creationId xmlns:a16="http://schemas.microsoft.com/office/drawing/2014/main" id="{888FE745-7630-3C52-5010-7C806E2C374C}"/>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37" name="Google Shape;498;p32">
            <a:extLst>
              <a:ext uri="{FF2B5EF4-FFF2-40B4-BE49-F238E27FC236}">
                <a16:creationId xmlns:a16="http://schemas.microsoft.com/office/drawing/2014/main" id="{C70861AD-79D8-53A8-7ACC-C7D7B4AD7F25}"/>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AI-Agents enable streamlined RFP responses to ensure the creation of accurate, tailored, and high-quality proposals that align with customer needs</a:t>
            </a:r>
          </a:p>
        </p:txBody>
      </p:sp>
      <p:sp>
        <p:nvSpPr>
          <p:cNvPr id="15" name="Google Shape;498;p32">
            <a:extLst>
              <a:ext uri="{FF2B5EF4-FFF2-40B4-BE49-F238E27FC236}">
                <a16:creationId xmlns:a16="http://schemas.microsoft.com/office/drawing/2014/main" id="{2A8E8B1D-29C9-AA97-75BA-B287810526AD}"/>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RFP intake and responses processes are manual, taking up a lot of sellers’ time and bandwidth</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Proposals are not tailored enough to customer details like spend propensity, type of work, and historical pricing </a:t>
            </a:r>
          </a:p>
        </p:txBody>
      </p:sp>
      <p:sp>
        <p:nvSpPr>
          <p:cNvPr id="17" name="Google Shape;498;p32">
            <a:extLst>
              <a:ext uri="{FF2B5EF4-FFF2-40B4-BE49-F238E27FC236}">
                <a16:creationId xmlns:a16="http://schemas.microsoft.com/office/drawing/2014/main" id="{A4618BD4-A622-B9F3-0375-4C236645E758}"/>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cxnSp>
        <p:nvCxnSpPr>
          <p:cNvPr id="34" name="Straight Connector 33">
            <a:extLst>
              <a:ext uri="{FF2B5EF4-FFF2-40B4-BE49-F238E27FC236}">
                <a16:creationId xmlns:a16="http://schemas.microsoft.com/office/drawing/2014/main" id="{5748751B-8262-E980-65AF-44259869F718}"/>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8A659A05-DAA2-7882-1369-2B1729EA2570}"/>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D591FDEA-B48F-B23E-85A3-127B7FE4DA71}"/>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462C2F92-E813-8AD1-D284-C931730DF0DD}"/>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30" name="Google Shape;115;p20">
            <a:extLst>
              <a:ext uri="{FF2B5EF4-FFF2-40B4-BE49-F238E27FC236}">
                <a16:creationId xmlns:a16="http://schemas.microsoft.com/office/drawing/2014/main" id="{517C7F32-09CD-2E16-4E7E-D1C686523E98}"/>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43" name="Google Shape;523;p32">
            <a:extLst>
              <a:ext uri="{FF2B5EF4-FFF2-40B4-BE49-F238E27FC236}">
                <a16:creationId xmlns:a16="http://schemas.microsoft.com/office/drawing/2014/main" id="{073B0EC6-3528-666F-4274-CA400506E0CD}"/>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18" name="Google Shape;523;p32">
            <a:extLst>
              <a:ext uri="{FF2B5EF4-FFF2-40B4-BE49-F238E27FC236}">
                <a16:creationId xmlns:a16="http://schemas.microsoft.com/office/drawing/2014/main" id="{8F604578-6B40-29E9-3EA5-7A8475D7B358}"/>
              </a:ext>
            </a:extLst>
          </p:cNvPr>
          <p:cNvSpPr/>
          <p:nvPr/>
        </p:nvSpPr>
        <p:spPr>
          <a:xfrm>
            <a:off x="6248885" y="2233079"/>
            <a:ext cx="2066440"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err="1">
                <a:ln>
                  <a:noFill/>
                </a:ln>
                <a:solidFill>
                  <a:srgbClr val="000000"/>
                </a:solidFill>
                <a:effectLst/>
                <a:uLnTx/>
                <a:uFillTx/>
                <a:latin typeface="Segoe Sans Display" pitchFamily="2" charset="0"/>
                <a:ea typeface="+mn-ea"/>
                <a:cs typeface="Segoe Sans Display" pitchFamily="2" charset="0"/>
                <a:sym typeface="DM Sans"/>
              </a:rPr>
              <a:t>Analyzes</a:t>
            </a: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RFP requirements</a:t>
            </a:r>
          </a:p>
        </p:txBody>
      </p:sp>
      <p:sp>
        <p:nvSpPr>
          <p:cNvPr id="20" name="Google Shape;523;p32">
            <a:extLst>
              <a:ext uri="{FF2B5EF4-FFF2-40B4-BE49-F238E27FC236}">
                <a16:creationId xmlns:a16="http://schemas.microsoft.com/office/drawing/2014/main" id="{F3EE9C70-E2B1-747C-DDE3-FA140B2E713F}"/>
              </a:ext>
            </a:extLst>
          </p:cNvPr>
          <p:cNvSpPr/>
          <p:nvPr/>
        </p:nvSpPr>
        <p:spPr>
          <a:xfrm>
            <a:off x="6215591" y="3025400"/>
            <a:ext cx="2099734" cy="65788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Finds previous relevant proposals</a:t>
            </a:r>
          </a:p>
        </p:txBody>
      </p:sp>
      <p:sp>
        <p:nvSpPr>
          <p:cNvPr id="19" name="Google Shape;523;p32">
            <a:extLst>
              <a:ext uri="{FF2B5EF4-FFF2-40B4-BE49-F238E27FC236}">
                <a16:creationId xmlns:a16="http://schemas.microsoft.com/office/drawing/2014/main" id="{7057D2A9-B92A-EA16-162D-EA20E15C0028}"/>
              </a:ext>
            </a:extLst>
          </p:cNvPr>
          <p:cNvSpPr/>
          <p:nvPr/>
        </p:nvSpPr>
        <p:spPr>
          <a:xfrm>
            <a:off x="6215591" y="3814402"/>
            <a:ext cx="2099734" cy="80102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Changes previous relevant proposal to reflect the specifics of the RFP</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6" name="Google Shape;523;p32">
            <a:extLst>
              <a:ext uri="{FF2B5EF4-FFF2-40B4-BE49-F238E27FC236}">
                <a16:creationId xmlns:a16="http://schemas.microsoft.com/office/drawing/2014/main" id="{1E4B58A7-CB9F-7253-F305-94006CA37AF9}"/>
              </a:ext>
            </a:extLst>
          </p:cNvPr>
          <p:cNvSpPr/>
          <p:nvPr/>
        </p:nvSpPr>
        <p:spPr>
          <a:xfrm>
            <a:off x="6215591" y="4746543"/>
            <a:ext cx="2099734" cy="7728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Analyzes customer spend propensity, type of work, and historical pricing to recommend an optimized               price to customer</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4" name="Rounded Rectangle 23">
            <a:extLst>
              <a:ext uri="{FF2B5EF4-FFF2-40B4-BE49-F238E27FC236}">
                <a16:creationId xmlns:a16="http://schemas.microsoft.com/office/drawing/2014/main" id="{434CC558-01F2-71F2-9D26-E2EABDEA2110}"/>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Proposal Cycle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reduction in time it takes to complete the process of responding to an RFP</a:t>
            </a:r>
          </a:p>
        </p:txBody>
      </p:sp>
      <p:sp>
        <p:nvSpPr>
          <p:cNvPr id="26" name="Arrow: Up 56">
            <a:extLst>
              <a:ext uri="{FF2B5EF4-FFF2-40B4-BE49-F238E27FC236}">
                <a16:creationId xmlns:a16="http://schemas.microsoft.com/office/drawing/2014/main" id="{F71A0D61-D2C2-5323-1044-F4B1A4AFFA87}"/>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a:extLst>
              <a:ext uri="{FF2B5EF4-FFF2-40B4-BE49-F238E27FC236}">
                <a16:creationId xmlns:a16="http://schemas.microsoft.com/office/drawing/2014/main" id="{F9E5B8A1-926C-4A9A-8850-3B5AA5E97B18}"/>
              </a:ext>
            </a:extLst>
          </p:cNvPr>
          <p:cNvSpPr/>
          <p:nvPr/>
        </p:nvSpPr>
        <p:spPr>
          <a:xfrm>
            <a:off x="8700922" y="2894281"/>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RFP Win Rate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percentage of proposals that are successful in winning contracts</a:t>
            </a:r>
          </a:p>
        </p:txBody>
      </p:sp>
      <p:sp>
        <p:nvSpPr>
          <p:cNvPr id="40" name="Arrow: Up 56">
            <a:extLst>
              <a:ext uri="{FF2B5EF4-FFF2-40B4-BE49-F238E27FC236}">
                <a16:creationId xmlns:a16="http://schemas.microsoft.com/office/drawing/2014/main" id="{BA04F789-C0FD-7ECC-BEDD-C046F84ADE10}"/>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DB8F81BB-9D45-C893-3DBB-365FABD0CBF1}"/>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Proposal Customization Accuracy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degree that a proposal is tailored to meet specific client preferences</a:t>
            </a:r>
          </a:p>
        </p:txBody>
      </p:sp>
      <p:sp>
        <p:nvSpPr>
          <p:cNvPr id="42" name="Arrow: Up 56">
            <a:extLst>
              <a:ext uri="{FF2B5EF4-FFF2-40B4-BE49-F238E27FC236}">
                <a16:creationId xmlns:a16="http://schemas.microsoft.com/office/drawing/2014/main" id="{67AD8AFA-826F-7BCB-41AD-9841468B1C6D}"/>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Google Shape;516;p32">
            <a:extLst>
              <a:ext uri="{FF2B5EF4-FFF2-40B4-BE49-F238E27FC236}">
                <a16:creationId xmlns:a16="http://schemas.microsoft.com/office/drawing/2014/main" id="{8626D0C4-B27E-0FD5-4ACE-C681807DAF3F}"/>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Sellers</a:t>
            </a:r>
          </a:p>
        </p:txBody>
      </p:sp>
    </p:spTree>
    <p:extLst>
      <p:ext uri="{BB962C8B-B14F-4D97-AF65-F5344CB8AC3E}">
        <p14:creationId xmlns:p14="http://schemas.microsoft.com/office/powerpoint/2010/main" val="150420192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41FE3-033E-3DD4-5579-E93218E15AC3}"/>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AF9386E3-4E90-DE3E-D58D-4BE85E142DD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85" name="Rounded Rectangle 284">
            <a:extLst>
              <a:ext uri="{FF2B5EF4-FFF2-40B4-BE49-F238E27FC236}">
                <a16:creationId xmlns:a16="http://schemas.microsoft.com/office/drawing/2014/main" id="{F2A31DB9-6E87-F1FD-1F95-5EF9AD768EFE}"/>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09D81863-8490-38EC-C771-6E8CC79C2E7E}"/>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B1184EBD-7805-1113-1377-51F0B1A713FE}"/>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F5C8897E-6B5E-F622-01BA-AF656D29A14E}"/>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60F5EF6B-6E4E-73FE-E39F-A0F7BDA1DB35}"/>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4820DBC1-6859-99EA-E487-9C285F596589}"/>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D3E2A2C8-BE69-7490-64D0-599A058A8AD8}"/>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74F121B3-71A5-287E-967E-4D16EEDABFD2}"/>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9FD0FEB3-5FD2-26B4-C9FA-C757F0BA7DBA}"/>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37E5D4BF-B80C-3AAB-B8CC-9B2B4D405E92}"/>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90F5C9CA-7C15-5250-B8DA-DC775FB3FF43}"/>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B040F4AF-41E9-6DED-0715-AA008123CCE9}"/>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Proposal Creation Team</a:t>
            </a:r>
          </a:p>
        </p:txBody>
      </p:sp>
      <p:sp>
        <p:nvSpPr>
          <p:cNvPr id="36" name="Rounded Rectangle 35">
            <a:extLst>
              <a:ext uri="{FF2B5EF4-FFF2-40B4-BE49-F238E27FC236}">
                <a16:creationId xmlns:a16="http://schemas.microsoft.com/office/drawing/2014/main" id="{137D5D68-981E-70B3-1F4C-A711D82577D4}"/>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6FE392EC-4FB3-1E45-2ED8-995FD8294CD6}"/>
              </a:ext>
              <a:ext uri="{C183D7F6-B498-43B3-948B-1728B52AA6E4}">
                <adec:decorative xmlns:adec="http://schemas.microsoft.com/office/drawing/2017/decorative" val="1"/>
              </a:ext>
            </a:extLst>
          </p:cNvPr>
          <p:cNvSpPr/>
          <p:nvPr/>
        </p:nvSpPr>
        <p:spPr>
          <a:xfrm>
            <a:off x="707186" y="1629871"/>
            <a:ext cx="3693840" cy="3573749"/>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proposal management tool or repository (e.g., SharePoint)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document generation tool (e.g., Word)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 Logic needed to parse RFP issuance document (PDF, Word, Excel) and extract requirements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Sensitive business information</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RFP requirements documents(s)(.pdf, .docx, .xlsx)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 proposal library (.docx, .pdf, .ppt))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-pricing and sales data from ERP/CRM (JSON, CSV)</a:t>
            </a:r>
          </a:p>
        </p:txBody>
      </p:sp>
      <p:sp>
        <p:nvSpPr>
          <p:cNvPr id="94" name="TextBox 93">
            <a:extLst>
              <a:ext uri="{FF2B5EF4-FFF2-40B4-BE49-F238E27FC236}">
                <a16:creationId xmlns:a16="http://schemas.microsoft.com/office/drawing/2014/main" id="{7BF04FF8-4DC2-B9CE-E5B8-1057B46E2291}"/>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1098516D-0DD7-64AC-18BE-E39AB35C63C8}"/>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C3C7040E-04FB-ADC6-4510-F3EAE2C35DB0}"/>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64DC82A9-5077-CFE6-31F9-5346A88A5A37}"/>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6FCF3A8D-391E-7ECF-3B67-BF4BDD0E5CF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A534A3B9-744C-7047-7021-3B94B1676544}"/>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58FEADE0-F9F6-5E90-684C-79F6BC56B342}"/>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37B50F72-0A42-A9E6-7E82-DE6C26D1F1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D0D29101-DAEC-0069-8CE6-5342BB0F2007}"/>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6E2036E2-4E2F-2B50-CEE7-1615E54C464D}"/>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B370B7A2-492C-FBB1-E395-4962BE05B393}"/>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BB5CFC71-A1F8-AFFC-E3B4-1E230678E9E0}"/>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B0D275EC-06D1-2CDB-96BD-1C806833581F}"/>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7C289670-1A9A-4222-5B1D-5BA4E0B987EF}"/>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66052646-F20E-6CBB-08F6-C7BDCAADAAD2}"/>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AF7357B0-FE8A-75EB-EEFE-76EC889FFE49}"/>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DCFC8B1A-E015-9345-AF08-BA97ADB62C56}"/>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60216D6C-861B-E9D5-91E0-C6DE92D5FDA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298C272A-7DD2-E2AD-4826-D5C334A5205E}"/>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4FB00964-A248-74C8-4DAE-B14291F27075}"/>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710860A9-4A30-DFA2-93C4-5A27EE4D88A5}"/>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197F1A8A-2F80-C60A-5B80-A6B26BFF4C13}"/>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BFB46AC4-2BBC-A2AC-E69D-5F3224FDFAF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11AB0BA2-D9D1-1AB2-F3DA-41256B4424FD}"/>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2E19FEDD-BCAE-EDC9-36E1-DFB38AFC6ABC}"/>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166F5C61-DA07-3DF2-B2E4-C3D2B996DCF8}"/>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606D4A00-6214-F970-4718-E366C7F33683}"/>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82AC8AE8-349C-EB2D-CD06-CA7E69C527C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88091" y="1761689"/>
            <a:ext cx="154417" cy="134099"/>
          </a:xfrm>
          <a:prstGeom prst="rect">
            <a:avLst/>
          </a:prstGeom>
        </p:spPr>
      </p:pic>
      <p:cxnSp>
        <p:nvCxnSpPr>
          <p:cNvPr id="252" name="Straight Connector 251">
            <a:extLst>
              <a:ext uri="{FF2B5EF4-FFF2-40B4-BE49-F238E27FC236}">
                <a16:creationId xmlns:a16="http://schemas.microsoft.com/office/drawing/2014/main" id="{5B190F3C-EEEC-4B24-9E5B-30C6D6FAA030}"/>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C4BA4F18-2F6D-0066-4A47-0F59ED7FC9FD}"/>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1762DF71-1EBD-6F36-2477-130FB8A6B5D3}"/>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6" name="Google Shape;163;p22">
            <a:extLst>
              <a:ext uri="{FF2B5EF4-FFF2-40B4-BE49-F238E27FC236}">
                <a16:creationId xmlns:a16="http://schemas.microsoft.com/office/drawing/2014/main" id="{0DF22C98-F93A-DFEA-9151-746AC9420B5A}"/>
              </a:ext>
            </a:extLst>
          </p:cNvPr>
          <p:cNvSpPr>
            <a:spLocks noGrp="1"/>
          </p:cNvSpPr>
          <p:nvPr>
            <p:ph type="title" idx="4294967295"/>
          </p:nvPr>
        </p:nvSpPr>
        <p:spPr>
          <a:xfrm>
            <a:off x="695995" y="710974"/>
            <a:ext cx="6398488"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Respond to RFP Agent</a:t>
            </a:r>
          </a:p>
        </p:txBody>
      </p:sp>
      <p:sp>
        <p:nvSpPr>
          <p:cNvPr id="9" name="TextBox 8">
            <a:extLst>
              <a:ext uri="{FF2B5EF4-FFF2-40B4-BE49-F238E27FC236}">
                <a16:creationId xmlns:a16="http://schemas.microsoft.com/office/drawing/2014/main" id="{21482808-2C02-5ACC-7614-4BC69C3C6829}"/>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Generate RFPs by automatically analyzing requirements and tailoring proposals to align with customer details</a:t>
            </a:r>
          </a:p>
        </p:txBody>
      </p:sp>
      <p:sp>
        <p:nvSpPr>
          <p:cNvPr id="35" name="Rounded Rectangle 19">
            <a:extLst>
              <a:ext uri="{FF2B5EF4-FFF2-40B4-BE49-F238E27FC236}">
                <a16:creationId xmlns:a16="http://schemas.microsoft.com/office/drawing/2014/main" id="{6F7E77EC-07FC-D262-8BDD-652F0785E6D2}"/>
              </a:ext>
              <a:ext uri="{C183D7F6-B498-43B3-948B-1728B52AA6E4}">
                <adec:decorative xmlns:adec="http://schemas.microsoft.com/office/drawing/2017/decorative" val="1"/>
              </a:ext>
            </a:extLst>
          </p:cNvPr>
          <p:cNvSpPr/>
          <p:nvPr/>
        </p:nvSpPr>
        <p:spPr>
          <a:xfrm>
            <a:off x="695993" y="5781201"/>
            <a:ext cx="3705033" cy="73348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GB" sz="1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Structured CRM and feedback loop processes with historical satisfaction or NPS data</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escalation paths and supervisory workflows triggered by risk or sentiment signals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173" name="TextBox 172">
            <a:extLst>
              <a:ext uri="{FF2B5EF4-FFF2-40B4-BE49-F238E27FC236}">
                <a16:creationId xmlns:a16="http://schemas.microsoft.com/office/drawing/2014/main" id="{3DB09EC2-1055-DCD9-96BE-EDAEA891B390}"/>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1C3FDC6C-2E7B-335C-C11F-5432A993F659}"/>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CEA69D1E-3C44-A072-AECD-46DC71D2F4A6}"/>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804D7D4D-0CDB-724B-35F2-9A24A7C90084}"/>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9F09C543-B24C-63AD-C91A-0B6C71486CA4}"/>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9E49922C-1182-828C-DB63-9DB044415874}"/>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77F186A1-5573-589D-8F6B-76B1254A5376}"/>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150D076C-311F-A6CF-3AE2-64986AAFE26C}"/>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E1A4CC0F-E7E9-4973-36E6-B2099BAE19E7}"/>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EFF4AD20-6F47-7FEF-0B42-B167708DEE99}"/>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9B77AA8E-E084-B5E6-36A5-43EB0334B885}"/>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B52E9A1A-F8CA-DE7C-2170-193424CCF797}"/>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B7E6607A-4035-684F-FDA1-7B0B4A284107}"/>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64163AE2-17C5-0C18-083C-C3D637A4A0F4}"/>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BA848592-D265-6EE1-0789-A31C88E7A8CD}"/>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Requirement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requirements from incoming RFPs, identify  relevant past proposal data)</a:t>
            </a:r>
          </a:p>
        </p:txBody>
      </p:sp>
      <p:sp>
        <p:nvSpPr>
          <p:cNvPr id="290" name="Rounded Rectangle 289">
            <a:extLst>
              <a:ext uri="{FF2B5EF4-FFF2-40B4-BE49-F238E27FC236}">
                <a16:creationId xmlns:a16="http://schemas.microsoft.com/office/drawing/2014/main" id="{389200F1-152A-96BD-31B6-06E3AE4CB2FA}"/>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Strategy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(Generates strategies based on matched extracted arguments with precedents and insights                  from similar cases)</a:t>
            </a:r>
          </a:p>
        </p:txBody>
      </p:sp>
      <p:sp>
        <p:nvSpPr>
          <p:cNvPr id="291" name="Rounded Rectangle 290">
            <a:extLst>
              <a:ext uri="{FF2B5EF4-FFF2-40B4-BE49-F238E27FC236}">
                <a16:creationId xmlns:a16="http://schemas.microsoft.com/office/drawing/2014/main" id="{E1C3D633-9662-D4B0-1AD8-8CEE787F9357}"/>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Proposal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(Provides draft versions of tailored proposals)</a:t>
            </a:r>
          </a:p>
        </p:txBody>
      </p:sp>
      <p:sp>
        <p:nvSpPr>
          <p:cNvPr id="293" name="Rounded Rectangle 292">
            <a:extLst>
              <a:ext uri="{FF2B5EF4-FFF2-40B4-BE49-F238E27FC236}">
                <a16:creationId xmlns:a16="http://schemas.microsoft.com/office/drawing/2014/main" id="{E9393FD9-C0A9-0EF4-5324-A0399B4FF04D}"/>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F4011FC6-3820-2E83-BC70-51DF57A3592D}"/>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73425A11-3A0C-7A3A-EE68-19FD571C7DF9}"/>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3" name="Rounded Rectangle 19">
            <a:extLst>
              <a:ext uri="{FF2B5EF4-FFF2-40B4-BE49-F238E27FC236}">
                <a16:creationId xmlns:a16="http://schemas.microsoft.com/office/drawing/2014/main" id="{79D97CC2-1CD8-18A9-F25D-477B0D2E8E70}"/>
              </a:ext>
              <a:ext uri="{C183D7F6-B498-43B3-948B-1728B52AA6E4}">
                <adec:decorative xmlns:adec="http://schemas.microsoft.com/office/drawing/2017/decorative" val="1"/>
              </a:ext>
            </a:extLst>
          </p:cNvPr>
          <p:cNvSpPr/>
          <p:nvPr/>
        </p:nvSpPr>
        <p:spPr>
          <a:xfrm>
            <a:off x="705609" y="5257579"/>
            <a:ext cx="3705033" cy="4538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4" name="TextBox 23">
            <a:extLst>
              <a:ext uri="{FF2B5EF4-FFF2-40B4-BE49-F238E27FC236}">
                <a16:creationId xmlns:a16="http://schemas.microsoft.com/office/drawing/2014/main" id="{50CEE7E9-B719-2E7A-5B44-D5F61C767798}"/>
              </a:ext>
              <a:ext uri="{C183D7F6-B498-43B3-948B-1728B52AA6E4}">
                <adec:decorative xmlns:adec="http://schemas.microsoft.com/office/drawing/2017/decorative" val="1"/>
              </a:ext>
            </a:extLst>
          </p:cNvPr>
          <p:cNvSpPr txBox="1"/>
          <p:nvPr/>
        </p:nvSpPr>
        <p:spPr>
          <a:xfrm>
            <a:off x="740798" y="5280590"/>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25" name="TextBox 24">
            <a:extLst>
              <a:ext uri="{FF2B5EF4-FFF2-40B4-BE49-F238E27FC236}">
                <a16:creationId xmlns:a16="http://schemas.microsoft.com/office/drawing/2014/main" id="{B3DF3E95-3B31-1506-0C88-E9856889F9D1}"/>
              </a:ext>
              <a:ext uri="{C183D7F6-B498-43B3-948B-1728B52AA6E4}">
                <adec:decorative xmlns:adec="http://schemas.microsoft.com/office/drawing/2017/decorative" val="1"/>
              </a:ext>
            </a:extLst>
          </p:cNvPr>
          <p:cNvSpPr txBox="1"/>
          <p:nvPr/>
        </p:nvSpPr>
        <p:spPr>
          <a:xfrm>
            <a:off x="2076802" y="5380289"/>
            <a:ext cx="2298101" cy="22288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Brief Creation Agent</a:t>
            </a:r>
          </a:p>
        </p:txBody>
      </p:sp>
    </p:spTree>
    <p:extLst>
      <p:ext uri="{BB962C8B-B14F-4D97-AF65-F5344CB8AC3E}">
        <p14:creationId xmlns:p14="http://schemas.microsoft.com/office/powerpoint/2010/main" val="47086940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CB10A-DE11-9C15-D492-F01141B29D9D}"/>
            </a:ext>
          </a:extLst>
        </p:cNvPr>
        <p:cNvGrpSpPr/>
        <p:nvPr/>
      </p:nvGrpSpPr>
      <p:grpSpPr>
        <a:xfrm>
          <a:off x="0" y="0"/>
          <a:ext cx="0" cy="0"/>
          <a:chOff x="0" y="0"/>
          <a:chExt cx="0" cy="0"/>
        </a:xfrm>
      </p:grpSpPr>
      <p:sp>
        <p:nvSpPr>
          <p:cNvPr id="31" name="Google Shape;163;p22">
            <a:extLst>
              <a:ext uri="{FF2B5EF4-FFF2-40B4-BE49-F238E27FC236}">
                <a16:creationId xmlns:a16="http://schemas.microsoft.com/office/drawing/2014/main" id="{A1808AFE-6DCB-46F8-4471-28E4FF42B7B1}"/>
              </a:ext>
            </a:extLst>
          </p:cNvPr>
          <p:cNvSpPr>
            <a:spLocks noGrp="1"/>
          </p:cNvSpPr>
          <p:nvPr>
            <p:ph type="title" idx="4294967295"/>
          </p:nvPr>
        </p:nvSpPr>
        <p:spPr>
          <a:xfrm>
            <a:off x="695995" y="710974"/>
            <a:ext cx="6326594"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Market Landscape Research Agent</a:t>
            </a:r>
          </a:p>
        </p:txBody>
      </p:sp>
      <p:sp>
        <p:nvSpPr>
          <p:cNvPr id="36" name="TextBox 35">
            <a:extLst>
              <a:ext uri="{FF2B5EF4-FFF2-40B4-BE49-F238E27FC236}">
                <a16:creationId xmlns:a16="http://schemas.microsoft.com/office/drawing/2014/main" id="{7913C717-637A-A26B-07DC-6A28A2DD127B}"/>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Gather and analyze internal and external data to generate market insights, competitive intelligence, and recommendations</a:t>
            </a:r>
          </a:p>
        </p:txBody>
      </p:sp>
      <p:sp>
        <p:nvSpPr>
          <p:cNvPr id="12" name="Google Shape;498;p32">
            <a:extLst>
              <a:ext uri="{FF2B5EF4-FFF2-40B4-BE49-F238E27FC236}">
                <a16:creationId xmlns:a16="http://schemas.microsoft.com/office/drawing/2014/main" id="{F482926D-F947-AE4E-1112-99ADA0B036B7}"/>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9144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Market research is manual, incomprehensive, outdated, and lacks strategic recommendations </a:t>
            </a:r>
          </a:p>
        </p:txBody>
      </p:sp>
      <p:sp>
        <p:nvSpPr>
          <p:cNvPr id="37" name="Google Shape;498;p32">
            <a:extLst>
              <a:ext uri="{FF2B5EF4-FFF2-40B4-BE49-F238E27FC236}">
                <a16:creationId xmlns:a16="http://schemas.microsoft.com/office/drawing/2014/main" id="{46775782-B1BA-669D-DD2A-48A88A110EEB}"/>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AI Agent-driven market research is achieved through automated data ingestion, data analysis, and report generation with actionable insights</a:t>
            </a:r>
          </a:p>
        </p:txBody>
      </p:sp>
      <p:sp>
        <p:nvSpPr>
          <p:cNvPr id="14" name="Google Shape;523;p32">
            <a:extLst>
              <a:ext uri="{FF2B5EF4-FFF2-40B4-BE49-F238E27FC236}">
                <a16:creationId xmlns:a16="http://schemas.microsoft.com/office/drawing/2014/main" id="{1FB5F916-85FC-008E-7056-3F47D30EEF75}"/>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DB06EA1B-DEC9-D3EF-A8BF-AAE3D75FC340}"/>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market landscape research, taking up a lot of time and analyst bandwidth</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Outdated research due to inconsistent research refreshes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Research is incomprehensive and does not tie findings to actionable insights for the seller</a:t>
            </a:r>
          </a:p>
        </p:txBody>
      </p:sp>
      <p:sp>
        <p:nvSpPr>
          <p:cNvPr id="17" name="Google Shape;498;p32">
            <a:extLst>
              <a:ext uri="{FF2B5EF4-FFF2-40B4-BE49-F238E27FC236}">
                <a16:creationId xmlns:a16="http://schemas.microsoft.com/office/drawing/2014/main" id="{A60341B0-C4A6-AA6F-5140-D223E0BEBDB3}"/>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cxnSp>
        <p:nvCxnSpPr>
          <p:cNvPr id="34" name="Straight Connector 33">
            <a:extLst>
              <a:ext uri="{FF2B5EF4-FFF2-40B4-BE49-F238E27FC236}">
                <a16:creationId xmlns:a16="http://schemas.microsoft.com/office/drawing/2014/main" id="{B95F596D-4A34-F9B3-4B5B-06F331DA43E3}"/>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4780C804-75FC-6BE3-1744-D1BEF0BCE42C}"/>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74A2553D-1CBF-E3FF-603B-42A57F91B534}"/>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F3880513-872A-1759-33D2-3E76B22885D4}"/>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30" name="Google Shape;115;p20">
            <a:extLst>
              <a:ext uri="{FF2B5EF4-FFF2-40B4-BE49-F238E27FC236}">
                <a16:creationId xmlns:a16="http://schemas.microsoft.com/office/drawing/2014/main" id="{6FDB9041-0E2C-F377-4428-E712361A753D}"/>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43" name="Google Shape;523;p32">
            <a:extLst>
              <a:ext uri="{FF2B5EF4-FFF2-40B4-BE49-F238E27FC236}">
                <a16:creationId xmlns:a16="http://schemas.microsoft.com/office/drawing/2014/main" id="{174C1263-D36A-65C6-70E2-45706984B40B}"/>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18" name="Google Shape;523;p32">
            <a:extLst>
              <a:ext uri="{FF2B5EF4-FFF2-40B4-BE49-F238E27FC236}">
                <a16:creationId xmlns:a16="http://schemas.microsoft.com/office/drawing/2014/main" id="{20E7A3AF-6803-388B-AC77-94970E0D9B91}"/>
              </a:ext>
            </a:extLst>
          </p:cNvPr>
          <p:cNvSpPr/>
          <p:nvPr/>
        </p:nvSpPr>
        <p:spPr>
          <a:xfrm>
            <a:off x="6248885" y="2228984"/>
            <a:ext cx="2066440" cy="112057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Ingests data from internal (sales data, customer feedback, CRM systems, financial reports) and external data sources (market research reports, public records, social media insights,             academic publications)</a:t>
            </a:r>
            <a:endParaRPr kumimoji="0" lang="en-GB" sz="8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6A504C75-6C1F-20B7-2AFF-71CD3FE83EFB}"/>
              </a:ext>
            </a:extLst>
          </p:cNvPr>
          <p:cNvSpPr/>
          <p:nvPr/>
        </p:nvSpPr>
        <p:spPr>
          <a:xfrm>
            <a:off x="6215591" y="3455432"/>
            <a:ext cx="2099734" cy="81428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Defines research focus (market, product, customer) to align with the given business objective such as pricing competitiveness, buyer persona, etc.</a:t>
            </a:r>
            <a:endParaRPr kumimoji="0" lang="en-GB" sz="8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9" name="Google Shape;523;p32">
            <a:extLst>
              <a:ext uri="{FF2B5EF4-FFF2-40B4-BE49-F238E27FC236}">
                <a16:creationId xmlns:a16="http://schemas.microsoft.com/office/drawing/2014/main" id="{F0E7B90E-C9A3-947A-FDF1-672812224597}"/>
              </a:ext>
            </a:extLst>
          </p:cNvPr>
          <p:cNvSpPr/>
          <p:nvPr/>
        </p:nvSpPr>
        <p:spPr>
          <a:xfrm>
            <a:off x="6215591" y="4375596"/>
            <a:ext cx="2099734" cy="108714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Reviews internal data, performance data, relevant meeting transcripts, and business strategy content to align external insights with existing business updates. Processes like linking research to current               GTM strategy</a:t>
            </a:r>
            <a:endParaRPr kumimoji="0" lang="en-GB" sz="8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16" name="Google Shape;523;p32">
            <a:extLst>
              <a:ext uri="{FF2B5EF4-FFF2-40B4-BE49-F238E27FC236}">
                <a16:creationId xmlns:a16="http://schemas.microsoft.com/office/drawing/2014/main" id="{186FDB3A-3D32-E3B3-0D21-1823A5FD8DC6}"/>
              </a:ext>
            </a:extLst>
          </p:cNvPr>
          <p:cNvSpPr/>
          <p:nvPr/>
        </p:nvSpPr>
        <p:spPr>
          <a:xfrm>
            <a:off x="6215591" y="5568613"/>
            <a:ext cx="2099734" cy="90177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Creates a complete market view report and  provides comprehensive, actionable insights by synthesizing them into a ready-to-use format for sales, marketing and leadership teams</a:t>
            </a:r>
            <a:endParaRPr kumimoji="0" lang="en-GB" sz="8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4" name="Rounded Rectangle 23">
            <a:extLst>
              <a:ext uri="{FF2B5EF4-FFF2-40B4-BE49-F238E27FC236}">
                <a16:creationId xmlns:a16="http://schemas.microsoft.com/office/drawing/2014/main" id="{516D2B65-14BC-F322-E97B-037AD287995A}"/>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Time To Insights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reduction in time it takes to analyze data and extract meaningful insights </a:t>
            </a:r>
          </a:p>
        </p:txBody>
      </p:sp>
      <p:sp>
        <p:nvSpPr>
          <p:cNvPr id="26" name="Arrow: Up 56">
            <a:extLst>
              <a:ext uri="{FF2B5EF4-FFF2-40B4-BE49-F238E27FC236}">
                <a16:creationId xmlns:a16="http://schemas.microsoft.com/office/drawing/2014/main" id="{7B7C3487-B410-B664-0CD3-36CBF6A8A061}"/>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a:extLst>
              <a:ext uri="{FF2B5EF4-FFF2-40B4-BE49-F238E27FC236}">
                <a16:creationId xmlns:a16="http://schemas.microsoft.com/office/drawing/2014/main" id="{92CDCFAB-2832-E411-18A0-975A21FFE4F5}"/>
              </a:ext>
            </a:extLst>
          </p:cNvPr>
          <p:cNvSpPr/>
          <p:nvPr/>
        </p:nvSpPr>
        <p:spPr>
          <a:xfrm>
            <a:off x="8700922" y="2824943"/>
            <a:ext cx="2790519" cy="66501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Competitive Intelligence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Improved process of gathering, analyzing, and using information about competitors, market trends, etc. to make decisions</a:t>
            </a:r>
          </a:p>
        </p:txBody>
      </p:sp>
      <p:sp>
        <p:nvSpPr>
          <p:cNvPr id="40" name="Arrow: Up 56">
            <a:extLst>
              <a:ext uri="{FF2B5EF4-FFF2-40B4-BE49-F238E27FC236}">
                <a16:creationId xmlns:a16="http://schemas.microsoft.com/office/drawing/2014/main" id="{CB5C5C1A-5ADC-6962-34BD-02798FA77CD6}"/>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59BCEA09-A190-EE0B-75AF-1B223C70F1EA}"/>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Business Agility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increased ability to adapt to customer demands, market changes, and emerging opportunities</a:t>
            </a:r>
          </a:p>
        </p:txBody>
      </p:sp>
      <p:sp>
        <p:nvSpPr>
          <p:cNvPr id="42" name="Arrow: Up 56">
            <a:extLst>
              <a:ext uri="{FF2B5EF4-FFF2-40B4-BE49-F238E27FC236}">
                <a16:creationId xmlns:a16="http://schemas.microsoft.com/office/drawing/2014/main" id="{6D5ED216-D691-17CC-97A6-7460F409FE22}"/>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Google Shape;516;p32">
            <a:extLst>
              <a:ext uri="{FF2B5EF4-FFF2-40B4-BE49-F238E27FC236}">
                <a16:creationId xmlns:a16="http://schemas.microsoft.com/office/drawing/2014/main" id="{F48DE72B-9557-5BBC-8D64-490BFB7F546B}"/>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Sellers</a:t>
            </a:r>
          </a:p>
        </p:txBody>
      </p:sp>
      <p:sp>
        <p:nvSpPr>
          <p:cNvPr id="47" name="Google Shape;516;p32">
            <a:extLst>
              <a:ext uri="{FF2B5EF4-FFF2-40B4-BE49-F238E27FC236}">
                <a16:creationId xmlns:a16="http://schemas.microsoft.com/office/drawing/2014/main" id="{146B22FB-F488-9032-9621-C02ECFDA1D67}"/>
              </a:ext>
            </a:extLst>
          </p:cNvPr>
          <p:cNvSpPr/>
          <p:nvPr/>
        </p:nvSpPr>
        <p:spPr>
          <a:xfrm>
            <a:off x="1020972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Analysts</a:t>
            </a:r>
          </a:p>
        </p:txBody>
      </p:sp>
    </p:spTree>
    <p:extLst>
      <p:ext uri="{BB962C8B-B14F-4D97-AF65-F5344CB8AC3E}">
        <p14:creationId xmlns:p14="http://schemas.microsoft.com/office/powerpoint/2010/main" val="406914918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AFE8-01A8-1FD8-7A5B-06015CFD0410}"/>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A06374E4-2FDD-6E6E-DABE-4E0A1CE6DA6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85" name="Rounded Rectangle 284">
            <a:extLst>
              <a:ext uri="{FF2B5EF4-FFF2-40B4-BE49-F238E27FC236}">
                <a16:creationId xmlns:a16="http://schemas.microsoft.com/office/drawing/2014/main" id="{28FA4AC7-CD18-4838-AC4A-5732188B8685}"/>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8F4A4AAF-30A2-1B9B-450B-4911DFBB6551}"/>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D98317EF-6112-1009-EF26-9D6EB4A7FCD9}"/>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D8AA597B-36F9-DA64-0F87-0AC48EDC4751}"/>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955A603B-2D2F-7D27-A4EA-EB91A659D253}"/>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84464D21-8C67-0E7A-64FA-29073C8C7BB2}"/>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5B76BB18-D430-5A08-02DF-0C6C1218E498}"/>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92A82CB9-F462-74CA-C3B7-8982161CEBC3}"/>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E1AD816C-B776-B744-7B0A-210D12C50F51}"/>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FF705F67-6501-BF87-3EE7-6E753ADABF50}"/>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A863B6CE-1DD9-44BD-2ADA-BA70F4021FAA}"/>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7" name="Rounded Rectangle 36">
            <a:extLst>
              <a:ext uri="{FF2B5EF4-FFF2-40B4-BE49-F238E27FC236}">
                <a16:creationId xmlns:a16="http://schemas.microsoft.com/office/drawing/2014/main" id="{F597F4CD-4D7A-8356-5D41-934C2DB2AB6F}"/>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Sales and Marketing Team</a:t>
            </a:r>
          </a:p>
        </p:txBody>
      </p:sp>
      <p:sp>
        <p:nvSpPr>
          <p:cNvPr id="36" name="Rounded Rectangle 35">
            <a:extLst>
              <a:ext uri="{FF2B5EF4-FFF2-40B4-BE49-F238E27FC236}">
                <a16:creationId xmlns:a16="http://schemas.microsoft.com/office/drawing/2014/main" id="{14B0F066-7E75-7490-DD01-50A7D45A213C}"/>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TextBox 93">
            <a:extLst>
              <a:ext uri="{FF2B5EF4-FFF2-40B4-BE49-F238E27FC236}">
                <a16:creationId xmlns:a16="http://schemas.microsoft.com/office/drawing/2014/main" id="{D06DA2D0-D340-F894-7401-AC6D73DD3F16}"/>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B7AFCB98-995F-6CA9-194A-905A02823776}"/>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3BD209DD-28BA-6B39-82B1-C28AC28847A0}"/>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9E20324C-876C-10FA-E3AB-F205F5B5A131}"/>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C41DD682-A4D9-830B-CD8C-865B1BC047E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03C7544F-7F04-3F8D-9A87-2F005CD625F5}"/>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2A85E297-A446-3CAE-F8EB-9946BDF08C6B}"/>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E11E78FA-F771-4693-2991-F580742FCCC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D62988D5-2332-2AF8-0CDB-B082DC42AD96}"/>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1EDA5F06-A661-9DCD-A226-E9836B68E172}"/>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41E2516A-4381-D534-AB71-6A022952A0D0}"/>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46B8164F-4EE9-FC26-B8BD-D11A737EF106}"/>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9154CFF0-FAE5-3F01-D369-C872E9447E62}"/>
              </a:ext>
              <a:ext uri="{C183D7F6-B498-43B3-948B-1728B52AA6E4}">
                <adec:decorative xmlns:adec="http://schemas.microsoft.com/office/drawing/2017/decorative" val="1"/>
              </a:ext>
            </a:extLst>
          </p:cNvPr>
          <p:cNvCxnSpPr>
            <a:cxnSpLocks/>
            <a:stCxn id="37" idx="3"/>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C51364E2-67F2-17E5-89D3-A9058A8D9652}"/>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B5C9516A-C1EF-56B1-68FF-64291912867E}"/>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434D63A7-7BF7-AC67-E168-7080323B77FE}"/>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F2D4FBF2-6A74-EFF6-00E3-C0E5926D1DAA}"/>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53DBB494-714A-C1A4-DC99-577B3554C1BA}"/>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36A2BF09-62BA-EB4F-E68C-E4F886C7CFF9}"/>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EFF64C03-505E-BC60-50F2-422E395BA7B3}"/>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5A9D47A2-B725-D540-09F7-5A789552CFD8}"/>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705CF783-DC5B-7E66-D029-4C2958C8428C}"/>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A365FF79-B84D-072D-F37F-F035B5D3ED7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46A162BD-A9B5-4551-CBEE-1F8D43BDB33A}"/>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69189546-CB51-23DE-571C-6AD9DD0FE4D1}"/>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24A01A5F-1647-AEF6-378F-5536E737FEC6}"/>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222AAF19-19C3-19B4-B0E8-5C55A8300545}"/>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pic>
        <p:nvPicPr>
          <p:cNvPr id="217" name="Graphic 216">
            <a:extLst>
              <a:ext uri="{FF2B5EF4-FFF2-40B4-BE49-F238E27FC236}">
                <a16:creationId xmlns:a16="http://schemas.microsoft.com/office/drawing/2014/main" id="{69518663-5F9E-1AFB-6672-7201F5E6384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1964" y="1761689"/>
            <a:ext cx="154417" cy="134099"/>
          </a:xfrm>
          <a:prstGeom prst="rect">
            <a:avLst/>
          </a:prstGeom>
        </p:spPr>
      </p:pic>
      <p:cxnSp>
        <p:nvCxnSpPr>
          <p:cNvPr id="252" name="Straight Connector 251">
            <a:extLst>
              <a:ext uri="{FF2B5EF4-FFF2-40B4-BE49-F238E27FC236}">
                <a16:creationId xmlns:a16="http://schemas.microsoft.com/office/drawing/2014/main" id="{25281E27-F413-4E05-3D01-CF73855A9AAD}"/>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3ED59822-6978-4CBA-E599-B9B3183558E7}"/>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3B6C9168-0159-41DA-986A-997D8804D4B1}"/>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6" name="Google Shape;163;p22">
            <a:extLst>
              <a:ext uri="{FF2B5EF4-FFF2-40B4-BE49-F238E27FC236}">
                <a16:creationId xmlns:a16="http://schemas.microsoft.com/office/drawing/2014/main" id="{40989349-CB01-A570-A4D9-8A67E98E7D7F}"/>
              </a:ext>
            </a:extLst>
          </p:cNvPr>
          <p:cNvSpPr>
            <a:spLocks noGrp="1"/>
          </p:cNvSpPr>
          <p:nvPr>
            <p:ph type="title" idx="4294967295"/>
          </p:nvPr>
        </p:nvSpPr>
        <p:spPr>
          <a:xfrm>
            <a:off x="695995" y="710974"/>
            <a:ext cx="6398488"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Market Landscape Research Agent</a:t>
            </a:r>
          </a:p>
        </p:txBody>
      </p:sp>
      <p:sp>
        <p:nvSpPr>
          <p:cNvPr id="9" name="TextBox 8">
            <a:extLst>
              <a:ext uri="{FF2B5EF4-FFF2-40B4-BE49-F238E27FC236}">
                <a16:creationId xmlns:a16="http://schemas.microsoft.com/office/drawing/2014/main" id="{5FC3EDD7-509C-2766-7AF6-CA8BCC5A7A56}"/>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Gather and analyze internal and external data to generate market insights, competitive intelligence, and recommendations</a:t>
            </a:r>
          </a:p>
        </p:txBody>
      </p:sp>
      <p:sp>
        <p:nvSpPr>
          <p:cNvPr id="173" name="TextBox 172">
            <a:extLst>
              <a:ext uri="{FF2B5EF4-FFF2-40B4-BE49-F238E27FC236}">
                <a16:creationId xmlns:a16="http://schemas.microsoft.com/office/drawing/2014/main" id="{407E254A-922C-E6A6-22E1-0766CC8E8A6F}"/>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85B93A89-3091-47A4-969C-BD35604B2024}"/>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AC66BB0F-C333-DA42-1CF7-BF1FE9E86B43}"/>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4945A84E-562F-93F2-F9C9-2A7E959B1FD5}"/>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0C50AD96-D64B-ECAB-FD12-3B92874233A3}"/>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516BF4D3-927E-4C51-37B9-771B9CE37C8F}"/>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5488DA1A-D096-AF31-06E2-342E95E67FC4}"/>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4ED884B1-24F5-CC28-31C5-EF4A51FB54DC}"/>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755E1F04-495E-4BCD-1DE6-62D76B4246D8}"/>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B64C614D-A18B-55D6-CCBA-311ECD8DB09A}"/>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9DE24E28-72A4-6AE3-8C99-9C10B0FAE952}"/>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32E7DB13-B798-D8BC-2672-DD4EA651C41E}"/>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85AE6006-1054-2B95-2348-E4245DF0B6A9}"/>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41EAFDD1-B8FB-BBBB-E015-394855A2ADA8}"/>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A7900E48-8190-A541-CAAE-ECD3F4008E31}"/>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(Automates the collection of data from various internal and external sources)</a:t>
            </a:r>
          </a:p>
        </p:txBody>
      </p:sp>
      <p:sp>
        <p:nvSpPr>
          <p:cNvPr id="290" name="Rounded Rectangle 289">
            <a:extLst>
              <a:ext uri="{FF2B5EF4-FFF2-40B4-BE49-F238E27FC236}">
                <a16:creationId xmlns:a16="http://schemas.microsoft.com/office/drawing/2014/main" id="{5669152B-D934-3755-8236-600DE33BA908}"/>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the ingested data to generate market insights and competitive intelligence) </a:t>
            </a:r>
          </a:p>
        </p:txBody>
      </p:sp>
      <p:sp>
        <p:nvSpPr>
          <p:cNvPr id="291" name="Rounded Rectangle 290">
            <a:extLst>
              <a:ext uri="{FF2B5EF4-FFF2-40B4-BE49-F238E27FC236}">
                <a16:creationId xmlns:a16="http://schemas.microsoft.com/office/drawing/2014/main" id="{3BA08239-3956-9C2B-1829-242985363978}"/>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Report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(Creates detailed reports with actionable insights based on the analyzed data)</a:t>
            </a:r>
          </a:p>
        </p:txBody>
      </p:sp>
      <p:sp>
        <p:nvSpPr>
          <p:cNvPr id="293" name="Rounded Rectangle 292">
            <a:extLst>
              <a:ext uri="{FF2B5EF4-FFF2-40B4-BE49-F238E27FC236}">
                <a16:creationId xmlns:a16="http://schemas.microsoft.com/office/drawing/2014/main" id="{9AC1368D-02A4-35B3-6773-D879B58BC956}"/>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8090EC55-55DE-11BE-3F8F-2558F628E73B}"/>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291D6A56-84BA-0778-876C-58A91F974708}"/>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9">
            <a:extLst>
              <a:ext uri="{FF2B5EF4-FFF2-40B4-BE49-F238E27FC236}">
                <a16:creationId xmlns:a16="http://schemas.microsoft.com/office/drawing/2014/main" id="{BF77C9F6-C803-D515-9A18-9DC8E764EAAF}"/>
              </a:ext>
              <a:ext uri="{C183D7F6-B498-43B3-948B-1728B52AA6E4}">
                <adec:decorative xmlns:adec="http://schemas.microsoft.com/office/drawing/2017/decorative" val="1"/>
              </a:ext>
            </a:extLst>
          </p:cNvPr>
          <p:cNvSpPr/>
          <p:nvPr/>
        </p:nvSpPr>
        <p:spPr>
          <a:xfrm>
            <a:off x="695993" y="4798782"/>
            <a:ext cx="3705033" cy="7775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4" name="Google Shape;498;p32">
            <a:extLst>
              <a:ext uri="{FF2B5EF4-FFF2-40B4-BE49-F238E27FC236}">
                <a16:creationId xmlns:a16="http://schemas.microsoft.com/office/drawing/2014/main" id="{B40CB964-8DEE-1A0C-ACD2-B0C4691C74E3}"/>
              </a:ext>
              <a:ext uri="{C183D7F6-B498-43B3-948B-1728B52AA6E4}">
                <adec:decorative xmlns:adec="http://schemas.microsoft.com/office/drawing/2017/decorative" val="1"/>
              </a:ext>
            </a:extLst>
          </p:cNvPr>
          <p:cNvSpPr/>
          <p:nvPr/>
        </p:nvSpPr>
        <p:spPr>
          <a:xfrm>
            <a:off x="707186" y="1629871"/>
            <a:ext cx="3693840" cy="3071501"/>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data from varied sources (e.g. CRM, public sources, analyst reports)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IP: confidential internal strategy documents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7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Market research reports (PDF, DOC), or integrate to external sources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Core Integrations to CRM (Dynamics), External News APIs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Internal meeting transcripts (.txt, .</a:t>
            </a:r>
            <a:r>
              <a:rPr kumimoji="0" lang="en-US" sz="105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sym typeface="DM Sans Light"/>
              </a:rPr>
              <a:t>vtt</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CRM/exported Excel data (CSV, XLSX)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Product documentation (HTML, DOC)</a:t>
            </a:r>
          </a:p>
        </p:txBody>
      </p:sp>
      <p:sp>
        <p:nvSpPr>
          <p:cNvPr id="5" name="TextBox 4">
            <a:extLst>
              <a:ext uri="{FF2B5EF4-FFF2-40B4-BE49-F238E27FC236}">
                <a16:creationId xmlns:a16="http://schemas.microsoft.com/office/drawing/2014/main" id="{FABF9108-B6E2-7050-A6E6-549BD2380478}"/>
              </a:ext>
              <a:ext uri="{C183D7F6-B498-43B3-948B-1728B52AA6E4}">
                <adec:decorative xmlns:adec="http://schemas.microsoft.com/office/drawing/2017/decorative" val="1"/>
              </a:ext>
            </a:extLst>
          </p:cNvPr>
          <p:cNvSpPr txBox="1"/>
          <p:nvPr/>
        </p:nvSpPr>
        <p:spPr>
          <a:xfrm>
            <a:off x="740798" y="4989014"/>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7" name="TextBox 6">
            <a:extLst>
              <a:ext uri="{FF2B5EF4-FFF2-40B4-BE49-F238E27FC236}">
                <a16:creationId xmlns:a16="http://schemas.microsoft.com/office/drawing/2014/main" id="{0EC117BF-B400-0F73-904B-86DAE8A77F08}"/>
              </a:ext>
              <a:ext uri="{C183D7F6-B498-43B3-948B-1728B52AA6E4}">
                <adec:decorative xmlns:adec="http://schemas.microsoft.com/office/drawing/2017/decorative" val="1"/>
              </a:ext>
            </a:extLst>
          </p:cNvPr>
          <p:cNvSpPr txBox="1"/>
          <p:nvPr/>
        </p:nvSpPr>
        <p:spPr>
          <a:xfrm>
            <a:off x="2076802" y="4994049"/>
            <a:ext cx="2298101" cy="36394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Response to RFP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Brief Creation Agent</a:t>
            </a:r>
          </a:p>
        </p:txBody>
      </p:sp>
      <p:sp>
        <p:nvSpPr>
          <p:cNvPr id="8" name="Rounded Rectangle 19">
            <a:extLst>
              <a:ext uri="{FF2B5EF4-FFF2-40B4-BE49-F238E27FC236}">
                <a16:creationId xmlns:a16="http://schemas.microsoft.com/office/drawing/2014/main" id="{0CFEDDBA-9B57-9CA8-A88E-8D1C6E37A517}"/>
              </a:ext>
              <a:ext uri="{C183D7F6-B498-43B3-948B-1728B52AA6E4}">
                <adec:decorative xmlns:adec="http://schemas.microsoft.com/office/drawing/2017/decorative" val="1"/>
              </a:ext>
            </a:extLst>
          </p:cNvPr>
          <p:cNvSpPr/>
          <p:nvPr/>
        </p:nvSpPr>
        <p:spPr>
          <a:xfrm>
            <a:off x="695993" y="5673789"/>
            <a:ext cx="3705033" cy="84089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Access to structured and unstructured internal data sources, external research feeds, and CRM systems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Established market analysis practices and governance around use of third-party data and internal IP</a:t>
            </a:r>
            <a:endParaRPr kumimoji="0" lang="en-GB"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endParaRPr>
          </a:p>
        </p:txBody>
      </p:sp>
    </p:spTree>
    <p:extLst>
      <p:ext uri="{BB962C8B-B14F-4D97-AF65-F5344CB8AC3E}">
        <p14:creationId xmlns:p14="http://schemas.microsoft.com/office/powerpoint/2010/main" val="348476590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DEBDB-6B05-766A-E48D-C2C55B8BB5CE}"/>
            </a:ext>
          </a:extLst>
        </p:cNvPr>
        <p:cNvGrpSpPr/>
        <p:nvPr/>
      </p:nvGrpSpPr>
      <p:grpSpPr>
        <a:xfrm>
          <a:off x="0" y="0"/>
          <a:ext cx="0" cy="0"/>
          <a:chOff x="0" y="0"/>
          <a:chExt cx="0" cy="0"/>
        </a:xfrm>
      </p:grpSpPr>
      <p:sp>
        <p:nvSpPr>
          <p:cNvPr id="12" name="Google Shape;498;p32">
            <a:extLst>
              <a:ext uri="{FF2B5EF4-FFF2-40B4-BE49-F238E27FC236}">
                <a16:creationId xmlns:a16="http://schemas.microsoft.com/office/drawing/2014/main" id="{C5F639C5-1DB3-179B-BE22-779450671105}"/>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9144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Outreach to customers is repetitive, manual, and lacks personalization and customer context</a:t>
            </a:r>
          </a:p>
        </p:txBody>
      </p:sp>
      <p:sp>
        <p:nvSpPr>
          <p:cNvPr id="14" name="Google Shape;523;p32">
            <a:extLst>
              <a:ext uri="{FF2B5EF4-FFF2-40B4-BE49-F238E27FC236}">
                <a16:creationId xmlns:a16="http://schemas.microsoft.com/office/drawing/2014/main" id="{34AE49F2-7F81-3376-3305-C9E9DAC77BDC}"/>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77A04E0A-7D05-D647-D6D8-5E5B303F0547}"/>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Significant seller bandwidth spent on repetitive tasks like writing emails and creating meeting invites which are generic and lack customer context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Low response/ conversion rates from customers due to lack of personalization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Limited seller capacity to focus and build relationships with customers</a:t>
            </a:r>
          </a:p>
        </p:txBody>
      </p:sp>
      <p:sp>
        <p:nvSpPr>
          <p:cNvPr id="17" name="Google Shape;498;p32">
            <a:extLst>
              <a:ext uri="{FF2B5EF4-FFF2-40B4-BE49-F238E27FC236}">
                <a16:creationId xmlns:a16="http://schemas.microsoft.com/office/drawing/2014/main" id="{58AE900C-3B0F-62A7-CC68-11409BF3373F}"/>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56034DC0-05AF-2B41-0DAF-503D0414B036}"/>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FE6EBD8C-8D30-C4A7-FE0E-CEFFA13D649D}"/>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9B155FF0-A3B0-016B-50B4-5A94B9A8E8FB}"/>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E81B98FE-CDCF-4658-7959-9B7C3FC29EF6}"/>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0BEC4F00-A57A-BD11-7C4E-8C1D0AB74395}"/>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30" name="Google Shape;115;p20">
            <a:extLst>
              <a:ext uri="{FF2B5EF4-FFF2-40B4-BE49-F238E27FC236}">
                <a16:creationId xmlns:a16="http://schemas.microsoft.com/office/drawing/2014/main" id="{150FC0CC-5D75-DEC1-8E60-B5F85E34ADC3}"/>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31" name="Google Shape;163;p22">
            <a:extLst>
              <a:ext uri="{FF2B5EF4-FFF2-40B4-BE49-F238E27FC236}">
                <a16:creationId xmlns:a16="http://schemas.microsoft.com/office/drawing/2014/main" id="{06FB2135-A7AD-144B-35FD-2ACDF3B16B19}"/>
              </a:ext>
            </a:extLst>
          </p:cNvPr>
          <p:cNvSpPr>
            <a:spLocks noGrp="1"/>
          </p:cNvSpPr>
          <p:nvPr>
            <p:ph type="title" idx="4294967295"/>
          </p:nvPr>
        </p:nvSpPr>
        <p:spPr>
          <a:xfrm>
            <a:off x="695995" y="710974"/>
            <a:ext cx="6326594"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Outreach Personalization Agent</a:t>
            </a:r>
          </a:p>
        </p:txBody>
      </p:sp>
      <p:sp>
        <p:nvSpPr>
          <p:cNvPr id="36" name="TextBox 35">
            <a:extLst>
              <a:ext uri="{FF2B5EF4-FFF2-40B4-BE49-F238E27FC236}">
                <a16:creationId xmlns:a16="http://schemas.microsoft.com/office/drawing/2014/main" id="{B0AE7158-F8FC-FF11-18AB-B91A378A8E43}"/>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Analyze communication patterns, generate personalized messaging, and streamline email and meeting invite creation</a:t>
            </a:r>
          </a:p>
        </p:txBody>
      </p:sp>
      <p:sp>
        <p:nvSpPr>
          <p:cNvPr id="37" name="Google Shape;498;p32">
            <a:extLst>
              <a:ext uri="{FF2B5EF4-FFF2-40B4-BE49-F238E27FC236}">
                <a16:creationId xmlns:a16="http://schemas.microsoft.com/office/drawing/2014/main" id="{571470CB-48BD-778E-8B0F-85D523E143A6}"/>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auto" latinLnBrk="0" hangingPunct="1">
              <a:lnSpc>
                <a:spcPts val="178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Tailored outreach to customers with AI-Agents  automates data analysis and content structuring to tailor </a:t>
            </a:r>
            <a:r>
              <a:rPr kumimoji="0" lang="en-US"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communication to the unique needs and preferences of individual prospects or customers</a:t>
            </a:r>
            <a:r>
              <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 </a:t>
            </a:r>
          </a:p>
        </p:txBody>
      </p:sp>
      <p:sp>
        <p:nvSpPr>
          <p:cNvPr id="43" name="Google Shape;523;p32">
            <a:extLst>
              <a:ext uri="{FF2B5EF4-FFF2-40B4-BE49-F238E27FC236}">
                <a16:creationId xmlns:a16="http://schemas.microsoft.com/office/drawing/2014/main" id="{C9814585-A233-8125-0DF8-5E256CB7114B}"/>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24" name="Rounded Rectangle 23">
            <a:extLst>
              <a:ext uri="{FF2B5EF4-FFF2-40B4-BE49-F238E27FC236}">
                <a16:creationId xmlns:a16="http://schemas.microsoft.com/office/drawing/2014/main" id="{D598ACC8-009C-BAB8-1D4F-8F3FAE7FC6DD}"/>
              </a:ext>
              <a:ext uri="{C183D7F6-B498-43B3-948B-1728B52AA6E4}">
                <adec:decorative xmlns:adec="http://schemas.microsoft.com/office/drawing/2017/decorative" val="1"/>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Sales Lifecycle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expedited process for a seller to make a sale </a:t>
            </a:r>
          </a:p>
        </p:txBody>
      </p:sp>
      <p:sp>
        <p:nvSpPr>
          <p:cNvPr id="26" name="Arrow: Up 56">
            <a:extLst>
              <a:ext uri="{FF2B5EF4-FFF2-40B4-BE49-F238E27FC236}">
                <a16:creationId xmlns:a16="http://schemas.microsoft.com/office/drawing/2014/main" id="{20B4675D-BAFE-638E-E552-91A8FBE7C105}"/>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a:extLst>
              <a:ext uri="{FF2B5EF4-FFF2-40B4-BE49-F238E27FC236}">
                <a16:creationId xmlns:a16="http://schemas.microsoft.com/office/drawing/2014/main" id="{81C9AEFE-80A0-13B4-960E-7CB59CED1080}"/>
              </a:ext>
              <a:ext uri="{C183D7F6-B498-43B3-948B-1728B52AA6E4}">
                <adec:decorative xmlns:adec="http://schemas.microsoft.com/office/drawing/2017/decorative" val="1"/>
              </a:ext>
            </a:extLst>
          </p:cNvPr>
          <p:cNvSpPr/>
          <p:nvPr/>
        </p:nvSpPr>
        <p:spPr>
          <a:xfrm>
            <a:off x="8700922" y="2876377"/>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Response Rates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percentage increase in email and meeting invite responses</a:t>
            </a:r>
          </a:p>
        </p:txBody>
      </p:sp>
      <p:sp>
        <p:nvSpPr>
          <p:cNvPr id="40" name="Arrow: Up 56">
            <a:extLst>
              <a:ext uri="{FF2B5EF4-FFF2-40B4-BE49-F238E27FC236}">
                <a16:creationId xmlns:a16="http://schemas.microsoft.com/office/drawing/2014/main" id="{56981EF3-18F8-BADC-E2F5-D4C191E3B41D}"/>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C3C53FF3-D43E-0191-FCB4-DFD5B6CEFA70}"/>
              </a:ext>
              <a:ext uri="{C183D7F6-B498-43B3-948B-1728B52AA6E4}">
                <adec:decorative xmlns:adec="http://schemas.microsoft.com/office/drawing/2017/decorative" val="1"/>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Lead Conversion Rates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percentage increase in conversions (ex: scheduled meetings, follow-ups, closed deals)</a:t>
            </a:r>
          </a:p>
        </p:txBody>
      </p:sp>
      <p:sp>
        <p:nvSpPr>
          <p:cNvPr id="42" name="Arrow: Up 56">
            <a:extLst>
              <a:ext uri="{FF2B5EF4-FFF2-40B4-BE49-F238E27FC236}">
                <a16:creationId xmlns:a16="http://schemas.microsoft.com/office/drawing/2014/main" id="{734C9972-28D2-AE42-D00D-360433C0F5BB}"/>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Google Shape;516;p32">
            <a:extLst>
              <a:ext uri="{FF2B5EF4-FFF2-40B4-BE49-F238E27FC236}">
                <a16:creationId xmlns:a16="http://schemas.microsoft.com/office/drawing/2014/main" id="{FA0BEF5A-DE33-63CC-2AEB-F274C8094A4D}"/>
              </a:ext>
              <a:ext uri="{C183D7F6-B498-43B3-948B-1728B52AA6E4}">
                <adec:decorative xmlns:adec="http://schemas.microsoft.com/office/drawing/2017/decorative" val="1"/>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Sellers</a:t>
            </a:r>
          </a:p>
        </p:txBody>
      </p:sp>
      <p:sp>
        <p:nvSpPr>
          <p:cNvPr id="38" name="Google Shape;523;p32">
            <a:extLst>
              <a:ext uri="{FF2B5EF4-FFF2-40B4-BE49-F238E27FC236}">
                <a16:creationId xmlns:a16="http://schemas.microsoft.com/office/drawing/2014/main" id="{DA212692-E02E-3AC5-A812-A9C89A018952}"/>
              </a:ext>
              <a:ext uri="{C183D7F6-B498-43B3-948B-1728B52AA6E4}">
                <adec:decorative xmlns:adec="http://schemas.microsoft.com/office/drawing/2017/decorative" val="1"/>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Ingests customer/contact info and opportunity data</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5" name="Google Shape;523;p32">
            <a:extLst>
              <a:ext uri="{FF2B5EF4-FFF2-40B4-BE49-F238E27FC236}">
                <a16:creationId xmlns:a16="http://schemas.microsoft.com/office/drawing/2014/main" id="{940EA91D-44CD-A6DA-EB33-AC2545227385}"/>
              </a:ext>
              <a:ext uri="{C183D7F6-B498-43B3-948B-1728B52AA6E4}">
                <adec:decorative xmlns:adec="http://schemas.microsoft.com/office/drawing/2017/decorative" val="1"/>
              </a:ext>
            </a:extLst>
          </p:cNvPr>
          <p:cNvSpPr/>
          <p:nvPr/>
        </p:nvSpPr>
        <p:spPr>
          <a:xfrm>
            <a:off x="6228415" y="524411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Drafts personalized outreach email and/or meeting invites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6" name="Google Shape;523;p32">
            <a:extLst>
              <a:ext uri="{FF2B5EF4-FFF2-40B4-BE49-F238E27FC236}">
                <a16:creationId xmlns:a16="http://schemas.microsoft.com/office/drawing/2014/main" id="{237E45AD-A185-6F04-FA61-2C6C5E090D45}"/>
              </a:ext>
              <a:ext uri="{C183D7F6-B498-43B3-948B-1728B52AA6E4}">
                <adec:decorative xmlns:adec="http://schemas.microsoft.com/office/drawing/2017/decorative" val="1"/>
              </a:ext>
            </a:extLst>
          </p:cNvPr>
          <p:cNvSpPr/>
          <p:nvPr/>
        </p:nvSpPr>
        <p:spPr>
          <a:xfrm>
            <a:off x="6215591" y="424043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Suggests email content structure and call-to-action</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8" name="Google Shape;523;p32">
            <a:extLst>
              <a:ext uri="{FF2B5EF4-FFF2-40B4-BE49-F238E27FC236}">
                <a16:creationId xmlns:a16="http://schemas.microsoft.com/office/drawing/2014/main" id="{DF99F661-7CE4-0F7F-9B36-72F6EB816D61}"/>
              </a:ext>
              <a:ext uri="{C183D7F6-B498-43B3-948B-1728B52AA6E4}">
                <adec:decorative xmlns:adec="http://schemas.microsoft.com/office/drawing/2017/decorative" val="1"/>
              </a:ext>
            </a:extLst>
          </p:cNvPr>
          <p:cNvSpPr/>
          <p:nvPr/>
        </p:nvSpPr>
        <p:spPr>
          <a:xfrm>
            <a:off x="6215591" y="323675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err="1">
                <a:ln>
                  <a:noFill/>
                </a:ln>
                <a:solidFill>
                  <a:srgbClr val="000000"/>
                </a:solidFill>
                <a:effectLst/>
                <a:uLnTx/>
                <a:uFillTx/>
                <a:latin typeface="Segoe Sans Display" pitchFamily="2" charset="0"/>
                <a:ea typeface="+mn-ea"/>
                <a:cs typeface="Segoe Sans Display" pitchFamily="2" charset="0"/>
                <a:sym typeface="DM Sans"/>
              </a:rPr>
              <a:t>Analyzes</a:t>
            </a: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previous communication patterns</a:t>
            </a:r>
          </a:p>
        </p:txBody>
      </p:sp>
    </p:spTree>
    <p:extLst>
      <p:ext uri="{BB962C8B-B14F-4D97-AF65-F5344CB8AC3E}">
        <p14:creationId xmlns:p14="http://schemas.microsoft.com/office/powerpoint/2010/main" val="73155677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C366B-C392-4519-12C2-9107EDB1D6BE}"/>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A20EAD66-65D7-892E-EEA9-06E6F50339F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85" name="Rounded Rectangle 284">
            <a:extLst>
              <a:ext uri="{FF2B5EF4-FFF2-40B4-BE49-F238E27FC236}">
                <a16:creationId xmlns:a16="http://schemas.microsoft.com/office/drawing/2014/main" id="{C35B62B0-7D64-4B98-9AF6-721DA7447E28}"/>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25458795-E5B0-51A3-0BC2-88CF106F50AD}"/>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332F8332-5EA6-939C-1476-E8854D97D7E4}"/>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E913732F-3F09-4191-2C87-776173073356}"/>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5D8AD0D3-B7FC-D902-43A6-A27ACA07EFA0}"/>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87217999-316B-BBE2-1C96-EC33D7924A5A}"/>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FDEFEEBF-1601-242B-3539-5CAA1FA7FAAB}"/>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E4F10B6C-68B9-FF19-4E8D-24C9B7B67923}"/>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CABD30DE-7B9D-1A53-8244-FC90168E331C}"/>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E14C030E-3725-C5CF-3EE2-3C26CD90D049}"/>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8A35FE31-EE1F-081A-1289-1216620D5CA0}"/>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D2FE0486-E5F3-3F7E-15E2-CC30CAC66028}"/>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1BF71761-3594-BCE6-1AA2-2416726DD43D}"/>
              </a:ext>
              <a:ext uri="{C183D7F6-B498-43B3-948B-1728B52AA6E4}">
                <adec:decorative xmlns:adec="http://schemas.microsoft.com/office/drawing/2017/decorative" val="1"/>
              </a:ext>
            </a:extLst>
          </p:cNvPr>
          <p:cNvSpPr/>
          <p:nvPr/>
        </p:nvSpPr>
        <p:spPr>
          <a:xfrm>
            <a:off x="707186" y="1629871"/>
            <a:ext cx="3693840" cy="380744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Email context and metadata (sender/recipient, prior threads) must be accessible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PII / Sensitive info: LLMs should operate in-memory or ensure sensitive data is secure (e.g., customer name, purchase history, etc.) communication history,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CRM, Outlook, and calendar APIs for automatic email/invite creation</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Core integrations for CRM (Dynamics), Email Systems (Outlook)</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CRM records and opportunity metadata (JSON/CSV)</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Prior email communications (.msg, .txt)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sales engagement playbooks / branding guidelines (DOC, HTML)</a:t>
            </a:r>
          </a:p>
        </p:txBody>
      </p:sp>
      <p:sp>
        <p:nvSpPr>
          <p:cNvPr id="94" name="TextBox 93">
            <a:extLst>
              <a:ext uri="{FF2B5EF4-FFF2-40B4-BE49-F238E27FC236}">
                <a16:creationId xmlns:a16="http://schemas.microsoft.com/office/drawing/2014/main" id="{02B4397F-E9A5-0649-421A-E823DFBA21BE}"/>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078D29A2-4B3D-3BC8-03D3-3C8ADBA1D2CA}"/>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B6721F27-B2D6-CBEB-C325-1C2CDB92F160}"/>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FC482CD0-39D2-1A0B-3C5C-FDC9C941D0D4}"/>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2B73B4D4-3A62-3778-E94E-8BDFB7313C5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7AB4F7BD-33EC-7B56-7144-F9F58AAF6CE4}"/>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4B5E3B4A-6DB1-41AE-365B-3FD5DF02DF05}"/>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2102C2A2-2407-EA0C-C3F2-CF7F7B17178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B07FA60B-8BD9-3777-FD8C-F8DA59CB0EF9}"/>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28DB4F1E-599E-1BC8-BF48-FD299C6C891F}"/>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B952E2C3-DE71-0670-04B1-45EF5521EC9F}"/>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B671E579-76C5-F600-B596-A710CADD7EAF}"/>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3C81BD4F-97D9-8DB3-88FE-1A8673041F01}"/>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CB0B61AA-F4FA-6A10-3A9E-9753B6D942A6}"/>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F4655DA0-7851-DEA1-C898-86FE5B6269A5}"/>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6B989206-0D33-80EE-DA38-DFC96C465753}"/>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B5ACD444-486F-2E6A-1472-B0337F5451D9}"/>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AB58078F-3B77-5BDC-925B-743A73B0A72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6CC8BE19-1BE3-1A02-E08B-1863144285B5}"/>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D03A359F-2273-467F-F1CF-A8B254817C58}"/>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BA25A9DE-4AD9-C3E9-4479-4DE1869DD469}"/>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91BFB150-97D7-953D-393B-9FD9A3975B78}"/>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DC53824B-483E-6590-D5DE-B7295A6B8D6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B7CE0B17-39D3-BC6B-8085-56A19619070A}"/>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930F4948-FB01-6A38-10DD-DF1E62642C19}"/>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0EF19C62-02DB-460C-A620-62A344027C11}"/>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F170F0D5-A668-492A-3F20-05DD48DE8E4D}"/>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5F02E096-1910-B75D-5433-8A556AE316DE}"/>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8706EE54-535B-2678-5ACB-70EA836E6B50}"/>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17DC7A0D-E9E8-120E-5223-7D5DCDEDA628}"/>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6" name="Google Shape;163;p22">
            <a:extLst>
              <a:ext uri="{FF2B5EF4-FFF2-40B4-BE49-F238E27FC236}">
                <a16:creationId xmlns:a16="http://schemas.microsoft.com/office/drawing/2014/main" id="{48F43C03-CAF9-21A2-0173-F8FBE87ADB79}"/>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Outreach Personalization Agent</a:t>
            </a:r>
          </a:p>
        </p:txBody>
      </p:sp>
      <p:sp>
        <p:nvSpPr>
          <p:cNvPr id="9" name="TextBox 8">
            <a:extLst>
              <a:ext uri="{FF2B5EF4-FFF2-40B4-BE49-F238E27FC236}">
                <a16:creationId xmlns:a16="http://schemas.microsoft.com/office/drawing/2014/main" id="{AC3DF89B-8B2A-58EF-9A90-6A6A27ACB25B}"/>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Analyze communication patterns, generate personalized messaging, and streamline email and meeting invite creation</a:t>
            </a:r>
          </a:p>
        </p:txBody>
      </p:sp>
      <p:sp>
        <p:nvSpPr>
          <p:cNvPr id="35" name="Rounded Rectangle 19">
            <a:extLst>
              <a:ext uri="{FF2B5EF4-FFF2-40B4-BE49-F238E27FC236}">
                <a16:creationId xmlns:a16="http://schemas.microsoft.com/office/drawing/2014/main" id="{B27A3640-9BE1-9EF9-1932-FD1EB6FDCA59}"/>
              </a:ext>
              <a:ext uri="{C183D7F6-B498-43B3-948B-1728B52AA6E4}">
                <adec:decorative xmlns:adec="http://schemas.microsoft.com/office/drawing/2017/decorative" val="1"/>
              </a:ext>
            </a:extLst>
          </p:cNvPr>
          <p:cNvSpPr/>
          <p:nvPr/>
        </p:nvSpPr>
        <p:spPr>
          <a:xfrm>
            <a:off x="695993" y="5544035"/>
            <a:ext cx="3705033" cy="70752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Integrated CRM and email systems with access to prior communications and contact metadata</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Defined customer engagement playbooks, branding standards, and approved outreach templates</a:t>
            </a:r>
            <a:endParaRPr kumimoji="0" lang="en-GB"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endParaRPr>
          </a:p>
        </p:txBody>
      </p:sp>
      <p:sp>
        <p:nvSpPr>
          <p:cNvPr id="173" name="TextBox 172">
            <a:extLst>
              <a:ext uri="{FF2B5EF4-FFF2-40B4-BE49-F238E27FC236}">
                <a16:creationId xmlns:a16="http://schemas.microsoft.com/office/drawing/2014/main" id="{2947944B-4A52-D5F6-AF4E-A2B13D7089A2}"/>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372986EE-26AC-AB3D-6449-4313016A69A4}"/>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89F3B775-D203-6C36-A533-FEB179055B47}"/>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252A77F8-E347-83BA-7949-FDFAFEF4CB37}"/>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BF5D844D-E898-2682-EA4D-2F4C35BC1941}"/>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2300F53A-ECB4-82D0-F48C-B05D290A7E3E}"/>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ED516AD8-4949-08AC-D241-A427ABA43B14}"/>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716C60BF-6989-1C99-42C7-C2F16561429E}"/>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9695F9AF-BC53-D2B0-B32B-9893248CF168}"/>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6EEC464A-E3C5-A065-3738-A5034C60E4DF}"/>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D81F18EB-0BE7-3AD7-DAC9-5801F6CCDA42}"/>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3292074E-DE9E-3836-15E9-4C4F759093AF}"/>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013C3D2A-0003-193C-5AC0-0E8FEACAC489}"/>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43CC48C6-98B7-7462-47CE-4F9429E7047C}"/>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E0957605-A109-46B8-D89D-875A254CAE6D}"/>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customer / contact information)</a:t>
            </a:r>
          </a:p>
        </p:txBody>
      </p:sp>
      <p:sp>
        <p:nvSpPr>
          <p:cNvPr id="290" name="Rounded Rectangle 289">
            <a:extLst>
              <a:ext uri="{FF2B5EF4-FFF2-40B4-BE49-F238E27FC236}">
                <a16:creationId xmlns:a16="http://schemas.microsoft.com/office/drawing/2014/main" id="{A143CDEA-D0D0-8207-3A6E-6B941533B25D}"/>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Communication Pattern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previous communication patterns)</a:t>
            </a:r>
          </a:p>
        </p:txBody>
      </p:sp>
      <p:sp>
        <p:nvSpPr>
          <p:cNvPr id="291" name="Rounded Rectangle 290">
            <a:extLst>
              <a:ext uri="{FF2B5EF4-FFF2-40B4-BE49-F238E27FC236}">
                <a16:creationId xmlns:a16="http://schemas.microsoft.com/office/drawing/2014/main" id="{18C9CAE3-12B8-3352-6DED-90658D3831E6}"/>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Content 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(Suggests email content structure and call-to-action)</a:t>
            </a:r>
          </a:p>
        </p:txBody>
      </p:sp>
      <p:sp>
        <p:nvSpPr>
          <p:cNvPr id="293" name="Rounded Rectangle 292">
            <a:extLst>
              <a:ext uri="{FF2B5EF4-FFF2-40B4-BE49-F238E27FC236}">
                <a16:creationId xmlns:a16="http://schemas.microsoft.com/office/drawing/2014/main" id="{A2A468A3-F696-7727-34B8-B3A29F9FC327}"/>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F5E6A632-CEE9-CE15-4C7E-D2CD60B65A2E}"/>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C89D6DB8-62F5-4BA4-6E46-2B6FAA64A4D4}"/>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
            <a:extLst>
              <a:ext uri="{FF2B5EF4-FFF2-40B4-BE49-F238E27FC236}">
                <a16:creationId xmlns:a16="http://schemas.microsoft.com/office/drawing/2014/main" id="{0E6E88A7-DDC9-5CA6-6427-857C86F78DC5}"/>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Sales and Marketing Team</a:t>
            </a:r>
          </a:p>
        </p:txBody>
      </p:sp>
      <p:pic>
        <p:nvPicPr>
          <p:cNvPr id="4" name="Graphic 3">
            <a:extLst>
              <a:ext uri="{FF2B5EF4-FFF2-40B4-BE49-F238E27FC236}">
                <a16:creationId xmlns:a16="http://schemas.microsoft.com/office/drawing/2014/main" id="{98FBA109-C6D7-5CC7-BC47-D059111786D6}"/>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1964" y="1761689"/>
            <a:ext cx="154417" cy="134099"/>
          </a:xfrm>
          <a:prstGeom prst="rect">
            <a:avLst/>
          </a:prstGeom>
        </p:spPr>
      </p:pic>
    </p:spTree>
    <p:extLst>
      <p:ext uri="{BB962C8B-B14F-4D97-AF65-F5344CB8AC3E}">
        <p14:creationId xmlns:p14="http://schemas.microsoft.com/office/powerpoint/2010/main" val="252612812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AD1A8-0517-8A16-00DD-40FC0B11B2C8}"/>
            </a:ext>
          </a:extLst>
        </p:cNvPr>
        <p:cNvGrpSpPr/>
        <p:nvPr/>
      </p:nvGrpSpPr>
      <p:grpSpPr>
        <a:xfrm>
          <a:off x="0" y="0"/>
          <a:ext cx="0" cy="0"/>
          <a:chOff x="0" y="0"/>
          <a:chExt cx="0" cy="0"/>
        </a:xfrm>
      </p:grpSpPr>
      <p:sp>
        <p:nvSpPr>
          <p:cNvPr id="12" name="Google Shape;498;p32">
            <a:extLst>
              <a:ext uri="{FF2B5EF4-FFF2-40B4-BE49-F238E27FC236}">
                <a16:creationId xmlns:a16="http://schemas.microsoft.com/office/drawing/2014/main" id="{6CECA43F-2520-1C2D-B38F-2AAE99D76992}"/>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9144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Lead scoring and prioritization is manual and limited in actionable insights</a:t>
            </a:r>
          </a:p>
        </p:txBody>
      </p:sp>
      <p:sp>
        <p:nvSpPr>
          <p:cNvPr id="14" name="Google Shape;523;p32">
            <a:extLst>
              <a:ext uri="{FF2B5EF4-FFF2-40B4-BE49-F238E27FC236}">
                <a16:creationId xmlns:a16="http://schemas.microsoft.com/office/drawing/2014/main" id="{6D504D82-D339-B175-29AD-98BC863AF1D8}"/>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7239F64-4F9D-3C7E-BF3C-011F0932D52D}"/>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lead prediction and prioritization processes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Individual predictions are often based on incomprehensive analysis, due to significant volume</a:t>
            </a:r>
          </a:p>
        </p:txBody>
      </p:sp>
      <p:sp>
        <p:nvSpPr>
          <p:cNvPr id="17" name="Google Shape;498;p32">
            <a:extLst>
              <a:ext uri="{FF2B5EF4-FFF2-40B4-BE49-F238E27FC236}">
                <a16:creationId xmlns:a16="http://schemas.microsoft.com/office/drawing/2014/main" id="{E7FC3E90-5003-B2A7-3031-E342470A8679}"/>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6CE08BF9-FC03-5ACC-08D4-ADBCD33F67C8}"/>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BEDDB9C3-4132-C706-093B-2CE47182A261}"/>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EAEF6D75-ADCB-B8C6-0046-C993AEE49C86}"/>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49246A92-0599-C08F-9356-78A150DA88C1}"/>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1E32D163-F6B9-C88B-2E70-1E2B80CC6C27}"/>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30" name="Google Shape;115;p20">
            <a:extLst>
              <a:ext uri="{FF2B5EF4-FFF2-40B4-BE49-F238E27FC236}">
                <a16:creationId xmlns:a16="http://schemas.microsoft.com/office/drawing/2014/main" id="{7864E975-323E-BF73-4438-C7E5CC86FEBF}"/>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31" name="Google Shape;163;p22">
            <a:extLst>
              <a:ext uri="{FF2B5EF4-FFF2-40B4-BE49-F238E27FC236}">
                <a16:creationId xmlns:a16="http://schemas.microsoft.com/office/drawing/2014/main" id="{18CD0F7F-075D-97C9-6417-1C4FA34F2ABB}"/>
              </a:ext>
            </a:extLst>
          </p:cNvPr>
          <p:cNvSpPr>
            <a:spLocks noGrp="1"/>
          </p:cNvSpPr>
          <p:nvPr>
            <p:ph type="title" idx="4294967295"/>
          </p:nvPr>
        </p:nvSpPr>
        <p:spPr>
          <a:xfrm>
            <a:off x="695995" y="710974"/>
            <a:ext cx="6326594"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Lead Prediction Agent</a:t>
            </a:r>
          </a:p>
        </p:txBody>
      </p:sp>
      <p:sp>
        <p:nvSpPr>
          <p:cNvPr id="36" name="TextBox 35">
            <a:extLst>
              <a:ext uri="{FF2B5EF4-FFF2-40B4-BE49-F238E27FC236}">
                <a16:creationId xmlns:a16="http://schemas.microsoft.com/office/drawing/2014/main" id="{2D79EF1E-7866-B435-6715-BF49105934F0}"/>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Leverage behavioral and CRM data to score leads, predict conversion probabilities, and optimize follow-up prioritization  </a:t>
            </a:r>
          </a:p>
        </p:txBody>
      </p:sp>
      <p:sp>
        <p:nvSpPr>
          <p:cNvPr id="37" name="Google Shape;498;p32">
            <a:extLst>
              <a:ext uri="{FF2B5EF4-FFF2-40B4-BE49-F238E27FC236}">
                <a16:creationId xmlns:a16="http://schemas.microsoft.com/office/drawing/2014/main" id="{7FA6418D-BCB9-0B6C-8DE5-2CE72F7A7D00}"/>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auto" latinLnBrk="0" hangingPunct="1">
              <a:lnSpc>
                <a:spcPts val="178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Agent automates the scoring and prioritization of leads while offering predictive insights on conversion probabilities, enhancing the sales lifecycle and delivering valuable follow-up information</a:t>
            </a:r>
            <a:endPar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43" name="Google Shape;523;p32">
            <a:extLst>
              <a:ext uri="{FF2B5EF4-FFF2-40B4-BE49-F238E27FC236}">
                <a16:creationId xmlns:a16="http://schemas.microsoft.com/office/drawing/2014/main" id="{8115A682-2754-92EC-A3A7-5BD5EE394110}"/>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24" name="Rounded Rectangle 23">
            <a:extLst>
              <a:ext uri="{FF2B5EF4-FFF2-40B4-BE49-F238E27FC236}">
                <a16:creationId xmlns:a16="http://schemas.microsoft.com/office/drawing/2014/main" id="{EB58BBB1-B32A-393F-31A0-BA89FBBA4B81}"/>
              </a:ext>
              <a:ext uri="{C183D7F6-B498-43B3-948B-1728B52AA6E4}">
                <adec:decorative xmlns:adec="http://schemas.microsoft.com/office/drawing/2017/decorative" val="1"/>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Sales Pipeline Efficiency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increase in the effectiveness and speed with which leads are converted</a:t>
            </a:r>
          </a:p>
        </p:txBody>
      </p:sp>
      <p:sp>
        <p:nvSpPr>
          <p:cNvPr id="26" name="Arrow: Up 56">
            <a:extLst>
              <a:ext uri="{FF2B5EF4-FFF2-40B4-BE49-F238E27FC236}">
                <a16:creationId xmlns:a16="http://schemas.microsoft.com/office/drawing/2014/main" id="{B4EF89FF-2722-3734-8920-DDDB771E3B1B}"/>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a:extLst>
              <a:ext uri="{FF2B5EF4-FFF2-40B4-BE49-F238E27FC236}">
                <a16:creationId xmlns:a16="http://schemas.microsoft.com/office/drawing/2014/main" id="{BF276815-D575-488A-4012-DA2C7FE4E9A5}"/>
              </a:ext>
              <a:ext uri="{C183D7F6-B498-43B3-948B-1728B52AA6E4}">
                <adec:decorative xmlns:adec="http://schemas.microsoft.com/office/drawing/2017/decorative" val="1"/>
              </a:ext>
            </a:extLst>
          </p:cNvPr>
          <p:cNvSpPr/>
          <p:nvPr/>
        </p:nvSpPr>
        <p:spPr>
          <a:xfrm>
            <a:off x="8700922" y="2876377"/>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Lead Conversion Rates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percentage increase in leads that are most likely to convert to customers</a:t>
            </a:r>
          </a:p>
        </p:txBody>
      </p:sp>
      <p:sp>
        <p:nvSpPr>
          <p:cNvPr id="40" name="Arrow: Up 56">
            <a:extLst>
              <a:ext uri="{FF2B5EF4-FFF2-40B4-BE49-F238E27FC236}">
                <a16:creationId xmlns:a16="http://schemas.microsoft.com/office/drawing/2014/main" id="{3B600552-9617-043D-7687-8768C16631DA}"/>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2BBDE0BB-5D44-9CF3-69DA-5E9925778558}"/>
              </a:ext>
              <a:ext uri="{C183D7F6-B498-43B3-948B-1728B52AA6E4}">
                <adec:decorative xmlns:adec="http://schemas.microsoft.com/office/drawing/2017/decorative" val="1"/>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Increased Efficiency and ROI: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prioritization process reduces the effort required from sales teams, allowing them to focus on closing deals</a:t>
            </a:r>
          </a:p>
        </p:txBody>
      </p:sp>
      <p:sp>
        <p:nvSpPr>
          <p:cNvPr id="42" name="Arrow: Up 56">
            <a:extLst>
              <a:ext uri="{FF2B5EF4-FFF2-40B4-BE49-F238E27FC236}">
                <a16:creationId xmlns:a16="http://schemas.microsoft.com/office/drawing/2014/main" id="{48944D62-D02F-AF5B-A59D-4C095D6F7183}"/>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Google Shape;516;p32">
            <a:extLst>
              <a:ext uri="{FF2B5EF4-FFF2-40B4-BE49-F238E27FC236}">
                <a16:creationId xmlns:a16="http://schemas.microsoft.com/office/drawing/2014/main" id="{4A09D4C8-B9B2-94AC-A9ED-919ADF2994A5}"/>
              </a:ext>
              <a:ext uri="{C183D7F6-B498-43B3-948B-1728B52AA6E4}">
                <adec:decorative xmlns:adec="http://schemas.microsoft.com/office/drawing/2017/decorative" val="1"/>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Sellers</a:t>
            </a:r>
          </a:p>
        </p:txBody>
      </p:sp>
      <p:sp>
        <p:nvSpPr>
          <p:cNvPr id="38" name="Google Shape;523;p32">
            <a:extLst>
              <a:ext uri="{FF2B5EF4-FFF2-40B4-BE49-F238E27FC236}">
                <a16:creationId xmlns:a16="http://schemas.microsoft.com/office/drawing/2014/main" id="{492D9430-AC44-AE90-8A1B-C86CA729D7AE}"/>
              </a:ext>
              <a:ext uri="{C183D7F6-B498-43B3-948B-1728B52AA6E4}">
                <adec:decorative xmlns:adec="http://schemas.microsoft.com/office/drawing/2017/decorative" val="1"/>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Scores leads using behavioral, CRM, and external data</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5" name="Google Shape;523;p32">
            <a:extLst>
              <a:ext uri="{FF2B5EF4-FFF2-40B4-BE49-F238E27FC236}">
                <a16:creationId xmlns:a16="http://schemas.microsoft.com/office/drawing/2014/main" id="{4B993C3D-FB76-0E66-FA81-4134F4FAFE14}"/>
              </a:ext>
              <a:ext uri="{C183D7F6-B498-43B3-948B-1728B52AA6E4}">
                <adec:decorative xmlns:adec="http://schemas.microsoft.com/office/drawing/2017/decorative" val="1"/>
              </a:ext>
            </a:extLst>
          </p:cNvPr>
          <p:cNvSpPr/>
          <p:nvPr/>
        </p:nvSpPr>
        <p:spPr>
          <a:xfrm>
            <a:off x="6228415" y="5584228"/>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Suggests optimal routing path like assigning a senior sales rep who is an SME on a niche skill that will be required for the lead</a:t>
            </a:r>
          </a:p>
        </p:txBody>
      </p:sp>
      <p:sp>
        <p:nvSpPr>
          <p:cNvPr id="46" name="Google Shape;523;p32">
            <a:extLst>
              <a:ext uri="{FF2B5EF4-FFF2-40B4-BE49-F238E27FC236}">
                <a16:creationId xmlns:a16="http://schemas.microsoft.com/office/drawing/2014/main" id="{B3AD6A5C-4585-F348-3141-B249C8A7C81A}"/>
              </a:ext>
              <a:ext uri="{C183D7F6-B498-43B3-948B-1728B52AA6E4}">
                <adec:decorative xmlns:adec="http://schemas.microsoft.com/office/drawing/2017/decorative" val="1"/>
              </a:ext>
            </a:extLst>
          </p:cNvPr>
          <p:cNvSpPr/>
          <p:nvPr/>
        </p:nvSpPr>
        <p:spPr>
          <a:xfrm>
            <a:off x="6215591" y="4345031"/>
            <a:ext cx="2099734" cy="108830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Recommends optimized follow-up prioritization by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continuously monitoring and re-evaluating leads based on new data, ensuring that follow-up actions are                       timely and relevant</a:t>
            </a: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a:t>
            </a:r>
          </a:p>
        </p:txBody>
      </p:sp>
      <p:sp>
        <p:nvSpPr>
          <p:cNvPr id="48" name="Google Shape;523;p32">
            <a:extLst>
              <a:ext uri="{FF2B5EF4-FFF2-40B4-BE49-F238E27FC236}">
                <a16:creationId xmlns:a16="http://schemas.microsoft.com/office/drawing/2014/main" id="{8CEDA5B6-8787-B071-B9CA-C87D530F8893}"/>
              </a:ext>
              <a:ext uri="{C183D7F6-B498-43B3-948B-1728B52AA6E4}">
                <adec:decorative xmlns:adec="http://schemas.microsoft.com/office/drawing/2017/decorative" val="1"/>
              </a:ext>
            </a:extLst>
          </p:cNvPr>
          <p:cNvSpPr/>
          <p:nvPr/>
        </p:nvSpPr>
        <p:spPr>
          <a:xfrm>
            <a:off x="6215591" y="3232708"/>
            <a:ext cx="2099734" cy="96143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Enhanced conversion predictions using historic patterns allowing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businesses to focus their efforts on high-potential leads, increasing the overall conversion rate</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424397784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5B618218-C835-69EB-8D68-DBB05F1280E7}"/>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dirty="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3F336542-3174-AAAE-466A-DEBD4116F88B}"/>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7D2C0F7-1379-94AF-2882-4F10FBB03B6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dirty="0">
                <a:ln>
                  <a:noFill/>
                </a:ln>
                <a:solidFill>
                  <a:srgbClr val="000000"/>
                </a:solidFill>
                <a:effectLst/>
                <a:uLnTx/>
                <a:uFillTx/>
                <a:latin typeface="Segoe Sans Display" pitchFamily="2" charset="0"/>
                <a:ea typeface="DM Sans 14pt Light"/>
                <a:cs typeface="Segoe Sans Display" pitchFamily="2" charset="0"/>
                <a:sym typeface="DM Sans Light"/>
              </a:rPr>
              <a:t>Manual search of policy documents leads to inconsistent answers, increases workload, reduces operational efficiency and impacts decision-making</a:t>
            </a:r>
            <a:endParaRPr kumimoji="0" lang="en-GB" sz="1400" b="0" i="0" u="none" strike="noStrike" kern="1200" cap="none" spc="0" normalizeH="0" baseline="0" noProof="0" dirty="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93164D55-8F46-2062-9982-167E1F917F7D}"/>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dirty="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B077AB8-4B73-D918-B86C-06E276EE39E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dirty="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dirty="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DM Sans 14pt Light"/>
                <a:cs typeface="Segoe Sans Display" pitchFamily="2" charset="0"/>
                <a:sym typeface="DM Sans Light"/>
              </a:rPr>
              <a:t>High volume of repetitive citizen inquiries, increase wait times and reduce focus on strategic tasks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DM Sans 14pt Light"/>
                <a:cs typeface="Segoe Sans Display" pitchFamily="2" charset="0"/>
                <a:sym typeface="DM Sans Light"/>
              </a:rPr>
              <a:t>Inconsistent responses across different communication channels erodes citizen trust</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DM Sans 14pt Light"/>
                <a:cs typeface="Segoe Sans Display" pitchFamily="2" charset="0"/>
                <a:sym typeface="DM Sans Light"/>
              </a:rPr>
              <a:t>Knowledge base updates lag policy changes, resulting in outdated information to citizens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Segoe Sans Display" pitchFamily="2" charset="0"/>
                <a:ea typeface="DM Sans 14pt Light"/>
                <a:cs typeface="Segoe Sans Display" pitchFamily="2" charset="0"/>
                <a:sym typeface="DM Sans Light"/>
              </a:rPr>
              <a:t>Lack of centralized access to data, resulting in fragmented responses during interactions</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D8F08514-D0FC-1904-A38C-41167507A84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dirty="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3CBCE10D-AE08-272F-2B61-FD4AF3E56D46}"/>
              </a:ext>
            </a:extLst>
          </p:cNvPr>
          <p:cNvSpPr/>
          <p:nvPr/>
        </p:nvSpPr>
        <p:spPr>
          <a:xfrm>
            <a:off x="6238650" y="2233080"/>
            <a:ext cx="2066440" cy="53895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Segoe Sans Display" pitchFamily="2" charset="0"/>
                <a:ea typeface="DM Sans 14pt"/>
                <a:cs typeface="Segoe Sans Display" pitchFamily="2" charset="0"/>
                <a:sym typeface="DM Sans"/>
              </a:rPr>
              <a:t>Ingests FAQs, manuals, and policy documents into searchable knowledge base</a:t>
            </a:r>
          </a:p>
        </p:txBody>
      </p:sp>
      <p:sp>
        <p:nvSpPr>
          <p:cNvPr id="19" name="Google Shape;523;p32">
            <a:extLst>
              <a:ext uri="{FF2B5EF4-FFF2-40B4-BE49-F238E27FC236}">
                <a16:creationId xmlns:a16="http://schemas.microsoft.com/office/drawing/2014/main" id="{C18C14F9-FD0D-EFF8-DB96-7882CFC5865C}"/>
              </a:ext>
            </a:extLst>
          </p:cNvPr>
          <p:cNvSpPr/>
          <p:nvPr/>
        </p:nvSpPr>
        <p:spPr>
          <a:xfrm>
            <a:off x="6222003" y="4336011"/>
            <a:ext cx="2099734" cy="59894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Segoe Sans Display" pitchFamily="2" charset="0"/>
                <a:ea typeface="DM Sans 14pt"/>
                <a:cs typeface="Segoe Sans Display" pitchFamily="2" charset="0"/>
                <a:sym typeface="DM Sans"/>
              </a:rPr>
              <a:t>Routes complex citizen questions to live agents with summary and background</a:t>
            </a:r>
          </a:p>
        </p:txBody>
      </p:sp>
      <p:sp>
        <p:nvSpPr>
          <p:cNvPr id="20" name="Google Shape;523;p32">
            <a:extLst>
              <a:ext uri="{FF2B5EF4-FFF2-40B4-BE49-F238E27FC236}">
                <a16:creationId xmlns:a16="http://schemas.microsoft.com/office/drawing/2014/main" id="{74B94CF5-63EB-D5E0-5ACE-8B56CF2E0D10}"/>
              </a:ext>
            </a:extLst>
          </p:cNvPr>
          <p:cNvSpPr/>
          <p:nvPr/>
        </p:nvSpPr>
        <p:spPr>
          <a:xfrm>
            <a:off x="6222003" y="3665744"/>
            <a:ext cx="2099734" cy="44682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sym typeface="DM Sans"/>
              </a:rPr>
              <a:t>Synthesizes answers with links to source documentation</a:t>
            </a:r>
          </a:p>
        </p:txBody>
      </p:sp>
      <p:sp>
        <p:nvSpPr>
          <p:cNvPr id="33" name="Google Shape;519;p32">
            <a:extLst>
              <a:ext uri="{FF2B5EF4-FFF2-40B4-BE49-F238E27FC236}">
                <a16:creationId xmlns:a16="http://schemas.microsoft.com/office/drawing/2014/main" id="{AF0509D0-43D8-D125-7246-1E03348B4650}"/>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dirty="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dirty="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1AAAFB00-BFA5-DA1E-9DF4-5C586D7EEFC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DE483F2A-3004-37B4-6B81-42E3BD953368}"/>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BBE6125C-62BE-71FD-F07A-2E82A89C0BFA}"/>
              </a:ext>
            </a:extLst>
          </p:cNvPr>
          <p:cNvSpPr/>
          <p:nvPr/>
        </p:nvSpPr>
        <p:spPr>
          <a:xfrm>
            <a:off x="855834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dirty="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6A4665C8-A20A-C2DA-10A6-D708671FB09E}"/>
              </a:ext>
            </a:extLst>
          </p:cNvPr>
          <p:cNvSpPr/>
          <p:nvPr/>
        </p:nvSpPr>
        <p:spPr>
          <a:xfrm>
            <a:off x="8682389" y="4934954"/>
            <a:ext cx="1283109" cy="50816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Segoe Sans Display" pitchFamily="2" charset="0"/>
                <a:ea typeface="DM Sans 14pt Medium"/>
                <a:cs typeface="Segoe Sans Display" pitchFamily="2" charset="0"/>
                <a:sym typeface="DM Sans Medium"/>
              </a:rPr>
              <a:t>Contact </a:t>
            </a:r>
            <a:r>
              <a:rPr kumimoji="0" lang="en-GB" sz="900" b="0" i="0" u="none" strike="noStrike" kern="1200" cap="none" spc="0" normalizeH="0" baseline="0" noProof="0" dirty="0" err="1">
                <a:ln>
                  <a:noFill/>
                </a:ln>
                <a:solidFill>
                  <a:srgbClr val="000000"/>
                </a:solidFill>
                <a:effectLst/>
                <a:uLnTx/>
                <a:uFillTx/>
                <a:latin typeface="Segoe Sans Display" pitchFamily="2" charset="0"/>
                <a:ea typeface="DM Sans 14pt Medium"/>
                <a:cs typeface="Segoe Sans Display" pitchFamily="2" charset="0"/>
                <a:sym typeface="DM Sans Medium"/>
              </a:rPr>
              <a:t>Center</a:t>
            </a:r>
            <a:r>
              <a:rPr kumimoji="0" lang="en-GB" sz="900" b="0" i="0" u="none" strike="noStrike" kern="1200" cap="none" spc="0" normalizeH="0" baseline="0" noProof="0" dirty="0">
                <a:ln>
                  <a:noFill/>
                </a:ln>
                <a:solidFill>
                  <a:srgbClr val="000000"/>
                </a:solidFill>
                <a:effectLst/>
                <a:uLnTx/>
                <a:uFillTx/>
                <a:latin typeface="Segoe Sans Display" pitchFamily="2" charset="0"/>
                <a:ea typeface="DM Sans 14pt Medium"/>
                <a:cs typeface="Segoe Sans Display" pitchFamily="2" charset="0"/>
                <a:sym typeface="DM Sans Medium"/>
              </a:rPr>
              <a:t> Agents</a:t>
            </a:r>
          </a:p>
        </p:txBody>
      </p:sp>
      <p:sp>
        <p:nvSpPr>
          <p:cNvPr id="22" name="Google Shape;498;p32">
            <a:extLst>
              <a:ext uri="{FF2B5EF4-FFF2-40B4-BE49-F238E27FC236}">
                <a16:creationId xmlns:a16="http://schemas.microsoft.com/office/drawing/2014/main" id="{655AA245-CC94-744D-5091-3C35A9403E2C}"/>
              </a:ext>
            </a:extLst>
          </p:cNvPr>
          <p:cNvSpPr/>
          <p:nvPr/>
        </p:nvSpPr>
        <p:spPr>
          <a:xfrm>
            <a:off x="8558349" y="1740226"/>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7F97A49-7518-AC29-308F-D3FE41799AA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grpSp>
        <p:nvGrpSpPr>
          <p:cNvPr id="66" name="Google Shape;2181;p75">
            <a:extLst>
              <a:ext uri="{FF2B5EF4-FFF2-40B4-BE49-F238E27FC236}">
                <a16:creationId xmlns:a16="http://schemas.microsoft.com/office/drawing/2014/main" id="{AFBDC235-966C-0D8B-39AC-60DA3DA94770}"/>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9FB8EB79-0C8C-B704-4238-6CCC34BEA7CF}"/>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99220A0-0DDE-BA1E-E0CA-C7D3A3F164D8}"/>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B5C1DC30-524E-1430-A866-8F075E9B8D1D}"/>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28FF86FD-C23C-F116-F2B8-09BEB11F15F1}"/>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57076B40-38F9-1386-112E-250F5B15E1C9}"/>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083B3199-D62D-6319-CABB-52189B076E13}"/>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2F0BF887-DF41-1542-A8F5-62FBC2F4E656}"/>
              </a:ext>
            </a:extLst>
          </p:cNvPr>
          <p:cNvSpPr/>
          <p:nvPr/>
        </p:nvSpPr>
        <p:spPr>
          <a:xfrm>
            <a:off x="10578146" y="1416790"/>
            <a:ext cx="5486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BFACDC0D-7FEB-3FC5-F445-88CD82FE430E}"/>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3906598B-8DD1-1139-DE8B-CC0C75BA50E8}"/>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3F78A560-707E-7238-8C48-AB2E9B945E3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F98D709-5ED0-F6CB-190B-8BBBD94E045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E6953BA-B02A-6C7F-6706-C52E77DE592E}"/>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D5998C30-C1BA-22F7-32A5-B80F97C2A39D}"/>
              </a:ext>
            </a:extLst>
          </p:cNvPr>
          <p:cNvSpPr/>
          <p:nvPr/>
        </p:nvSpPr>
        <p:spPr>
          <a:xfrm>
            <a:off x="6222003" y="2995477"/>
            <a:ext cx="2099734" cy="44682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Searches knowledge base for relevant articles based on citizen's query</a:t>
            </a:r>
          </a:p>
        </p:txBody>
      </p:sp>
      <p:sp>
        <p:nvSpPr>
          <p:cNvPr id="30" name="Google Shape;115;p20">
            <a:extLst>
              <a:ext uri="{FF2B5EF4-FFF2-40B4-BE49-F238E27FC236}">
                <a16:creationId xmlns:a16="http://schemas.microsoft.com/office/drawing/2014/main" id="{48C1ED25-D85D-E158-67C7-84F3B3DAFDB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438A784E-1249-3738-9C7B-8AABB91AEC7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Citizen Q&amp;A Agent</a:t>
            </a:r>
          </a:p>
        </p:txBody>
      </p:sp>
      <p:sp>
        <p:nvSpPr>
          <p:cNvPr id="36" name="TextBox 35">
            <a:extLst>
              <a:ext uri="{FF2B5EF4-FFF2-40B4-BE49-F238E27FC236}">
                <a16:creationId xmlns:a16="http://schemas.microsoft.com/office/drawing/2014/main" id="{673FB8BB-C400-A3C7-ACA8-2108BA04C83A}"/>
              </a:ext>
            </a:extLst>
          </p:cNvPr>
          <p:cNvSpPr txBox="1"/>
          <p:nvPr/>
        </p:nvSpPr>
        <p:spPr>
          <a:xfrm>
            <a:off x="695994"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Equip public service agents with instant, accurate answers from policy docs and internal knowledge</a:t>
            </a:r>
          </a:p>
        </p:txBody>
      </p:sp>
      <p:sp>
        <p:nvSpPr>
          <p:cNvPr id="37" name="Google Shape;498;p32">
            <a:extLst>
              <a:ext uri="{FF2B5EF4-FFF2-40B4-BE49-F238E27FC236}">
                <a16:creationId xmlns:a16="http://schemas.microsoft.com/office/drawing/2014/main" id="{11C4FA5E-E8FA-6F1C-6A3B-9D99A1B51AC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Agents automate responses, parse queries, retrieve exact policy passages – provides consistent and accurate data from ERP and policy documents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3940CA07-C76B-1186-C6F9-23B2ADCB7FFE}"/>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25" name="Group 24">
            <a:extLst>
              <a:ext uri="{FF2B5EF4-FFF2-40B4-BE49-F238E27FC236}">
                <a16:creationId xmlns:a16="http://schemas.microsoft.com/office/drawing/2014/main" id="{0A0856C0-E688-A7B7-8601-86C7B4DF3E58}"/>
              </a:ext>
            </a:extLst>
          </p:cNvPr>
          <p:cNvGrpSpPr/>
          <p:nvPr/>
        </p:nvGrpSpPr>
        <p:grpSpPr>
          <a:xfrm>
            <a:off x="8700923" y="2154832"/>
            <a:ext cx="2790518" cy="485627"/>
            <a:chOff x="8700923" y="2229263"/>
            <a:chExt cx="2790518" cy="485627"/>
          </a:xfrm>
        </p:grpSpPr>
        <p:sp>
          <p:nvSpPr>
            <p:cNvPr id="45" name="Rounded Rectangle 44">
              <a:extLst>
                <a:ext uri="{FF2B5EF4-FFF2-40B4-BE49-F238E27FC236}">
                  <a16:creationId xmlns:a16="http://schemas.microsoft.com/office/drawing/2014/main" id="{A0ACEC25-6D0E-5CA3-4137-D4A843F7C3BB}"/>
                </a:ext>
              </a:extLst>
            </p:cNvPr>
            <p:cNvSpPr/>
            <p:nvPr/>
          </p:nvSpPr>
          <p:spPr>
            <a:xfrm>
              <a:off x="8700923" y="2229263"/>
              <a:ext cx="2790518" cy="48562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 Call Resolution Rate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Resolving citizen queries immediately on the first interaction significantly boosts their satisfaction and trust</a:t>
              </a:r>
            </a:p>
          </p:txBody>
        </p:sp>
        <p:sp>
          <p:nvSpPr>
            <p:cNvPr id="48" name="Arrow: Up 56">
              <a:extLst>
                <a:ext uri="{FF2B5EF4-FFF2-40B4-BE49-F238E27FC236}">
                  <a16:creationId xmlns:a16="http://schemas.microsoft.com/office/drawing/2014/main" id="{E6719999-8FC0-691B-C7DC-681FCE022CCF}"/>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3" name="Group 22">
            <a:extLst>
              <a:ext uri="{FF2B5EF4-FFF2-40B4-BE49-F238E27FC236}">
                <a16:creationId xmlns:a16="http://schemas.microsoft.com/office/drawing/2014/main" id="{72D4B18B-302E-1BA5-9AEC-CB49885D80D4}"/>
              </a:ext>
            </a:extLst>
          </p:cNvPr>
          <p:cNvGrpSpPr/>
          <p:nvPr/>
        </p:nvGrpSpPr>
        <p:grpSpPr>
          <a:xfrm>
            <a:off x="8700923" y="2702887"/>
            <a:ext cx="2790518" cy="584952"/>
            <a:chOff x="8700923" y="2894281"/>
            <a:chExt cx="2790518" cy="584952"/>
          </a:xfrm>
        </p:grpSpPr>
        <p:sp>
          <p:nvSpPr>
            <p:cNvPr id="49" name="Rounded Rectangle 48">
              <a:extLst>
                <a:ext uri="{FF2B5EF4-FFF2-40B4-BE49-F238E27FC236}">
                  <a16:creationId xmlns:a16="http://schemas.microsoft.com/office/drawing/2014/main" id="{214FF996-D919-9BD7-1182-D090AEA7FCCE}"/>
                </a:ext>
              </a:extLst>
            </p:cNvPr>
            <p:cNvSpPr/>
            <p:nvPr/>
          </p:nvSpPr>
          <p:spPr>
            <a:xfrm>
              <a:off x="8700923" y="2894281"/>
              <a:ext cx="2790518" cy="584952"/>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Support Teams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Orchestrating responses to common queries reduces manual effort, Allowing support teams to focus on tasks that require human interventions</a:t>
              </a:r>
            </a:p>
          </p:txBody>
        </p:sp>
        <p:sp>
          <p:nvSpPr>
            <p:cNvPr id="50" name="Arrow: Up 56">
              <a:extLst>
                <a:ext uri="{FF2B5EF4-FFF2-40B4-BE49-F238E27FC236}">
                  <a16:creationId xmlns:a16="http://schemas.microsoft.com/office/drawing/2014/main" id="{5D3ADE7C-7743-C9A2-FBAD-3469392FD76E}"/>
                </a:ext>
              </a:extLst>
            </p:cNvPr>
            <p:cNvSpPr/>
            <p:nvPr/>
          </p:nvSpPr>
          <p:spPr>
            <a:xfrm rot="10800000">
              <a:off x="8794754" y="3014324"/>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2" name="Group 31">
            <a:extLst>
              <a:ext uri="{FF2B5EF4-FFF2-40B4-BE49-F238E27FC236}">
                <a16:creationId xmlns:a16="http://schemas.microsoft.com/office/drawing/2014/main" id="{A1716C29-2C06-83D8-54F3-E35AF17EBF0D}"/>
              </a:ext>
            </a:extLst>
          </p:cNvPr>
          <p:cNvGrpSpPr/>
          <p:nvPr/>
        </p:nvGrpSpPr>
        <p:grpSpPr>
          <a:xfrm>
            <a:off x="8704305" y="3372885"/>
            <a:ext cx="2790518" cy="435449"/>
            <a:chOff x="8704305" y="3187690"/>
            <a:chExt cx="2790518" cy="435449"/>
          </a:xfrm>
        </p:grpSpPr>
        <p:sp>
          <p:nvSpPr>
            <p:cNvPr id="51" name="Rounded Rectangle 50">
              <a:extLst>
                <a:ext uri="{FF2B5EF4-FFF2-40B4-BE49-F238E27FC236}">
                  <a16:creationId xmlns:a16="http://schemas.microsoft.com/office/drawing/2014/main" id="{E5101CA5-4863-9D60-C15A-C39FFEAE7298}"/>
                </a:ext>
              </a:extLst>
            </p:cNvPr>
            <p:cNvSpPr/>
            <p:nvPr/>
          </p:nvSpPr>
          <p:spPr>
            <a:xfrm>
              <a:off x="8704305" y="3187690"/>
              <a:ext cx="2790518" cy="435449"/>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Resolution Efficiency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Efficient query resolution minimizes back-and-forth, boosting process efficiency and citizen alignment</a:t>
              </a:r>
            </a:p>
          </p:txBody>
        </p:sp>
        <p:sp>
          <p:nvSpPr>
            <p:cNvPr id="2" name="Arrow: Up 56">
              <a:extLst>
                <a:ext uri="{FF2B5EF4-FFF2-40B4-BE49-F238E27FC236}">
                  <a16:creationId xmlns:a16="http://schemas.microsoft.com/office/drawing/2014/main" id="{4EAAC859-404B-AFAA-D603-682E463E995D}"/>
                </a:ext>
              </a:extLst>
            </p:cNvPr>
            <p:cNvSpPr/>
            <p:nvPr/>
          </p:nvSpPr>
          <p:spPr>
            <a:xfrm>
              <a:off x="8798135" y="326375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Google Shape;516;p32">
            <a:extLst>
              <a:ext uri="{FF2B5EF4-FFF2-40B4-BE49-F238E27FC236}">
                <a16:creationId xmlns:a16="http://schemas.microsoft.com/office/drawing/2014/main" id="{8F792451-D71D-7A3B-B1B2-BF0BE1D50CFA}"/>
              </a:ext>
            </a:extLst>
          </p:cNvPr>
          <p:cNvSpPr/>
          <p:nvPr/>
        </p:nvSpPr>
        <p:spPr>
          <a:xfrm>
            <a:off x="10099564" y="4934954"/>
            <a:ext cx="1283109" cy="50816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Policy/Knowledge Base Managers/Supervisors</a:t>
            </a:r>
          </a:p>
        </p:txBody>
      </p:sp>
      <p:sp>
        <p:nvSpPr>
          <p:cNvPr id="6" name="Google Shape;523;p32">
            <a:extLst>
              <a:ext uri="{FF2B5EF4-FFF2-40B4-BE49-F238E27FC236}">
                <a16:creationId xmlns:a16="http://schemas.microsoft.com/office/drawing/2014/main" id="{2FEC2731-C752-4498-E6CE-D10517A769DD}"/>
              </a:ext>
            </a:extLst>
          </p:cNvPr>
          <p:cNvSpPr/>
          <p:nvPr/>
        </p:nvSpPr>
        <p:spPr>
          <a:xfrm>
            <a:off x="6222003" y="5158400"/>
            <a:ext cx="2099734" cy="127011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Sends summarized emails and messages to supervisors and case managers to track urgent communications (policy violations, compliance issues, escalated complaints, or time-sensitive requests)</a:t>
            </a:r>
          </a:p>
        </p:txBody>
      </p:sp>
      <p:sp>
        <p:nvSpPr>
          <p:cNvPr id="13" name="Google Shape;506;p32">
            <a:extLst>
              <a:ext uri="{FF2B5EF4-FFF2-40B4-BE49-F238E27FC236}">
                <a16:creationId xmlns:a16="http://schemas.microsoft.com/office/drawing/2014/main" id="{454712FB-C489-E535-07ED-C5931964A888}"/>
              </a:ext>
            </a:extLst>
          </p:cNvPr>
          <p:cNvSpPr/>
          <p:nvPr/>
        </p:nvSpPr>
        <p:spPr>
          <a:xfrm>
            <a:off x="8647291" y="1406727"/>
            <a:ext cx="137160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Social Services, Public Safety</a:t>
            </a:r>
          </a:p>
        </p:txBody>
      </p:sp>
      <p:sp>
        <p:nvSpPr>
          <p:cNvPr id="16" name="Google Shape;516;p32">
            <a:extLst>
              <a:ext uri="{FF2B5EF4-FFF2-40B4-BE49-F238E27FC236}">
                <a16:creationId xmlns:a16="http://schemas.microsoft.com/office/drawing/2014/main" id="{C1EA32C5-B3F8-67A4-3AC7-3280FE061C6E}"/>
              </a:ext>
            </a:extLst>
          </p:cNvPr>
          <p:cNvSpPr/>
          <p:nvPr/>
        </p:nvSpPr>
        <p:spPr>
          <a:xfrm>
            <a:off x="8677920" y="5569434"/>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Citizens</a:t>
            </a:r>
          </a:p>
        </p:txBody>
      </p:sp>
      <p:grpSp>
        <p:nvGrpSpPr>
          <p:cNvPr id="29" name="Group 28">
            <a:extLst>
              <a:ext uri="{FF2B5EF4-FFF2-40B4-BE49-F238E27FC236}">
                <a16:creationId xmlns:a16="http://schemas.microsoft.com/office/drawing/2014/main" id="{B647B209-F80C-463F-2AB0-83E70A9F6D01}"/>
              </a:ext>
            </a:extLst>
          </p:cNvPr>
          <p:cNvGrpSpPr/>
          <p:nvPr/>
        </p:nvGrpSpPr>
        <p:grpSpPr>
          <a:xfrm>
            <a:off x="8700923" y="3911668"/>
            <a:ext cx="2790518" cy="435449"/>
            <a:chOff x="8700923" y="3726470"/>
            <a:chExt cx="2790518" cy="435449"/>
          </a:xfrm>
        </p:grpSpPr>
        <p:sp>
          <p:nvSpPr>
            <p:cNvPr id="27" name="Rounded Rectangle 50">
              <a:extLst>
                <a:ext uri="{FF2B5EF4-FFF2-40B4-BE49-F238E27FC236}">
                  <a16:creationId xmlns:a16="http://schemas.microsoft.com/office/drawing/2014/main" id="{3548FC5D-C63F-5772-2ACB-CE209264563A}"/>
                </a:ext>
              </a:extLst>
            </p:cNvPr>
            <p:cNvSpPr/>
            <p:nvPr/>
          </p:nvSpPr>
          <p:spPr>
            <a:xfrm>
              <a:off x="8700923" y="3726470"/>
              <a:ext cx="2790518" cy="435449"/>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Response Speed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Streamline employee collaboration, reducing time and effort to meet communication demands</a:t>
              </a:r>
            </a:p>
          </p:txBody>
        </p:sp>
        <p:sp>
          <p:nvSpPr>
            <p:cNvPr id="28" name="Arrow: Up 56">
              <a:extLst>
                <a:ext uri="{FF2B5EF4-FFF2-40B4-BE49-F238E27FC236}">
                  <a16:creationId xmlns:a16="http://schemas.microsoft.com/office/drawing/2014/main" id="{0D5024F7-8852-661E-4EFF-E8739E4E9DD8}"/>
                </a:ext>
              </a:extLst>
            </p:cNvPr>
            <p:cNvSpPr/>
            <p:nvPr/>
          </p:nvSpPr>
          <p:spPr>
            <a:xfrm>
              <a:off x="8794753" y="378425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0747321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FE036-79CE-F18C-E194-E520F354D192}"/>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5B301A84-CAB0-6338-A97C-D7D844B4C69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285" name="Rounded Rectangle 284">
            <a:extLst>
              <a:ext uri="{FF2B5EF4-FFF2-40B4-BE49-F238E27FC236}">
                <a16:creationId xmlns:a16="http://schemas.microsoft.com/office/drawing/2014/main" id="{A4148002-79F3-78BA-ABC2-3E4E5E8871EB}"/>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2ED973EF-6CCD-DEE5-D802-8B6809B50F5A}"/>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4ED1F1EF-C19B-03D0-BDD5-6C04DCFBF834}"/>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49D74E84-8999-9B5B-2643-70A336A9AD7F}"/>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B70EE280-923F-003F-7C52-36B64D5A7BDB}"/>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0E9C5F4-94A7-F036-303D-F614BB0958F8}"/>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FA1724AF-8E57-2CE5-D9AC-BA871732A0AE}"/>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22D9AF42-AAEC-6AC1-B671-62E838AC2816}"/>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ED549721-AB4C-F758-948A-A0F31BF67B48}"/>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B0A2BBBB-DD08-6DFE-DC4B-8CE878E98774}"/>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4AA09317-8075-8613-B5C7-643F8DC9E1A4}"/>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BDCE279B-2521-43B6-9FD9-0BD6299C6E39}"/>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D2C8F609-4D0E-EA48-DEC9-CF7A4E989323}"/>
              </a:ext>
              <a:ext uri="{C183D7F6-B498-43B3-948B-1728B52AA6E4}">
                <adec:decorative xmlns:adec="http://schemas.microsoft.com/office/drawing/2017/decorative" val="1"/>
              </a:ext>
            </a:extLst>
          </p:cNvPr>
          <p:cNvSpPr/>
          <p:nvPr/>
        </p:nvSpPr>
        <p:spPr>
          <a:xfrm>
            <a:off x="707186" y="1629871"/>
            <a:ext cx="3693840" cy="380744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Must integrate data from CRM</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AI/ML training using historical conversion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Likely needs occasional retraining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Routing logic for segment, region, rep availability</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CRM pipeline data (CSV,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Historical conversion rate data (Excel)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Data (.msg/.txt,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content – optional (PDF, Doc, HTML) </a:t>
            </a:r>
          </a:p>
        </p:txBody>
      </p:sp>
      <p:sp>
        <p:nvSpPr>
          <p:cNvPr id="94" name="TextBox 93">
            <a:extLst>
              <a:ext uri="{FF2B5EF4-FFF2-40B4-BE49-F238E27FC236}">
                <a16:creationId xmlns:a16="http://schemas.microsoft.com/office/drawing/2014/main" id="{C59A9F50-5080-37CB-AF9B-847CF6A6056B}"/>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57CD6860-FE53-5D84-C84F-C51F542263C8}"/>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21A3D379-596A-AC7D-084F-59EC8ABB100F}"/>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124A4082-3076-C6E7-5D0E-9C32BB8C2E2C}"/>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F6B461CE-A6A0-597A-5292-432B76F2AA8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EEC250C9-9D22-19C7-CB51-2C42699F773C}"/>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D098BCAD-5592-3804-4AA2-2D6DB68AC6BE}"/>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21083A02-CE45-F9CB-8A1B-14725BED630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60978A6D-CB88-16C7-A245-5637921C3D11}"/>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B4CB300A-B843-BF87-488C-81871F678B2F}"/>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1BFEB877-C9DE-3E32-1726-04CF3CAAD2C2}"/>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AC9307C5-29E6-5AFC-2052-76C3F9A7E963}"/>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DB296D70-55A7-3EB7-62C5-C25C74F308AB}"/>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890C289F-12AD-63EA-3B40-076D514D8B8F}"/>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7129CD63-3C8C-6F05-5825-155B3E1B8AF6}"/>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6300BC71-58F6-65CE-3167-8BAF6FBEAF82}"/>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500289D3-B1DD-BE61-A9E6-0865CE530368}"/>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93BB22E4-939F-4416-B465-37B5B53912E2}"/>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F657874D-7261-7162-EA2E-AA3934C5A219}"/>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AD4CCF5B-BA0C-00E4-25AB-E8E013D52438}"/>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D4A93E8C-3326-9C41-96A0-1FD732139E04}"/>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2043A6E1-104F-35AA-9C68-C069BC2FD98E}"/>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2882B8EF-7661-5326-F94C-D6440D975BC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9B759B45-3C91-540A-1E5A-4D2F0C6D6D92}"/>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4CBB7C3B-601B-4A6B-6F70-231D44344A63}"/>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F94D5E5C-2E56-07BE-6B55-FCDB159CE73A}"/>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7B423A91-A871-7EDB-13D3-15BEF31EF977}"/>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CBD42497-5469-8A7F-312D-49B3BDE798B7}"/>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C2F3F6DC-0FFB-E46F-100E-487548DB3662}"/>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9C2248B5-35C0-9A51-B580-7F84527680B7}"/>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6" name="Google Shape;163;p22">
            <a:extLst>
              <a:ext uri="{FF2B5EF4-FFF2-40B4-BE49-F238E27FC236}">
                <a16:creationId xmlns:a16="http://schemas.microsoft.com/office/drawing/2014/main" id="{555315EA-9929-39A6-5D05-F4EB857B7BEF}"/>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Lead Prediction Agent</a:t>
            </a:r>
          </a:p>
        </p:txBody>
      </p:sp>
      <p:sp>
        <p:nvSpPr>
          <p:cNvPr id="9" name="TextBox 8">
            <a:extLst>
              <a:ext uri="{FF2B5EF4-FFF2-40B4-BE49-F238E27FC236}">
                <a16:creationId xmlns:a16="http://schemas.microsoft.com/office/drawing/2014/main" id="{5335F089-B509-6517-81A3-D69C6A3F6050}"/>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Leverage behavioral and CRM data to score leads, predict conversion probabilities, and optimize follow-up prioritization  </a:t>
            </a:r>
          </a:p>
        </p:txBody>
      </p:sp>
      <p:sp>
        <p:nvSpPr>
          <p:cNvPr id="173" name="TextBox 172">
            <a:extLst>
              <a:ext uri="{FF2B5EF4-FFF2-40B4-BE49-F238E27FC236}">
                <a16:creationId xmlns:a16="http://schemas.microsoft.com/office/drawing/2014/main" id="{ECF2645A-62B7-9C96-76E4-F6209F0B7B75}"/>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18099C88-FF90-08A7-CD1C-0994886D3D7A}"/>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B354B63F-C807-79D1-FEA4-58915CFC5579}"/>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C84F38EB-C7EF-96D4-9313-955CFD9F9B7B}"/>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91F8F4ED-ED4E-2F76-55B6-533CB028D3C6}"/>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9AD91FF-1CE4-BB9F-D2A7-FA799CDE2B51}"/>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55C2535F-BF2E-6DBF-B07B-689DCFF3F163}"/>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6B8E357E-06A9-EB28-AF55-A668DB3B8099}"/>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4B600252-7084-D43C-466E-F5BA2458B60D}"/>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844A040B-7479-F150-240F-805B99E5F8CC}"/>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B8B6B6AF-2E72-743C-3376-8DDFCB01BE62}"/>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220603AC-C088-08D6-0042-B6D945E106D0}"/>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E5B8E974-497F-0D28-E820-CA90EB83831D}"/>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B3EE68FD-BF22-B67F-ACF2-E52B83533061}"/>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1358D72F-34FA-C243-3DCC-51DB006A1F5E}"/>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customer / contact information) </a:t>
            </a:r>
          </a:p>
        </p:txBody>
      </p:sp>
      <p:sp>
        <p:nvSpPr>
          <p:cNvPr id="290" name="Rounded Rectangle 289">
            <a:extLst>
              <a:ext uri="{FF2B5EF4-FFF2-40B4-BE49-F238E27FC236}">
                <a16:creationId xmlns:a16="http://schemas.microsoft.com/office/drawing/2014/main" id="{E1382FB8-057D-0BDB-F31C-99B255496061}"/>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Communication Pattern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previous communication patterns)</a:t>
            </a:r>
          </a:p>
        </p:txBody>
      </p:sp>
      <p:sp>
        <p:nvSpPr>
          <p:cNvPr id="291" name="Rounded Rectangle 290">
            <a:extLst>
              <a:ext uri="{FF2B5EF4-FFF2-40B4-BE49-F238E27FC236}">
                <a16:creationId xmlns:a16="http://schemas.microsoft.com/office/drawing/2014/main" id="{2870FC49-5F70-DE7C-B351-8ABA6AB72B49}"/>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Training Strategy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 different training simulation based on       the analysis report to train Sales Team)</a:t>
            </a:r>
          </a:p>
        </p:txBody>
      </p:sp>
      <p:sp>
        <p:nvSpPr>
          <p:cNvPr id="293" name="Rounded Rectangle 292">
            <a:extLst>
              <a:ext uri="{FF2B5EF4-FFF2-40B4-BE49-F238E27FC236}">
                <a16:creationId xmlns:a16="http://schemas.microsoft.com/office/drawing/2014/main" id="{6DD423AB-F4B3-2130-D3E9-A27BEC2F7E6B}"/>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EDD546AD-13F0-CA6D-F7E4-A3A150782589}"/>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B72ECEFA-B36A-D85F-4D0C-1479DEF080AB}"/>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
            <a:extLst>
              <a:ext uri="{FF2B5EF4-FFF2-40B4-BE49-F238E27FC236}">
                <a16:creationId xmlns:a16="http://schemas.microsoft.com/office/drawing/2014/main" id="{B4279373-D23E-499D-ADC1-CD958D1DE3B0}"/>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Sales and Marketing Team</a:t>
            </a:r>
          </a:p>
        </p:txBody>
      </p:sp>
      <p:pic>
        <p:nvPicPr>
          <p:cNvPr id="4" name="Graphic 3">
            <a:extLst>
              <a:ext uri="{FF2B5EF4-FFF2-40B4-BE49-F238E27FC236}">
                <a16:creationId xmlns:a16="http://schemas.microsoft.com/office/drawing/2014/main" id="{07C79D78-45E7-4E4F-A2AA-2269DE86A3AD}"/>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1964" y="1761689"/>
            <a:ext cx="154417" cy="134099"/>
          </a:xfrm>
          <a:prstGeom prst="rect">
            <a:avLst/>
          </a:prstGeom>
        </p:spPr>
      </p:pic>
      <p:sp>
        <p:nvSpPr>
          <p:cNvPr id="25" name="Rounded Rectangle 19">
            <a:extLst>
              <a:ext uri="{FF2B5EF4-FFF2-40B4-BE49-F238E27FC236}">
                <a16:creationId xmlns:a16="http://schemas.microsoft.com/office/drawing/2014/main" id="{32D50724-D78C-2BE1-2704-68653AEFCCBD}"/>
              </a:ext>
              <a:ext uri="{C183D7F6-B498-43B3-948B-1728B52AA6E4}">
                <adec:decorative xmlns:adec="http://schemas.microsoft.com/office/drawing/2017/decorative" val="1"/>
              </a:ext>
            </a:extLst>
          </p:cNvPr>
          <p:cNvSpPr/>
          <p:nvPr/>
        </p:nvSpPr>
        <p:spPr>
          <a:xfrm>
            <a:off x="695993" y="5536450"/>
            <a:ext cx="3705033" cy="7775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33" name="TextBox 32">
            <a:extLst>
              <a:ext uri="{FF2B5EF4-FFF2-40B4-BE49-F238E27FC236}">
                <a16:creationId xmlns:a16="http://schemas.microsoft.com/office/drawing/2014/main" id="{581FB650-2ABC-2153-D9CF-08CCBC955EB0}"/>
              </a:ext>
              <a:ext uri="{C183D7F6-B498-43B3-948B-1728B52AA6E4}">
                <adec:decorative xmlns:adec="http://schemas.microsoft.com/office/drawing/2017/decorative" val="1"/>
              </a:ext>
            </a:extLst>
          </p:cNvPr>
          <p:cNvSpPr txBox="1"/>
          <p:nvPr/>
        </p:nvSpPr>
        <p:spPr>
          <a:xfrm>
            <a:off x="740798" y="5726682"/>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A38EB209-1EC0-B5AB-8C59-538EEF43EE0B}"/>
              </a:ext>
              <a:ext uri="{C183D7F6-B498-43B3-948B-1728B52AA6E4}">
                <adec:decorative xmlns:adec="http://schemas.microsoft.com/office/drawing/2017/decorative" val="1"/>
              </a:ext>
            </a:extLst>
          </p:cNvPr>
          <p:cNvSpPr txBox="1"/>
          <p:nvPr/>
        </p:nvSpPr>
        <p:spPr>
          <a:xfrm>
            <a:off x="2076802" y="5830684"/>
            <a:ext cx="2298101" cy="22288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N/A</a:t>
            </a:r>
          </a:p>
        </p:txBody>
      </p:sp>
    </p:spTree>
    <p:extLst>
      <p:ext uri="{BB962C8B-B14F-4D97-AF65-F5344CB8AC3E}">
        <p14:creationId xmlns:p14="http://schemas.microsoft.com/office/powerpoint/2010/main" val="400813340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BAC1F-FFF8-7753-27E3-57DD195C2756}"/>
            </a:ext>
          </a:extLst>
        </p:cNvPr>
        <p:cNvGrpSpPr/>
        <p:nvPr/>
      </p:nvGrpSpPr>
      <p:grpSpPr>
        <a:xfrm>
          <a:off x="0" y="0"/>
          <a:ext cx="0" cy="0"/>
          <a:chOff x="0" y="0"/>
          <a:chExt cx="0" cy="0"/>
        </a:xfrm>
      </p:grpSpPr>
      <p:sp>
        <p:nvSpPr>
          <p:cNvPr id="12" name="Google Shape;498;p32">
            <a:extLst>
              <a:ext uri="{FF2B5EF4-FFF2-40B4-BE49-F238E27FC236}">
                <a16:creationId xmlns:a16="http://schemas.microsoft.com/office/drawing/2014/main" id="{FD128F0F-E8F5-32E6-5825-C98200EE2B60}"/>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9144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Basic seller training does not prepare sellers for realistic customer conversations</a:t>
            </a:r>
          </a:p>
        </p:txBody>
      </p:sp>
      <p:sp>
        <p:nvSpPr>
          <p:cNvPr id="14" name="Google Shape;523;p32">
            <a:extLst>
              <a:ext uri="{FF2B5EF4-FFF2-40B4-BE49-F238E27FC236}">
                <a16:creationId xmlns:a16="http://schemas.microsoft.com/office/drawing/2014/main" id="{55FE1FBF-3734-7137-32D0-FE2B4652B8D5}"/>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24CD171A-C4E5-0022-BEFE-B7AA9D1FC7E7}"/>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Training for sellers lacks a wide breadth of experiences / customer conversation types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Sellers do not feel prepared for initial customer conversations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Sellers have to learn on the job, hurting sales conversion rates </a:t>
            </a:r>
          </a:p>
        </p:txBody>
      </p:sp>
      <p:sp>
        <p:nvSpPr>
          <p:cNvPr id="17" name="Google Shape;498;p32">
            <a:extLst>
              <a:ext uri="{FF2B5EF4-FFF2-40B4-BE49-F238E27FC236}">
                <a16:creationId xmlns:a16="http://schemas.microsoft.com/office/drawing/2014/main" id="{92CC7614-A02A-05B0-11B6-8517E7A2D979}"/>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DA4EC045-60FC-2293-C7EE-CF08520EA673}"/>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8F50FD86-6999-2A07-FEB5-46840697C9C5}"/>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414F8CD1-C41E-3559-619D-51D56ABAA69F}"/>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2ECA945B-D59D-4C94-9AE7-1FB5FBFFB3FB}"/>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D3CE19CD-9EFD-5C40-A126-566A1F2C31CA}"/>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30" name="Google Shape;115;p20">
            <a:extLst>
              <a:ext uri="{FF2B5EF4-FFF2-40B4-BE49-F238E27FC236}">
                <a16:creationId xmlns:a16="http://schemas.microsoft.com/office/drawing/2014/main" id="{3FB7C79B-C922-F734-A2E7-981CC2F3FED7}"/>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31" name="Google Shape;163;p22">
            <a:extLst>
              <a:ext uri="{FF2B5EF4-FFF2-40B4-BE49-F238E27FC236}">
                <a16:creationId xmlns:a16="http://schemas.microsoft.com/office/drawing/2014/main" id="{CB65A024-11B2-5F17-F45F-E659DDE68C34}"/>
              </a:ext>
            </a:extLst>
          </p:cNvPr>
          <p:cNvSpPr>
            <a:spLocks noGrp="1"/>
          </p:cNvSpPr>
          <p:nvPr>
            <p:ph type="title" idx="4294967295"/>
          </p:nvPr>
        </p:nvSpPr>
        <p:spPr>
          <a:xfrm>
            <a:off x="695995" y="710974"/>
            <a:ext cx="6326594"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defTabSz="1218712">
              <a:defRPr/>
            </a:pPr>
            <a:r>
              <a:rPr lang="en-GB" sz="2400" b="1" kern="0" spc="0">
                <a:ln>
                  <a:noFill/>
                </a:ln>
                <a:solidFill>
                  <a:srgbClr val="000000"/>
                </a:solidFill>
                <a:latin typeface="Segoe Sans Display Semibold"/>
                <a:cs typeface="Segoe Sans Display Semibold"/>
                <a:sym typeface="DM Sans ExtraLight"/>
              </a:rPr>
              <a:t>Conversation Simulation Training Tool</a:t>
            </a:r>
            <a:endParaRPr lang="en-GB" sz="2400" kern="0" spc="0">
              <a:ln>
                <a:noFill/>
              </a:ln>
              <a:solidFill>
                <a:srgbClr val="000000"/>
              </a:solidFill>
              <a:latin typeface="Segoe Sans Display Semibold"/>
              <a:cs typeface="Segoe Sans Display Semibold"/>
              <a:sym typeface="DM Sans ExtraLight"/>
            </a:endParaRPr>
          </a:p>
          <a:p>
            <a:pPr marL="0" marR="0" lvl="0" indent="0" algn="l" defTabSz="1218712">
              <a:lnSpc>
                <a:spcPct val="100000"/>
              </a:lnSpc>
              <a:spcBef>
                <a:spcPts val="0"/>
              </a:spcBef>
              <a:spcAft>
                <a:spcPts val="0"/>
              </a:spcAft>
              <a:buSzTx/>
              <a:buFontTx/>
              <a:buNone/>
              <a:tabLst/>
              <a:defRPr/>
            </a:pPr>
            <a:endParaRPr lang="en-GB" sz="2400" b="1" i="0" u="none" strike="noStrike" kern="0" cap="none" spc="0" normalizeH="0" baseline="0" noProof="0" dirty="0">
              <a:ln>
                <a:noFill/>
              </a:ln>
              <a:solidFill>
                <a:srgbClr val="000000"/>
              </a:solidFill>
              <a:effectLst/>
              <a:uLnTx/>
              <a:uFillTx/>
              <a:latin typeface="Segoe Sans Display Semibold" pitchFamily="2" charset="0"/>
              <a:cs typeface="Segoe Sans Display Semibold" pitchFamily="2" charset="0"/>
            </a:endParaRPr>
          </a:p>
        </p:txBody>
      </p:sp>
      <p:sp>
        <p:nvSpPr>
          <p:cNvPr id="36" name="TextBox 35">
            <a:extLst>
              <a:ext uri="{FF2B5EF4-FFF2-40B4-BE49-F238E27FC236}">
                <a16:creationId xmlns:a16="http://schemas.microsoft.com/office/drawing/2014/main" id="{8E337147-E508-FACC-82CB-FD208027AE96}"/>
              </a:ext>
            </a:extLst>
          </p:cNvPr>
          <p:cNvSpPr txBox="1"/>
          <p:nvPr/>
        </p:nvSpPr>
        <p:spPr>
          <a:xfrm>
            <a:off x="695994" y="1098881"/>
            <a:ext cx="7752203" cy="523220"/>
          </a:xfrm>
          <a:prstGeom prst="rect">
            <a:avLst/>
          </a:prstGeom>
          <a:noFill/>
        </p:spPr>
        <p:txBody>
          <a:bodyPr wrap="square" lIns="0" tIns="45720" rIns="91440" bIns="45720" rtlCol="0" anchor="t">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Sans Display Semibold"/>
                <a:ea typeface="+mn-ea"/>
                <a:cs typeface="Segoe Sans Display Semibold"/>
              </a:rPr>
              <a:t>Enhance sales performance through AI-driven conversation training simulations for sales</a:t>
            </a:r>
            <a:endParaRPr kumimoji="0" lang="en-US" sz="1400" b="0" i="0" u="none" strike="noStrike" kern="1200" cap="none" spc="0" normalizeH="0" baseline="0" noProof="0">
              <a:ln>
                <a:noFill/>
              </a:ln>
              <a:solidFill>
                <a:prstClr val="black"/>
              </a:solidFill>
              <a:effectLst/>
              <a:uLnTx/>
              <a:uFillTx/>
              <a:latin typeface="Segoe Sans Display Semibold"/>
              <a:ea typeface="+mn-ea"/>
              <a:cs typeface="Segoe Sans Display Semi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endParaRPr>
          </a:p>
        </p:txBody>
      </p:sp>
      <p:sp>
        <p:nvSpPr>
          <p:cNvPr id="37" name="Google Shape;498;p32">
            <a:extLst>
              <a:ext uri="{FF2B5EF4-FFF2-40B4-BE49-F238E27FC236}">
                <a16:creationId xmlns:a16="http://schemas.microsoft.com/office/drawing/2014/main" id="{7B3796B6-3FD0-11CB-C732-F2F7ACCB7495}"/>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78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auto" latinLnBrk="0" hangingPunct="1">
              <a:lnSpc>
                <a:spcPts val="178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AI-Agent driven conversational simulation seller training uses dynamic tone, objections, and feedback to improve seller performance</a:t>
            </a:r>
          </a:p>
        </p:txBody>
      </p:sp>
      <p:sp>
        <p:nvSpPr>
          <p:cNvPr id="43" name="Google Shape;523;p32">
            <a:extLst>
              <a:ext uri="{FF2B5EF4-FFF2-40B4-BE49-F238E27FC236}">
                <a16:creationId xmlns:a16="http://schemas.microsoft.com/office/drawing/2014/main" id="{71BC6F5E-6CB6-75D2-BBEF-E686A8A550D0}"/>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24" name="Rounded Rectangle 23">
            <a:extLst>
              <a:ext uri="{FF2B5EF4-FFF2-40B4-BE49-F238E27FC236}">
                <a16:creationId xmlns:a16="http://schemas.microsoft.com/office/drawing/2014/main" id="{4F8F72CC-C414-7904-C3FA-81F685587F9D}"/>
              </a:ext>
              <a:ext uri="{C183D7F6-B498-43B3-948B-1728B52AA6E4}">
                <adec:decorative xmlns:adec="http://schemas.microsoft.com/office/drawing/2017/decorative" val="1"/>
              </a:ext>
            </a:extLst>
          </p:cNvPr>
          <p:cNvSpPr/>
          <p:nvPr/>
        </p:nvSpPr>
        <p:spPr>
          <a:xfrm>
            <a:off x="8700922" y="2229263"/>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Ramp Up Time for New Sellers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reduction in time to get new sellers to full productivity</a:t>
            </a:r>
          </a:p>
        </p:txBody>
      </p:sp>
      <p:sp>
        <p:nvSpPr>
          <p:cNvPr id="26" name="Arrow: Up 56">
            <a:extLst>
              <a:ext uri="{FF2B5EF4-FFF2-40B4-BE49-F238E27FC236}">
                <a16:creationId xmlns:a16="http://schemas.microsoft.com/office/drawing/2014/main" id="{5FFD624B-332A-0883-B4C8-44F7C81AE664}"/>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a:extLst>
              <a:ext uri="{FF2B5EF4-FFF2-40B4-BE49-F238E27FC236}">
                <a16:creationId xmlns:a16="http://schemas.microsoft.com/office/drawing/2014/main" id="{9785E432-655C-ACAF-E59D-E99B8037BCA2}"/>
              </a:ext>
              <a:ext uri="{C183D7F6-B498-43B3-948B-1728B52AA6E4}">
                <adec:decorative xmlns:adec="http://schemas.microsoft.com/office/drawing/2017/decorative" val="1"/>
              </a:ext>
            </a:extLst>
          </p:cNvPr>
          <p:cNvSpPr/>
          <p:nvPr/>
        </p:nvSpPr>
        <p:spPr>
          <a:xfrm>
            <a:off x="8700922" y="2876377"/>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Sales Readiness Scores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percentage increase in sellers’ proficiency scores</a:t>
            </a:r>
          </a:p>
        </p:txBody>
      </p:sp>
      <p:sp>
        <p:nvSpPr>
          <p:cNvPr id="40" name="Arrow: Up 56">
            <a:extLst>
              <a:ext uri="{FF2B5EF4-FFF2-40B4-BE49-F238E27FC236}">
                <a16:creationId xmlns:a16="http://schemas.microsoft.com/office/drawing/2014/main" id="{7E1D1229-2E1C-5D82-C8D9-7B1B8A28C9BE}"/>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ounded Rectangle 40">
            <a:extLst>
              <a:ext uri="{FF2B5EF4-FFF2-40B4-BE49-F238E27FC236}">
                <a16:creationId xmlns:a16="http://schemas.microsoft.com/office/drawing/2014/main" id="{6BCB5936-5FF1-A3B7-E665-F55E4851C720}"/>
              </a:ext>
              <a:ext uri="{C183D7F6-B498-43B3-948B-1728B52AA6E4}">
                <adec:decorative xmlns:adec="http://schemas.microsoft.com/office/drawing/2017/decorative" val="1"/>
              </a:ext>
            </a:extLst>
          </p:cNvPr>
          <p:cNvSpPr/>
          <p:nvPr/>
        </p:nvSpPr>
        <p:spPr>
          <a:xfrm>
            <a:off x="8700922" y="3550264"/>
            <a:ext cx="2790519"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Sales Conversion Rates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percentage increase in deal closures / successful customer engagements</a:t>
            </a:r>
          </a:p>
        </p:txBody>
      </p:sp>
      <p:sp>
        <p:nvSpPr>
          <p:cNvPr id="42" name="Arrow: Up 56">
            <a:extLst>
              <a:ext uri="{FF2B5EF4-FFF2-40B4-BE49-F238E27FC236}">
                <a16:creationId xmlns:a16="http://schemas.microsoft.com/office/drawing/2014/main" id="{2D7B0878-89A0-420E-8605-65B14AA0735B}"/>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Google Shape;516;p32">
            <a:extLst>
              <a:ext uri="{FF2B5EF4-FFF2-40B4-BE49-F238E27FC236}">
                <a16:creationId xmlns:a16="http://schemas.microsoft.com/office/drawing/2014/main" id="{E7162164-7592-82B3-AE3B-73113D7B1135}"/>
              </a:ext>
              <a:ext uri="{C183D7F6-B498-43B3-948B-1728B52AA6E4}">
                <adec:decorative xmlns:adec="http://schemas.microsoft.com/office/drawing/2017/decorative" val="1"/>
              </a:ext>
            </a:extLst>
          </p:cNvPr>
          <p:cNvSpPr/>
          <p:nvPr/>
        </p:nvSpPr>
        <p:spPr>
          <a:xfrm>
            <a:off x="8682389" y="4807002"/>
            <a:ext cx="1429893"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Sellers</a:t>
            </a:r>
          </a:p>
        </p:txBody>
      </p:sp>
      <p:sp>
        <p:nvSpPr>
          <p:cNvPr id="38" name="Google Shape;523;p32">
            <a:extLst>
              <a:ext uri="{FF2B5EF4-FFF2-40B4-BE49-F238E27FC236}">
                <a16:creationId xmlns:a16="http://schemas.microsoft.com/office/drawing/2014/main" id="{C3A7FB0F-B1EF-8444-62B6-20EFF774B7A0}"/>
              </a:ext>
              <a:ext uri="{C183D7F6-B498-43B3-948B-1728B52AA6E4}">
                <adec:decorative xmlns:adec="http://schemas.microsoft.com/office/drawing/2017/decorative" val="1"/>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Simulates customer conversations across different scenarios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5" name="Google Shape;523;p32">
            <a:extLst>
              <a:ext uri="{FF2B5EF4-FFF2-40B4-BE49-F238E27FC236}">
                <a16:creationId xmlns:a16="http://schemas.microsoft.com/office/drawing/2014/main" id="{AD9AC6B1-0737-9DF5-E74A-9C4DE984655D}"/>
              </a:ext>
              <a:ext uri="{C183D7F6-B498-43B3-948B-1728B52AA6E4}">
                <adec:decorative xmlns:adec="http://schemas.microsoft.com/office/drawing/2017/decorative" val="1"/>
              </a:ext>
            </a:extLst>
          </p:cNvPr>
          <p:cNvSpPr/>
          <p:nvPr/>
        </p:nvSpPr>
        <p:spPr>
          <a:xfrm>
            <a:off x="6228415" y="5443114"/>
            <a:ext cx="2099734" cy="96143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Provides performance feedback and recommendations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46" name="Google Shape;523;p32">
            <a:extLst>
              <a:ext uri="{FF2B5EF4-FFF2-40B4-BE49-F238E27FC236}">
                <a16:creationId xmlns:a16="http://schemas.microsoft.com/office/drawing/2014/main" id="{3E7799C9-A91C-FD93-BAFF-BBBE916E9136}"/>
              </a:ext>
              <a:ext uri="{C183D7F6-B498-43B3-948B-1728B52AA6E4}">
                <adec:decorative xmlns:adec="http://schemas.microsoft.com/office/drawing/2017/decorative" val="1"/>
              </a:ext>
            </a:extLst>
          </p:cNvPr>
          <p:cNvSpPr/>
          <p:nvPr/>
        </p:nvSpPr>
        <p:spPr>
          <a:xfrm>
            <a:off x="6215591" y="4345031"/>
            <a:ext cx="2099734" cy="96143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Evaluates seller responses in real-time</a:t>
            </a:r>
          </a:p>
        </p:txBody>
      </p:sp>
      <p:sp>
        <p:nvSpPr>
          <p:cNvPr id="48" name="Google Shape;523;p32">
            <a:extLst>
              <a:ext uri="{FF2B5EF4-FFF2-40B4-BE49-F238E27FC236}">
                <a16:creationId xmlns:a16="http://schemas.microsoft.com/office/drawing/2014/main" id="{2EDC46B5-6961-2789-E5E2-E867269AEF66}"/>
              </a:ext>
              <a:ext uri="{C183D7F6-B498-43B3-948B-1728B52AA6E4}">
                <adec:decorative xmlns:adec="http://schemas.microsoft.com/office/drawing/2017/decorative" val="1"/>
              </a:ext>
            </a:extLst>
          </p:cNvPr>
          <p:cNvSpPr/>
          <p:nvPr/>
        </p:nvSpPr>
        <p:spPr>
          <a:xfrm>
            <a:off x="6215591" y="3232708"/>
            <a:ext cx="2099734" cy="96143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Adjusts tone, objections, and questions dynamically</a:t>
            </a:r>
          </a:p>
        </p:txBody>
      </p:sp>
    </p:spTree>
    <p:extLst>
      <p:ext uri="{BB962C8B-B14F-4D97-AF65-F5344CB8AC3E}">
        <p14:creationId xmlns:p14="http://schemas.microsoft.com/office/powerpoint/2010/main" val="204179680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064EC-A614-2870-D8DB-7F5DAF8AE5BA}"/>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5184DD86-70F6-C584-F0B9-8731D52CBC0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285" name="Rounded Rectangle 284">
            <a:extLst>
              <a:ext uri="{FF2B5EF4-FFF2-40B4-BE49-F238E27FC236}">
                <a16:creationId xmlns:a16="http://schemas.microsoft.com/office/drawing/2014/main" id="{1CF9A4BD-DD8B-23ED-0A13-06C32243D197}"/>
              </a:ext>
              <a:ext uri="{C183D7F6-B498-43B3-948B-1728B52AA6E4}">
                <adec:decorative xmlns:adec="http://schemas.microsoft.com/office/drawing/2017/decorative" val="1"/>
              </a:ext>
            </a:extLst>
          </p:cNvPr>
          <p:cNvSpPr/>
          <p:nvPr/>
        </p:nvSpPr>
        <p:spPr>
          <a:xfrm>
            <a:off x="9493388" y="3922186"/>
            <a:ext cx="1506285" cy="1315073"/>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CC4D0A67-F31C-B28C-0CA7-5B67512C433D}"/>
              </a:ext>
              <a:ext uri="{C183D7F6-B498-43B3-948B-1728B52AA6E4}">
                <adec:decorative xmlns:adec="http://schemas.microsoft.com/office/drawing/2017/decorative" val="1"/>
              </a:ext>
            </a:extLst>
          </p:cNvPr>
          <p:cNvSpPr/>
          <p:nvPr/>
        </p:nvSpPr>
        <p:spPr>
          <a:xfrm>
            <a:off x="9447718" y="3855886"/>
            <a:ext cx="1597625" cy="206936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83B91BE3-0E78-E618-EB17-6AA1634A4192}"/>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55FFF1D4-F68D-E942-3548-12190297DCA8}"/>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FE4C9E2F-969C-1AF4-3B1E-FE33EEA29E5B}"/>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2892494C-CC48-A13A-8F8C-07BB3C229613}"/>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1297D406-B2F9-82CA-7B03-DDB9F4033267}"/>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285976FB-FBCC-1386-BE8E-5AE7136E62F9}"/>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F49086D4-04AA-5C84-53B5-3BCB89D76DEB}"/>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3E923048-D534-B93F-84DB-CA15CA6D9ACC}"/>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9E2A36EF-FD4D-4BC1-F426-9CF538514923}"/>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86A159CE-FD47-F04D-D91C-5C4BB85D94B7}"/>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D7DF8058-CC65-C0DE-02FD-A3F4E1682B87}"/>
              </a:ext>
              <a:ext uri="{C183D7F6-B498-43B3-948B-1728B52AA6E4}">
                <adec:decorative xmlns:adec="http://schemas.microsoft.com/office/drawing/2017/decorative" val="1"/>
              </a:ext>
            </a:extLst>
          </p:cNvPr>
          <p:cNvSpPr/>
          <p:nvPr/>
        </p:nvSpPr>
        <p:spPr>
          <a:xfrm>
            <a:off x="707186" y="1629871"/>
            <a:ext cx="3693840" cy="354048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Ingest customer communication data from email, chat logs, calls, call recordings transcripts, etc.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Omni channel interaction enablement (email, chat, call, shared documents)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PII required encryption from previous sales conversations (e.g., customer name, call recording transcripts, chat logs, emails etc.)</a:t>
            </a: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Scenario libraries and training scripts (DOC, TXT)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Scoring framework or rubric (CSV, XLSX)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Data (.msg/.txt,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CTI systems for Calls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Knowledge content – optional (PDF, Doc, HTML)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Previous training materials (PDF, Doc/HTML)</a:t>
            </a:r>
          </a:p>
        </p:txBody>
      </p:sp>
      <p:sp>
        <p:nvSpPr>
          <p:cNvPr id="94" name="TextBox 93">
            <a:extLst>
              <a:ext uri="{FF2B5EF4-FFF2-40B4-BE49-F238E27FC236}">
                <a16:creationId xmlns:a16="http://schemas.microsoft.com/office/drawing/2014/main" id="{80A7515D-65E1-CFF2-F959-6345BE5EC89F}"/>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F953C999-C818-6B9B-3D15-CF8051A47EC7}"/>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83876E79-309D-54C5-65DB-020C3CD2C013}"/>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9FEEA8EA-0CB7-0DEB-CA27-164B36565708}"/>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6D4BCC95-63BB-5B10-3193-8A76BCAE542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2F37AB8C-F0E4-416D-68DB-93C80FE61D86}"/>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A34E0D73-570E-334A-2F75-FEA07266D3D6}"/>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274EA968-B972-E47C-13C7-7C6B0805EEC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8A751018-9821-BBF5-9175-4E965422CA19}"/>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3FFDE6D6-CAA7-DF8F-55B3-EA1899CDFD42}"/>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861680B1-C2B2-CC3E-511E-3028C1D41F39}"/>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67D0E28D-D9E8-CF21-73A9-ED9D09BA5642}"/>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A43E020C-C2D4-E9AC-659C-3880E2BC5E6E}"/>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7DDAE704-F7C7-7442-72D0-D70B5BE3F798}"/>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09F5C9ED-70F0-2EAE-6A61-6EE4FA963D00}"/>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F47322A6-F36E-5CE5-8652-A0B7685D20D8}"/>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F400BED5-7931-B475-C275-D475CE0BAAAE}"/>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2ED5D55C-7BEE-7701-CCFF-5CEDA74C861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0A1C2941-D148-2615-7FEE-43C29B1DEAF5}"/>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CB38D93C-1AAE-6FF1-0A93-6D225C43C7B1}"/>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8FF109E2-C32B-15D8-711A-C4571656F56B}"/>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B0AEA623-1995-3B5A-EDB3-260B304C2798}"/>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B5120EC2-EA08-E133-1338-383283A0BD9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E8CC5E59-EDDB-38E6-F615-D121130047DA}"/>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704446AF-A37E-9F13-EA87-C19DF9DDE433}"/>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C13B4A8A-8650-46E0-7AE5-5B577D69FFF0}"/>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BDEAFDE2-22A2-0900-EBEF-679EC0902C32}"/>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7C92B7DC-3D69-794D-6988-7BD0B2CDFFE5}"/>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A570F237-EC37-8603-9AEE-718F795B2383}"/>
              </a:ext>
              <a:ext uri="{C183D7F6-B498-43B3-948B-1728B52AA6E4}">
                <adec:decorative xmlns:adec="http://schemas.microsoft.com/office/drawing/2017/decorative" val="1"/>
              </a:ext>
            </a:extLst>
          </p:cNvPr>
          <p:cNvCxnSpPr>
            <a:cxnSpLocks/>
            <a:stCxn id="288" idx="1"/>
          </p:cNvCxnSpPr>
          <p:nvPr/>
        </p:nvCxnSpPr>
        <p:spPr>
          <a:xfrm flipH="1" flipV="1">
            <a:off x="8648806" y="5437319"/>
            <a:ext cx="844582" cy="1906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B8DE0228-CD12-DCD5-7F2D-3C339B283F28}"/>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SALES FUNCTION</a:t>
            </a:r>
          </a:p>
        </p:txBody>
      </p:sp>
      <p:sp>
        <p:nvSpPr>
          <p:cNvPr id="6" name="Google Shape;163;p22">
            <a:extLst>
              <a:ext uri="{FF2B5EF4-FFF2-40B4-BE49-F238E27FC236}">
                <a16:creationId xmlns:a16="http://schemas.microsoft.com/office/drawing/2014/main" id="{D53506A4-FCB5-B8F1-881E-811039ED6944}"/>
              </a:ext>
            </a:extLst>
          </p:cNvPr>
          <p:cNvSpPr>
            <a:spLocks noGrp="1"/>
          </p:cNvSpPr>
          <p:nvPr>
            <p:ph type="title" idx="4294967295"/>
          </p:nvPr>
        </p:nvSpPr>
        <p:spPr>
          <a:xfrm>
            <a:off x="695995" y="710974"/>
            <a:ext cx="5956178"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Conversation Simulation Training Tool</a:t>
            </a:r>
          </a:p>
        </p:txBody>
      </p:sp>
      <p:sp>
        <p:nvSpPr>
          <p:cNvPr id="9" name="TextBox 8">
            <a:extLst>
              <a:ext uri="{FF2B5EF4-FFF2-40B4-BE49-F238E27FC236}">
                <a16:creationId xmlns:a16="http://schemas.microsoft.com/office/drawing/2014/main" id="{CA1B4A4B-65FE-F46D-0451-F737387BD6F5}"/>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Enhance sales performance through AI-driven conversation training simulations for sales</a:t>
            </a:r>
          </a:p>
        </p:txBody>
      </p:sp>
      <p:sp>
        <p:nvSpPr>
          <p:cNvPr id="173" name="TextBox 172">
            <a:extLst>
              <a:ext uri="{FF2B5EF4-FFF2-40B4-BE49-F238E27FC236}">
                <a16:creationId xmlns:a16="http://schemas.microsoft.com/office/drawing/2014/main" id="{2F4AB1F5-F4AD-1F48-39AB-8AA128040DCD}"/>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104275D9-928A-81C5-4627-3DD5E010FB1F}"/>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332637D5-51E9-A8BF-5F67-B9A3E9D17B06}"/>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5B08573A-AE35-9144-515E-119330431B80}"/>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E6E3E3C0-092E-39F7-2D35-DCC83D7D2683}"/>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41F3B72C-E213-1BD7-D0F8-85D310E47216}"/>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A486152E-41E7-E1B7-DF27-3D1D3DC9DE09}"/>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869890E7-04AA-97E9-CB49-3DA79827FA84}"/>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43A31F8D-6C14-98C0-AEB6-FEE78E9D7B07}"/>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56D57DD9-645B-1DB3-E9E7-0C904A210E74}"/>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C4445EBE-22F2-ADC0-2525-38DA5CE3EFE8}"/>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45A01352-498B-D5EB-9AD3-580F5E97FB9E}"/>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E948CBCD-EE24-98CF-2A6E-55CDCE662694}"/>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1F3B6834-3588-40AA-DFC9-5621BA75D15F}"/>
              </a:ext>
              <a:ext uri="{C183D7F6-B498-43B3-948B-1728B52AA6E4}">
                <adec:decorative xmlns:adec="http://schemas.microsoft.com/office/drawing/2017/decorative" val="1"/>
              </a:ext>
            </a:extLst>
          </p:cNvPr>
          <p:cNvSpPr/>
          <p:nvPr/>
        </p:nvSpPr>
        <p:spPr>
          <a:xfrm>
            <a:off x="9493388" y="5391283"/>
            <a:ext cx="1506285" cy="47345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87194504-807B-5163-BD04-9CB11B92BF36}"/>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customer / contact information) </a:t>
            </a:r>
          </a:p>
        </p:txBody>
      </p:sp>
      <p:sp>
        <p:nvSpPr>
          <p:cNvPr id="290" name="Rounded Rectangle 289">
            <a:extLst>
              <a:ext uri="{FF2B5EF4-FFF2-40B4-BE49-F238E27FC236}">
                <a16:creationId xmlns:a16="http://schemas.microsoft.com/office/drawing/2014/main" id="{B767E684-0797-46B2-CA14-282FA698D19A}"/>
              </a:ext>
              <a:ext uri="{C183D7F6-B498-43B3-948B-1728B52AA6E4}">
                <adec:decorative xmlns:adec="http://schemas.microsoft.com/office/drawing/2017/decorative" val="1"/>
              </a:ext>
            </a:extLst>
          </p:cNvPr>
          <p:cNvSpPr/>
          <p:nvPr/>
        </p:nvSpPr>
        <p:spPr>
          <a:xfrm>
            <a:off x="9528192" y="4313133"/>
            <a:ext cx="1439290" cy="486400"/>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Communication Pattern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previous communication patterns)</a:t>
            </a:r>
          </a:p>
        </p:txBody>
      </p:sp>
      <p:sp>
        <p:nvSpPr>
          <p:cNvPr id="291" name="Rounded Rectangle 290">
            <a:extLst>
              <a:ext uri="{FF2B5EF4-FFF2-40B4-BE49-F238E27FC236}">
                <a16:creationId xmlns:a16="http://schemas.microsoft.com/office/drawing/2014/main" id="{190E508A-D8A0-D21A-E6D0-D1083546814D}"/>
              </a:ext>
              <a:ext uri="{C183D7F6-B498-43B3-948B-1728B52AA6E4}">
                <adec:decorative xmlns:adec="http://schemas.microsoft.com/office/drawing/2017/decorative" val="1"/>
              </a:ext>
            </a:extLst>
          </p:cNvPr>
          <p:cNvSpPr/>
          <p:nvPr/>
        </p:nvSpPr>
        <p:spPr>
          <a:xfrm>
            <a:off x="9528192" y="4823496"/>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Training Strategy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 different training simulation based on       the analysis report to train Sales Team)</a:t>
            </a:r>
          </a:p>
        </p:txBody>
      </p:sp>
      <p:sp>
        <p:nvSpPr>
          <p:cNvPr id="293" name="Rounded Rectangle 292">
            <a:extLst>
              <a:ext uri="{FF2B5EF4-FFF2-40B4-BE49-F238E27FC236}">
                <a16:creationId xmlns:a16="http://schemas.microsoft.com/office/drawing/2014/main" id="{9CF93563-8F74-1996-E5FF-27F6AF26538D}"/>
              </a:ext>
              <a:ext uri="{C183D7F6-B498-43B3-948B-1728B52AA6E4}">
                <adec:decorative xmlns:adec="http://schemas.microsoft.com/office/drawing/2017/decorative" val="1"/>
              </a:ext>
            </a:extLst>
          </p:cNvPr>
          <p:cNvSpPr/>
          <p:nvPr/>
        </p:nvSpPr>
        <p:spPr>
          <a:xfrm>
            <a:off x="9528192" y="54373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6E50BE2F-D4D7-4EDB-E5DE-7CA5CDF13D0D}"/>
              </a:ext>
              <a:ext uri="{C183D7F6-B498-43B3-948B-1728B52AA6E4}">
                <adec:decorative xmlns:adec="http://schemas.microsoft.com/office/drawing/2017/decorative" val="1"/>
              </a:ext>
            </a:extLst>
          </p:cNvPr>
          <p:cNvSpPr/>
          <p:nvPr/>
        </p:nvSpPr>
        <p:spPr>
          <a:xfrm>
            <a:off x="9528192" y="55714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D0B5FE49-D1D5-E748-A50F-9C6BF3726363}"/>
              </a:ext>
              <a:ext uri="{C183D7F6-B498-43B3-948B-1728B52AA6E4}">
                <adec:decorative xmlns:adec="http://schemas.microsoft.com/office/drawing/2017/decorative" val="1"/>
              </a:ext>
            </a:extLst>
          </p:cNvPr>
          <p:cNvSpPr/>
          <p:nvPr/>
        </p:nvSpPr>
        <p:spPr>
          <a:xfrm>
            <a:off x="9528192" y="57126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
            <a:extLst>
              <a:ext uri="{FF2B5EF4-FFF2-40B4-BE49-F238E27FC236}">
                <a16:creationId xmlns:a16="http://schemas.microsoft.com/office/drawing/2014/main" id="{6A19F00A-FB5F-DFB5-050C-E79C5B150BB6}"/>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Sales and Marketing Team</a:t>
            </a:r>
          </a:p>
        </p:txBody>
      </p:sp>
      <p:pic>
        <p:nvPicPr>
          <p:cNvPr id="4" name="Graphic 3">
            <a:extLst>
              <a:ext uri="{FF2B5EF4-FFF2-40B4-BE49-F238E27FC236}">
                <a16:creationId xmlns:a16="http://schemas.microsoft.com/office/drawing/2014/main" id="{8FD88437-F82C-0720-93CB-6475B86E5E4F}"/>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1964" y="1761689"/>
            <a:ext cx="154417" cy="134099"/>
          </a:xfrm>
          <a:prstGeom prst="rect">
            <a:avLst/>
          </a:prstGeom>
        </p:spPr>
      </p:pic>
      <p:sp>
        <p:nvSpPr>
          <p:cNvPr id="13" name="Rounded Rectangle 19">
            <a:extLst>
              <a:ext uri="{FF2B5EF4-FFF2-40B4-BE49-F238E27FC236}">
                <a16:creationId xmlns:a16="http://schemas.microsoft.com/office/drawing/2014/main" id="{544C75CD-3034-A3FE-74D4-82219F40E611}"/>
              </a:ext>
              <a:ext uri="{C183D7F6-B498-43B3-948B-1728B52AA6E4}">
                <adec:decorative xmlns:adec="http://schemas.microsoft.com/office/drawing/2017/decorative" val="1"/>
              </a:ext>
            </a:extLst>
          </p:cNvPr>
          <p:cNvSpPr/>
          <p:nvPr/>
        </p:nvSpPr>
        <p:spPr>
          <a:xfrm>
            <a:off x="695993" y="5220006"/>
            <a:ext cx="3705033" cy="5289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5CF7DB94-5D3C-57DD-7095-A3F297232723}"/>
              </a:ext>
              <a:ext uri="{C183D7F6-B498-43B3-948B-1728B52AA6E4}">
                <adec:decorative xmlns:adec="http://schemas.microsoft.com/office/drawing/2017/decorative" val="1"/>
              </a:ext>
            </a:extLst>
          </p:cNvPr>
          <p:cNvSpPr txBox="1"/>
          <p:nvPr/>
        </p:nvSpPr>
        <p:spPr>
          <a:xfrm>
            <a:off x="740798" y="5269062"/>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24" name="TextBox 23">
            <a:extLst>
              <a:ext uri="{FF2B5EF4-FFF2-40B4-BE49-F238E27FC236}">
                <a16:creationId xmlns:a16="http://schemas.microsoft.com/office/drawing/2014/main" id="{803C5CA8-81CF-0E20-401E-0345EFE4519D}"/>
              </a:ext>
              <a:ext uri="{C183D7F6-B498-43B3-948B-1728B52AA6E4}">
                <adec:decorative xmlns:adec="http://schemas.microsoft.com/office/drawing/2017/decorative" val="1"/>
              </a:ext>
            </a:extLst>
          </p:cNvPr>
          <p:cNvSpPr txBox="1"/>
          <p:nvPr/>
        </p:nvSpPr>
        <p:spPr>
          <a:xfrm>
            <a:off x="2076802" y="5373064"/>
            <a:ext cx="2298101" cy="22288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Market Landscape Research Agent</a:t>
            </a:r>
          </a:p>
        </p:txBody>
      </p:sp>
      <p:sp>
        <p:nvSpPr>
          <p:cNvPr id="25" name="Rounded Rectangle 19">
            <a:extLst>
              <a:ext uri="{FF2B5EF4-FFF2-40B4-BE49-F238E27FC236}">
                <a16:creationId xmlns:a16="http://schemas.microsoft.com/office/drawing/2014/main" id="{377D0813-3E09-DAE2-40E9-F1374E73D6A8}"/>
              </a:ext>
              <a:ext uri="{C183D7F6-B498-43B3-948B-1728B52AA6E4}">
                <adec:decorative xmlns:adec="http://schemas.microsoft.com/office/drawing/2017/decorative" val="1"/>
              </a:ext>
            </a:extLst>
          </p:cNvPr>
          <p:cNvSpPr/>
          <p:nvPr/>
        </p:nvSpPr>
        <p:spPr>
          <a:xfrm>
            <a:off x="695993" y="5803072"/>
            <a:ext cx="3705033" cy="711609"/>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Access to historical omnichannel communication logs, training materials, and performance scoring frameworks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learning and development workflows for simulation-based training and sales enablement</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Tree>
    <p:extLst>
      <p:ext uri="{BB962C8B-B14F-4D97-AF65-F5344CB8AC3E}">
        <p14:creationId xmlns:p14="http://schemas.microsoft.com/office/powerpoint/2010/main" val="20369241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6F1F-6C9D-5755-3665-11C5CD296687}"/>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9ABD5C6A-CDEF-1DED-C99F-696F1DCBD6B4}"/>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Marketing scenarios</a:t>
            </a:r>
            <a:endParaRPr kumimoji="0" lang="en-US" sz="3200" b="0" i="0" u="none" strike="noStrike" kern="1200" cap="none" spc="0" normalizeH="0" baseline="0" noProof="0">
              <a:ln>
                <a:noFill/>
              </a:ln>
              <a:solidFill>
                <a:srgbClr val="000000"/>
              </a:solidFill>
              <a:effectLst/>
              <a:uLnTx/>
              <a:uFillTx/>
              <a:latin typeface="Segoe Sans Display Semibold"/>
              <a:cs typeface="Helvetica Neue"/>
              <a:sym typeface="Helvetica Neue"/>
            </a:endParaRPr>
          </a:p>
        </p:txBody>
      </p:sp>
      <p:sp>
        <p:nvSpPr>
          <p:cNvPr id="78" name="TextBox 77">
            <a:extLst>
              <a:ext uri="{FF2B5EF4-FFF2-40B4-BE49-F238E27FC236}">
                <a16:creationId xmlns:a16="http://schemas.microsoft.com/office/drawing/2014/main" id="{53B0679E-6BE8-4455-9945-9EAB256B8ADF}"/>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3A5B9DAB-AC41-53CA-60EB-D6E17566065A}"/>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99429C0D-28C3-6943-4538-F74028870DE2}"/>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E3F0F290-2B51-169D-B49D-9E9539323955}"/>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C19F9829-AF46-4E3E-2EF0-AC4FA3F64152}"/>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2DE09D41-E853-E7F1-4D42-3C179BB5D433}"/>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8AF7B87C-9520-B581-A3F5-E54CDAA50938}"/>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1D9C0F71-07D4-909A-53A3-99FFDFEC6D35}"/>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695D34E1-E74F-F2D5-3FE3-F2596C207B97}"/>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42D6F29A-B8BB-19EC-A83E-DEC8C55D4A9A}"/>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D0CF3F68-BA58-63D1-CBEC-7CD4C9B6CCCB}"/>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586D5A2A-2CCF-C7B2-CCC7-F744A46D3079}"/>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73237E12-E5D6-19C0-0422-061923A79E13}"/>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260CD5BE-5E52-9592-3396-17BCCC2BAF14}"/>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82F8A2D0-F94B-DC0C-CFBD-C9F69B341C2A}"/>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2C6A331C-2958-07A2-3528-6B555719DA2B}"/>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774E4B80-1178-83BD-94B3-F07C9EB6D6CA}"/>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D2905CF6-13F2-6534-C374-6A079E6FAA87}"/>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2D413A02-085A-1C3E-D72A-2B9CD62E71C7}"/>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869C3FC1-2CF6-DC31-1E79-16EC51142143}"/>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9629741A-0BE0-CFBB-CD19-F8FF694EA17B}"/>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29E9F66C-19A1-291C-916F-22085789AF86}"/>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CAA8F2B2-092A-C2D6-A114-D4F69639E2D5}"/>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9DF4C2EB-10B7-570D-8111-9D0B1BFFE794}"/>
                  </a:ext>
                </a:extLst>
              </p:cNvPr>
              <p:cNvSpPr/>
              <p:nvPr/>
            </p:nvSpPr>
            <p:spPr bwMode="auto">
              <a:xfrm>
                <a:off x="10272825" y="849158"/>
                <a:ext cx="108000" cy="108000"/>
              </a:xfrm>
              <a:prstGeom prst="ellipse">
                <a:avLst/>
              </a:prstGeom>
              <a:solidFill>
                <a:srgbClr val="005A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368C7223-F5CB-B117-9935-1C273523E2DB}"/>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1BB9C2CD-5CA1-8304-1507-FE2EAA795763}"/>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DD6F02FB-97FD-0D64-6CD6-280CDDA0EB1B}"/>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9D92CB1C-4DE7-7547-4E1C-F2E6E06FD6BB}"/>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E965267F-94C2-2DA1-5D19-0E5845BE00EA}"/>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C74C8496-836D-8CFF-2E4C-CD245467E54C}"/>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905C623E-2310-C5EB-2701-C31358225E14}"/>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AFF43C45-7A05-DB5E-E765-936499E74009}"/>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l"/>
                      <a:r>
                        <a:rPr lang="en-US" b="1" i="0">
                          <a:latin typeface="Segoe Sans Display Semibold"/>
                          <a:cs typeface="Segoe Sans Display Semibold"/>
                        </a:rPr>
                        <a:t>Scenarios to explore</a:t>
                      </a:r>
                      <a:endParaRPr lang="en-IN" b="1" i="0">
                        <a:latin typeface="Segoe Sans Display Semibold" pitchFamily="2" charset="0"/>
                        <a:cs typeface="Segoe Sans Display Semibold"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dirty="0">
                          <a:solidFill>
                            <a:schemeClr val="bg1"/>
                          </a:solidFill>
                          <a:latin typeface="Segoe Sans Display"/>
                          <a:cs typeface="Segoe Sans Display"/>
                        </a:rPr>
                        <a:t>01</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0" dirty="0">
                          <a:solidFill>
                            <a:srgbClr val="000000"/>
                          </a:solidFill>
                          <a:latin typeface="Segoe Sans Display" pitchFamily="2" charset="0"/>
                          <a:ea typeface="DM Sans 14pt ExtraLight"/>
                          <a:cs typeface="Segoe Sans Display" pitchFamily="2" charset="0"/>
                          <a:sym typeface="DM Sans ExtraLight"/>
                        </a:rPr>
                        <a:t>Market Research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dirty="0">
                          <a:solidFill>
                            <a:schemeClr val="bg1"/>
                          </a:solidFill>
                          <a:latin typeface="Segoe Sans Display"/>
                          <a:cs typeface="Segoe Sans Display"/>
                        </a:rPr>
                        <a:t>02</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noProof="0" dirty="0">
                          <a:latin typeface="Segoe Sans Display" pitchFamily="2" charset="0"/>
                          <a:cs typeface="Segoe Sans Display" pitchFamily="2" charset="0"/>
                        </a:rPr>
                        <a:t>Marketing Brief Creation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dirty="0">
                          <a:solidFill>
                            <a:schemeClr val="bg1"/>
                          </a:solidFill>
                          <a:latin typeface="Segoe Sans Display"/>
                          <a:cs typeface="Segoe Sans Display"/>
                        </a:rPr>
                        <a:t>03</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5A9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spc="0" dirty="0">
                          <a:ln>
                            <a:noFill/>
                          </a:ln>
                          <a:solidFill>
                            <a:srgbClr val="000000"/>
                          </a:solidFill>
                          <a:ea typeface="+mj-lt"/>
                          <a:cs typeface="+mj-lt"/>
                          <a:sym typeface="DM Sans ExtraLight"/>
                        </a:rPr>
                        <a:t>Campaign Performance Analysis &amp; Insights Agent</a:t>
                      </a:r>
                      <a:endParaRPr lang="en-US" sz="1200" b="0" i="0" noProof="0" dirty="0">
                        <a:latin typeface="Segoe Sans Display" pitchFamily="2" charset="0"/>
                        <a:cs typeface="Segoe Sans Display" pitchFamily="2" charset="0"/>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dirty="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5A9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noProof="0" dirty="0">
                          <a:latin typeface="Segoe Sans Display" pitchFamily="2" charset="0"/>
                          <a:cs typeface="Segoe Sans Display" pitchFamily="2" charset="0"/>
                        </a:rPr>
                        <a:t>Compliance Check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dirty="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noProof="0" dirty="0">
                          <a:latin typeface="Segoe Sans Display" pitchFamily="2" charset="0"/>
                          <a:cs typeface="Segoe Sans Display" pitchFamily="2" charset="0"/>
                        </a:rPr>
                        <a:t>Content Adaptation &amp; Localization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4" name="Oval 3">
            <a:extLst>
              <a:ext uri="{FF2B5EF4-FFF2-40B4-BE49-F238E27FC236}">
                <a16:creationId xmlns:a16="http://schemas.microsoft.com/office/drawing/2014/main" id="{BC1CDA0D-E3DD-4BEA-CB59-2E418D48E385}"/>
              </a:ext>
              <a:ext uri="{C183D7F6-B498-43B3-948B-1728B52AA6E4}">
                <adec:decorative xmlns:adec="http://schemas.microsoft.com/office/drawing/2017/decorative" val="1"/>
              </a:ext>
            </a:extLst>
          </p:cNvPr>
          <p:cNvSpPr/>
          <p:nvPr/>
        </p:nvSpPr>
        <p:spPr bwMode="auto">
          <a:xfrm>
            <a:off x="2851361" y="3187471"/>
            <a:ext cx="289262" cy="289262"/>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5" name="Oval 4">
            <a:extLst>
              <a:ext uri="{FF2B5EF4-FFF2-40B4-BE49-F238E27FC236}">
                <a16:creationId xmlns:a16="http://schemas.microsoft.com/office/drawing/2014/main" id="{8E87D92E-73A1-F283-4373-A0A96C7606F6}"/>
              </a:ext>
              <a:ext uri="{C183D7F6-B498-43B3-948B-1728B52AA6E4}">
                <adec:decorative xmlns:adec="http://schemas.microsoft.com/office/drawing/2017/decorative" val="1"/>
              </a:ext>
            </a:extLst>
          </p:cNvPr>
          <p:cNvSpPr/>
          <p:nvPr/>
        </p:nvSpPr>
        <p:spPr bwMode="auto">
          <a:xfrm>
            <a:off x="1472184" y="3164489"/>
            <a:ext cx="289262" cy="289262"/>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6" name="Oval 5">
            <a:extLst>
              <a:ext uri="{FF2B5EF4-FFF2-40B4-BE49-F238E27FC236}">
                <a16:creationId xmlns:a16="http://schemas.microsoft.com/office/drawing/2014/main" id="{AE9E8E8A-EE5E-10EE-A6E2-D557224D8896}"/>
              </a:ext>
              <a:ext uri="{C183D7F6-B498-43B3-948B-1728B52AA6E4}">
                <adec:decorative xmlns:adec="http://schemas.microsoft.com/office/drawing/2017/decorative" val="1"/>
              </a:ext>
            </a:extLst>
          </p:cNvPr>
          <p:cNvSpPr/>
          <p:nvPr/>
        </p:nvSpPr>
        <p:spPr bwMode="auto">
          <a:xfrm>
            <a:off x="2709967" y="2127943"/>
            <a:ext cx="289262" cy="289262"/>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7" name="Oval 6">
            <a:extLst>
              <a:ext uri="{FF2B5EF4-FFF2-40B4-BE49-F238E27FC236}">
                <a16:creationId xmlns:a16="http://schemas.microsoft.com/office/drawing/2014/main" id="{6A705B4B-D227-C879-D35E-F6E809420652}"/>
              </a:ext>
              <a:ext uri="{C183D7F6-B498-43B3-948B-1728B52AA6E4}">
                <adec:decorative xmlns:adec="http://schemas.microsoft.com/office/drawing/2017/decorative" val="1"/>
              </a:ext>
            </a:extLst>
          </p:cNvPr>
          <p:cNvSpPr/>
          <p:nvPr/>
        </p:nvSpPr>
        <p:spPr bwMode="auto">
          <a:xfrm>
            <a:off x="1472184" y="2127943"/>
            <a:ext cx="289262" cy="289262"/>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8" name="Oval 7">
            <a:extLst>
              <a:ext uri="{FF2B5EF4-FFF2-40B4-BE49-F238E27FC236}">
                <a16:creationId xmlns:a16="http://schemas.microsoft.com/office/drawing/2014/main" id="{C4F1428E-69FD-FBC8-2415-FEEDC0A3794F}"/>
              </a:ext>
              <a:ext uri="{C183D7F6-B498-43B3-948B-1728B52AA6E4}">
                <adec:decorative xmlns:adec="http://schemas.microsoft.com/office/drawing/2017/decorative" val="1"/>
              </a:ext>
            </a:extLst>
          </p:cNvPr>
          <p:cNvSpPr/>
          <p:nvPr/>
        </p:nvSpPr>
        <p:spPr bwMode="auto">
          <a:xfrm>
            <a:off x="3004799" y="2127943"/>
            <a:ext cx="289262" cy="289262"/>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Tree>
    <p:extLst>
      <p:ext uri="{BB962C8B-B14F-4D97-AF65-F5344CB8AC3E}">
        <p14:creationId xmlns:p14="http://schemas.microsoft.com/office/powerpoint/2010/main" val="264425441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D761B-2174-B961-A3C3-1F9A97047B68}"/>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28143BF2-EC2D-A21E-AE44-E4FF0B52164F}"/>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95962E56-1E6F-096B-5AA9-EBC67BDDE3CE}"/>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Marketing Managers</a:t>
            </a:r>
          </a:p>
        </p:txBody>
      </p:sp>
      <p:sp>
        <p:nvSpPr>
          <p:cNvPr id="54" name="Google Shape;516;p32">
            <a:extLst>
              <a:ext uri="{FF2B5EF4-FFF2-40B4-BE49-F238E27FC236}">
                <a16:creationId xmlns:a16="http://schemas.microsoft.com/office/drawing/2014/main" id="{4853F9EC-8D1C-3FAE-8CA9-594B45B43EF4}"/>
              </a:ext>
              <a:ext uri="{C183D7F6-B498-43B3-948B-1728B52AA6E4}">
                <adec:decorative xmlns:adec="http://schemas.microsoft.com/office/drawing/2017/decorative" val="1"/>
              </a:ext>
            </a:extLst>
          </p:cNvPr>
          <p:cNvSpPr/>
          <p:nvPr/>
        </p:nvSpPr>
        <p:spPr>
          <a:xfrm>
            <a:off x="10123065"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Product Managers</a:t>
            </a:r>
          </a:p>
        </p:txBody>
      </p:sp>
      <p:sp>
        <p:nvSpPr>
          <p:cNvPr id="42" name="Google Shape;516;p32">
            <a:extLst>
              <a:ext uri="{FF2B5EF4-FFF2-40B4-BE49-F238E27FC236}">
                <a16:creationId xmlns:a16="http://schemas.microsoft.com/office/drawing/2014/main" id="{5C6AFF98-4C9A-FF34-DD0E-D2364FBD4F65}"/>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Planning &amp; Insights Team</a:t>
            </a:r>
          </a:p>
        </p:txBody>
      </p:sp>
      <p:sp>
        <p:nvSpPr>
          <p:cNvPr id="46" name="Google Shape;516;p32">
            <a:extLst>
              <a:ext uri="{FF2B5EF4-FFF2-40B4-BE49-F238E27FC236}">
                <a16:creationId xmlns:a16="http://schemas.microsoft.com/office/drawing/2014/main" id="{A4E8B0BF-BDDC-BAAF-3F99-AA9FF2CA1992}"/>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Campaign Strategists</a:t>
            </a:r>
          </a:p>
        </p:txBody>
      </p:sp>
      <p:sp>
        <p:nvSpPr>
          <p:cNvPr id="12" name="Google Shape;498;p32">
            <a:extLst>
              <a:ext uri="{FF2B5EF4-FFF2-40B4-BE49-F238E27FC236}">
                <a16:creationId xmlns:a16="http://schemas.microsoft.com/office/drawing/2014/main" id="{106C734C-3DC6-7F4A-53D7-2C0B8055803B}"/>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Research processes are manual, delayed, and inconsistent, resulting in slower insights,  missed trends, and inefficient decision-making</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18AC548B-E0B7-6BFB-859B-65C02B2D198E}"/>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4782B361-287B-B1B1-4917-ECA1A9788D86}"/>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Research data is collected manually, leading to delays in insights generation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Difficulty in analyzing unstructured data like social media conversations, market performance trends, and customer behavior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Inconsistent insights limit marketers’ ability to adapt strategies in real-time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Lack of proactive identification of emerging trends and competitive movements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72431EE2-CC90-0A37-543A-249EB128FE6A}"/>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3745A97F-4084-3AA1-14E2-7815CC1433F3}"/>
              </a:ext>
              <a:ext uri="{C183D7F6-B498-43B3-948B-1728B52AA6E4}">
                <adec:decorative xmlns:adec="http://schemas.microsoft.com/office/drawing/2017/decorative" val="1"/>
              </a:ext>
            </a:extLst>
          </p:cNvPr>
          <p:cNvSpPr/>
          <p:nvPr/>
        </p:nvSpPr>
        <p:spPr>
          <a:xfrm>
            <a:off x="6248885" y="2233079"/>
            <a:ext cx="2066440" cy="119592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Synthesizes data from social media platforms, 3P research reports, customer sentiment analysis, and competitor insights to construct a comprehensive market view for strategic marketing decisions</a:t>
            </a:r>
          </a:p>
        </p:txBody>
      </p:sp>
      <p:sp>
        <p:nvSpPr>
          <p:cNvPr id="20" name="Google Shape;523;p32">
            <a:extLst>
              <a:ext uri="{FF2B5EF4-FFF2-40B4-BE49-F238E27FC236}">
                <a16:creationId xmlns:a16="http://schemas.microsoft.com/office/drawing/2014/main" id="{11658CF3-618F-1BAB-7438-8B27A62F75EF}"/>
              </a:ext>
              <a:ext uri="{C183D7F6-B498-43B3-948B-1728B52AA6E4}">
                <adec:decorative xmlns:adec="http://schemas.microsoft.com/office/drawing/2017/decorative" val="1"/>
              </a:ext>
            </a:extLst>
          </p:cNvPr>
          <p:cNvSpPr/>
          <p:nvPr/>
        </p:nvSpPr>
        <p:spPr>
          <a:xfrm>
            <a:off x="6215591" y="4548606"/>
            <a:ext cx="2099734" cy="134378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Provides automated reports with insights on market trends, audience behaviors, competitor analysis, and cultural trends, along with actionable recommendations to inform campaign, content and creative strategies</a:t>
            </a:r>
          </a:p>
        </p:txBody>
      </p:sp>
      <p:sp>
        <p:nvSpPr>
          <p:cNvPr id="33" name="Google Shape;519;p32">
            <a:extLst>
              <a:ext uri="{FF2B5EF4-FFF2-40B4-BE49-F238E27FC236}">
                <a16:creationId xmlns:a16="http://schemas.microsoft.com/office/drawing/2014/main" id="{16EA26C4-5720-B00F-5D07-DAC99F652C9B}"/>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2599EB17-466F-5774-B575-B94EAEC11661}"/>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7DD40ED2-30AC-C755-0447-6045A119D1C7}"/>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4B6E732D-6550-F2FA-0FB3-8CFA32396003}"/>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AFAA5AC8-E5E5-436D-E2FA-4D4B5A9509B3}"/>
              </a:ext>
              <a:ext uri="{C183D7F6-B498-43B3-948B-1728B52AA6E4}">
                <adec:decorative xmlns:adec="http://schemas.microsoft.com/office/drawing/2017/decorative" val="1"/>
              </a:ext>
            </a:extLst>
          </p:cNvPr>
          <p:cNvSpPr/>
          <p:nvPr/>
        </p:nvSpPr>
        <p:spPr>
          <a:xfrm>
            <a:off x="6215591" y="3564435"/>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Identifies emerging trends, audience behaviors, and competitive shifts, enabling marketers to proactively adapt strategies</a:t>
            </a:r>
          </a:p>
        </p:txBody>
      </p:sp>
      <p:sp>
        <p:nvSpPr>
          <p:cNvPr id="30" name="Google Shape;115;p20">
            <a:extLst>
              <a:ext uri="{FF2B5EF4-FFF2-40B4-BE49-F238E27FC236}">
                <a16:creationId xmlns:a16="http://schemas.microsoft.com/office/drawing/2014/main" id="{A53DCB68-3B30-8271-1B94-05ED275B672B}"/>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31" name="Google Shape;163;p22">
            <a:extLst>
              <a:ext uri="{FF2B5EF4-FFF2-40B4-BE49-F238E27FC236}">
                <a16:creationId xmlns:a16="http://schemas.microsoft.com/office/drawing/2014/main" id="{A7C5B891-D03C-7C4D-6B9A-0A9F59E3926E}"/>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Market Research Assistant</a:t>
            </a:r>
          </a:p>
        </p:txBody>
      </p:sp>
      <p:sp>
        <p:nvSpPr>
          <p:cNvPr id="36" name="TextBox 35">
            <a:extLst>
              <a:ext uri="{FF2B5EF4-FFF2-40B4-BE49-F238E27FC236}">
                <a16:creationId xmlns:a16="http://schemas.microsoft.com/office/drawing/2014/main" id="{91612AF9-1331-171B-6031-8EF77471B39E}"/>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Collect and analyze structured and unstructured data from multiple sources to uncover market trends, audience insights, and competition insights</a:t>
            </a:r>
          </a:p>
        </p:txBody>
      </p:sp>
      <p:sp>
        <p:nvSpPr>
          <p:cNvPr id="37" name="Google Shape;498;p32">
            <a:extLst>
              <a:ext uri="{FF2B5EF4-FFF2-40B4-BE49-F238E27FC236}">
                <a16:creationId xmlns:a16="http://schemas.microsoft.com/office/drawing/2014/main" id="{A185A224-8899-1833-83AB-D0DDE946C53B}"/>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Research and insights generation is AI-driven, accelerating data analysis, identifying key trends, and delivering actionable recommendations for improved marketing strategies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9D9C2242-64DC-FB29-C421-F86F02BE23A7}"/>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BF241F33-9382-300C-8D5A-E410CD840297}"/>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40% Decrease in Time to Insight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Faster identification of trends and insights</a:t>
            </a:r>
          </a:p>
        </p:txBody>
      </p:sp>
      <p:sp>
        <p:nvSpPr>
          <p:cNvPr id="48" name="Arrow: Up 56">
            <a:extLst>
              <a:ext uri="{FF2B5EF4-FFF2-40B4-BE49-F238E27FC236}">
                <a16:creationId xmlns:a16="http://schemas.microsoft.com/office/drawing/2014/main" id="{2ACAD24C-9B6F-DB2E-B8A3-0E16D43DBC9B}"/>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743311A9-4B94-0CC0-EB92-A8E5052BD459}"/>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20% Increased Speed to Product Market Fit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Accelerates insights that drive strategic marketing decisions</a:t>
            </a:r>
          </a:p>
        </p:txBody>
      </p:sp>
      <p:sp>
        <p:nvSpPr>
          <p:cNvPr id="50" name="Arrow: Up 56">
            <a:extLst>
              <a:ext uri="{FF2B5EF4-FFF2-40B4-BE49-F238E27FC236}">
                <a16:creationId xmlns:a16="http://schemas.microsoft.com/office/drawing/2014/main" id="{EE3C5311-FCB9-2B6F-FB2C-049E2401B066}"/>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10C83EB6-DE20-DEE9-37C1-4B840A57DB34}"/>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80% Reduction in Data Collection &amp; Processing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Automates data synthesis for faster insights.</a:t>
            </a:r>
          </a:p>
        </p:txBody>
      </p:sp>
      <p:sp>
        <p:nvSpPr>
          <p:cNvPr id="52" name="Arrow: Up 56">
            <a:extLst>
              <a:ext uri="{FF2B5EF4-FFF2-40B4-BE49-F238E27FC236}">
                <a16:creationId xmlns:a16="http://schemas.microsoft.com/office/drawing/2014/main" id="{3DD1EDD6-81E0-F4C0-0DF4-50454EC4ADC4}"/>
              </a:ext>
              <a:ext uri="{C183D7F6-B498-43B3-948B-1728B52AA6E4}">
                <adec:decorative xmlns:adec="http://schemas.microsoft.com/office/drawing/2017/decorative" val="1"/>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288645"/>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903D2-A65A-6423-169D-84D592815CBA}"/>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53FB4704-D11B-ACB9-C48E-457F368D21B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285" name="Rounded Rectangle 284">
            <a:extLst>
              <a:ext uri="{FF2B5EF4-FFF2-40B4-BE49-F238E27FC236}">
                <a16:creationId xmlns:a16="http://schemas.microsoft.com/office/drawing/2014/main" id="{FD88BAD5-E72F-5E32-38A5-92DB31A7C47E}"/>
              </a:ext>
              <a:ext uri="{C183D7F6-B498-43B3-948B-1728B52AA6E4}">
                <adec:decorative xmlns:adec="http://schemas.microsoft.com/office/drawing/2017/decorative" val="1"/>
              </a:ext>
            </a:extLst>
          </p:cNvPr>
          <p:cNvSpPr/>
          <p:nvPr/>
        </p:nvSpPr>
        <p:spPr>
          <a:xfrm>
            <a:off x="9493388" y="3922186"/>
            <a:ext cx="1506285" cy="1521502"/>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B6AF91F4-05A5-11C7-A1AD-3481B4509285}"/>
              </a:ext>
              <a:ext uri="{C183D7F6-B498-43B3-948B-1728B52AA6E4}">
                <adec:decorative xmlns:adec="http://schemas.microsoft.com/office/drawing/2017/decorative" val="1"/>
              </a:ext>
            </a:extLst>
          </p:cNvPr>
          <p:cNvSpPr/>
          <p:nvPr/>
        </p:nvSpPr>
        <p:spPr>
          <a:xfrm>
            <a:off x="9447718" y="3855886"/>
            <a:ext cx="1597625" cy="2210866"/>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DE04251E-3CF2-2D3F-C88F-E827E67D1F41}"/>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1DF990D7-C460-5F3E-3BE1-A24FE765899E}"/>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F6498B70-E684-5682-8FED-35A0366A958F}"/>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1BB48AA2-B4D2-C4FF-C86E-8DDA67E4092C}"/>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D68CF9D0-837D-73F7-C373-F078B01E110E}"/>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B459CC3D-870F-E867-28B1-E1B8A7BD202D}"/>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F10BEDFB-01CF-7560-0D36-D1611333D37A}"/>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0A99DB9E-398C-55A7-2271-AA72E8803B81}"/>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345807CC-C8EE-F045-07EF-C6BE52293762}"/>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7F841270-1CA3-1D05-6B71-FE32C96D84F0}"/>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AB751ED3-49D7-B422-71AE-82B73626125A}"/>
              </a:ext>
              <a:ext uri="{C183D7F6-B498-43B3-948B-1728B52AA6E4}">
                <adec:decorative xmlns:adec="http://schemas.microsoft.com/office/drawing/2017/decorative" val="1"/>
              </a:ext>
            </a:extLst>
          </p:cNvPr>
          <p:cNvSpPr/>
          <p:nvPr/>
        </p:nvSpPr>
        <p:spPr>
          <a:xfrm>
            <a:off x="707186" y="1629871"/>
            <a:ext cx="3693840" cy="380744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Ability to combine structured and unstructured data across multiple third-party research (Gartner,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ability to support dashboard or exportable report generation</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Market research platforms (GWI, Nielsen, Forrester,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Social listening data (Dynamic 365, Sprinklr, </a:t>
            </a:r>
            <a:r>
              <a:rPr kumimoji="0" lang="en-US" sz="105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sym typeface="DM Sans Light"/>
              </a:rPr>
              <a:t>Talkwalker</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Search trends data (e.g. SE Ranking, </a:t>
            </a:r>
            <a:r>
              <a:rPr kumimoji="0" lang="en-US" sz="105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sym typeface="DM Sans Light"/>
              </a:rPr>
              <a:t>Similarweb</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Web analytics tools (Microsoft clarity, Google analytics, adobe analytics, etc..)</a:t>
            </a:r>
          </a:p>
        </p:txBody>
      </p:sp>
      <p:sp>
        <p:nvSpPr>
          <p:cNvPr id="94" name="TextBox 93">
            <a:extLst>
              <a:ext uri="{FF2B5EF4-FFF2-40B4-BE49-F238E27FC236}">
                <a16:creationId xmlns:a16="http://schemas.microsoft.com/office/drawing/2014/main" id="{AE918B97-DE84-5ABF-DC7F-FFE71B53AFBA}"/>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340D74F4-C17D-EBD6-0C3E-7EE99B7BE7DF}"/>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FB0BFECE-C88E-0CBE-4B1B-C293F2C7F7CF}"/>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2F55357E-2E9A-217A-D266-C675CE20A031}"/>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5FED5D24-158D-9F59-2E14-DC0D5243D46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1BC8D119-85D1-CB85-39F5-196B67AFB84F}"/>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67CCB31D-D15F-19B0-109A-6651CDFDFE56}"/>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C522A452-BB5B-0B33-BF39-C618DFED330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EF0E01B7-353C-C26F-33A0-229BA3B5679F}"/>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85E10692-140A-B43D-1905-3CDA6EDD34DA}"/>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BCE36AD1-DB4E-790B-1F38-5700B3D3B4C0}"/>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F59C532F-096F-4BC6-C68B-2EAB4775EEF3}"/>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DD4FB2AB-D3E2-F4B1-5FEF-99880C1B3855}"/>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9E2EA252-C7ED-9661-28C4-1DB31BFA74F9}"/>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C1A5F3D0-506F-B293-8247-88B2CCA3D3B2}"/>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207E5CE8-C61D-F20D-E780-26AD938BB4DF}"/>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1ED70A14-CFDB-0AA9-744E-491F53F4792E}"/>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41A95961-CA65-E2C9-E5AA-82C1C00F1C0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95096AB9-D28A-15EB-2B6F-874573A306EC}"/>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383DECAE-0675-0B25-71EF-420BD87CEE5A}"/>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FE27CDD6-2CA0-6510-073A-E79D34E33F95}"/>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688D5186-48BB-A87A-20C3-16B936C0E5B3}"/>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45601DDC-6B98-775F-D34F-0A8DF74E66B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2EA915F3-55D9-6012-7F82-6195F605BBA6}"/>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460E6C32-D8CD-4B27-A145-54EEE42A030E}"/>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230A9B0B-1119-54EE-2964-EF43B8EFB00A}"/>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D09D1FFE-C8D3-D8F0-FB77-B35F88C3F887}"/>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812BA9E6-79C1-4CD2-ECCC-2CAE9E2D412F}"/>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8D82DC1F-4398-1979-CA6E-04081AACC07D}"/>
              </a:ext>
              <a:ext uri="{C183D7F6-B498-43B3-948B-1728B52AA6E4}">
                <adec:decorative xmlns:adec="http://schemas.microsoft.com/office/drawing/2017/decorative" val="1"/>
              </a:ext>
            </a:extLst>
          </p:cNvPr>
          <p:cNvCxnSpPr>
            <a:cxnSpLocks/>
            <a:stCxn id="288" idx="1"/>
          </p:cNvCxnSpPr>
          <p:nvPr/>
        </p:nvCxnSpPr>
        <p:spPr>
          <a:xfrm flipH="1" flipV="1">
            <a:off x="8574716" y="5437319"/>
            <a:ext cx="918672" cy="3145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6FD2BA3A-BAED-CEEA-E75A-00D0C60889F2}"/>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6" name="Google Shape;163;p22">
            <a:extLst>
              <a:ext uri="{FF2B5EF4-FFF2-40B4-BE49-F238E27FC236}">
                <a16:creationId xmlns:a16="http://schemas.microsoft.com/office/drawing/2014/main" id="{FFEB4F1E-F284-8548-6F53-9F39F8BAB923}"/>
              </a:ext>
            </a:extLst>
          </p:cNvPr>
          <p:cNvSpPr>
            <a:spLocks noGrp="1"/>
          </p:cNvSpPr>
          <p:nvPr>
            <p:ph type="title" idx="4294967295"/>
          </p:nvPr>
        </p:nvSpPr>
        <p:spPr>
          <a:xfrm>
            <a:off x="695995" y="710974"/>
            <a:ext cx="5956178"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Market Research Assistant</a:t>
            </a:r>
          </a:p>
        </p:txBody>
      </p:sp>
      <p:sp>
        <p:nvSpPr>
          <p:cNvPr id="9" name="TextBox 8">
            <a:extLst>
              <a:ext uri="{FF2B5EF4-FFF2-40B4-BE49-F238E27FC236}">
                <a16:creationId xmlns:a16="http://schemas.microsoft.com/office/drawing/2014/main" id="{2E9D10A2-3A4E-2090-C8B6-02CD4F66B1A5}"/>
              </a:ext>
            </a:extLst>
          </p:cNvPr>
          <p:cNvSpPr txBox="1"/>
          <p:nvPr/>
        </p:nvSpPr>
        <p:spPr>
          <a:xfrm>
            <a:off x="695994" y="1098881"/>
            <a:ext cx="109606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Collect and analyze structured and unstructured data from multiple sources to uncover market trends, audience insights, and competition insights</a:t>
            </a:r>
          </a:p>
        </p:txBody>
      </p:sp>
      <p:sp>
        <p:nvSpPr>
          <p:cNvPr id="173" name="TextBox 172">
            <a:extLst>
              <a:ext uri="{FF2B5EF4-FFF2-40B4-BE49-F238E27FC236}">
                <a16:creationId xmlns:a16="http://schemas.microsoft.com/office/drawing/2014/main" id="{182E2216-9BB4-A315-16A6-53215E809AFA}"/>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A12B44D2-E805-9ACE-F251-5C6139F36729}"/>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220E8264-3C93-F962-62A5-77881F087288}"/>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73C59071-5BBE-7A4F-FC71-5C7F4124C509}"/>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1AD3DC47-85E5-7DEC-9A21-D06EA9ED1C9A}"/>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040FD40C-2A85-8B50-ADEB-2D7D16C4E318}"/>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7ADC8841-8957-A29B-88C3-06731F81B573}"/>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6D2EA95C-2B23-F5F6-42C8-072B3615E85A}"/>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58D754DA-383A-41F1-F1D8-5650D226112B}"/>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4182CB6E-ABCD-7748-AF81-22805514616A}"/>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B0173F8D-C964-4A0F-EA08-A33A14916FD0}"/>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78F64500-FD7A-31BB-9B0D-75E342922D4D}"/>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FA60BF18-2AE7-0D89-9049-12B51397D53C}"/>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16DC852A-495C-7127-065D-5A47B3FD5A54}"/>
              </a:ext>
              <a:ext uri="{C183D7F6-B498-43B3-948B-1728B52AA6E4}">
                <adec:decorative xmlns:adec="http://schemas.microsoft.com/office/drawing/2017/decorative" val="1"/>
              </a:ext>
            </a:extLst>
          </p:cNvPr>
          <p:cNvSpPr/>
          <p:nvPr/>
        </p:nvSpPr>
        <p:spPr>
          <a:xfrm>
            <a:off x="9493388" y="5499001"/>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085712B7-751F-2EB0-3A9E-60CC45E20069}"/>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Collection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Data about market products and audience feedback to support in trend analysis) </a:t>
            </a:r>
          </a:p>
        </p:txBody>
      </p:sp>
      <p:sp>
        <p:nvSpPr>
          <p:cNvPr id="290" name="Rounded Rectangle 289">
            <a:extLst>
              <a:ext uri="{FF2B5EF4-FFF2-40B4-BE49-F238E27FC236}">
                <a16:creationId xmlns:a16="http://schemas.microsoft.com/office/drawing/2014/main" id="{5B9612D1-2AB2-855E-FE63-9F9650E14510}"/>
              </a:ext>
              <a:ext uri="{C183D7F6-B498-43B3-948B-1728B52AA6E4}">
                <adec:decorative xmlns:adec="http://schemas.microsoft.com/office/drawing/2017/decorative" val="1"/>
              </a:ext>
            </a:extLst>
          </p:cNvPr>
          <p:cNvSpPr/>
          <p:nvPr/>
        </p:nvSpPr>
        <p:spPr>
          <a:xfrm>
            <a:off x="9528192" y="431313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Market Insight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gathered latest market update and     produce trends  )</a:t>
            </a:r>
          </a:p>
        </p:txBody>
      </p:sp>
      <p:sp>
        <p:nvSpPr>
          <p:cNvPr id="291" name="Rounded Rectangle 290">
            <a:extLst>
              <a:ext uri="{FF2B5EF4-FFF2-40B4-BE49-F238E27FC236}">
                <a16:creationId xmlns:a16="http://schemas.microsoft.com/office/drawing/2014/main" id="{F141220D-8049-59CA-095F-5036D1FF7FB6}"/>
              </a:ext>
              <a:ext uri="{C183D7F6-B498-43B3-948B-1728B52AA6E4}">
                <adec:decorative xmlns:adec="http://schemas.microsoft.com/office/drawing/2017/decorative" val="1"/>
              </a:ext>
            </a:extLst>
          </p:cNvPr>
          <p:cNvSpPr/>
          <p:nvPr/>
        </p:nvSpPr>
        <p:spPr>
          <a:xfrm>
            <a:off x="9528192" y="4666134"/>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Audience Insight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(compare and analyze gathered latest audience update on market using given logic and produce trends matching with compliance )</a:t>
            </a:r>
          </a:p>
        </p:txBody>
      </p:sp>
      <p:sp>
        <p:nvSpPr>
          <p:cNvPr id="293" name="Rounded Rectangle 292">
            <a:extLst>
              <a:ext uri="{FF2B5EF4-FFF2-40B4-BE49-F238E27FC236}">
                <a16:creationId xmlns:a16="http://schemas.microsoft.com/office/drawing/2014/main" id="{DA0F1823-201A-69D8-074C-1B46AC6B08A7}"/>
              </a:ext>
              <a:ext uri="{C183D7F6-B498-43B3-948B-1728B52AA6E4}">
                <adec:decorative xmlns:adec="http://schemas.microsoft.com/office/drawing/2017/decorative" val="1"/>
              </a:ext>
            </a:extLst>
          </p:cNvPr>
          <p:cNvSpPr/>
          <p:nvPr/>
        </p:nvSpPr>
        <p:spPr>
          <a:xfrm>
            <a:off x="9528192" y="5545037"/>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BDF659D0-AD8C-0963-D0AE-37309A581DC6}"/>
              </a:ext>
              <a:ext uri="{C183D7F6-B498-43B3-948B-1728B52AA6E4}">
                <adec:decorative xmlns:adec="http://schemas.microsoft.com/office/drawing/2017/decorative" val="1"/>
              </a:ext>
            </a:extLst>
          </p:cNvPr>
          <p:cNvSpPr/>
          <p:nvPr/>
        </p:nvSpPr>
        <p:spPr>
          <a:xfrm>
            <a:off x="9528192" y="5679196"/>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FC1509BC-F864-FCD1-93B5-749A1E60726F}"/>
              </a:ext>
              <a:ext uri="{C183D7F6-B498-43B3-948B-1728B52AA6E4}">
                <adec:decorative xmlns:adec="http://schemas.microsoft.com/office/drawing/2017/decorative" val="1"/>
              </a:ext>
            </a:extLst>
          </p:cNvPr>
          <p:cNvSpPr/>
          <p:nvPr/>
        </p:nvSpPr>
        <p:spPr>
          <a:xfrm>
            <a:off x="9528192" y="5820416"/>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
            <a:extLst>
              <a:ext uri="{FF2B5EF4-FFF2-40B4-BE49-F238E27FC236}">
                <a16:creationId xmlns:a16="http://schemas.microsoft.com/office/drawing/2014/main" id="{423CE6D8-4569-FBF6-E6DE-115E62211241}"/>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Marketing Team, Compliance Team</a:t>
            </a:r>
          </a:p>
        </p:txBody>
      </p:sp>
      <p:pic>
        <p:nvPicPr>
          <p:cNvPr id="4" name="Graphic 3">
            <a:extLst>
              <a:ext uri="{FF2B5EF4-FFF2-40B4-BE49-F238E27FC236}">
                <a16:creationId xmlns:a16="http://schemas.microsoft.com/office/drawing/2014/main" id="{AE6551F9-160D-2BEF-BFA0-5B52C4F536E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5796" y="1761689"/>
            <a:ext cx="154417" cy="134099"/>
          </a:xfrm>
          <a:prstGeom prst="rect">
            <a:avLst/>
          </a:prstGeom>
        </p:spPr>
      </p:pic>
      <p:sp>
        <p:nvSpPr>
          <p:cNvPr id="24" name="Rounded Rectangle 19">
            <a:extLst>
              <a:ext uri="{FF2B5EF4-FFF2-40B4-BE49-F238E27FC236}">
                <a16:creationId xmlns:a16="http://schemas.microsoft.com/office/drawing/2014/main" id="{208C6489-836F-816B-5EAC-D2A76ABAE6C6}"/>
              </a:ext>
              <a:ext uri="{C183D7F6-B498-43B3-948B-1728B52AA6E4}">
                <adec:decorative xmlns:adec="http://schemas.microsoft.com/office/drawing/2017/decorative" val="1"/>
              </a:ext>
            </a:extLst>
          </p:cNvPr>
          <p:cNvSpPr/>
          <p:nvPr/>
        </p:nvSpPr>
        <p:spPr>
          <a:xfrm>
            <a:off x="695993" y="5536450"/>
            <a:ext cx="3705033" cy="7775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5" name="TextBox 24">
            <a:extLst>
              <a:ext uri="{FF2B5EF4-FFF2-40B4-BE49-F238E27FC236}">
                <a16:creationId xmlns:a16="http://schemas.microsoft.com/office/drawing/2014/main" id="{685AB9C3-A382-3746-D647-7D70D490E5C2}"/>
              </a:ext>
              <a:ext uri="{C183D7F6-B498-43B3-948B-1728B52AA6E4}">
                <adec:decorative xmlns:adec="http://schemas.microsoft.com/office/drawing/2017/decorative" val="1"/>
              </a:ext>
            </a:extLst>
          </p:cNvPr>
          <p:cNvSpPr txBox="1"/>
          <p:nvPr/>
        </p:nvSpPr>
        <p:spPr>
          <a:xfrm>
            <a:off x="740798" y="5726682"/>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3" name="TextBox 32">
            <a:extLst>
              <a:ext uri="{FF2B5EF4-FFF2-40B4-BE49-F238E27FC236}">
                <a16:creationId xmlns:a16="http://schemas.microsoft.com/office/drawing/2014/main" id="{D07C8C0E-D6BC-2AD1-3A1F-6CB19420F407}"/>
              </a:ext>
              <a:ext uri="{C183D7F6-B498-43B3-948B-1728B52AA6E4}">
                <adec:decorative xmlns:adec="http://schemas.microsoft.com/office/drawing/2017/decorative" val="1"/>
              </a:ext>
            </a:extLst>
          </p:cNvPr>
          <p:cNvSpPr txBox="1"/>
          <p:nvPr/>
        </p:nvSpPr>
        <p:spPr>
          <a:xfrm>
            <a:off x="2076802" y="5744945"/>
            <a:ext cx="2298101" cy="361574"/>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Real-time campaign performance analysis &amp; Optimization agent</a:t>
            </a:r>
          </a:p>
        </p:txBody>
      </p:sp>
      <p:sp>
        <p:nvSpPr>
          <p:cNvPr id="43" name="Rounded Rectangle 42">
            <a:extLst>
              <a:ext uri="{FF2B5EF4-FFF2-40B4-BE49-F238E27FC236}">
                <a16:creationId xmlns:a16="http://schemas.microsoft.com/office/drawing/2014/main" id="{711C526B-3184-34AA-85E8-3D927D9CCAF6}"/>
              </a:ext>
              <a:ext uri="{C183D7F6-B498-43B3-948B-1728B52AA6E4}">
                <adec:decorative xmlns:adec="http://schemas.microsoft.com/office/drawing/2017/decorative" val="1"/>
              </a:ext>
            </a:extLst>
          </p:cNvPr>
          <p:cNvSpPr/>
          <p:nvPr/>
        </p:nvSpPr>
        <p:spPr>
          <a:xfrm>
            <a:off x="9528192" y="507513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(Collect market and audience analysis report and share final consolidated report to marketing team)</a:t>
            </a:r>
          </a:p>
        </p:txBody>
      </p:sp>
    </p:spTree>
    <p:extLst>
      <p:ext uri="{BB962C8B-B14F-4D97-AF65-F5344CB8AC3E}">
        <p14:creationId xmlns:p14="http://schemas.microsoft.com/office/powerpoint/2010/main" val="12973739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EB133-9DEB-7FD3-66F0-EF694ADD7C26}"/>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3CDDDB24-5602-921B-5716-44DF127A11D5}"/>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77420FCD-4046-86F9-4401-A6D02F8C414C}"/>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Marketing Managers</a:t>
            </a:r>
          </a:p>
        </p:txBody>
      </p:sp>
      <p:sp>
        <p:nvSpPr>
          <p:cNvPr id="54" name="Google Shape;516;p32">
            <a:extLst>
              <a:ext uri="{FF2B5EF4-FFF2-40B4-BE49-F238E27FC236}">
                <a16:creationId xmlns:a16="http://schemas.microsoft.com/office/drawing/2014/main" id="{748892CF-57EB-1B67-511C-0843B4635A02}"/>
              </a:ext>
              <a:ext uri="{C183D7F6-B498-43B3-948B-1728B52AA6E4}">
                <adec:decorative xmlns:adec="http://schemas.microsoft.com/office/drawing/2017/decorative" val="1"/>
              </a:ext>
            </a:extLst>
          </p:cNvPr>
          <p:cNvSpPr/>
          <p:nvPr/>
        </p:nvSpPr>
        <p:spPr>
          <a:xfrm>
            <a:off x="10123065"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Campaign Performance Measurement &amp; Optimization team</a:t>
            </a:r>
          </a:p>
        </p:txBody>
      </p:sp>
      <p:sp>
        <p:nvSpPr>
          <p:cNvPr id="42" name="Google Shape;516;p32">
            <a:extLst>
              <a:ext uri="{FF2B5EF4-FFF2-40B4-BE49-F238E27FC236}">
                <a16:creationId xmlns:a16="http://schemas.microsoft.com/office/drawing/2014/main" id="{93006508-9C7B-7942-FCC3-853CE83C970A}"/>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Project Managers</a:t>
            </a:r>
          </a:p>
        </p:txBody>
      </p:sp>
      <p:sp>
        <p:nvSpPr>
          <p:cNvPr id="46" name="Google Shape;516;p32">
            <a:extLst>
              <a:ext uri="{FF2B5EF4-FFF2-40B4-BE49-F238E27FC236}">
                <a16:creationId xmlns:a16="http://schemas.microsoft.com/office/drawing/2014/main" id="{8CEED304-351C-8FB8-692D-E0CA14087AC7}"/>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Campaign Strategists</a:t>
            </a:r>
          </a:p>
        </p:txBody>
      </p:sp>
      <p:sp>
        <p:nvSpPr>
          <p:cNvPr id="12" name="Google Shape;498;p32">
            <a:extLst>
              <a:ext uri="{FF2B5EF4-FFF2-40B4-BE49-F238E27FC236}">
                <a16:creationId xmlns:a16="http://schemas.microsoft.com/office/drawing/2014/main" id="{3237CEBF-9FD0-1CA8-D30B-28A0E7ED3DF0}"/>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Marketing brief creation is  manual, delayed, and inconsistent, resulting in team misalignment, delays, and inefficiencies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B35BAA9D-1D96-75CB-811C-2B48563DC606}"/>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72051739-283A-7B85-0A58-86751F5D00B5}"/>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insights collection from multiple sources delays brief creation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entry of data into briefing templates takes time and leads to errors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Difficulty in consolidating insights from diverse sources such as social media trends, audience insights, competitor data, and customer behavior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Misalignment between teams due to inconsistent briefing formats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Time-consuming collaboration and feedback cycles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Lack of customization for stakeholder-specific needs resulting in unclear communication</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AAD2CE97-C15F-B916-7DF6-D3CE830F8620}"/>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C62F9586-9327-0F53-0571-1B2ECBCD55FA}"/>
              </a:ext>
              <a:ext uri="{C183D7F6-B498-43B3-948B-1728B52AA6E4}">
                <adec:decorative xmlns:adec="http://schemas.microsoft.com/office/drawing/2017/decorative" val="1"/>
              </a:ext>
            </a:extLst>
          </p:cNvPr>
          <p:cNvSpPr/>
          <p:nvPr/>
        </p:nvSpPr>
        <p:spPr>
          <a:xfrm>
            <a:off x="6248885" y="2233080"/>
            <a:ext cx="2066440" cy="106048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Gathers insights from internal data (CRM, past campaigns) and external sources (social trends, competitor analysis) to inform marketing briefs</a:t>
            </a:r>
          </a:p>
        </p:txBody>
      </p:sp>
      <p:sp>
        <p:nvSpPr>
          <p:cNvPr id="20" name="Google Shape;523;p32">
            <a:extLst>
              <a:ext uri="{FF2B5EF4-FFF2-40B4-BE49-F238E27FC236}">
                <a16:creationId xmlns:a16="http://schemas.microsoft.com/office/drawing/2014/main" id="{F93937FD-6265-024C-ED98-267AC31828B2}"/>
              </a:ext>
              <a:ext uri="{C183D7F6-B498-43B3-948B-1728B52AA6E4}">
                <adec:decorative xmlns:adec="http://schemas.microsoft.com/office/drawing/2017/decorative" val="1"/>
              </a:ext>
            </a:extLst>
          </p:cNvPr>
          <p:cNvSpPr/>
          <p:nvPr/>
        </p:nvSpPr>
        <p:spPr>
          <a:xfrm>
            <a:off x="6215591" y="4369435"/>
            <a:ext cx="2099734" cy="9570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Tailors briefs for marketing functions like creative, content, and campaign teams to align with their specific requirements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3" name="Google Shape;519;p32">
            <a:extLst>
              <a:ext uri="{FF2B5EF4-FFF2-40B4-BE49-F238E27FC236}">
                <a16:creationId xmlns:a16="http://schemas.microsoft.com/office/drawing/2014/main" id="{E6B80864-20F9-7C4E-588A-5471DABB2EAB}"/>
              </a:ext>
              <a:ext uri="{C183D7F6-B498-43B3-948B-1728B52AA6E4}">
                <adec:decorative xmlns:adec="http://schemas.microsoft.com/office/drawing/2017/decorative" val="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95D2CE34-DEA8-5C05-49C7-1F3BBE3E4B54}"/>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9A08125-7B00-BC15-F120-2AE6DDB153F6}"/>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79ACB08F-ACF5-416B-57F2-50BF7E4F762D}"/>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85A9ADCD-FB3C-82C6-850A-D265CC30AEA9}"/>
              </a:ext>
              <a:ext uri="{C183D7F6-B498-43B3-948B-1728B52AA6E4}">
                <adec:decorative xmlns:adec="http://schemas.microsoft.com/office/drawing/2017/decorative" val="1"/>
              </a:ext>
            </a:extLst>
          </p:cNvPr>
          <p:cNvSpPr/>
          <p:nvPr/>
        </p:nvSpPr>
        <p:spPr>
          <a:xfrm>
            <a:off x="6215591" y="3407132"/>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Generates marketing briefs using both predefined and customizable templates to meet unique needs of various marketing teams</a:t>
            </a:r>
          </a:p>
        </p:txBody>
      </p:sp>
      <p:sp>
        <p:nvSpPr>
          <p:cNvPr id="30" name="Google Shape;115;p20">
            <a:extLst>
              <a:ext uri="{FF2B5EF4-FFF2-40B4-BE49-F238E27FC236}">
                <a16:creationId xmlns:a16="http://schemas.microsoft.com/office/drawing/2014/main" id="{3D2A614E-61B7-BDB4-BF4C-F8078575E2A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31" name="Google Shape;163;p22">
            <a:extLst>
              <a:ext uri="{FF2B5EF4-FFF2-40B4-BE49-F238E27FC236}">
                <a16:creationId xmlns:a16="http://schemas.microsoft.com/office/drawing/2014/main" id="{9D953077-12BC-1CC5-F27F-D2FEEC14F01F}"/>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Marketing Brief Creation Agent</a:t>
            </a:r>
          </a:p>
        </p:txBody>
      </p:sp>
      <p:sp>
        <p:nvSpPr>
          <p:cNvPr id="36" name="TextBox 35">
            <a:extLst>
              <a:ext uri="{FF2B5EF4-FFF2-40B4-BE49-F238E27FC236}">
                <a16:creationId xmlns:a16="http://schemas.microsoft.com/office/drawing/2014/main" id="{82B9139F-E48F-98EC-EAB5-D55B511F58F3}"/>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Gather insights, tailor content, and ensure alignment across teams for effective strategy and execution</a:t>
            </a:r>
          </a:p>
        </p:txBody>
      </p:sp>
      <p:sp>
        <p:nvSpPr>
          <p:cNvPr id="37" name="Google Shape;498;p32">
            <a:extLst>
              <a:ext uri="{FF2B5EF4-FFF2-40B4-BE49-F238E27FC236}">
                <a16:creationId xmlns:a16="http://schemas.microsoft.com/office/drawing/2014/main" id="{1155B1B4-F3C3-E3E8-E70B-EF56F546568D}"/>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AI-driven marketing brief creation streamlines data collection, customizes briefs for different stakeholders, and enables real-time collaboration to improve clarity, alignment, and campaign execution</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1DC0DE3C-F09D-CF5B-5242-59992395BFD3}"/>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16637BB7-B053-7DBD-FD76-0D0AA666632A}"/>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Faster Brief Creation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Reduces time required to create and refine marketing briefs</a:t>
            </a:r>
          </a:p>
        </p:txBody>
      </p:sp>
      <p:sp>
        <p:nvSpPr>
          <p:cNvPr id="48" name="Arrow: Up 56">
            <a:extLst>
              <a:ext uri="{FF2B5EF4-FFF2-40B4-BE49-F238E27FC236}">
                <a16:creationId xmlns:a16="http://schemas.microsoft.com/office/drawing/2014/main" id="{63EB328C-02D7-E5C3-55DC-8B342AFADC8B}"/>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4E2A1C80-8725-DA84-E87F-255FE0016260}"/>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Improved Alignment Across Teams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Enhances collaboration by ensuring clear and consistent communication</a:t>
            </a:r>
          </a:p>
        </p:txBody>
      </p:sp>
      <p:sp>
        <p:nvSpPr>
          <p:cNvPr id="50" name="Arrow: Up 56">
            <a:extLst>
              <a:ext uri="{FF2B5EF4-FFF2-40B4-BE49-F238E27FC236}">
                <a16:creationId xmlns:a16="http://schemas.microsoft.com/office/drawing/2014/main" id="{74EBEBD0-0A2F-F326-7549-6B857221DF9E}"/>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8EBFA43F-5368-0404-7964-3ACC50F75862}"/>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Higher Efficiency in Campaign and Project Execution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Faster execution through streamlined briefing process</a:t>
            </a:r>
          </a:p>
        </p:txBody>
      </p:sp>
      <p:sp>
        <p:nvSpPr>
          <p:cNvPr id="52" name="Arrow: Up 56">
            <a:extLst>
              <a:ext uri="{FF2B5EF4-FFF2-40B4-BE49-F238E27FC236}">
                <a16:creationId xmlns:a16="http://schemas.microsoft.com/office/drawing/2014/main" id="{1308138C-E6DB-7DDC-B543-33465371C9EB}"/>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Google Shape;523;p32">
            <a:extLst>
              <a:ext uri="{FF2B5EF4-FFF2-40B4-BE49-F238E27FC236}">
                <a16:creationId xmlns:a16="http://schemas.microsoft.com/office/drawing/2014/main" id="{5E63197E-2DAD-52D5-878D-A4EDD6080F0C}"/>
              </a:ext>
              <a:ext uri="{C183D7F6-B498-43B3-948B-1728B52AA6E4}">
                <adec:decorative xmlns:adec="http://schemas.microsoft.com/office/drawing/2017/decorative" val="1"/>
              </a:ext>
            </a:extLst>
          </p:cNvPr>
          <p:cNvSpPr/>
          <p:nvPr/>
        </p:nvSpPr>
        <p:spPr>
          <a:xfrm>
            <a:off x="6215591" y="5440040"/>
            <a:ext cx="2099734" cy="9570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Tracks feedback from stakeholders and recommends updates to briefs by identifying gaps and missing details, tailored to the specific needs of functional areas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Tree>
    <p:extLst>
      <p:ext uri="{BB962C8B-B14F-4D97-AF65-F5344CB8AC3E}">
        <p14:creationId xmlns:p14="http://schemas.microsoft.com/office/powerpoint/2010/main" val="161698937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29077-D413-44BD-1BCC-823CC650B3B3}"/>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8DA6192E-5256-8F09-6FD9-9A3E72A7C5A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285" name="Rounded Rectangle 284">
            <a:extLst>
              <a:ext uri="{FF2B5EF4-FFF2-40B4-BE49-F238E27FC236}">
                <a16:creationId xmlns:a16="http://schemas.microsoft.com/office/drawing/2014/main" id="{1784EDA9-981F-E183-910F-368704236FFA}"/>
              </a:ext>
              <a:ext uri="{C183D7F6-B498-43B3-948B-1728B52AA6E4}">
                <adec:decorative xmlns:adec="http://schemas.microsoft.com/office/drawing/2017/decorative" val="1"/>
              </a:ext>
            </a:extLst>
          </p:cNvPr>
          <p:cNvSpPr/>
          <p:nvPr/>
        </p:nvSpPr>
        <p:spPr>
          <a:xfrm>
            <a:off x="9493388" y="3922186"/>
            <a:ext cx="1506285" cy="1521502"/>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0C750B69-DD52-204E-E541-A85DD3C53CB6}"/>
              </a:ext>
              <a:ext uri="{C183D7F6-B498-43B3-948B-1728B52AA6E4}">
                <adec:decorative xmlns:adec="http://schemas.microsoft.com/office/drawing/2017/decorative" val="1"/>
              </a:ext>
            </a:extLst>
          </p:cNvPr>
          <p:cNvSpPr/>
          <p:nvPr/>
        </p:nvSpPr>
        <p:spPr>
          <a:xfrm>
            <a:off x="9447718" y="3855886"/>
            <a:ext cx="1597625" cy="2210866"/>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ACAE9A96-4DFF-3448-2273-7832AB6F3DD3}"/>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96B1CAA5-3752-2F05-ADA8-0B9611E1BDC0}"/>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5E354B32-8E68-B793-3F9D-98C7E7B5864A}"/>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7D009D18-D878-9BD7-27AF-A5942A868275}"/>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1216D117-1215-6963-43E8-7A433338AFC9}"/>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DA7ED902-866D-691D-38A1-601517B327DA}"/>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0F38B206-8C85-939C-2876-9B27CEC8E7C6}"/>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965961AD-BAAE-E688-35B9-B87103263148}"/>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061EB905-E54A-AF6F-3EB7-4CEBAD332655}"/>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C9DB9123-6550-ED8A-2B7F-0544AF500A31}"/>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A6FEB188-84BF-E3DA-720E-71F8C8CB56E5}"/>
              </a:ext>
              <a:ext uri="{C183D7F6-B498-43B3-948B-1728B52AA6E4}">
                <adec:decorative xmlns:adec="http://schemas.microsoft.com/office/drawing/2017/decorative" val="1"/>
              </a:ext>
            </a:extLst>
          </p:cNvPr>
          <p:cNvSpPr/>
          <p:nvPr/>
        </p:nvSpPr>
        <p:spPr>
          <a:xfrm>
            <a:off x="707186" y="1629871"/>
            <a:ext cx="3693840" cy="354048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Ensure brief aligns with brand guidelines, logos, and messaging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access to historical brief repository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integration with external knowledge sources for industry/market insights (Gartner,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brand and messaging guidelines</a:t>
            </a: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Training on Brand and legal compliance documents (Specific to brand and industry)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Ingestion of pre-defined brief template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Historical briefs and feedback (CMS) (DOC, PDF,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External knowledge sources (Gartner, etc.) (PDF, HTML, DOCX (depending on publisher)</a:t>
            </a:r>
          </a:p>
        </p:txBody>
      </p:sp>
      <p:sp>
        <p:nvSpPr>
          <p:cNvPr id="94" name="TextBox 93">
            <a:extLst>
              <a:ext uri="{FF2B5EF4-FFF2-40B4-BE49-F238E27FC236}">
                <a16:creationId xmlns:a16="http://schemas.microsoft.com/office/drawing/2014/main" id="{887CF200-9605-994D-DF05-241BD67F4E7E}"/>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A4ECE42B-ACCC-F685-C83C-CCF41ABD70A0}"/>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B50D2267-4EEA-F6F3-1DFF-0A667B17B404}"/>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9EF6F0F4-08AC-FC33-1ADD-1DD0CA0B1AF3}"/>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E0ED83C0-4212-3AB9-73EB-1E51DFD2BE6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392722CF-C89B-F966-2FD4-4F96CEFDA6BE}"/>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768C742E-CCA2-C2E0-FB7E-66E826286EEE}"/>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E76D6E88-5D30-7084-834A-1A4D9041E10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FD988572-5E53-B1A0-ED64-5949788E328A}"/>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17BBB465-7BBC-7A51-5663-B5368C8072E0}"/>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8BDB9A41-1566-0126-B6D2-27A9F5AB930C}"/>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E8133F87-B589-2E00-6C9B-B7C5992EDEE5}"/>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F3BA31A3-F4C8-35E9-64E6-3F9DA0CF4F0B}"/>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0572B003-ED32-F155-54E1-9093774C6F46}"/>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5711F0DC-44C6-B15A-E7E3-12A95E1CB437}"/>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62ED099E-2413-7B2D-392A-05D300A7D69A}"/>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F16A29C0-8CB0-0A2F-AF93-5DB9AB6F2765}"/>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3E8FF9B1-B7B6-A970-81EB-D52696F7B4F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EEA47072-E5A8-0831-1A1E-429DD6A79BC2}"/>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F51BD1BD-F14B-5442-A4A9-9B0510629D61}"/>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3CE0DD7E-E457-C54C-FEC3-829BA5FADD47}"/>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E080CDFA-7B33-F6B0-DEE4-F9C1B40CCC19}"/>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3D7352DC-C913-F632-DBF4-6DC5EC7198B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72DFC34E-4E3B-E33A-29E5-ABF761333E0E}"/>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BB3ABB91-7845-40C3-994B-D2E2BE86B1B4}"/>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F6E95E61-71EA-C329-B45D-2742C443C444}"/>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96E1B85D-7256-27BB-86A9-7EFE1B05A260}"/>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3932FC35-9776-B8C4-8305-020633848C21}"/>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6886D8FF-6CAE-EDF9-DD32-8D26F4AFB66A}"/>
              </a:ext>
              <a:ext uri="{C183D7F6-B498-43B3-948B-1728B52AA6E4}">
                <adec:decorative xmlns:adec="http://schemas.microsoft.com/office/drawing/2017/decorative" val="1"/>
              </a:ext>
            </a:extLst>
          </p:cNvPr>
          <p:cNvCxnSpPr>
            <a:cxnSpLocks/>
            <a:stCxn id="288" idx="1"/>
          </p:cNvCxnSpPr>
          <p:nvPr/>
        </p:nvCxnSpPr>
        <p:spPr>
          <a:xfrm flipH="1" flipV="1">
            <a:off x="8574716" y="5443688"/>
            <a:ext cx="918672" cy="30822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749737D0-FBE5-3772-9016-1C6C1F234F9B}"/>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6" name="Google Shape;163;p22">
            <a:extLst>
              <a:ext uri="{FF2B5EF4-FFF2-40B4-BE49-F238E27FC236}">
                <a16:creationId xmlns:a16="http://schemas.microsoft.com/office/drawing/2014/main" id="{A08D001F-D451-9B16-6F1B-7EEB9E28E43B}"/>
              </a:ext>
            </a:extLst>
          </p:cNvPr>
          <p:cNvSpPr>
            <a:spLocks noGrp="1"/>
          </p:cNvSpPr>
          <p:nvPr>
            <p:ph type="title" idx="4294967295"/>
          </p:nvPr>
        </p:nvSpPr>
        <p:spPr>
          <a:xfrm>
            <a:off x="695995" y="710974"/>
            <a:ext cx="5956178"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Marketing Brief Creation Agent</a:t>
            </a:r>
          </a:p>
        </p:txBody>
      </p:sp>
      <p:sp>
        <p:nvSpPr>
          <p:cNvPr id="9" name="TextBox 8">
            <a:extLst>
              <a:ext uri="{FF2B5EF4-FFF2-40B4-BE49-F238E27FC236}">
                <a16:creationId xmlns:a16="http://schemas.microsoft.com/office/drawing/2014/main" id="{371D0E49-4122-36A6-A3BF-D21F6E927476}"/>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Gather insights, tailor content, and ensure alignment across teams for effective strategy and execution</a:t>
            </a:r>
          </a:p>
        </p:txBody>
      </p:sp>
      <p:sp>
        <p:nvSpPr>
          <p:cNvPr id="173" name="TextBox 172">
            <a:extLst>
              <a:ext uri="{FF2B5EF4-FFF2-40B4-BE49-F238E27FC236}">
                <a16:creationId xmlns:a16="http://schemas.microsoft.com/office/drawing/2014/main" id="{F44B144B-5E98-9062-FD1F-BD129D1AA53A}"/>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7877E036-F6F7-C34C-7D73-D774B0A14700}"/>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028BE2C5-DB95-E29A-BD28-A4D83BF9F49A}"/>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7B1FE581-D69E-944E-8513-47F3D090AEB4}"/>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4B0A432F-8311-E7B0-7BF5-B61E8CF5628C}"/>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B9EF800-A90D-9CDF-36DC-1FA703ABA6A4}"/>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1B22A0CE-C5EA-9278-4548-F14E5289CC1E}"/>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CF2C54AF-FFF3-7602-6EA9-24E1F7C657FE}"/>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F78FE122-14C7-0430-AEB9-7DCDB9260D62}"/>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01EAA853-658E-1BC9-CE7C-A525BB2CA138}"/>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6285B789-0598-E260-B0F7-1392236671B8}"/>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662881D2-85DB-3D41-F4F1-AB5C0BA513FC}"/>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AC821884-8165-FFA6-669C-2228C71344DF}"/>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C9789637-55B4-97DC-26A5-24474CFDC343}"/>
              </a:ext>
              <a:ext uri="{C183D7F6-B498-43B3-948B-1728B52AA6E4}">
                <adec:decorative xmlns:adec="http://schemas.microsoft.com/office/drawing/2017/decorative" val="1"/>
              </a:ext>
            </a:extLst>
          </p:cNvPr>
          <p:cNvSpPr/>
          <p:nvPr/>
        </p:nvSpPr>
        <p:spPr>
          <a:xfrm>
            <a:off x="9493388" y="5499001"/>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588D722D-EA43-2813-9F0D-50E38CAA9F57}"/>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Insight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consolidated marketing trends report from marketing team and extract metadata) </a:t>
            </a:r>
          </a:p>
        </p:txBody>
      </p:sp>
      <p:sp>
        <p:nvSpPr>
          <p:cNvPr id="290" name="Rounded Rectangle 289">
            <a:extLst>
              <a:ext uri="{FF2B5EF4-FFF2-40B4-BE49-F238E27FC236}">
                <a16:creationId xmlns:a16="http://schemas.microsoft.com/office/drawing/2014/main" id="{6D2524EF-78C4-786B-9771-29C2B9547CE8}"/>
              </a:ext>
              <a:ext uri="{C183D7F6-B498-43B3-948B-1728B52AA6E4}">
                <adec:decorative xmlns:adec="http://schemas.microsoft.com/office/drawing/2017/decorative" val="1"/>
              </a:ext>
            </a:extLst>
          </p:cNvPr>
          <p:cNvSpPr/>
          <p:nvPr/>
        </p:nvSpPr>
        <p:spPr>
          <a:xfrm>
            <a:off x="9528192" y="431313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Strategy Planner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 strategy according to trends, ensure  to not violate compliance)</a:t>
            </a:r>
          </a:p>
        </p:txBody>
      </p:sp>
      <p:sp>
        <p:nvSpPr>
          <p:cNvPr id="291" name="Rounded Rectangle 290">
            <a:extLst>
              <a:ext uri="{FF2B5EF4-FFF2-40B4-BE49-F238E27FC236}">
                <a16:creationId xmlns:a16="http://schemas.microsoft.com/office/drawing/2014/main" id="{D3EABC9A-A9F2-A46A-8D93-1BE25D659114}"/>
              </a:ext>
              <a:ext uri="{C183D7F6-B498-43B3-948B-1728B52AA6E4}">
                <adec:decorative xmlns:adec="http://schemas.microsoft.com/office/drawing/2017/decorative" val="1"/>
              </a:ext>
            </a:extLst>
          </p:cNvPr>
          <p:cNvSpPr/>
          <p:nvPr/>
        </p:nvSpPr>
        <p:spPr>
          <a:xfrm>
            <a:off x="9528192" y="4666134"/>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Content Generation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 content with strategic template)</a:t>
            </a:r>
          </a:p>
        </p:txBody>
      </p:sp>
      <p:sp>
        <p:nvSpPr>
          <p:cNvPr id="293" name="Rounded Rectangle 292">
            <a:extLst>
              <a:ext uri="{FF2B5EF4-FFF2-40B4-BE49-F238E27FC236}">
                <a16:creationId xmlns:a16="http://schemas.microsoft.com/office/drawing/2014/main" id="{D132FA1D-0F19-7730-F0F7-61EA704098DB}"/>
              </a:ext>
              <a:ext uri="{C183D7F6-B498-43B3-948B-1728B52AA6E4}">
                <adec:decorative xmlns:adec="http://schemas.microsoft.com/office/drawing/2017/decorative" val="1"/>
              </a:ext>
            </a:extLst>
          </p:cNvPr>
          <p:cNvSpPr/>
          <p:nvPr/>
        </p:nvSpPr>
        <p:spPr>
          <a:xfrm>
            <a:off x="9528192" y="5545037"/>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106966BC-6254-18B2-3F42-0D784655BD1F}"/>
              </a:ext>
              <a:ext uri="{C183D7F6-B498-43B3-948B-1728B52AA6E4}">
                <adec:decorative xmlns:adec="http://schemas.microsoft.com/office/drawing/2017/decorative" val="1"/>
              </a:ext>
            </a:extLst>
          </p:cNvPr>
          <p:cNvSpPr/>
          <p:nvPr/>
        </p:nvSpPr>
        <p:spPr>
          <a:xfrm>
            <a:off x="9528192" y="5679196"/>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190ED3F5-87AA-C77A-3D74-53C462773C11}"/>
              </a:ext>
              <a:ext uri="{C183D7F6-B498-43B3-948B-1728B52AA6E4}">
                <adec:decorative xmlns:adec="http://schemas.microsoft.com/office/drawing/2017/decorative" val="1"/>
              </a:ext>
            </a:extLst>
          </p:cNvPr>
          <p:cNvSpPr/>
          <p:nvPr/>
        </p:nvSpPr>
        <p:spPr>
          <a:xfrm>
            <a:off x="9528192" y="5820416"/>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
            <a:extLst>
              <a:ext uri="{FF2B5EF4-FFF2-40B4-BE49-F238E27FC236}">
                <a16:creationId xmlns:a16="http://schemas.microsoft.com/office/drawing/2014/main" id="{04CBEA57-56C0-4319-3959-C960699C1D6A}"/>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Marketing Team, Compliance Team</a:t>
            </a:r>
          </a:p>
        </p:txBody>
      </p:sp>
      <p:pic>
        <p:nvPicPr>
          <p:cNvPr id="4" name="Graphic 3">
            <a:extLst>
              <a:ext uri="{FF2B5EF4-FFF2-40B4-BE49-F238E27FC236}">
                <a16:creationId xmlns:a16="http://schemas.microsoft.com/office/drawing/2014/main" id="{CCB2ED93-FB09-571F-FB15-02483919CC1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5796" y="1761689"/>
            <a:ext cx="154417" cy="134099"/>
          </a:xfrm>
          <a:prstGeom prst="rect">
            <a:avLst/>
          </a:prstGeom>
        </p:spPr>
      </p:pic>
      <p:sp>
        <p:nvSpPr>
          <p:cNvPr id="43" name="Rounded Rectangle 42">
            <a:extLst>
              <a:ext uri="{FF2B5EF4-FFF2-40B4-BE49-F238E27FC236}">
                <a16:creationId xmlns:a16="http://schemas.microsoft.com/office/drawing/2014/main" id="{E75BF8D8-2A5F-1B5B-3ABC-160180F9E4C5}"/>
              </a:ext>
              <a:ext uri="{C183D7F6-B498-43B3-948B-1728B52AA6E4}">
                <adec:decorative xmlns:adec="http://schemas.microsoft.com/office/drawing/2017/decorative" val="1"/>
              </a:ext>
            </a:extLst>
          </p:cNvPr>
          <p:cNvSpPr/>
          <p:nvPr/>
        </p:nvSpPr>
        <p:spPr>
          <a:xfrm>
            <a:off x="9528192" y="507513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Communication Agent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(Execute)</a:t>
            </a:r>
          </a:p>
        </p:txBody>
      </p:sp>
      <p:sp>
        <p:nvSpPr>
          <p:cNvPr id="21" name="Rounded Rectangle 19">
            <a:extLst>
              <a:ext uri="{FF2B5EF4-FFF2-40B4-BE49-F238E27FC236}">
                <a16:creationId xmlns:a16="http://schemas.microsoft.com/office/drawing/2014/main" id="{52A995BD-B7D1-79BE-9474-AD0A209B8ECE}"/>
              </a:ext>
              <a:ext uri="{C183D7F6-B498-43B3-948B-1728B52AA6E4}">
                <adec:decorative xmlns:adec="http://schemas.microsoft.com/office/drawing/2017/decorative" val="1"/>
              </a:ext>
            </a:extLst>
          </p:cNvPr>
          <p:cNvSpPr/>
          <p:nvPr/>
        </p:nvSpPr>
        <p:spPr>
          <a:xfrm>
            <a:off x="695993" y="5220006"/>
            <a:ext cx="3705033" cy="5289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261D127C-68DA-AAA2-4916-2FD57688C755}"/>
              </a:ext>
              <a:ext uri="{C183D7F6-B498-43B3-948B-1728B52AA6E4}">
                <adec:decorative xmlns:adec="http://schemas.microsoft.com/office/drawing/2017/decorative" val="1"/>
              </a:ext>
            </a:extLst>
          </p:cNvPr>
          <p:cNvSpPr txBox="1"/>
          <p:nvPr/>
        </p:nvSpPr>
        <p:spPr>
          <a:xfrm>
            <a:off x="740798" y="5269062"/>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729468C1-18DA-AE8D-B563-8FD31BE3F082}"/>
              </a:ext>
              <a:ext uri="{C183D7F6-B498-43B3-948B-1728B52AA6E4}">
                <adec:decorative xmlns:adec="http://schemas.microsoft.com/office/drawing/2017/decorative" val="1"/>
              </a:ext>
            </a:extLst>
          </p:cNvPr>
          <p:cNvSpPr txBox="1"/>
          <p:nvPr/>
        </p:nvSpPr>
        <p:spPr>
          <a:xfrm>
            <a:off x="2076802" y="5301496"/>
            <a:ext cx="2298101" cy="36394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Integrated Creative Ideation &amp; Content Creation Agent</a:t>
            </a:r>
          </a:p>
        </p:txBody>
      </p:sp>
      <p:sp>
        <p:nvSpPr>
          <p:cNvPr id="35" name="Rounded Rectangle 19">
            <a:extLst>
              <a:ext uri="{FF2B5EF4-FFF2-40B4-BE49-F238E27FC236}">
                <a16:creationId xmlns:a16="http://schemas.microsoft.com/office/drawing/2014/main" id="{5CA4203D-BA8B-FDD8-A523-F082CF5251E9}"/>
              </a:ext>
              <a:ext uri="{C183D7F6-B498-43B3-948B-1728B52AA6E4}">
                <adec:decorative xmlns:adec="http://schemas.microsoft.com/office/drawing/2017/decorative" val="1"/>
              </a:ext>
            </a:extLst>
          </p:cNvPr>
          <p:cNvSpPr/>
          <p:nvPr/>
        </p:nvSpPr>
        <p:spPr>
          <a:xfrm>
            <a:off x="695993" y="5803072"/>
            <a:ext cx="3705033" cy="71161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Access to brand guidelines, legal compliance documents, and historical marketing briefs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marketing content creation workflows with approval stages and templated brief structures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Tree>
    <p:extLst>
      <p:ext uri="{BB962C8B-B14F-4D97-AF65-F5344CB8AC3E}">
        <p14:creationId xmlns:p14="http://schemas.microsoft.com/office/powerpoint/2010/main" val="252252387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2C0A-FF8F-0C4A-F45C-87C00291F416}"/>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00ADEF39-B6D8-75D4-BE54-C5396DB9D1BC}"/>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34EB9D8D-CB1A-82D8-74F9-0163CCB240ED}"/>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Marketing Managers</a:t>
            </a:r>
          </a:p>
        </p:txBody>
      </p:sp>
      <p:sp>
        <p:nvSpPr>
          <p:cNvPr id="54" name="Google Shape;516;p32">
            <a:extLst>
              <a:ext uri="{FF2B5EF4-FFF2-40B4-BE49-F238E27FC236}">
                <a16:creationId xmlns:a16="http://schemas.microsoft.com/office/drawing/2014/main" id="{613D5D28-1C62-1DF6-B1C5-562E286537DD}"/>
              </a:ext>
              <a:ext uri="{C183D7F6-B498-43B3-948B-1728B52AA6E4}">
                <adec:decorative xmlns:adec="http://schemas.microsoft.com/office/drawing/2017/decorative" val="1"/>
              </a:ext>
            </a:extLst>
          </p:cNvPr>
          <p:cNvSpPr/>
          <p:nvPr/>
        </p:nvSpPr>
        <p:spPr>
          <a:xfrm>
            <a:off x="10123065"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Product Managers</a:t>
            </a:r>
          </a:p>
        </p:txBody>
      </p:sp>
      <p:sp>
        <p:nvSpPr>
          <p:cNvPr id="42" name="Google Shape;516;p32">
            <a:extLst>
              <a:ext uri="{FF2B5EF4-FFF2-40B4-BE49-F238E27FC236}">
                <a16:creationId xmlns:a16="http://schemas.microsoft.com/office/drawing/2014/main" id="{C6D434E7-9B8A-EBC7-3D86-C54DD0975B73}"/>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Planning &amp; Insights Team</a:t>
            </a:r>
          </a:p>
        </p:txBody>
      </p:sp>
      <p:sp>
        <p:nvSpPr>
          <p:cNvPr id="46" name="Google Shape;516;p32">
            <a:extLst>
              <a:ext uri="{FF2B5EF4-FFF2-40B4-BE49-F238E27FC236}">
                <a16:creationId xmlns:a16="http://schemas.microsoft.com/office/drawing/2014/main" id="{FFB40BD9-2BB1-3487-6035-157C300BAF32}"/>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Campaign Strategists</a:t>
            </a:r>
          </a:p>
        </p:txBody>
      </p:sp>
      <p:sp>
        <p:nvSpPr>
          <p:cNvPr id="12" name="Google Shape;498;p32">
            <a:extLst>
              <a:ext uri="{FF2B5EF4-FFF2-40B4-BE49-F238E27FC236}">
                <a16:creationId xmlns:a16="http://schemas.microsoft.com/office/drawing/2014/main" id="{282D577E-7958-C078-3ECC-015F13885E86}"/>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Campaign performance tracking is fragmented and manual, resulting in delayed insights and minimal improvements for future campaigns </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E64D57EB-C54A-F547-A2E3-2F398A8D865E}"/>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4408308-51DB-B80D-AB86-695F9895E975}"/>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tracking of campaign performance leads to delays in identifying issues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Inconsistent data gathering prevents marketers from adapting strategies in real-time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Difficulty in analyzing historical campaign performance and predicting future trends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Lack of automated insights creates inefficiencies in campaign adjustments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Delayed reporting impacts speed-to-market and overall campaign effectiveness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AA2174FC-566B-86BB-F0C7-9E1DF4A9A1AB}"/>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61FDA9E8-3975-EAC5-7289-4147C9372E71}"/>
              </a:ext>
              <a:ext uri="{C183D7F6-B498-43B3-948B-1728B52AA6E4}">
                <adec:decorative xmlns:adec="http://schemas.microsoft.com/office/drawing/2017/decorative" val="1"/>
              </a:ext>
            </a:extLst>
          </p:cNvPr>
          <p:cNvSpPr/>
          <p:nvPr/>
        </p:nvSpPr>
        <p:spPr>
          <a:xfrm>
            <a:off x="6248885" y="2233080"/>
            <a:ext cx="2066440" cy="84873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Continuously monitors campaigns across channels to assess performance metrics, audience engagement, and conversion trends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1751D3F6-7853-33DE-957D-C1B21774D937}"/>
              </a:ext>
              <a:ext uri="{C183D7F6-B498-43B3-948B-1728B52AA6E4}">
                <adec:decorative xmlns:adec="http://schemas.microsoft.com/office/drawing/2017/decorative" val="1"/>
              </a:ext>
            </a:extLst>
          </p:cNvPr>
          <p:cNvSpPr/>
          <p:nvPr/>
        </p:nvSpPr>
        <p:spPr>
          <a:xfrm>
            <a:off x="6215591" y="4187285"/>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Recommends changes in channel mix, budget reallocation, and creative elements to optimize results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cxnSp>
        <p:nvCxnSpPr>
          <p:cNvPr id="34" name="Straight Connector 33">
            <a:extLst>
              <a:ext uri="{FF2B5EF4-FFF2-40B4-BE49-F238E27FC236}">
                <a16:creationId xmlns:a16="http://schemas.microsoft.com/office/drawing/2014/main" id="{6B1F61DC-E913-4284-C017-932F0F5F20F0}"/>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22" name="Google Shape;498;p32">
            <a:extLst>
              <a:ext uri="{FF2B5EF4-FFF2-40B4-BE49-F238E27FC236}">
                <a16:creationId xmlns:a16="http://schemas.microsoft.com/office/drawing/2014/main" id="{9C45619A-5287-E19A-B051-BA1B35D8C01B}"/>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5B482ECA-938F-F7D4-FEA8-1971C109F10D}"/>
              </a:ext>
              <a:ext uri="{C183D7F6-B498-43B3-948B-1728B52AA6E4}">
                <adec:decorative xmlns:adec="http://schemas.microsoft.com/office/drawing/2017/decorative" val="1"/>
              </a:ext>
            </a:extLst>
          </p:cNvPr>
          <p:cNvSpPr/>
          <p:nvPr/>
        </p:nvSpPr>
        <p:spPr>
          <a:xfrm>
            <a:off x="6215591" y="3210182"/>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Flags underperforming campaigns and suggests data-driven adjustments to improve ROI</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26DC3CAF-3E1C-D597-0A9E-65A9F104C901}"/>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31" name="Google Shape;163;p22">
            <a:extLst>
              <a:ext uri="{FF2B5EF4-FFF2-40B4-BE49-F238E27FC236}">
                <a16:creationId xmlns:a16="http://schemas.microsoft.com/office/drawing/2014/main" id="{FC89DA69-7D39-B592-B492-51F553DC2531}"/>
              </a:ext>
            </a:extLst>
          </p:cNvPr>
          <p:cNvSpPr>
            <a:spLocks noGrp="1"/>
          </p:cNvSpPr>
          <p:nvPr>
            <p:ph type="title" idx="4294967295"/>
          </p:nvPr>
        </p:nvSpPr>
        <p:spPr>
          <a:xfrm>
            <a:off x="695995" y="725352"/>
            <a:ext cx="8088483"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defTabSz="1218712">
              <a:defRPr/>
            </a:pPr>
            <a:r>
              <a:rPr lang="en-US" sz="2400" kern="0" spc="0" dirty="0">
                <a:ln>
                  <a:noFill/>
                </a:ln>
                <a:solidFill>
                  <a:srgbClr val="000000"/>
                </a:solidFill>
                <a:ea typeface="+mj-lt"/>
                <a:cs typeface="+mj-lt"/>
                <a:sym typeface="DM Sans ExtraLight"/>
              </a:rPr>
              <a:t>Campaign Performance Analysis &amp; Insights Agent</a:t>
            </a:r>
            <a:endParaRPr lang="en-GB" sz="2400" kern="0" spc="0" dirty="0">
              <a:ln>
                <a:noFill/>
              </a:ln>
              <a:solidFill>
                <a:srgbClr val="000000"/>
              </a:solidFill>
              <a:ea typeface="+mj-lt"/>
              <a:cs typeface="+mj-lt"/>
            </a:endParaRPr>
          </a:p>
          <a:p>
            <a:pPr marL="0" marR="0" lvl="0" indent="0" algn="l" defTabSz="1218712">
              <a:lnSpc>
                <a:spcPct val="100000"/>
              </a:lnSpc>
              <a:spcBef>
                <a:spcPts val="0"/>
              </a:spcBef>
              <a:spcAft>
                <a:spcPts val="0"/>
              </a:spcAft>
              <a:buSzTx/>
              <a:buFontTx/>
              <a:buNone/>
              <a:tabLst/>
              <a:defRPr/>
            </a:pPr>
            <a:endParaRPr lang="en-GB" sz="2400" b="1" i="0" u="none" strike="noStrike" kern="0" cap="none" spc="0" normalizeH="0" baseline="0" noProof="0" dirty="0">
              <a:ln>
                <a:noFill/>
              </a:ln>
              <a:solidFill>
                <a:srgbClr val="000000"/>
              </a:solidFill>
              <a:effectLst/>
              <a:uLnTx/>
              <a:uFillTx/>
              <a:latin typeface="Segoe Sans Display Semibold" pitchFamily="2" charset="0"/>
              <a:cs typeface="Segoe Sans Display Semibold" pitchFamily="2" charset="0"/>
            </a:endParaRPr>
          </a:p>
        </p:txBody>
      </p:sp>
      <p:sp>
        <p:nvSpPr>
          <p:cNvPr id="36" name="TextBox 35">
            <a:extLst>
              <a:ext uri="{FF2B5EF4-FFF2-40B4-BE49-F238E27FC236}">
                <a16:creationId xmlns:a16="http://schemas.microsoft.com/office/drawing/2014/main" id="{812D78C2-AE86-7DE5-86AF-D69470C600F3}"/>
              </a:ext>
            </a:extLst>
          </p:cNvPr>
          <p:cNvSpPr txBox="1"/>
          <p:nvPr/>
        </p:nvSpPr>
        <p:spPr>
          <a:xfrm>
            <a:off x="695994" y="1098881"/>
            <a:ext cx="7752203" cy="738664"/>
          </a:xfrm>
          <a:prstGeom prst="rect">
            <a:avLst/>
          </a:prstGeom>
          <a:noFill/>
        </p:spPr>
        <p:txBody>
          <a:bodyPr wrap="square" lIns="0" tIns="45720" rIns="91440" bIns="45720" rtlCol="0" anchor="t">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a:ea typeface="+mn-ea"/>
                <a:cs typeface="Segoe Sans Display Semibold"/>
              </a:rPr>
              <a:t>Automate tracking and analysis of marketing campaigns to generate insights and optimization recommendations</a:t>
            </a:r>
            <a:endParaRPr kumimoji="0" lang="en-US" sz="1400" b="0" i="0" u="none" strike="noStrike" kern="1200" cap="none" spc="0" normalizeH="0" baseline="0" noProof="0">
              <a:ln>
                <a:noFill/>
              </a:ln>
              <a:solidFill>
                <a:prstClr val="black"/>
              </a:solidFill>
              <a:effectLst/>
              <a:uLnTx/>
              <a:uFillTx/>
              <a:latin typeface="Segoe Sans Display Semibold"/>
              <a:ea typeface="+mn-ea"/>
              <a:cs typeface="Segoe Sans Display Semibold"/>
            </a:endParaRPr>
          </a:p>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endParaRPr kumimoji="0" lang="en-US" sz="1400" b="1"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endParaRPr>
          </a:p>
        </p:txBody>
      </p:sp>
      <p:sp>
        <p:nvSpPr>
          <p:cNvPr id="37" name="Google Shape;498;p32">
            <a:extLst>
              <a:ext uri="{FF2B5EF4-FFF2-40B4-BE49-F238E27FC236}">
                <a16:creationId xmlns:a16="http://schemas.microsoft.com/office/drawing/2014/main" id="{1B77629A-A5CB-D93B-6560-F2DFA01355EF}"/>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Agent continuously tracks campaign performance, generates actionable insights, and recommends data-driven adjustments to improve marketing ROI and engagement</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B0035658-7C19-D9CD-98F3-5A6E02E3CBB3}"/>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32E2FFD6-BF01-CB7F-DAF0-ABA35D538EDB}"/>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21-48% Increase in CTR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By delivering real-time insights and actionable adjustments</a:t>
            </a:r>
          </a:p>
        </p:txBody>
      </p:sp>
      <p:sp>
        <p:nvSpPr>
          <p:cNvPr id="48" name="Arrow: Up 56">
            <a:extLst>
              <a:ext uri="{FF2B5EF4-FFF2-40B4-BE49-F238E27FC236}">
                <a16:creationId xmlns:a16="http://schemas.microsoft.com/office/drawing/2014/main" id="{B74B5903-7967-2AAE-A99C-7E3513EF7D17}"/>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C020A610-BE77-034C-6693-CF20E56AEC1E}"/>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20-40% Lift in Conversion Rates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By optimizing campaign strategies</a:t>
            </a:r>
          </a:p>
        </p:txBody>
      </p:sp>
      <p:sp>
        <p:nvSpPr>
          <p:cNvPr id="50" name="Arrow: Up 56">
            <a:extLst>
              <a:ext uri="{FF2B5EF4-FFF2-40B4-BE49-F238E27FC236}">
                <a16:creationId xmlns:a16="http://schemas.microsoft.com/office/drawing/2014/main" id="{1E0B1146-5B75-7D94-B56A-6306AFEAC6EA}"/>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0F01A381-76CB-2E2B-A76A-D0AC03CD5ACC}"/>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40% Increase in Speed to Marketing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By eliminating delays in campaign adjustments</a:t>
            </a:r>
          </a:p>
        </p:txBody>
      </p:sp>
      <p:sp>
        <p:nvSpPr>
          <p:cNvPr id="52" name="Arrow: Up 56">
            <a:extLst>
              <a:ext uri="{FF2B5EF4-FFF2-40B4-BE49-F238E27FC236}">
                <a16:creationId xmlns:a16="http://schemas.microsoft.com/office/drawing/2014/main" id="{B3261518-CED6-29A9-9915-9DDD66E27A7E}"/>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45E12FEA-6B6E-6E79-7A8E-5BD134088D52}"/>
              </a:ext>
              <a:ext uri="{C183D7F6-B498-43B3-948B-1728B52AA6E4}">
                <adec:decorative xmlns:adec="http://schemas.microsoft.com/office/drawing/2017/decorative" val="1"/>
              </a:ext>
            </a:extLst>
          </p:cNvPr>
          <p:cNvSpPr/>
          <p:nvPr/>
        </p:nvSpPr>
        <p:spPr>
          <a:xfrm>
            <a:off x="6215591" y="5158246"/>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Provides automated performance reports with key insights and actionable recommendations for marketing teams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Tree>
    <p:extLst>
      <p:ext uri="{BB962C8B-B14F-4D97-AF65-F5344CB8AC3E}">
        <p14:creationId xmlns:p14="http://schemas.microsoft.com/office/powerpoint/2010/main" val="499926737"/>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68DA8-E750-66E1-237F-04BA5857B282}"/>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F18ED4FC-5161-5E14-E12B-AEAFDF0B73E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285" name="Rounded Rectangle 284">
            <a:extLst>
              <a:ext uri="{FF2B5EF4-FFF2-40B4-BE49-F238E27FC236}">
                <a16:creationId xmlns:a16="http://schemas.microsoft.com/office/drawing/2014/main" id="{84BF82ED-B937-74EB-FEC2-73E7BB278342}"/>
              </a:ext>
              <a:ext uri="{C183D7F6-B498-43B3-948B-1728B52AA6E4}">
                <adec:decorative xmlns:adec="http://schemas.microsoft.com/office/drawing/2017/decorative" val="1"/>
              </a:ext>
            </a:extLst>
          </p:cNvPr>
          <p:cNvSpPr/>
          <p:nvPr/>
        </p:nvSpPr>
        <p:spPr>
          <a:xfrm>
            <a:off x="9493388" y="3922186"/>
            <a:ext cx="1506285" cy="1521502"/>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2AE7E297-E4A5-88B7-962F-2FF220303058}"/>
              </a:ext>
              <a:ext uri="{C183D7F6-B498-43B3-948B-1728B52AA6E4}">
                <adec:decorative xmlns:adec="http://schemas.microsoft.com/office/drawing/2017/decorative" val="1"/>
              </a:ext>
            </a:extLst>
          </p:cNvPr>
          <p:cNvSpPr/>
          <p:nvPr/>
        </p:nvSpPr>
        <p:spPr>
          <a:xfrm>
            <a:off x="9447718" y="3855886"/>
            <a:ext cx="1597625" cy="2210866"/>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C9389A44-8F8B-B844-750A-AE22F1FBC691}"/>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F890D62F-5144-F9EC-5E2E-37DA36CEA7BA}"/>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859A3E9F-9025-A350-D4BD-80079A9C427F}"/>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3D765375-86D3-540F-C75F-EB7C09D6DBE7}"/>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13D768D3-8678-D943-BB5B-5A075B77B3B1}"/>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2DBF2971-6782-3560-8CB0-D927F488D0B0}"/>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787C0DA9-6838-377D-59F1-13DDBA8A80AE}"/>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A43A501C-0E68-E1DF-E350-C8DE6EAD80C6}"/>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26056253-C30D-C619-F4AB-4A8B1DC27D96}"/>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509F5D93-8387-8E22-843B-3FDBAAD88248}"/>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10C9D90C-7400-D98C-2CE9-0BA8C4E5033C}"/>
              </a:ext>
              <a:ext uri="{C183D7F6-B498-43B3-948B-1728B52AA6E4}">
                <adec:decorative xmlns:adec="http://schemas.microsoft.com/office/drawing/2017/decorative" val="1"/>
              </a:ext>
            </a:extLst>
          </p:cNvPr>
          <p:cNvSpPr/>
          <p:nvPr/>
        </p:nvSpPr>
        <p:spPr>
          <a:xfrm>
            <a:off x="707186" y="1629871"/>
            <a:ext cx="3693840" cy="354048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access to real-time campaign performance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Integration with existing marketing tools (Microsoft Lists, Microsoft Viva,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Campaign performance data (e.g. Microsoft Ads, etc.) (Excel)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Customer data platforms for audience insights (Microsoft dynamics) (API feed)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Analytics Tools (e.g. Power BI, etc.) (API fed)</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Past campaign performance data reports for benchmarking (Extracted reports from ads platform) (Excel)</a:t>
            </a:r>
          </a:p>
        </p:txBody>
      </p:sp>
      <p:sp>
        <p:nvSpPr>
          <p:cNvPr id="94" name="TextBox 93">
            <a:extLst>
              <a:ext uri="{FF2B5EF4-FFF2-40B4-BE49-F238E27FC236}">
                <a16:creationId xmlns:a16="http://schemas.microsoft.com/office/drawing/2014/main" id="{AAA3F882-3639-EB11-9A2E-95C6EFBBA6CA}"/>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223703AC-9E1B-E032-F7D5-769B27D202D1}"/>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1A92A1A6-6888-94FF-ACD9-7DD41AB4C33C}"/>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9365670D-CE2F-2C9B-911B-EF4CD698B6B2}"/>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F3719A6B-78AF-EF55-A854-E8831DA5BC5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CE897471-4D76-35E2-A2B5-26DF7AFCE7D0}"/>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10E216F2-B72A-A307-6463-24690FE9BD5C}"/>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8E86B153-DE29-EA9C-72A9-C49DB969A60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EF1A2426-2210-AC97-3A9F-841BCA1A0DB5}"/>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B92E0500-F83F-FF02-DCE0-D5BF6DA699D6}"/>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63E915D4-EAF8-FE80-EE59-6AF83B5210D0}"/>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2AC33F13-43C1-7166-25B4-B01200986A7C}"/>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D584DF8F-C863-424F-FD9C-BD852A496F67}"/>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CFB639A2-3430-903E-026F-8BF916DBB6CD}"/>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BEAF162A-219B-F15C-7F7E-572A74C3CE65}"/>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EB03F8C0-3F80-76DE-392A-4FB429F34776}"/>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2ED91F1B-4D11-DD63-A9DE-5CD4C46F2B8B}"/>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D2A3BB7A-E0C5-E854-6A12-3F90AD2EA0B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A3C19114-D8B7-4E1D-72C3-731B5AB3901D}"/>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0D6EC5BE-4A19-7D59-6216-537041955444}"/>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F82ECF18-0D71-9540-2A69-DF77027B17D7}"/>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82E29971-CE49-C80F-56B1-BE8FE3655689}"/>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6CD11CD5-A231-CF23-3480-09B132ACEE0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8A4F0589-A656-E176-1D0F-37A41D79150B}"/>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E3AC796E-3787-EA98-033C-07DFCD1D896C}"/>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1B8D5A26-B8FF-639A-7EBA-60DB72B8CF0E}"/>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ED6D8980-02BB-DC98-A01A-13A8729D5FCA}"/>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A3B04DE3-EC86-0414-D361-33F226EEDC75}"/>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8B1C0703-F5A2-A13D-00CE-0704520A4114}"/>
              </a:ext>
              <a:ext uri="{C183D7F6-B498-43B3-948B-1728B52AA6E4}">
                <adec:decorative xmlns:adec="http://schemas.microsoft.com/office/drawing/2017/decorative" val="1"/>
              </a:ext>
            </a:extLst>
          </p:cNvPr>
          <p:cNvCxnSpPr>
            <a:cxnSpLocks/>
            <a:stCxn id="288" idx="1"/>
          </p:cNvCxnSpPr>
          <p:nvPr/>
        </p:nvCxnSpPr>
        <p:spPr>
          <a:xfrm flipH="1" flipV="1">
            <a:off x="8574716" y="5443688"/>
            <a:ext cx="918672" cy="30822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1B26BFC2-2BAA-B73D-2F71-FA62A34EE15C}"/>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6" name="Google Shape;163;p22">
            <a:extLst>
              <a:ext uri="{FF2B5EF4-FFF2-40B4-BE49-F238E27FC236}">
                <a16:creationId xmlns:a16="http://schemas.microsoft.com/office/drawing/2014/main" id="{F6A5F74C-455D-2F85-AF7C-3F3675CC22FF}"/>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Campaign Performance Analysis &amp; Insights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9" name="TextBox 8">
            <a:extLst>
              <a:ext uri="{FF2B5EF4-FFF2-40B4-BE49-F238E27FC236}">
                <a16:creationId xmlns:a16="http://schemas.microsoft.com/office/drawing/2014/main" id="{D4845D21-EF17-D09C-4E6E-60E3BB1AD71A}"/>
              </a:ext>
            </a:extLst>
          </p:cNvPr>
          <p:cNvSpPr txBox="1"/>
          <p:nvPr/>
        </p:nvSpPr>
        <p:spPr>
          <a:xfrm>
            <a:off x="695994" y="1098881"/>
            <a:ext cx="109606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tracking and analysis of marketing campaigns to generate insights and optimization recommendations</a:t>
            </a:r>
          </a:p>
        </p:txBody>
      </p:sp>
      <p:sp>
        <p:nvSpPr>
          <p:cNvPr id="173" name="TextBox 172">
            <a:extLst>
              <a:ext uri="{FF2B5EF4-FFF2-40B4-BE49-F238E27FC236}">
                <a16:creationId xmlns:a16="http://schemas.microsoft.com/office/drawing/2014/main" id="{8A955967-5352-0BC7-5CCB-0E5B4C33CD98}"/>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E65F8C63-F829-1DE2-F36C-3D45D94843B9}"/>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E2306800-58AD-54CE-EF12-571A1A0A1955}"/>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E743BD4A-5219-0EDD-ACAE-E82777767872}"/>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9AD9C541-7BA9-EFC5-CE69-4E5C6F961DB8}"/>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0AB6BA2-E1E8-71A6-5DE3-EB5EC5C42793}"/>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88924598-C163-88AD-451D-7A23BF63C7FE}"/>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B7DE55E3-B19C-7890-31EC-1351E10C2B8A}"/>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006B9171-72B5-53DB-6EFF-8D113DA11E10}"/>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C6BE1581-2333-7915-8EAD-D76618029D5F}"/>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5272A2ED-A042-861A-4A4A-25A8D35E82B8}"/>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BE87857B-38E1-2461-1FA7-EFBB607A3DE8}"/>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084C393D-33A6-FAC3-140E-1AD83DD62B96}"/>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9045E77E-C3DC-59D2-9144-B89624AC6265}"/>
              </a:ext>
              <a:ext uri="{C183D7F6-B498-43B3-948B-1728B52AA6E4}">
                <adec:decorative xmlns:adec="http://schemas.microsoft.com/office/drawing/2017/decorative" val="1"/>
              </a:ext>
            </a:extLst>
          </p:cNvPr>
          <p:cNvSpPr/>
          <p:nvPr/>
        </p:nvSpPr>
        <p:spPr>
          <a:xfrm>
            <a:off x="9493388" y="5499001"/>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136F7D4E-F348-F7BF-4A75-2EB307499B05}"/>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Campaigns 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consolidated marketing trends report from marketing team and extract metadata) </a:t>
            </a:r>
          </a:p>
        </p:txBody>
      </p:sp>
      <p:sp>
        <p:nvSpPr>
          <p:cNvPr id="290" name="Rounded Rectangle 289">
            <a:extLst>
              <a:ext uri="{FF2B5EF4-FFF2-40B4-BE49-F238E27FC236}">
                <a16:creationId xmlns:a16="http://schemas.microsoft.com/office/drawing/2014/main" id="{677C38B5-3266-9745-D65D-781E600F1673}"/>
              </a:ext>
              <a:ext uri="{C183D7F6-B498-43B3-948B-1728B52AA6E4}">
                <adec:decorative xmlns:adec="http://schemas.microsoft.com/office/drawing/2017/decorative" val="1"/>
              </a:ext>
            </a:extLst>
          </p:cNvPr>
          <p:cNvSpPr/>
          <p:nvPr/>
        </p:nvSpPr>
        <p:spPr>
          <a:xfrm>
            <a:off x="9528192" y="431313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Insight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 marketing campaigns data)</a:t>
            </a:r>
          </a:p>
        </p:txBody>
      </p:sp>
      <p:sp>
        <p:nvSpPr>
          <p:cNvPr id="291" name="Rounded Rectangle 290">
            <a:extLst>
              <a:ext uri="{FF2B5EF4-FFF2-40B4-BE49-F238E27FC236}">
                <a16:creationId xmlns:a16="http://schemas.microsoft.com/office/drawing/2014/main" id="{592934BA-9435-3354-EF01-652DEE30DE38}"/>
              </a:ext>
              <a:ext uri="{C183D7F6-B498-43B3-948B-1728B52AA6E4}">
                <adec:decorative xmlns:adec="http://schemas.microsoft.com/office/drawing/2017/decorative" val="1"/>
              </a:ext>
            </a:extLst>
          </p:cNvPr>
          <p:cNvSpPr/>
          <p:nvPr/>
        </p:nvSpPr>
        <p:spPr>
          <a:xfrm>
            <a:off x="9528192" y="4666134"/>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 (Optimize the analyzed report based on the logic)</a:t>
            </a:r>
          </a:p>
        </p:txBody>
      </p:sp>
      <p:sp>
        <p:nvSpPr>
          <p:cNvPr id="293" name="Rounded Rectangle 292">
            <a:extLst>
              <a:ext uri="{FF2B5EF4-FFF2-40B4-BE49-F238E27FC236}">
                <a16:creationId xmlns:a16="http://schemas.microsoft.com/office/drawing/2014/main" id="{02A42242-FF7F-A9D5-7006-BFECD6590B8B}"/>
              </a:ext>
              <a:ext uri="{C183D7F6-B498-43B3-948B-1728B52AA6E4}">
                <adec:decorative xmlns:adec="http://schemas.microsoft.com/office/drawing/2017/decorative" val="1"/>
              </a:ext>
            </a:extLst>
          </p:cNvPr>
          <p:cNvSpPr/>
          <p:nvPr/>
        </p:nvSpPr>
        <p:spPr>
          <a:xfrm>
            <a:off x="9528192" y="5545037"/>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49522E7B-E26A-816B-0418-5C6C73E1E7E4}"/>
              </a:ext>
              <a:ext uri="{C183D7F6-B498-43B3-948B-1728B52AA6E4}">
                <adec:decorative xmlns:adec="http://schemas.microsoft.com/office/drawing/2017/decorative" val="1"/>
              </a:ext>
            </a:extLst>
          </p:cNvPr>
          <p:cNvSpPr/>
          <p:nvPr/>
        </p:nvSpPr>
        <p:spPr>
          <a:xfrm>
            <a:off x="9528192" y="5679196"/>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38627EF9-D5FC-B692-1CE8-AD78BD9E6E6E}"/>
              </a:ext>
              <a:ext uri="{C183D7F6-B498-43B3-948B-1728B52AA6E4}">
                <adec:decorative xmlns:adec="http://schemas.microsoft.com/office/drawing/2017/decorative" val="1"/>
              </a:ext>
            </a:extLst>
          </p:cNvPr>
          <p:cNvSpPr/>
          <p:nvPr/>
        </p:nvSpPr>
        <p:spPr>
          <a:xfrm>
            <a:off x="9528192" y="5820416"/>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
            <a:extLst>
              <a:ext uri="{FF2B5EF4-FFF2-40B4-BE49-F238E27FC236}">
                <a16:creationId xmlns:a16="http://schemas.microsoft.com/office/drawing/2014/main" id="{0FBB6AC2-2FB5-853A-6C2B-195E4F8E73BC}"/>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Marketing Team, Compliance Team</a:t>
            </a:r>
          </a:p>
        </p:txBody>
      </p:sp>
      <p:pic>
        <p:nvPicPr>
          <p:cNvPr id="4" name="Graphic 3">
            <a:extLst>
              <a:ext uri="{FF2B5EF4-FFF2-40B4-BE49-F238E27FC236}">
                <a16:creationId xmlns:a16="http://schemas.microsoft.com/office/drawing/2014/main" id="{395F4660-0397-67A5-173C-5D56545FE8C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5796" y="1761689"/>
            <a:ext cx="154417" cy="134099"/>
          </a:xfrm>
          <a:prstGeom prst="rect">
            <a:avLst/>
          </a:prstGeom>
        </p:spPr>
      </p:pic>
      <p:sp>
        <p:nvSpPr>
          <p:cNvPr id="43" name="Rounded Rectangle 42">
            <a:extLst>
              <a:ext uri="{FF2B5EF4-FFF2-40B4-BE49-F238E27FC236}">
                <a16:creationId xmlns:a16="http://schemas.microsoft.com/office/drawing/2014/main" id="{070006FF-4CBC-D9DF-2CAA-4242BFD734F9}"/>
              </a:ext>
              <a:ext uri="{C183D7F6-B498-43B3-948B-1728B52AA6E4}">
                <adec:decorative xmlns:adec="http://schemas.microsoft.com/office/drawing/2017/decorative" val="1"/>
              </a:ext>
            </a:extLst>
          </p:cNvPr>
          <p:cNvSpPr/>
          <p:nvPr/>
        </p:nvSpPr>
        <p:spPr>
          <a:xfrm>
            <a:off x="9528192" y="507513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(Generate recommendation based on the report and communicate with the team)</a:t>
            </a:r>
          </a:p>
        </p:txBody>
      </p:sp>
      <p:sp>
        <p:nvSpPr>
          <p:cNvPr id="21" name="Rounded Rectangle 19">
            <a:extLst>
              <a:ext uri="{FF2B5EF4-FFF2-40B4-BE49-F238E27FC236}">
                <a16:creationId xmlns:a16="http://schemas.microsoft.com/office/drawing/2014/main" id="{5A77174D-7D2A-15D1-2A58-D61003CD65FE}"/>
              </a:ext>
              <a:ext uri="{C183D7F6-B498-43B3-948B-1728B52AA6E4}">
                <adec:decorative xmlns:adec="http://schemas.microsoft.com/office/drawing/2017/decorative" val="1"/>
              </a:ext>
            </a:extLst>
          </p:cNvPr>
          <p:cNvSpPr/>
          <p:nvPr/>
        </p:nvSpPr>
        <p:spPr>
          <a:xfrm>
            <a:off x="695993" y="5220006"/>
            <a:ext cx="3705033" cy="5289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D2FEDE90-D7CB-C9EA-77B8-789CE6A7DE03}"/>
              </a:ext>
              <a:ext uri="{C183D7F6-B498-43B3-948B-1728B52AA6E4}">
                <adec:decorative xmlns:adec="http://schemas.microsoft.com/office/drawing/2017/decorative" val="1"/>
              </a:ext>
            </a:extLst>
          </p:cNvPr>
          <p:cNvSpPr txBox="1"/>
          <p:nvPr/>
        </p:nvSpPr>
        <p:spPr>
          <a:xfrm>
            <a:off x="740798" y="5269062"/>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8D7F40F5-53CC-AFFE-DDE0-879AABAF8862}"/>
              </a:ext>
              <a:ext uri="{C183D7F6-B498-43B3-948B-1728B52AA6E4}">
                <adec:decorative xmlns:adec="http://schemas.microsoft.com/office/drawing/2017/decorative" val="1"/>
              </a:ext>
            </a:extLst>
          </p:cNvPr>
          <p:cNvSpPr txBox="1"/>
          <p:nvPr/>
        </p:nvSpPr>
        <p:spPr>
          <a:xfrm>
            <a:off x="2076802" y="5301496"/>
            <a:ext cx="2298101" cy="36394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Marketing Intelligence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Central Knowledge Repository</a:t>
            </a:r>
          </a:p>
        </p:txBody>
      </p:sp>
      <p:sp>
        <p:nvSpPr>
          <p:cNvPr id="35" name="Rounded Rectangle 19">
            <a:extLst>
              <a:ext uri="{FF2B5EF4-FFF2-40B4-BE49-F238E27FC236}">
                <a16:creationId xmlns:a16="http://schemas.microsoft.com/office/drawing/2014/main" id="{F8A0F891-6F3B-C7F2-1DE4-032A3F43A67A}"/>
              </a:ext>
              <a:ext uri="{C183D7F6-B498-43B3-948B-1728B52AA6E4}">
                <adec:decorative xmlns:adec="http://schemas.microsoft.com/office/drawing/2017/decorative" val="1"/>
              </a:ext>
            </a:extLst>
          </p:cNvPr>
          <p:cNvSpPr/>
          <p:nvPr/>
        </p:nvSpPr>
        <p:spPr>
          <a:xfrm>
            <a:off x="695993" y="5803072"/>
            <a:ext cx="3705033" cy="71161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Access to brand guidelines, legal compliance documents, and historical marketing briefs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marketing content creation workflows with approval stages and templated brief structures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Tree>
    <p:extLst>
      <p:ext uri="{BB962C8B-B14F-4D97-AF65-F5344CB8AC3E}">
        <p14:creationId xmlns:p14="http://schemas.microsoft.com/office/powerpoint/2010/main" val="27903381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B5588-B3C9-C5C0-442F-6D49649DA8FA}"/>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D56689BB-3C0F-8A4E-98FF-2CB6D715A4B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986169" y="2886075"/>
            <a:ext cx="6858000" cy="1371600"/>
          </a:xfrm>
          <a:prstGeom prst="rect">
            <a:avLst/>
          </a:prstGeom>
        </p:spPr>
      </p:pic>
      <p:sp>
        <p:nvSpPr>
          <p:cNvPr id="223" name="Rounded Rectangle 19">
            <a:extLst>
              <a:ext uri="{FF2B5EF4-FFF2-40B4-BE49-F238E27FC236}">
                <a16:creationId xmlns:a16="http://schemas.microsoft.com/office/drawing/2014/main" id="{C16228FE-E047-CB88-843F-B3C8B90ED6FB}"/>
              </a:ext>
            </a:extLst>
          </p:cNvPr>
          <p:cNvSpPr/>
          <p:nvPr/>
        </p:nvSpPr>
        <p:spPr>
          <a:xfrm>
            <a:off x="719332" y="4656789"/>
            <a:ext cx="3705033" cy="539484"/>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7D1BBC5F-A841-BD3B-BACB-51EA39A00A19}"/>
              </a:ext>
            </a:extLst>
          </p:cNvPr>
          <p:cNvSpPr/>
          <p:nvPr/>
        </p:nvSpPr>
        <p:spPr>
          <a:xfrm>
            <a:off x="694934" y="1384667"/>
            <a:ext cx="3693840" cy="321656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4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(SharePoint) in PDF, DOCX, PPTX  format for policy documents, internal wikis, and knowledge base </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Pull historical &amp; contextual data from CRM (Dynamics 365) in PDF, PPTX, DOCX format for historical ticket data, FAQs, and service manuals</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Integration with Communication &amp; Messaging (Teams) in real-time messaging format for routing complex queries and notifications</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Connected with Communication &amp; Messaging via email communication history and context sharing</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Escalation logic based on query complexity, urgency, and agent expertise matching</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citizen data (name, contact information, case history, service requests)</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*Agent authentication should align with portal identity providers; no auth is needed for public-facing documents or websites.</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3" name="Google Shape;115;p20">
            <a:extLst>
              <a:ext uri="{FF2B5EF4-FFF2-40B4-BE49-F238E27FC236}">
                <a16:creationId xmlns:a16="http://schemas.microsoft.com/office/drawing/2014/main" id="{5BBE1233-2C38-6460-7CCD-E6ADBA68240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BA71E1B5-ECB3-056A-B83F-14E6A3BF3701}"/>
              </a:ext>
            </a:extLst>
          </p:cNvPr>
          <p:cNvSpPr/>
          <p:nvPr/>
        </p:nvSpPr>
        <p:spPr>
          <a:xfrm>
            <a:off x="695995" y="710974"/>
            <a:ext cx="692400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Citizen Q&amp;A Agent</a:t>
            </a:r>
          </a:p>
        </p:txBody>
      </p:sp>
      <p:sp>
        <p:nvSpPr>
          <p:cNvPr id="9" name="TextBox 8">
            <a:extLst>
              <a:ext uri="{FF2B5EF4-FFF2-40B4-BE49-F238E27FC236}">
                <a16:creationId xmlns:a16="http://schemas.microsoft.com/office/drawing/2014/main" id="{4C60DB29-8EC3-4466-4562-B05522104EC8}"/>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Equip public service agents with instant, accurate answers from policy docs and internal knowledge</a:t>
            </a:r>
          </a:p>
        </p:txBody>
      </p:sp>
      <p:sp>
        <p:nvSpPr>
          <p:cNvPr id="35" name="Rounded Rectangle 19">
            <a:extLst>
              <a:ext uri="{FF2B5EF4-FFF2-40B4-BE49-F238E27FC236}">
                <a16:creationId xmlns:a16="http://schemas.microsoft.com/office/drawing/2014/main" id="{171420E1-E6B3-1ACA-DF16-A4BF7AA91324}"/>
              </a:ext>
            </a:extLst>
          </p:cNvPr>
          <p:cNvSpPr/>
          <p:nvPr/>
        </p:nvSpPr>
        <p:spPr>
          <a:xfrm>
            <a:off x="694934" y="5291136"/>
            <a:ext cx="3705033" cy="1285975"/>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6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Only supported file type used as knowledge in SharePoint – PDF, PPTX, DOCX</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will have no M365 license, Policy Supervisor and Agents will have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will be notified by personal email, and caseworkers will be  notified via Teams channel</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 will access the agent using a citizen facing website whereas the case workers will access the agent using Teams channel</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D365 Customer Service Enterprise  or Customer Engagement Plan / Customer Service Digital Messaging add-on / Voice channel Add-in  is required to enable Omnichannel support / human agent handover feature in the tenant.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endPar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L="0" marR="0" lvl="0" indent="0" algn="l" defTabSz="914400" rtl="0" eaLnBrk="1" fontAlgn="base" latinLnBrk="0" hangingPunct="1">
              <a:lnSpc>
                <a:spcPts val="104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903D2935-9FE0-A015-B591-E493C3672FFA}"/>
              </a:ext>
            </a:extLst>
          </p:cNvPr>
          <p:cNvSpPr txBox="1"/>
          <p:nvPr/>
        </p:nvSpPr>
        <p:spPr>
          <a:xfrm>
            <a:off x="790799" y="4711087"/>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D90F805C-C397-8ADC-031F-E55351DEEEDD}"/>
              </a:ext>
            </a:extLst>
          </p:cNvPr>
          <p:cNvSpPr txBox="1"/>
          <p:nvPr/>
        </p:nvSpPr>
        <p:spPr>
          <a:xfrm>
            <a:off x="2095724" y="4735353"/>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Document Processing &amp; Routing Agent</a:t>
            </a:r>
          </a:p>
        </p:txBody>
      </p:sp>
      <p:sp>
        <p:nvSpPr>
          <p:cNvPr id="5" name="Rectangle 4">
            <a:extLst>
              <a:ext uri="{FF2B5EF4-FFF2-40B4-BE49-F238E27FC236}">
                <a16:creationId xmlns:a16="http://schemas.microsoft.com/office/drawing/2014/main" id="{9DFB7B46-8D33-5915-94C0-18ACE3F063FA}"/>
              </a:ext>
            </a:extLst>
          </p:cNvPr>
          <p:cNvSpPr/>
          <p:nvPr/>
        </p:nvSpPr>
        <p:spPr bwMode="auto">
          <a:xfrm>
            <a:off x="6291573" y="1994256"/>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 name="Rectangle 6">
            <a:extLst>
              <a:ext uri="{FF2B5EF4-FFF2-40B4-BE49-F238E27FC236}">
                <a16:creationId xmlns:a16="http://schemas.microsoft.com/office/drawing/2014/main" id="{4229DD91-50D0-72CA-5393-47F6C1EFC49D}"/>
              </a:ext>
            </a:extLst>
          </p:cNvPr>
          <p:cNvSpPr/>
          <p:nvPr/>
        </p:nvSpPr>
        <p:spPr bwMode="auto">
          <a:xfrm>
            <a:off x="6291031" y="2614741"/>
            <a:ext cx="4637553" cy="2041244"/>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 name="Rectangle 10">
            <a:extLst>
              <a:ext uri="{FF2B5EF4-FFF2-40B4-BE49-F238E27FC236}">
                <a16:creationId xmlns:a16="http://schemas.microsoft.com/office/drawing/2014/main" id="{3E75FD82-4F60-3101-BFEF-AF5134A34C98}"/>
              </a:ext>
            </a:extLst>
          </p:cNvPr>
          <p:cNvSpPr/>
          <p:nvPr/>
        </p:nvSpPr>
        <p:spPr bwMode="auto">
          <a:xfrm>
            <a:off x="6291031" y="4659413"/>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CBA3A3F2-2340-07EC-9247-3D9C280F05B2}"/>
              </a:ext>
            </a:extLst>
          </p:cNvPr>
          <p:cNvSpPr txBox="1"/>
          <p:nvPr/>
        </p:nvSpPr>
        <p:spPr>
          <a:xfrm>
            <a:off x="7160433" y="2034027"/>
            <a:ext cx="316848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sp>
        <p:nvSpPr>
          <p:cNvPr id="21" name="Rectangle: Rounded Corners 20">
            <a:extLst>
              <a:ext uri="{FF2B5EF4-FFF2-40B4-BE49-F238E27FC236}">
                <a16:creationId xmlns:a16="http://schemas.microsoft.com/office/drawing/2014/main" id="{925A76F3-74BB-FA21-DF22-411873A66516}"/>
              </a:ext>
            </a:extLst>
          </p:cNvPr>
          <p:cNvSpPr/>
          <p:nvPr/>
        </p:nvSpPr>
        <p:spPr bwMode="auto">
          <a:xfrm>
            <a:off x="7108944" y="4013240"/>
            <a:ext cx="751994" cy="42766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91005837-26BA-FE02-CFAE-C7AD304CD931}"/>
              </a:ext>
            </a:extLst>
          </p:cNvPr>
          <p:cNvSpPr/>
          <p:nvPr/>
        </p:nvSpPr>
        <p:spPr bwMode="auto">
          <a:xfrm>
            <a:off x="9130109" y="3404040"/>
            <a:ext cx="1640495"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4" name="TextBox 23">
            <a:extLst>
              <a:ext uri="{FF2B5EF4-FFF2-40B4-BE49-F238E27FC236}">
                <a16:creationId xmlns:a16="http://schemas.microsoft.com/office/drawing/2014/main" id="{68F9276F-038E-E7A3-3678-A4DF66BE9509}"/>
              </a:ext>
            </a:extLst>
          </p:cNvPr>
          <p:cNvSpPr txBox="1"/>
          <p:nvPr/>
        </p:nvSpPr>
        <p:spPr>
          <a:xfrm>
            <a:off x="9878283" y="2015765"/>
            <a:ext cx="90126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25" name="TextBox 24">
            <a:extLst>
              <a:ext uri="{FF2B5EF4-FFF2-40B4-BE49-F238E27FC236}">
                <a16:creationId xmlns:a16="http://schemas.microsoft.com/office/drawing/2014/main" id="{F081BC49-6959-789F-CB76-38A0D7CB7DC0}"/>
              </a:ext>
            </a:extLst>
          </p:cNvPr>
          <p:cNvSpPr txBox="1"/>
          <p:nvPr/>
        </p:nvSpPr>
        <p:spPr>
          <a:xfrm>
            <a:off x="9580043" y="4900747"/>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sp>
        <p:nvSpPr>
          <p:cNvPr id="33" name="Rectangle 32">
            <a:extLst>
              <a:ext uri="{FF2B5EF4-FFF2-40B4-BE49-F238E27FC236}">
                <a16:creationId xmlns:a16="http://schemas.microsoft.com/office/drawing/2014/main" id="{C166B344-D9BF-322D-68E2-0007CEE38614}"/>
              </a:ext>
            </a:extLst>
          </p:cNvPr>
          <p:cNvSpPr/>
          <p:nvPr/>
        </p:nvSpPr>
        <p:spPr bwMode="auto">
          <a:xfrm>
            <a:off x="7558423" y="4735353"/>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8" name="TextBox 37">
            <a:extLst>
              <a:ext uri="{FF2B5EF4-FFF2-40B4-BE49-F238E27FC236}">
                <a16:creationId xmlns:a16="http://schemas.microsoft.com/office/drawing/2014/main" id="{E3EDCD01-7149-231E-F44F-4648972F1DB1}"/>
              </a:ext>
            </a:extLst>
          </p:cNvPr>
          <p:cNvSpPr txBox="1"/>
          <p:nvPr/>
        </p:nvSpPr>
        <p:spPr>
          <a:xfrm>
            <a:off x="6495401" y="4807935"/>
            <a:ext cx="105384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Agents logs are displayed on Power CAT</a:t>
            </a:r>
          </a:p>
        </p:txBody>
      </p:sp>
      <p:pic>
        <p:nvPicPr>
          <p:cNvPr id="40" name="Graphic 39">
            <a:extLst>
              <a:ext uri="{FF2B5EF4-FFF2-40B4-BE49-F238E27FC236}">
                <a16:creationId xmlns:a16="http://schemas.microsoft.com/office/drawing/2014/main" id="{6486293A-DE67-929B-C74F-BA3E979E39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3650" y="2126478"/>
            <a:ext cx="413399" cy="413399"/>
          </a:xfrm>
          <a:prstGeom prst="rect">
            <a:avLst/>
          </a:prstGeom>
        </p:spPr>
      </p:pic>
      <p:sp>
        <p:nvSpPr>
          <p:cNvPr id="41" name="Rectangle 40">
            <a:extLst>
              <a:ext uri="{FF2B5EF4-FFF2-40B4-BE49-F238E27FC236}">
                <a16:creationId xmlns:a16="http://schemas.microsoft.com/office/drawing/2014/main" id="{F87EC036-10BC-ABAD-0A13-710C14E171EC}"/>
              </a:ext>
            </a:extLst>
          </p:cNvPr>
          <p:cNvSpPr/>
          <p:nvPr/>
        </p:nvSpPr>
        <p:spPr bwMode="auto">
          <a:xfrm>
            <a:off x="4883022" y="3712558"/>
            <a:ext cx="1077121" cy="2171776"/>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42" name="Graphic 41">
            <a:extLst>
              <a:ext uri="{FF2B5EF4-FFF2-40B4-BE49-F238E27FC236}">
                <a16:creationId xmlns:a16="http://schemas.microsoft.com/office/drawing/2014/main" id="{CD904281-4DBF-63D2-80F8-4E5FEA51E4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9885" y="4670103"/>
            <a:ext cx="227480" cy="227480"/>
          </a:xfrm>
          <a:prstGeom prst="rect">
            <a:avLst/>
          </a:prstGeom>
        </p:spPr>
      </p:pic>
      <p:pic>
        <p:nvPicPr>
          <p:cNvPr id="43" name="Graphic 42">
            <a:extLst>
              <a:ext uri="{FF2B5EF4-FFF2-40B4-BE49-F238E27FC236}">
                <a16:creationId xmlns:a16="http://schemas.microsoft.com/office/drawing/2014/main" id="{660BE341-2642-CA63-2665-CE1D768F85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39885" y="4077407"/>
            <a:ext cx="227480" cy="227480"/>
          </a:xfrm>
          <a:prstGeom prst="rect">
            <a:avLst/>
          </a:prstGeom>
        </p:spPr>
      </p:pic>
      <p:pic>
        <p:nvPicPr>
          <p:cNvPr id="44" name="Graphic 43">
            <a:extLst>
              <a:ext uri="{FF2B5EF4-FFF2-40B4-BE49-F238E27FC236}">
                <a16:creationId xmlns:a16="http://schemas.microsoft.com/office/drawing/2014/main" id="{9B9D00BE-35DA-50E2-8A17-230A7279B3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33828" y="4885169"/>
            <a:ext cx="336979" cy="286071"/>
          </a:xfrm>
          <a:prstGeom prst="rect">
            <a:avLst/>
          </a:prstGeom>
        </p:spPr>
      </p:pic>
      <p:pic>
        <p:nvPicPr>
          <p:cNvPr id="45" name="Graphic 44">
            <a:extLst>
              <a:ext uri="{FF2B5EF4-FFF2-40B4-BE49-F238E27FC236}">
                <a16:creationId xmlns:a16="http://schemas.microsoft.com/office/drawing/2014/main" id="{1A593CEF-2900-9768-FCBB-8499CAB6DE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48991" y="4045830"/>
            <a:ext cx="281039" cy="281039"/>
          </a:xfrm>
          <a:prstGeom prst="rect">
            <a:avLst/>
          </a:prstGeom>
        </p:spPr>
      </p:pic>
      <p:pic>
        <p:nvPicPr>
          <p:cNvPr id="48" name="Graphic 47">
            <a:extLst>
              <a:ext uri="{FF2B5EF4-FFF2-40B4-BE49-F238E27FC236}">
                <a16:creationId xmlns:a16="http://schemas.microsoft.com/office/drawing/2014/main" id="{EF80C8A5-D520-C5FA-A616-0C854FA9A3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69392" y="4780899"/>
            <a:ext cx="390341" cy="390341"/>
          </a:xfrm>
          <a:prstGeom prst="rect">
            <a:avLst/>
          </a:prstGeom>
        </p:spPr>
      </p:pic>
      <p:pic>
        <p:nvPicPr>
          <p:cNvPr id="53" name="Graphic 52">
            <a:extLst>
              <a:ext uri="{FF2B5EF4-FFF2-40B4-BE49-F238E27FC236}">
                <a16:creationId xmlns:a16="http://schemas.microsoft.com/office/drawing/2014/main" id="{94DE70B5-FADC-E3A9-1313-B4AA02B0DA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39885" y="3781058"/>
            <a:ext cx="227481" cy="227481"/>
          </a:xfrm>
          <a:prstGeom prst="rect">
            <a:avLst/>
          </a:prstGeom>
        </p:spPr>
      </p:pic>
      <p:pic>
        <p:nvPicPr>
          <p:cNvPr id="54" name="Graphic 53">
            <a:extLst>
              <a:ext uri="{FF2B5EF4-FFF2-40B4-BE49-F238E27FC236}">
                <a16:creationId xmlns:a16="http://schemas.microsoft.com/office/drawing/2014/main" id="{E7680201-A8B5-B994-8D16-93C4A02B26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7175" y="5288219"/>
            <a:ext cx="252900" cy="227480"/>
          </a:xfrm>
          <a:prstGeom prst="rect">
            <a:avLst/>
          </a:prstGeom>
        </p:spPr>
      </p:pic>
      <p:pic>
        <p:nvPicPr>
          <p:cNvPr id="55" name="Graphic 54">
            <a:extLst>
              <a:ext uri="{FF2B5EF4-FFF2-40B4-BE49-F238E27FC236}">
                <a16:creationId xmlns:a16="http://schemas.microsoft.com/office/drawing/2014/main" id="{3A53033D-FD2F-F170-D70E-1C73914726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39885" y="5584566"/>
            <a:ext cx="227480" cy="227480"/>
          </a:xfrm>
          <a:prstGeom prst="rect">
            <a:avLst/>
          </a:prstGeom>
        </p:spPr>
      </p:pic>
      <p:sp>
        <p:nvSpPr>
          <p:cNvPr id="56" name="TextBox 55">
            <a:extLst>
              <a:ext uri="{FF2B5EF4-FFF2-40B4-BE49-F238E27FC236}">
                <a16:creationId xmlns:a16="http://schemas.microsoft.com/office/drawing/2014/main" id="{E00C7094-DDC8-B285-2462-865E48FCE930}"/>
              </a:ext>
            </a:extLst>
          </p:cNvPr>
          <p:cNvSpPr txBox="1"/>
          <p:nvPr/>
        </p:nvSpPr>
        <p:spPr>
          <a:xfrm>
            <a:off x="5271754" y="3856326"/>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57" name="TextBox 56">
            <a:extLst>
              <a:ext uri="{FF2B5EF4-FFF2-40B4-BE49-F238E27FC236}">
                <a16:creationId xmlns:a16="http://schemas.microsoft.com/office/drawing/2014/main" id="{7E5C7885-E470-DCD6-8C4B-06FBF95159C5}"/>
              </a:ext>
            </a:extLst>
          </p:cNvPr>
          <p:cNvSpPr txBox="1"/>
          <p:nvPr/>
        </p:nvSpPr>
        <p:spPr>
          <a:xfrm>
            <a:off x="5440713" y="4152675"/>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58" name="TextBox 57">
            <a:extLst>
              <a:ext uri="{FF2B5EF4-FFF2-40B4-BE49-F238E27FC236}">
                <a16:creationId xmlns:a16="http://schemas.microsoft.com/office/drawing/2014/main" id="{6A6AAECA-A167-5A55-E557-7977C2FC151B}"/>
              </a:ext>
            </a:extLst>
          </p:cNvPr>
          <p:cNvSpPr txBox="1"/>
          <p:nvPr/>
        </p:nvSpPr>
        <p:spPr>
          <a:xfrm>
            <a:off x="5282641" y="4744847"/>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59" name="TextBox 58">
            <a:extLst>
              <a:ext uri="{FF2B5EF4-FFF2-40B4-BE49-F238E27FC236}">
                <a16:creationId xmlns:a16="http://schemas.microsoft.com/office/drawing/2014/main" id="{55169361-352E-E7F6-B313-7EA5AB9229A3}"/>
              </a:ext>
            </a:extLst>
          </p:cNvPr>
          <p:cNvSpPr txBox="1"/>
          <p:nvPr/>
        </p:nvSpPr>
        <p:spPr>
          <a:xfrm>
            <a:off x="5218385" y="5362963"/>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60" name="TextBox 59">
            <a:extLst>
              <a:ext uri="{FF2B5EF4-FFF2-40B4-BE49-F238E27FC236}">
                <a16:creationId xmlns:a16="http://schemas.microsoft.com/office/drawing/2014/main" id="{BE4C3643-1C27-BD57-38D2-46B31DC8427C}"/>
              </a:ext>
            </a:extLst>
          </p:cNvPr>
          <p:cNvSpPr txBox="1"/>
          <p:nvPr/>
        </p:nvSpPr>
        <p:spPr>
          <a:xfrm>
            <a:off x="5334810" y="5659310"/>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61" name="TextBox 60">
            <a:extLst>
              <a:ext uri="{FF2B5EF4-FFF2-40B4-BE49-F238E27FC236}">
                <a16:creationId xmlns:a16="http://schemas.microsoft.com/office/drawing/2014/main" id="{EFCC57E9-C12F-936A-33CC-48F76E6C544F}"/>
              </a:ext>
            </a:extLst>
          </p:cNvPr>
          <p:cNvSpPr txBox="1"/>
          <p:nvPr/>
        </p:nvSpPr>
        <p:spPr>
          <a:xfrm>
            <a:off x="5055724" y="3559236"/>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cxnSp>
        <p:nvCxnSpPr>
          <p:cNvPr id="62" name="Straight Arrow Connector 61">
            <a:extLst>
              <a:ext uri="{FF2B5EF4-FFF2-40B4-BE49-F238E27FC236}">
                <a16:creationId xmlns:a16="http://schemas.microsoft.com/office/drawing/2014/main" id="{8678E331-0546-AF99-CF44-96BADA092D91}"/>
              </a:ext>
            </a:extLst>
          </p:cNvPr>
          <p:cNvCxnSpPr>
            <a:cxnSpLocks/>
            <a:stCxn id="33" idx="1"/>
            <a:endCxn id="44" idx="3"/>
          </p:cNvCxnSpPr>
          <p:nvPr/>
        </p:nvCxnSpPr>
        <p:spPr>
          <a:xfrm flipH="1">
            <a:off x="6670807" y="5023857"/>
            <a:ext cx="887616"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71C7A145-7B38-5F4C-B153-B4380B0D2C87}"/>
              </a:ext>
            </a:extLst>
          </p:cNvPr>
          <p:cNvSpPr/>
          <p:nvPr/>
        </p:nvSpPr>
        <p:spPr bwMode="auto">
          <a:xfrm>
            <a:off x="11277476" y="1983130"/>
            <a:ext cx="791117" cy="1587083"/>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4" name="TextBox 63">
            <a:extLst>
              <a:ext uri="{FF2B5EF4-FFF2-40B4-BE49-F238E27FC236}">
                <a16:creationId xmlns:a16="http://schemas.microsoft.com/office/drawing/2014/main" id="{0B4B5094-7808-E11C-F6F4-215B532DA24B}"/>
              </a:ext>
            </a:extLst>
          </p:cNvPr>
          <p:cNvSpPr txBox="1"/>
          <p:nvPr/>
        </p:nvSpPr>
        <p:spPr>
          <a:xfrm>
            <a:off x="11369350" y="2444311"/>
            <a:ext cx="60736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Contact Centers Agents</a:t>
            </a:r>
          </a:p>
        </p:txBody>
      </p:sp>
      <p:sp>
        <p:nvSpPr>
          <p:cNvPr id="65" name="TextBox 64">
            <a:extLst>
              <a:ext uri="{FF2B5EF4-FFF2-40B4-BE49-F238E27FC236}">
                <a16:creationId xmlns:a16="http://schemas.microsoft.com/office/drawing/2014/main" id="{3D9F9B78-41F0-2B26-3FAC-2E6F9B6EF783}"/>
              </a:ext>
            </a:extLst>
          </p:cNvPr>
          <p:cNvSpPr txBox="1"/>
          <p:nvPr/>
        </p:nvSpPr>
        <p:spPr>
          <a:xfrm>
            <a:off x="11369350" y="3202174"/>
            <a:ext cx="60736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Policy/ Knowledbase Supervisors</a:t>
            </a:r>
          </a:p>
        </p:txBody>
      </p:sp>
      <p:pic>
        <p:nvPicPr>
          <p:cNvPr id="67" name="Graphic 66" descr="Office worker female outline">
            <a:extLst>
              <a:ext uri="{FF2B5EF4-FFF2-40B4-BE49-F238E27FC236}">
                <a16:creationId xmlns:a16="http://schemas.microsoft.com/office/drawing/2014/main" id="{22AAE9A3-C3F8-A8A5-F5DE-F925C04B66A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24951" y="2813659"/>
            <a:ext cx="296166" cy="296166"/>
          </a:xfrm>
          <a:prstGeom prst="rect">
            <a:avLst/>
          </a:prstGeom>
        </p:spPr>
      </p:pic>
      <p:pic>
        <p:nvPicPr>
          <p:cNvPr id="68" name="Graphic 67" descr="Office worker male outline">
            <a:extLst>
              <a:ext uri="{FF2B5EF4-FFF2-40B4-BE49-F238E27FC236}">
                <a16:creationId xmlns:a16="http://schemas.microsoft.com/office/drawing/2014/main" id="{41076CC6-B342-FC4F-CD98-542A1E97EBB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524950" y="2055794"/>
            <a:ext cx="296168" cy="296168"/>
          </a:xfrm>
          <a:prstGeom prst="rect">
            <a:avLst/>
          </a:prstGeom>
        </p:spPr>
      </p:pic>
      <p:sp>
        <p:nvSpPr>
          <p:cNvPr id="70" name="TextBox 69">
            <a:extLst>
              <a:ext uri="{FF2B5EF4-FFF2-40B4-BE49-F238E27FC236}">
                <a16:creationId xmlns:a16="http://schemas.microsoft.com/office/drawing/2014/main" id="{EB4847E9-2A88-A2B2-B259-69710B26230F}"/>
              </a:ext>
            </a:extLst>
          </p:cNvPr>
          <p:cNvSpPr txBox="1"/>
          <p:nvPr/>
        </p:nvSpPr>
        <p:spPr>
          <a:xfrm>
            <a:off x="8657371" y="5158894"/>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sp>
        <p:nvSpPr>
          <p:cNvPr id="74" name="TextBox 73">
            <a:extLst>
              <a:ext uri="{FF2B5EF4-FFF2-40B4-BE49-F238E27FC236}">
                <a16:creationId xmlns:a16="http://schemas.microsoft.com/office/drawing/2014/main" id="{A9ADBC50-0757-AD0E-E4A1-2B5485B00F4F}"/>
              </a:ext>
            </a:extLst>
          </p:cNvPr>
          <p:cNvSpPr txBox="1"/>
          <p:nvPr/>
        </p:nvSpPr>
        <p:spPr>
          <a:xfrm>
            <a:off x="7305144" y="4287252"/>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75" name="TextBox 74">
            <a:extLst>
              <a:ext uri="{FF2B5EF4-FFF2-40B4-BE49-F238E27FC236}">
                <a16:creationId xmlns:a16="http://schemas.microsoft.com/office/drawing/2014/main" id="{7884E0BD-3085-EAC1-E09D-C53846E01E8C}"/>
              </a:ext>
            </a:extLst>
          </p:cNvPr>
          <p:cNvSpPr txBox="1"/>
          <p:nvPr/>
        </p:nvSpPr>
        <p:spPr>
          <a:xfrm>
            <a:off x="9651076" y="3698102"/>
            <a:ext cx="45441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sp>
        <p:nvSpPr>
          <p:cNvPr id="99" name="TextBox 98">
            <a:extLst>
              <a:ext uri="{FF2B5EF4-FFF2-40B4-BE49-F238E27FC236}">
                <a16:creationId xmlns:a16="http://schemas.microsoft.com/office/drawing/2014/main" id="{B5773473-1C99-9690-76F7-D9EA3FD88C38}"/>
              </a:ext>
            </a:extLst>
          </p:cNvPr>
          <p:cNvSpPr txBox="1"/>
          <p:nvPr/>
        </p:nvSpPr>
        <p:spPr>
          <a:xfrm>
            <a:off x="11259935" y="1825435"/>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pic>
        <p:nvPicPr>
          <p:cNvPr id="100" name="Graphic 99">
            <a:extLst>
              <a:ext uri="{FF2B5EF4-FFF2-40B4-BE49-F238E27FC236}">
                <a16:creationId xmlns:a16="http://schemas.microsoft.com/office/drawing/2014/main" id="{E7DEAD18-2CE5-1853-336A-59A83E4205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3130" y="3060670"/>
            <a:ext cx="402723" cy="402723"/>
          </a:xfrm>
          <a:prstGeom prst="rect">
            <a:avLst/>
          </a:prstGeom>
        </p:spPr>
      </p:pic>
      <p:sp>
        <p:nvSpPr>
          <p:cNvPr id="101" name="Rectangle 100">
            <a:extLst>
              <a:ext uri="{FF2B5EF4-FFF2-40B4-BE49-F238E27FC236}">
                <a16:creationId xmlns:a16="http://schemas.microsoft.com/office/drawing/2014/main" id="{0014471B-9F25-109F-A681-29ACD6FF5B36}"/>
              </a:ext>
            </a:extLst>
          </p:cNvPr>
          <p:cNvSpPr/>
          <p:nvPr/>
        </p:nvSpPr>
        <p:spPr bwMode="auto">
          <a:xfrm>
            <a:off x="11277476" y="3856326"/>
            <a:ext cx="791117" cy="625585"/>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2" name="TextBox 101">
            <a:extLst>
              <a:ext uri="{FF2B5EF4-FFF2-40B4-BE49-F238E27FC236}">
                <a16:creationId xmlns:a16="http://schemas.microsoft.com/office/drawing/2014/main" id="{6C5679D9-A55C-4B81-65E2-382D52EAE368}"/>
              </a:ext>
            </a:extLst>
          </p:cNvPr>
          <p:cNvSpPr txBox="1"/>
          <p:nvPr/>
        </p:nvSpPr>
        <p:spPr>
          <a:xfrm>
            <a:off x="11206842" y="3677397"/>
            <a:ext cx="932383"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Non-licensed Users</a:t>
            </a:r>
          </a:p>
        </p:txBody>
      </p:sp>
      <p:sp>
        <p:nvSpPr>
          <p:cNvPr id="103" name="TextBox 102">
            <a:extLst>
              <a:ext uri="{FF2B5EF4-FFF2-40B4-BE49-F238E27FC236}">
                <a16:creationId xmlns:a16="http://schemas.microsoft.com/office/drawing/2014/main" id="{AC90F8E9-F71A-7E94-2DA3-02500F7654FE}"/>
              </a:ext>
            </a:extLst>
          </p:cNvPr>
          <p:cNvSpPr txBox="1"/>
          <p:nvPr/>
        </p:nvSpPr>
        <p:spPr>
          <a:xfrm>
            <a:off x="11438524" y="4218026"/>
            <a:ext cx="469021"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Citizens</a:t>
            </a:r>
          </a:p>
        </p:txBody>
      </p:sp>
      <p:pic>
        <p:nvPicPr>
          <p:cNvPr id="107" name="Graphic 106" descr="Users outline">
            <a:extLst>
              <a:ext uri="{FF2B5EF4-FFF2-40B4-BE49-F238E27FC236}">
                <a16:creationId xmlns:a16="http://schemas.microsoft.com/office/drawing/2014/main" id="{1C7E9E4E-9C88-18B6-B563-8FC885D2600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517867" y="3907692"/>
            <a:ext cx="310334" cy="310334"/>
          </a:xfrm>
          <a:prstGeom prst="rect">
            <a:avLst/>
          </a:prstGeom>
        </p:spPr>
      </p:pic>
      <p:cxnSp>
        <p:nvCxnSpPr>
          <p:cNvPr id="110" name="Straight Arrow Connector 109">
            <a:extLst>
              <a:ext uri="{FF2B5EF4-FFF2-40B4-BE49-F238E27FC236}">
                <a16:creationId xmlns:a16="http://schemas.microsoft.com/office/drawing/2014/main" id="{1FD065ED-CE74-7007-E2A2-EE4A0D8F29AE}"/>
              </a:ext>
            </a:extLst>
          </p:cNvPr>
          <p:cNvCxnSpPr>
            <a:cxnSpLocks/>
          </p:cNvCxnSpPr>
          <p:nvPr/>
        </p:nvCxnSpPr>
        <p:spPr>
          <a:xfrm>
            <a:off x="5655626" y="3092788"/>
            <a:ext cx="102675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B75F2498-9A4E-D264-1C67-11C8B4C680D6}"/>
              </a:ext>
            </a:extLst>
          </p:cNvPr>
          <p:cNvSpPr txBox="1"/>
          <p:nvPr/>
        </p:nvSpPr>
        <p:spPr>
          <a:xfrm>
            <a:off x="5628537" y="2938016"/>
            <a:ext cx="105384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FAQs, Customer profiles and PII data</a:t>
            </a:r>
          </a:p>
        </p:txBody>
      </p:sp>
      <p:cxnSp>
        <p:nvCxnSpPr>
          <p:cNvPr id="117" name="Connector: Elbow 116">
            <a:extLst>
              <a:ext uri="{FF2B5EF4-FFF2-40B4-BE49-F238E27FC236}">
                <a16:creationId xmlns:a16="http://schemas.microsoft.com/office/drawing/2014/main" id="{4195ABED-6BE3-1327-154B-19DD3F806820}"/>
              </a:ext>
            </a:extLst>
          </p:cNvPr>
          <p:cNvCxnSpPr>
            <a:cxnSpLocks/>
            <a:endCxn id="21" idx="1"/>
          </p:cNvCxnSpPr>
          <p:nvPr/>
        </p:nvCxnSpPr>
        <p:spPr>
          <a:xfrm>
            <a:off x="5688342" y="3333322"/>
            <a:ext cx="1420602" cy="893749"/>
          </a:xfrm>
          <a:prstGeom prst="bentConnector3">
            <a:avLst>
              <a:gd name="adj1" fmla="val 2271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7914C6C5-8368-C396-75D5-50A761B7C56A}"/>
              </a:ext>
            </a:extLst>
          </p:cNvPr>
          <p:cNvSpPr txBox="1"/>
          <p:nvPr/>
        </p:nvSpPr>
        <p:spPr>
          <a:xfrm>
            <a:off x="6025309" y="4084919"/>
            <a:ext cx="105384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Service Manuals copied to SP 1</a:t>
            </a:r>
          </a:p>
        </p:txBody>
      </p:sp>
      <p:cxnSp>
        <p:nvCxnSpPr>
          <p:cNvPr id="130" name="Connector: Elbow 129">
            <a:extLst>
              <a:ext uri="{FF2B5EF4-FFF2-40B4-BE49-F238E27FC236}">
                <a16:creationId xmlns:a16="http://schemas.microsoft.com/office/drawing/2014/main" id="{9E902D1A-66B9-DBD3-DBA3-BCB9D0F2FB73}"/>
              </a:ext>
            </a:extLst>
          </p:cNvPr>
          <p:cNvCxnSpPr>
            <a:cxnSpLocks/>
            <a:stCxn id="21" idx="3"/>
          </p:cNvCxnSpPr>
          <p:nvPr/>
        </p:nvCxnSpPr>
        <p:spPr>
          <a:xfrm flipV="1">
            <a:off x="7860938" y="3588331"/>
            <a:ext cx="184526" cy="63874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B2050575-76CA-8D60-4EA5-2401A4EEDCCD}"/>
              </a:ext>
            </a:extLst>
          </p:cNvPr>
          <p:cNvCxnSpPr>
            <a:cxnSpLocks/>
            <a:endCxn id="7" idx="0"/>
          </p:cNvCxnSpPr>
          <p:nvPr/>
        </p:nvCxnSpPr>
        <p:spPr>
          <a:xfrm flipV="1">
            <a:off x="8096596" y="2614741"/>
            <a:ext cx="513212" cy="636415"/>
          </a:xfrm>
          <a:prstGeom prst="bentConnector4">
            <a:avLst>
              <a:gd name="adj1" fmla="val 100251"/>
              <a:gd name="adj2" fmla="val 2435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7BF5A800-746A-E78C-A40E-34E247016F8D}"/>
              </a:ext>
            </a:extLst>
          </p:cNvPr>
          <p:cNvSpPr txBox="1"/>
          <p:nvPr/>
        </p:nvSpPr>
        <p:spPr>
          <a:xfrm>
            <a:off x="8643976" y="2793233"/>
            <a:ext cx="671290"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knowledge : policy data (semantically indexed)</a:t>
            </a:r>
          </a:p>
        </p:txBody>
      </p:sp>
      <p:cxnSp>
        <p:nvCxnSpPr>
          <p:cNvPr id="140" name="Straight Arrow Connector 139">
            <a:extLst>
              <a:ext uri="{FF2B5EF4-FFF2-40B4-BE49-F238E27FC236}">
                <a16:creationId xmlns:a16="http://schemas.microsoft.com/office/drawing/2014/main" id="{4FDE7F49-D188-6281-57D8-8EA14B319CE7}"/>
              </a:ext>
            </a:extLst>
          </p:cNvPr>
          <p:cNvCxnSpPr>
            <a:cxnSpLocks/>
          </p:cNvCxnSpPr>
          <p:nvPr/>
        </p:nvCxnSpPr>
        <p:spPr>
          <a:xfrm flipV="1">
            <a:off x="7009055" y="2619907"/>
            <a:ext cx="0" cy="48991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CB77035E-2F9D-D74B-B1AB-62A87EE6140C}"/>
              </a:ext>
            </a:extLst>
          </p:cNvPr>
          <p:cNvSpPr txBox="1"/>
          <p:nvPr/>
        </p:nvSpPr>
        <p:spPr>
          <a:xfrm>
            <a:off x="7002465" y="2700297"/>
            <a:ext cx="105384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knowledge : FAQs</a:t>
            </a:r>
          </a:p>
        </p:txBody>
      </p:sp>
      <p:cxnSp>
        <p:nvCxnSpPr>
          <p:cNvPr id="156" name="Connector: Elbow 155">
            <a:extLst>
              <a:ext uri="{FF2B5EF4-FFF2-40B4-BE49-F238E27FC236}">
                <a16:creationId xmlns:a16="http://schemas.microsoft.com/office/drawing/2014/main" id="{C7D6C283-384C-CBDC-B9F9-06776A6597E4}"/>
              </a:ext>
            </a:extLst>
          </p:cNvPr>
          <p:cNvCxnSpPr>
            <a:cxnSpLocks/>
          </p:cNvCxnSpPr>
          <p:nvPr/>
        </p:nvCxnSpPr>
        <p:spPr>
          <a:xfrm rot="10800000" flipV="1">
            <a:off x="5414493" y="2258778"/>
            <a:ext cx="877085" cy="15260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F234FB80-40D1-B4DF-7738-875D11462351}"/>
              </a:ext>
            </a:extLst>
          </p:cNvPr>
          <p:cNvSpPr txBox="1"/>
          <p:nvPr/>
        </p:nvSpPr>
        <p:spPr>
          <a:xfrm>
            <a:off x="4988392" y="2119130"/>
            <a:ext cx="123734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Unresolved queries handed over to agent</a:t>
            </a:r>
          </a:p>
        </p:txBody>
      </p:sp>
      <p:pic>
        <p:nvPicPr>
          <p:cNvPr id="26" name="Graphic 25">
            <a:extLst>
              <a:ext uri="{FF2B5EF4-FFF2-40B4-BE49-F238E27FC236}">
                <a16:creationId xmlns:a16="http://schemas.microsoft.com/office/drawing/2014/main" id="{0669FAA1-C11A-F85F-4A6D-3BC7968D20A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28097" y="3438826"/>
            <a:ext cx="358086" cy="358086"/>
          </a:xfrm>
          <a:prstGeom prst="rect">
            <a:avLst/>
          </a:prstGeom>
        </p:spPr>
      </p:pic>
      <p:pic>
        <p:nvPicPr>
          <p:cNvPr id="30" name="Graphic 29">
            <a:extLst>
              <a:ext uri="{FF2B5EF4-FFF2-40B4-BE49-F238E27FC236}">
                <a16:creationId xmlns:a16="http://schemas.microsoft.com/office/drawing/2014/main" id="{70973DF3-B03A-1DD3-2F89-193582B9EA4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61599" y="4780899"/>
            <a:ext cx="390341" cy="390341"/>
          </a:xfrm>
          <a:prstGeom prst="rect">
            <a:avLst/>
          </a:prstGeom>
        </p:spPr>
      </p:pic>
      <p:pic>
        <p:nvPicPr>
          <p:cNvPr id="31" name="Graphic 30">
            <a:extLst>
              <a:ext uri="{FF2B5EF4-FFF2-40B4-BE49-F238E27FC236}">
                <a16:creationId xmlns:a16="http://schemas.microsoft.com/office/drawing/2014/main" id="{4D1F4D26-EE54-2F54-99AB-66A7ABBCD86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13130" y="2365666"/>
            <a:ext cx="402723" cy="402723"/>
          </a:xfrm>
          <a:prstGeom prst="rect">
            <a:avLst/>
          </a:prstGeom>
        </p:spPr>
      </p:pic>
      <p:pic>
        <p:nvPicPr>
          <p:cNvPr id="34" name="Graphic 33">
            <a:extLst>
              <a:ext uri="{FF2B5EF4-FFF2-40B4-BE49-F238E27FC236}">
                <a16:creationId xmlns:a16="http://schemas.microsoft.com/office/drawing/2014/main" id="{32492867-9D43-3615-F00B-B84E6E14846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27175" y="4966451"/>
            <a:ext cx="252900" cy="252900"/>
          </a:xfrm>
          <a:prstGeom prst="rect">
            <a:avLst/>
          </a:prstGeom>
        </p:spPr>
      </p:pic>
      <p:pic>
        <p:nvPicPr>
          <p:cNvPr id="36" name="Graphic 35">
            <a:extLst>
              <a:ext uri="{FF2B5EF4-FFF2-40B4-BE49-F238E27FC236}">
                <a16:creationId xmlns:a16="http://schemas.microsoft.com/office/drawing/2014/main" id="{7A978BCD-5DE8-A699-DFAF-FD4FB14D77C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939885" y="4373755"/>
            <a:ext cx="227480" cy="227480"/>
          </a:xfrm>
          <a:prstGeom prst="rect">
            <a:avLst/>
          </a:prstGeom>
        </p:spPr>
      </p:pic>
      <p:sp>
        <p:nvSpPr>
          <p:cNvPr id="37" name="TextBox 36">
            <a:extLst>
              <a:ext uri="{FF2B5EF4-FFF2-40B4-BE49-F238E27FC236}">
                <a16:creationId xmlns:a16="http://schemas.microsoft.com/office/drawing/2014/main" id="{9B517007-A118-14EF-1D09-17D3F545E9A2}"/>
              </a:ext>
            </a:extLst>
          </p:cNvPr>
          <p:cNvSpPr txBox="1"/>
          <p:nvPr/>
        </p:nvSpPr>
        <p:spPr>
          <a:xfrm>
            <a:off x="5428643" y="4449023"/>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39" name="TextBox 38">
            <a:extLst>
              <a:ext uri="{FF2B5EF4-FFF2-40B4-BE49-F238E27FC236}">
                <a16:creationId xmlns:a16="http://schemas.microsoft.com/office/drawing/2014/main" id="{8C1C922D-5310-1017-F9B6-D1E76BD323F0}"/>
              </a:ext>
            </a:extLst>
          </p:cNvPr>
          <p:cNvSpPr txBox="1"/>
          <p:nvPr/>
        </p:nvSpPr>
        <p:spPr>
          <a:xfrm>
            <a:off x="5406448" y="5054429"/>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sp>
        <p:nvSpPr>
          <p:cNvPr id="46" name="TextBox 45">
            <a:extLst>
              <a:ext uri="{FF2B5EF4-FFF2-40B4-BE49-F238E27FC236}">
                <a16:creationId xmlns:a16="http://schemas.microsoft.com/office/drawing/2014/main" id="{B7BF5F49-091E-7A36-D309-6C9AECAE975D}"/>
              </a:ext>
            </a:extLst>
          </p:cNvPr>
          <p:cNvSpPr txBox="1"/>
          <p:nvPr/>
        </p:nvSpPr>
        <p:spPr>
          <a:xfrm>
            <a:off x="5544431" y="2457425"/>
            <a:ext cx="77354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Omni Channel Support</a:t>
            </a:r>
          </a:p>
        </p:txBody>
      </p:sp>
      <p:sp>
        <p:nvSpPr>
          <p:cNvPr id="47" name="Rectangle: Rounded Corners 46">
            <a:extLst>
              <a:ext uri="{FF2B5EF4-FFF2-40B4-BE49-F238E27FC236}">
                <a16:creationId xmlns:a16="http://schemas.microsoft.com/office/drawing/2014/main" id="{8B099ED7-F10A-1455-8C82-31B922E7FF86}"/>
              </a:ext>
            </a:extLst>
          </p:cNvPr>
          <p:cNvSpPr/>
          <p:nvPr/>
        </p:nvSpPr>
        <p:spPr bwMode="auto">
          <a:xfrm>
            <a:off x="6682982" y="2926237"/>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9" name="TextBox 48">
            <a:extLst>
              <a:ext uri="{FF2B5EF4-FFF2-40B4-BE49-F238E27FC236}">
                <a16:creationId xmlns:a16="http://schemas.microsoft.com/office/drawing/2014/main" id="{ED00BAB8-9512-24B6-8D96-BDCEE5FD9EE8}"/>
              </a:ext>
            </a:extLst>
          </p:cNvPr>
          <p:cNvSpPr txBox="1"/>
          <p:nvPr/>
        </p:nvSpPr>
        <p:spPr>
          <a:xfrm>
            <a:off x="7079149" y="2953159"/>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50" name="Graphic 49">
            <a:extLst>
              <a:ext uri="{FF2B5EF4-FFF2-40B4-BE49-F238E27FC236}">
                <a16:creationId xmlns:a16="http://schemas.microsoft.com/office/drawing/2014/main" id="{682C3FD2-0152-2AF2-3C74-3E4EC22E1B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1933" y="3064499"/>
            <a:ext cx="390593" cy="390593"/>
          </a:xfrm>
          <a:prstGeom prst="rect">
            <a:avLst/>
          </a:prstGeom>
        </p:spPr>
      </p:pic>
      <p:sp>
        <p:nvSpPr>
          <p:cNvPr id="51" name="TextBox 50">
            <a:extLst>
              <a:ext uri="{FF2B5EF4-FFF2-40B4-BE49-F238E27FC236}">
                <a16:creationId xmlns:a16="http://schemas.microsoft.com/office/drawing/2014/main" id="{AEA1BA6B-ECDA-4BCA-82FC-D40F80B54283}"/>
              </a:ext>
            </a:extLst>
          </p:cNvPr>
          <p:cNvSpPr txBox="1"/>
          <p:nvPr/>
        </p:nvSpPr>
        <p:spPr>
          <a:xfrm>
            <a:off x="6793545" y="3453155"/>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52" name="TextBox 51">
            <a:extLst>
              <a:ext uri="{FF2B5EF4-FFF2-40B4-BE49-F238E27FC236}">
                <a16:creationId xmlns:a16="http://schemas.microsoft.com/office/drawing/2014/main" id="{4D3F229C-E92E-8044-5339-46D6483A524A}"/>
              </a:ext>
            </a:extLst>
          </p:cNvPr>
          <p:cNvSpPr txBox="1"/>
          <p:nvPr/>
        </p:nvSpPr>
        <p:spPr>
          <a:xfrm>
            <a:off x="7512682" y="3453155"/>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66" name="Graphic 65">
            <a:extLst>
              <a:ext uri="{FF2B5EF4-FFF2-40B4-BE49-F238E27FC236}">
                <a16:creationId xmlns:a16="http://schemas.microsoft.com/office/drawing/2014/main" id="{678FD48B-71B8-7DBD-9C80-5506A5C0069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707217" y="3064499"/>
            <a:ext cx="390593" cy="390593"/>
          </a:xfrm>
          <a:prstGeom prst="rect">
            <a:avLst/>
          </a:prstGeom>
        </p:spPr>
      </p:pic>
      <p:cxnSp>
        <p:nvCxnSpPr>
          <p:cNvPr id="16" name="Connector: Elbow 15">
            <a:extLst>
              <a:ext uri="{FF2B5EF4-FFF2-40B4-BE49-F238E27FC236}">
                <a16:creationId xmlns:a16="http://schemas.microsoft.com/office/drawing/2014/main" id="{67D35FF9-2D4A-4D45-9A82-CE33C3D4CE6E}"/>
              </a:ext>
            </a:extLst>
          </p:cNvPr>
          <p:cNvCxnSpPr>
            <a:cxnSpLocks/>
            <a:stCxn id="63" idx="1"/>
            <a:endCxn id="26" idx="0"/>
          </p:cNvCxnSpPr>
          <p:nvPr/>
        </p:nvCxnSpPr>
        <p:spPr>
          <a:xfrm rot="10800000" flipV="1">
            <a:off x="9407140" y="2776672"/>
            <a:ext cx="1870336" cy="662154"/>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9ACE36-04FE-3A6A-F984-3DDFF26BF6F3}"/>
              </a:ext>
            </a:extLst>
          </p:cNvPr>
          <p:cNvSpPr txBox="1"/>
          <p:nvPr/>
        </p:nvSpPr>
        <p:spPr>
          <a:xfrm>
            <a:off x="10139116" y="2664843"/>
            <a:ext cx="111554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5a. Queries (Microsoft Authentication)</a:t>
            </a:r>
          </a:p>
        </p:txBody>
      </p:sp>
      <p:sp>
        <p:nvSpPr>
          <p:cNvPr id="19" name="TextBox 18">
            <a:extLst>
              <a:ext uri="{FF2B5EF4-FFF2-40B4-BE49-F238E27FC236}">
                <a16:creationId xmlns:a16="http://schemas.microsoft.com/office/drawing/2014/main" id="{270D5184-14DD-9261-A8D1-64F54BADD445}"/>
              </a:ext>
            </a:extLst>
          </p:cNvPr>
          <p:cNvSpPr txBox="1"/>
          <p:nvPr/>
        </p:nvSpPr>
        <p:spPr>
          <a:xfrm>
            <a:off x="10150331" y="2822600"/>
            <a:ext cx="111554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7a. Response (Microsoft Authentication)</a:t>
            </a:r>
          </a:p>
        </p:txBody>
      </p:sp>
      <p:cxnSp>
        <p:nvCxnSpPr>
          <p:cNvPr id="22" name="Connector: Elbow 21">
            <a:extLst>
              <a:ext uri="{FF2B5EF4-FFF2-40B4-BE49-F238E27FC236}">
                <a16:creationId xmlns:a16="http://schemas.microsoft.com/office/drawing/2014/main" id="{00BDB65C-F82E-D3E2-2A5C-2C1598B88531}"/>
              </a:ext>
            </a:extLst>
          </p:cNvPr>
          <p:cNvCxnSpPr>
            <a:cxnSpLocks/>
            <a:stCxn id="23" idx="0"/>
          </p:cNvCxnSpPr>
          <p:nvPr/>
        </p:nvCxnSpPr>
        <p:spPr>
          <a:xfrm rot="16200000" flipV="1">
            <a:off x="8851202" y="2304884"/>
            <a:ext cx="1090751" cy="1107561"/>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CCFCFC5-3F7B-147E-574F-75C88FA4F3D6}"/>
              </a:ext>
            </a:extLst>
          </p:cNvPr>
          <p:cNvSpPr txBox="1"/>
          <p:nvPr/>
        </p:nvSpPr>
        <p:spPr>
          <a:xfrm>
            <a:off x="8919946" y="2191162"/>
            <a:ext cx="111554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Forwards queries to orchestrator</a:t>
            </a:r>
          </a:p>
        </p:txBody>
      </p:sp>
      <p:sp>
        <p:nvSpPr>
          <p:cNvPr id="69" name="TextBox 68">
            <a:extLst>
              <a:ext uri="{FF2B5EF4-FFF2-40B4-BE49-F238E27FC236}">
                <a16:creationId xmlns:a16="http://schemas.microsoft.com/office/drawing/2014/main" id="{71B94C6A-EA17-4EA8-8E53-012035D34695}"/>
              </a:ext>
            </a:extLst>
          </p:cNvPr>
          <p:cNvSpPr txBox="1"/>
          <p:nvPr/>
        </p:nvSpPr>
        <p:spPr>
          <a:xfrm>
            <a:off x="9028096" y="2357770"/>
            <a:ext cx="89924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Responds with citations</a:t>
            </a:r>
          </a:p>
        </p:txBody>
      </p:sp>
      <p:pic>
        <p:nvPicPr>
          <p:cNvPr id="72" name="Graphic 71" descr="Internet with solid fill">
            <a:extLst>
              <a:ext uri="{FF2B5EF4-FFF2-40B4-BE49-F238E27FC236}">
                <a16:creationId xmlns:a16="http://schemas.microsoft.com/office/drawing/2014/main" id="{2B90F8EA-D85F-EE7B-1870-59B579A70F6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255901" y="3411382"/>
            <a:ext cx="412975" cy="412975"/>
          </a:xfrm>
          <a:prstGeom prst="rect">
            <a:avLst/>
          </a:prstGeom>
        </p:spPr>
      </p:pic>
      <p:sp>
        <p:nvSpPr>
          <p:cNvPr id="73" name="TextBox 72">
            <a:extLst>
              <a:ext uri="{FF2B5EF4-FFF2-40B4-BE49-F238E27FC236}">
                <a16:creationId xmlns:a16="http://schemas.microsoft.com/office/drawing/2014/main" id="{116ADD81-D5E6-DC6C-CA52-9BEDA5DCDDB6}"/>
              </a:ext>
            </a:extLst>
          </p:cNvPr>
          <p:cNvSpPr txBox="1"/>
          <p:nvPr/>
        </p:nvSpPr>
        <p:spPr>
          <a:xfrm>
            <a:off x="9806391" y="3479173"/>
            <a:ext cx="347693"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Website</a:t>
            </a:r>
          </a:p>
        </p:txBody>
      </p:sp>
      <p:cxnSp>
        <p:nvCxnSpPr>
          <p:cNvPr id="77" name="Connector: Elbow 76">
            <a:extLst>
              <a:ext uri="{FF2B5EF4-FFF2-40B4-BE49-F238E27FC236}">
                <a16:creationId xmlns:a16="http://schemas.microsoft.com/office/drawing/2014/main" id="{D52F3232-DAEC-13E9-7DDD-927FEDBE4614}"/>
              </a:ext>
            </a:extLst>
          </p:cNvPr>
          <p:cNvCxnSpPr>
            <a:cxnSpLocks/>
            <a:endCxn id="101" idx="1"/>
          </p:cNvCxnSpPr>
          <p:nvPr/>
        </p:nvCxnSpPr>
        <p:spPr>
          <a:xfrm>
            <a:off x="10292475" y="3617868"/>
            <a:ext cx="985001" cy="551251"/>
          </a:xfrm>
          <a:prstGeom prst="bentConnector3">
            <a:avLst>
              <a:gd name="adj1" fmla="val -1498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740D33F-464D-618D-43E7-CDC15694F9F1}"/>
              </a:ext>
            </a:extLst>
          </p:cNvPr>
          <p:cNvSpPr txBox="1"/>
          <p:nvPr/>
        </p:nvSpPr>
        <p:spPr>
          <a:xfrm>
            <a:off x="10246921" y="4008539"/>
            <a:ext cx="73229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5b. Queries*</a:t>
            </a:r>
          </a:p>
        </p:txBody>
      </p:sp>
      <p:sp>
        <p:nvSpPr>
          <p:cNvPr id="84" name="TextBox 83">
            <a:extLst>
              <a:ext uri="{FF2B5EF4-FFF2-40B4-BE49-F238E27FC236}">
                <a16:creationId xmlns:a16="http://schemas.microsoft.com/office/drawing/2014/main" id="{AAA7F1C1-33C9-737C-73D5-1A6C8EF79E66}"/>
              </a:ext>
            </a:extLst>
          </p:cNvPr>
          <p:cNvSpPr txBox="1"/>
          <p:nvPr/>
        </p:nvSpPr>
        <p:spPr>
          <a:xfrm>
            <a:off x="10178465" y="4211676"/>
            <a:ext cx="98904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7b. Response*</a:t>
            </a:r>
          </a:p>
        </p:txBody>
      </p:sp>
      <p:cxnSp>
        <p:nvCxnSpPr>
          <p:cNvPr id="86" name="Straight Arrow Connector 85">
            <a:extLst>
              <a:ext uri="{FF2B5EF4-FFF2-40B4-BE49-F238E27FC236}">
                <a16:creationId xmlns:a16="http://schemas.microsoft.com/office/drawing/2014/main" id="{AE7AD43C-A92B-FB8B-C39C-A5069E0BF8CC}"/>
              </a:ext>
            </a:extLst>
          </p:cNvPr>
          <p:cNvCxnSpPr>
            <a:cxnSpLocks/>
          </p:cNvCxnSpPr>
          <p:nvPr/>
        </p:nvCxnSpPr>
        <p:spPr>
          <a:xfrm>
            <a:off x="7860938" y="4440901"/>
            <a:ext cx="3416538"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11C39978-5283-02D1-166F-913329077C9F}"/>
              </a:ext>
            </a:extLst>
          </p:cNvPr>
          <p:cNvSpPr txBox="1"/>
          <p:nvPr/>
        </p:nvSpPr>
        <p:spPr>
          <a:xfrm>
            <a:off x="8480469" y="4475642"/>
            <a:ext cx="132001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7c. Summary shared via email</a:t>
            </a:r>
          </a:p>
        </p:txBody>
      </p:sp>
    </p:spTree>
    <p:extLst>
      <p:ext uri="{BB962C8B-B14F-4D97-AF65-F5344CB8AC3E}">
        <p14:creationId xmlns:p14="http://schemas.microsoft.com/office/powerpoint/2010/main" val="3657543288"/>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BC846-BDC3-4A9A-1663-130D42CA8A5B}"/>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656C8ACD-A44D-C18E-2D60-A6081EDB27AB}"/>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160A1009-C660-732C-3DEB-0086D1C68D15}"/>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Marketing Managers</a:t>
            </a:r>
          </a:p>
        </p:txBody>
      </p:sp>
      <p:sp>
        <p:nvSpPr>
          <p:cNvPr id="54" name="Google Shape;516;p32">
            <a:extLst>
              <a:ext uri="{FF2B5EF4-FFF2-40B4-BE49-F238E27FC236}">
                <a16:creationId xmlns:a16="http://schemas.microsoft.com/office/drawing/2014/main" id="{484874CF-23A2-80B0-FED8-7FC10D3BEE75}"/>
              </a:ext>
              <a:ext uri="{C183D7F6-B498-43B3-948B-1728B52AA6E4}">
                <adec:decorative xmlns:adec="http://schemas.microsoft.com/office/drawing/2017/decorative" val="1"/>
              </a:ext>
            </a:extLst>
          </p:cNvPr>
          <p:cNvSpPr/>
          <p:nvPr/>
        </p:nvSpPr>
        <p:spPr>
          <a:xfrm>
            <a:off x="10123065"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Content Review Specialists</a:t>
            </a:r>
          </a:p>
        </p:txBody>
      </p:sp>
      <p:sp>
        <p:nvSpPr>
          <p:cNvPr id="42" name="Google Shape;516;p32">
            <a:extLst>
              <a:ext uri="{FF2B5EF4-FFF2-40B4-BE49-F238E27FC236}">
                <a16:creationId xmlns:a16="http://schemas.microsoft.com/office/drawing/2014/main" id="{E9459A5B-F080-2783-6EBC-235A42F65F5C}"/>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Compliance Teams</a:t>
            </a:r>
          </a:p>
        </p:txBody>
      </p:sp>
      <p:sp>
        <p:nvSpPr>
          <p:cNvPr id="46" name="Google Shape;516;p32">
            <a:extLst>
              <a:ext uri="{FF2B5EF4-FFF2-40B4-BE49-F238E27FC236}">
                <a16:creationId xmlns:a16="http://schemas.microsoft.com/office/drawing/2014/main" id="{A7283297-66FB-7CD2-696D-3D60E1DFC653}"/>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Legal Teams</a:t>
            </a:r>
          </a:p>
        </p:txBody>
      </p:sp>
      <p:sp>
        <p:nvSpPr>
          <p:cNvPr id="12" name="Google Shape;498;p32">
            <a:extLst>
              <a:ext uri="{FF2B5EF4-FFF2-40B4-BE49-F238E27FC236}">
                <a16:creationId xmlns:a16="http://schemas.microsoft.com/office/drawing/2014/main" id="{D4552504-74A6-9F55-4B81-3B9FFF611EAB}"/>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Manual, time-consuming content review processes lead to inconsistent brand messaging, regulatory violations, and  potential legal risks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7F3880CA-323E-3314-BA4A-7FCD5282AB03}"/>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1DE701F1-AC38-017F-0FE5-8CF98BF34F66}"/>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content review processes are slow, increasing time-to-market delays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Inconsistent checks result in missed brand inconsistencies and regulatory violations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High dependency on manual oversight increases the risk of human error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Difficulty in tracking and documenting compliance risks for audit purposes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Lack of proactive measures leads to costly post-publication corrections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1AD5B96B-52F4-A4D8-56CC-4B2AEF609051}"/>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4F569490-552D-82AA-A172-0FBC8D5561F2}"/>
              </a:ext>
              <a:ext uri="{C183D7F6-B498-43B3-948B-1728B52AA6E4}">
                <adec:decorative xmlns:adec="http://schemas.microsoft.com/office/drawing/2017/decorative" val="1"/>
              </a:ext>
            </a:extLst>
          </p:cNvPr>
          <p:cNvSpPr/>
          <p:nvPr/>
        </p:nvSpPr>
        <p:spPr>
          <a:xfrm>
            <a:off x="6248885" y="2233080"/>
            <a:ext cx="2066440" cy="84873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Scans marketing materials to ensure they adhere to established brand guidelines and regulatory standards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347AAD99-201A-41BC-E1AE-2474D5101C04}"/>
              </a:ext>
              <a:ext uri="{C183D7F6-B498-43B3-948B-1728B52AA6E4}">
                <adec:decorative xmlns:adec="http://schemas.microsoft.com/office/drawing/2017/decorative" val="1"/>
              </a:ext>
            </a:extLst>
          </p:cNvPr>
          <p:cNvSpPr/>
          <p:nvPr/>
        </p:nvSpPr>
        <p:spPr>
          <a:xfrm>
            <a:off x="6215591" y="4187285"/>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Flags non-compliant content and suggests corrective recommendations for timely adjustments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26E89A1F-3FCA-3BD7-648C-18E6A75ED2F7}"/>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0040D68A-5FB8-9A27-5D65-BEC83763AA16}"/>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F55B7D58-A202-2E57-AD8D-57E1CCD4DC40}"/>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860E6B02-15E2-DD9A-5924-4C82F1ACA7E1}"/>
              </a:ext>
              <a:ext uri="{C183D7F6-B498-43B3-948B-1728B52AA6E4}">
                <adec:decorative xmlns:adec="http://schemas.microsoft.com/office/drawing/2017/decorative" val="1"/>
              </a:ext>
            </a:extLst>
          </p:cNvPr>
          <p:cNvSpPr/>
          <p:nvPr/>
        </p:nvSpPr>
        <p:spPr>
          <a:xfrm>
            <a:off x="6215591" y="3210182"/>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Proactively identifies content inconsistencies, potential legal risks, and regulatory violations before content goes live</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82C9ADFD-DF94-46FC-E847-E13546B25956}"/>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31" name="Google Shape;163;p22">
            <a:extLst>
              <a:ext uri="{FF2B5EF4-FFF2-40B4-BE49-F238E27FC236}">
                <a16:creationId xmlns:a16="http://schemas.microsoft.com/office/drawing/2014/main" id="{EE647CA2-E8A2-224F-0CB5-15A5A48E22C2}"/>
              </a:ext>
            </a:extLst>
          </p:cNvPr>
          <p:cNvSpPr>
            <a:spLocks noGrp="1"/>
          </p:cNvSpPr>
          <p:nvPr>
            <p:ph type="title" idx="4294967295"/>
          </p:nvPr>
        </p:nvSpPr>
        <p:spPr>
          <a:xfrm>
            <a:off x="695995" y="710974"/>
            <a:ext cx="5356785"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defTabSz="1218712">
              <a:defRPr/>
            </a:pPr>
            <a:r>
              <a:rPr lang="en-US" sz="2400" b="1" kern="0" spc="0" dirty="0">
                <a:ln>
                  <a:noFill/>
                </a:ln>
                <a:solidFill>
                  <a:srgbClr val="000000"/>
                </a:solidFill>
                <a:latin typeface="Segoe Sans Display Semibold"/>
                <a:cs typeface="Segoe Sans Display Semibold"/>
                <a:sym typeface="DM Sans ExtraLight"/>
              </a:rPr>
              <a:t>Compliance Check Agent</a:t>
            </a:r>
            <a:endParaRPr lang="en-GB" sz="2400" kern="0" spc="0" dirty="0">
              <a:ln>
                <a:noFill/>
              </a:ln>
              <a:solidFill>
                <a:srgbClr val="000000"/>
              </a:solidFill>
              <a:latin typeface="Segoe Sans Display Semibold"/>
              <a:cs typeface="Segoe Sans Display Semibold"/>
              <a:sym typeface="DM Sans ExtraLight"/>
            </a:endParaRPr>
          </a:p>
          <a:p>
            <a:pPr marL="0" marR="0" lvl="0" indent="0" algn="l" defTabSz="1218712">
              <a:lnSpc>
                <a:spcPct val="100000"/>
              </a:lnSpc>
              <a:spcBef>
                <a:spcPts val="0"/>
              </a:spcBef>
              <a:spcAft>
                <a:spcPts val="0"/>
              </a:spcAft>
              <a:buSzTx/>
              <a:buFontTx/>
              <a:buNone/>
              <a:tabLst/>
              <a:defRPr/>
            </a:pPr>
            <a:endParaRPr lang="en-GB" sz="2400" b="1" i="0" u="none" strike="noStrike" kern="0" cap="none" spc="0" normalizeH="0" baseline="0" noProof="0" dirty="0">
              <a:ln>
                <a:noFill/>
              </a:ln>
              <a:solidFill>
                <a:srgbClr val="000000"/>
              </a:solidFill>
              <a:effectLst/>
              <a:uLnTx/>
              <a:uFillTx/>
              <a:latin typeface="Segoe Sans Display Semibold" pitchFamily="2" charset="0"/>
              <a:cs typeface="Segoe Sans Display Semibold" pitchFamily="2" charset="0"/>
            </a:endParaRPr>
          </a:p>
        </p:txBody>
      </p:sp>
      <p:sp>
        <p:nvSpPr>
          <p:cNvPr id="36" name="TextBox 35">
            <a:extLst>
              <a:ext uri="{FF2B5EF4-FFF2-40B4-BE49-F238E27FC236}">
                <a16:creationId xmlns:a16="http://schemas.microsoft.com/office/drawing/2014/main" id="{EFA09B0F-D28F-85D9-DBB1-F69BCE8BF1F6}"/>
              </a:ext>
            </a:extLst>
          </p:cNvPr>
          <p:cNvSpPr txBox="1"/>
          <p:nvPr/>
        </p:nvSpPr>
        <p:spPr>
          <a:xfrm>
            <a:off x="695994" y="1098881"/>
            <a:ext cx="7752203" cy="738664"/>
          </a:xfrm>
          <a:prstGeom prst="rect">
            <a:avLst/>
          </a:prstGeom>
          <a:noFill/>
        </p:spPr>
        <p:txBody>
          <a:bodyPr wrap="square" lIns="0" tIns="45720" rIns="91440" bIns="45720" rtlCol="0" anchor="t">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a:ea typeface="+mn-ea"/>
                <a:cs typeface="Segoe Sans Display Semibold"/>
              </a:rPr>
              <a:t>Automatically ensure marketing content aligns with brand guidelines and regulatory standards by proactively detecting inconsistencies and flagging compliance risks before publication</a:t>
            </a:r>
            <a:endParaRPr kumimoji="0" lang="en-US" sz="1400" b="0" i="0" u="none" strike="noStrike" kern="1200" cap="none" spc="0" normalizeH="0" baseline="0" noProof="0">
              <a:ln>
                <a:noFill/>
              </a:ln>
              <a:solidFill>
                <a:prstClr val="black"/>
              </a:solidFill>
              <a:effectLst/>
              <a:uLnTx/>
              <a:uFillTx/>
              <a:latin typeface="Segoe Sans Display Semibold"/>
              <a:ea typeface="+mn-ea"/>
              <a:cs typeface="Segoe Sans Display Semibold"/>
            </a:endParaRPr>
          </a:p>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endParaRPr kumimoji="0" lang="en-US" sz="1400" b="1"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endParaRPr>
          </a:p>
        </p:txBody>
      </p:sp>
      <p:sp>
        <p:nvSpPr>
          <p:cNvPr id="37" name="Google Shape;498;p32">
            <a:extLst>
              <a:ext uri="{FF2B5EF4-FFF2-40B4-BE49-F238E27FC236}">
                <a16:creationId xmlns:a16="http://schemas.microsoft.com/office/drawing/2014/main" id="{D439BAD2-AA5B-D982-6FF0-D6B0E9FE4DE3}"/>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AI-driven content compliance check automates content reviews, ensures alignment with brand guidelines, and proactively detects compliance risks before content or campaign is published</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C30009C9-F0D4-632D-A76E-47E7EB62EE9A}"/>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135B4AD5-2A00-60FC-A306-9A7585E4A6A7}"/>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Increase in Brand Consistency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Ensures all marketing content aligns with brand guidelines. </a:t>
            </a:r>
          </a:p>
        </p:txBody>
      </p:sp>
      <p:sp>
        <p:nvSpPr>
          <p:cNvPr id="48" name="Arrow: Up 56">
            <a:extLst>
              <a:ext uri="{FF2B5EF4-FFF2-40B4-BE49-F238E27FC236}">
                <a16:creationId xmlns:a16="http://schemas.microsoft.com/office/drawing/2014/main" id="{24E804C7-6E1B-1F50-1139-BB4E48FCCD67}"/>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A29A649D-D4A9-C2F7-32F8-9F2033CCB1C4}"/>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Reduces chances of regulatory violations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By identifying content that does not adhere to company or legal policies</a:t>
            </a:r>
          </a:p>
        </p:txBody>
      </p:sp>
      <p:sp>
        <p:nvSpPr>
          <p:cNvPr id="50" name="Arrow: Up 56">
            <a:extLst>
              <a:ext uri="{FF2B5EF4-FFF2-40B4-BE49-F238E27FC236}">
                <a16:creationId xmlns:a16="http://schemas.microsoft.com/office/drawing/2014/main" id="{3D79F362-B14D-D388-22B9-4C4B49CD0CDB}"/>
              </a:ext>
              <a:ext uri="{C183D7F6-B498-43B3-948B-1728B52AA6E4}">
                <adec:decorative xmlns:adec="http://schemas.microsoft.com/office/drawing/2017/decorative" val="1"/>
              </a:ext>
            </a:extLst>
          </p:cNvPr>
          <p:cNvSpPr/>
          <p:nvPr/>
        </p:nvSpPr>
        <p:spPr>
          <a:xfrm rot="10800000">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48D79408-E2AE-8760-CDBB-A4D05F77118C}"/>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Increases operational efficiency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Reduces manual review time</a:t>
            </a:r>
          </a:p>
        </p:txBody>
      </p:sp>
      <p:sp>
        <p:nvSpPr>
          <p:cNvPr id="52" name="Arrow: Up 56">
            <a:extLst>
              <a:ext uri="{FF2B5EF4-FFF2-40B4-BE49-F238E27FC236}">
                <a16:creationId xmlns:a16="http://schemas.microsoft.com/office/drawing/2014/main" id="{D28EA8D6-4BEB-D7B3-A3A6-5602C10C0F24}"/>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C6D2C6C3-3A09-9455-8130-E552914090B4}"/>
              </a:ext>
              <a:ext uri="{C183D7F6-B498-43B3-948B-1728B52AA6E4}">
                <adec:decorative xmlns:adec="http://schemas.microsoft.com/office/drawing/2017/decorative" val="1"/>
              </a:ext>
            </a:extLst>
          </p:cNvPr>
          <p:cNvSpPr/>
          <p:nvPr/>
        </p:nvSpPr>
        <p:spPr>
          <a:xfrm>
            <a:off x="6215591" y="5158246"/>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Generates detailed compliance reports with recommended actions for improved brand governance</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1161530507"/>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438F-8ADD-9B29-A663-207A341901A1}"/>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84CFBA38-6AB6-ADAD-F8DE-C017BA291AB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285" name="Rounded Rectangle 284">
            <a:extLst>
              <a:ext uri="{FF2B5EF4-FFF2-40B4-BE49-F238E27FC236}">
                <a16:creationId xmlns:a16="http://schemas.microsoft.com/office/drawing/2014/main" id="{565F640A-DDC9-08DD-8D17-FEED43683AD1}"/>
              </a:ext>
              <a:ext uri="{C183D7F6-B498-43B3-948B-1728B52AA6E4}">
                <adec:decorative xmlns:adec="http://schemas.microsoft.com/office/drawing/2017/decorative" val="1"/>
              </a:ext>
            </a:extLst>
          </p:cNvPr>
          <p:cNvSpPr/>
          <p:nvPr/>
        </p:nvSpPr>
        <p:spPr>
          <a:xfrm>
            <a:off x="9493388" y="3922186"/>
            <a:ext cx="1506285" cy="116098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BBC31757-98EE-DE5E-4F1E-0404EECDF3CB}"/>
              </a:ext>
              <a:ext uri="{C183D7F6-B498-43B3-948B-1728B52AA6E4}">
                <adec:decorative xmlns:adec="http://schemas.microsoft.com/office/drawing/2017/decorative" val="1"/>
              </a:ext>
            </a:extLst>
          </p:cNvPr>
          <p:cNvSpPr/>
          <p:nvPr/>
        </p:nvSpPr>
        <p:spPr>
          <a:xfrm>
            <a:off x="9447718" y="3855886"/>
            <a:ext cx="1597625" cy="1947185"/>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DC732EDF-B1A1-E770-472A-DE3BA4DA8E41}"/>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68F49273-BE8F-9EA5-B897-A027E79DBC10}"/>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14D14E6E-0C57-490F-DED1-9231B856597D}"/>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94E9BFE2-C082-FA03-6D54-DB1499298156}"/>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8FE31CD7-AC23-C574-9D0A-B4C1E92A741F}"/>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BEABBA2B-0DE2-DA2A-0A71-6DB71E9E248F}"/>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8ADAA272-E983-6796-BB3D-C60962FDCDEC}"/>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2B41674B-E9D2-20E9-005E-9ACA1A8272F7}"/>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CD922F96-30AA-8895-D0C8-214633D174F4}"/>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28E39FD7-FD06-DDBD-430C-480FB1B0203B}"/>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39942F31-C16F-3610-11F6-5A25AABAA185}"/>
              </a:ext>
              <a:ext uri="{C183D7F6-B498-43B3-948B-1728B52AA6E4}">
                <adec:decorative xmlns:adec="http://schemas.microsoft.com/office/drawing/2017/decorative" val="1"/>
              </a:ext>
            </a:extLst>
          </p:cNvPr>
          <p:cNvSpPr/>
          <p:nvPr/>
        </p:nvSpPr>
        <p:spPr>
          <a:xfrm>
            <a:off x="707186" y="1629871"/>
            <a:ext cx="3693840" cy="354048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content repositories (DAM, CMS, SharePoint)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access to brand guideline and legal compliance docs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Creative Content Libraries (e.g., Microsoft ECM, Adobe, DAMs)  ((HTML, DOC, PDF, PNG/JPG for OCR)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Brand and compliance rulebooks (DOCX, XLSX, YAML)</a:t>
            </a:r>
          </a:p>
        </p:txBody>
      </p:sp>
      <p:sp>
        <p:nvSpPr>
          <p:cNvPr id="94" name="TextBox 93">
            <a:extLst>
              <a:ext uri="{FF2B5EF4-FFF2-40B4-BE49-F238E27FC236}">
                <a16:creationId xmlns:a16="http://schemas.microsoft.com/office/drawing/2014/main" id="{047464B4-C331-DEFC-B9F4-4CFC03C4665F}"/>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98C85CE0-B9E2-7C90-8034-991CDBB3E6BB}"/>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2D68E6EA-1058-61FC-1E18-A187CED3756A}"/>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8953EB0A-7C32-44A7-9B7D-6FF1C33B788E}"/>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A306186E-A1D6-1EF7-0E42-71E337B6EF5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6A1F7594-2BF1-8C67-EDAD-58F4953BCF1E}"/>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0123511B-E0A2-1A24-59D1-9C6D01780CF0}"/>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FF6CBEC5-5E26-4728-AF5D-94B6D291F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8027942B-B95C-BDB5-8588-2E610E2F8FFB}"/>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E87EB762-3649-EDE4-D6C4-BFD5147D29F6}"/>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DFA0AAD5-8F41-A21D-E880-BFC82B90E8D4}"/>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DAA44F48-8C83-FAA4-1F7C-97A6B9B6F288}"/>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E09B90A2-0D13-E3B5-E8A0-5702535BF1B5}"/>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0E1D316D-B2AB-FF3D-50A9-2F2EED38D35F}"/>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7BB312D4-23FE-6489-E491-A8921BC281A6}"/>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A454F0A3-FFC6-DB4D-EF8C-7F10D1CD0821}"/>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85F72DA5-B960-77C1-87BF-D02EB7627727}"/>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A68B2C3C-96DD-94E7-E955-EC7ED4158C4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6A3698A1-AFC6-2A9B-39B9-1E18A88222FA}"/>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B27D3298-5350-3CB9-086E-C6A071C73486}"/>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213CE03C-0358-C424-FB45-774F6690D9B0}"/>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1706DC67-E9A8-3575-8652-439F4F370905}"/>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40D05C75-21A4-27B9-D7B0-BCE0A70E9CA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C6400B49-E86B-6697-9E81-899A4A77E593}"/>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1B9F46D0-98B8-F00E-D018-1123416CE9FF}"/>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28F42A00-77AC-8C12-7651-5F71868211DA}"/>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9C016C90-BD7B-E86F-806D-57F9357BE8E2}"/>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9C7B51E3-BA9E-8BE0-D043-DAD6443894A1}"/>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8A9DE24C-C442-34C2-7CE3-E9A0E6186EF4}"/>
              </a:ext>
              <a:ext uri="{C183D7F6-B498-43B3-948B-1728B52AA6E4}">
                <adec:decorative xmlns:adec="http://schemas.microsoft.com/office/drawing/2017/decorative" val="1"/>
              </a:ext>
            </a:extLst>
          </p:cNvPr>
          <p:cNvCxnSpPr>
            <a:cxnSpLocks/>
            <a:stCxn id="288" idx="1"/>
          </p:cNvCxnSpPr>
          <p:nvPr/>
        </p:nvCxnSpPr>
        <p:spPr>
          <a:xfrm flipH="1" flipV="1">
            <a:off x="8543645" y="5436574"/>
            <a:ext cx="949743" cy="7296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DEC931FC-3ADD-ADFA-8746-AA1FADD151B1}"/>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6" name="Google Shape;163;p22">
            <a:extLst>
              <a:ext uri="{FF2B5EF4-FFF2-40B4-BE49-F238E27FC236}">
                <a16:creationId xmlns:a16="http://schemas.microsoft.com/office/drawing/2014/main" id="{8D8264E8-C205-EF2F-A849-0EEDCD310247}"/>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Compliance Check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9" name="TextBox 8">
            <a:extLst>
              <a:ext uri="{FF2B5EF4-FFF2-40B4-BE49-F238E27FC236}">
                <a16:creationId xmlns:a16="http://schemas.microsoft.com/office/drawing/2014/main" id="{3BAB1F5E-575C-4168-A271-B779393071F6}"/>
              </a:ext>
            </a:extLst>
          </p:cNvPr>
          <p:cNvSpPr txBox="1"/>
          <p:nvPr/>
        </p:nvSpPr>
        <p:spPr>
          <a:xfrm>
            <a:off x="695994" y="1098881"/>
            <a:ext cx="11229707"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rPr>
              <a:t>Automatically ensure marketing content aligns with brand guidelines and regulatory standards by proactively detecting inconsistencies and flagging compliance risks before publication</a:t>
            </a:r>
          </a:p>
        </p:txBody>
      </p:sp>
      <p:sp>
        <p:nvSpPr>
          <p:cNvPr id="173" name="TextBox 172">
            <a:extLst>
              <a:ext uri="{FF2B5EF4-FFF2-40B4-BE49-F238E27FC236}">
                <a16:creationId xmlns:a16="http://schemas.microsoft.com/office/drawing/2014/main" id="{51B95478-AED3-EC54-E58B-C97AD43CBB8F}"/>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A927F7E0-8284-14B2-787A-80BE8410D9EB}"/>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555DBF2B-5CC3-9546-83B6-3BBA3DC8E1CE}"/>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E76920FC-F267-0050-AC42-A36B78FB3327}"/>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99B36B87-17B7-DAC2-FDD2-865BFA605E2E}"/>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EBE4F679-BE8C-CE30-ECF9-8A74BF3490E0}"/>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A142ABB6-988E-AB25-AA15-D255080B5CDE}"/>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E6F5AD40-1FDE-13B2-E1E6-2A7C7AAB03B5}"/>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8F2BFBF7-71F7-53C9-254F-74D6C90F5758}"/>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9CC18F4D-A431-6CC8-BB7B-C496283EF729}"/>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2988CCD0-39BE-B8F7-E268-C6B6C98CFEA4}"/>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445C3423-AE86-5237-E3C0-01D647E882C4}"/>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7652E17C-9B18-E9AB-5CF0-7D99B5BE8348}"/>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03C1811A-0BA5-152A-BA1E-C5FEBBFD2907}"/>
              </a:ext>
              <a:ext uri="{C183D7F6-B498-43B3-948B-1728B52AA6E4}">
                <adec:decorative xmlns:adec="http://schemas.microsoft.com/office/drawing/2017/decorative" val="1"/>
              </a:ext>
            </a:extLst>
          </p:cNvPr>
          <p:cNvSpPr/>
          <p:nvPr/>
        </p:nvSpPr>
        <p:spPr>
          <a:xfrm>
            <a:off x="9493388" y="5276583"/>
            <a:ext cx="1506285" cy="46591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BCE33DD3-E7B1-8A2F-76C7-4538765B5982}"/>
              </a:ext>
              <a:ext uri="{C183D7F6-B498-43B3-948B-1728B52AA6E4}">
                <adec:decorative xmlns:adec="http://schemas.microsoft.com/office/drawing/2017/decorative" val="1"/>
              </a:ext>
            </a:extLst>
          </p:cNvPr>
          <p:cNvSpPr/>
          <p:nvPr/>
        </p:nvSpPr>
        <p:spPr>
          <a:xfrm>
            <a:off x="9528192" y="3960132"/>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guidelines and policy information)</a:t>
            </a:r>
          </a:p>
        </p:txBody>
      </p:sp>
      <p:sp>
        <p:nvSpPr>
          <p:cNvPr id="290" name="Rounded Rectangle 289">
            <a:extLst>
              <a:ext uri="{FF2B5EF4-FFF2-40B4-BE49-F238E27FC236}">
                <a16:creationId xmlns:a16="http://schemas.microsoft.com/office/drawing/2014/main" id="{EA8C0523-8C20-0D20-6FC0-5C1A95B34CA7}"/>
              </a:ext>
              <a:ext uri="{C183D7F6-B498-43B3-948B-1728B52AA6E4}">
                <adec:decorative xmlns:adec="http://schemas.microsoft.com/office/drawing/2017/decorative" val="1"/>
              </a:ext>
            </a:extLst>
          </p:cNvPr>
          <p:cNvSpPr/>
          <p:nvPr/>
        </p:nvSpPr>
        <p:spPr>
          <a:xfrm>
            <a:off x="9528192" y="431313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Compliance Checker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(Compare and detect for inconsistences data)</a:t>
            </a:r>
          </a:p>
        </p:txBody>
      </p:sp>
      <p:sp>
        <p:nvSpPr>
          <p:cNvPr id="291" name="Rounded Rectangle 290">
            <a:extLst>
              <a:ext uri="{FF2B5EF4-FFF2-40B4-BE49-F238E27FC236}">
                <a16:creationId xmlns:a16="http://schemas.microsoft.com/office/drawing/2014/main" id="{EDF085FC-6B3C-EF59-3EE4-C99FEA78EE66}"/>
              </a:ext>
              <a:ext uri="{C183D7F6-B498-43B3-948B-1728B52AA6E4}">
                <adec:decorative xmlns:adec="http://schemas.microsoft.com/office/drawing/2017/decorative" val="1"/>
              </a:ext>
            </a:extLst>
          </p:cNvPr>
          <p:cNvSpPr/>
          <p:nvPr/>
        </p:nvSpPr>
        <p:spPr>
          <a:xfrm>
            <a:off x="9528192" y="4666134"/>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Risk Reporter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(Collect inconsistent data and communicate           with the team)</a:t>
            </a:r>
          </a:p>
        </p:txBody>
      </p:sp>
      <p:sp>
        <p:nvSpPr>
          <p:cNvPr id="293" name="Rounded Rectangle 292">
            <a:extLst>
              <a:ext uri="{FF2B5EF4-FFF2-40B4-BE49-F238E27FC236}">
                <a16:creationId xmlns:a16="http://schemas.microsoft.com/office/drawing/2014/main" id="{CD680393-DD7B-6DB8-BE67-5C7780A2CC8F}"/>
              </a:ext>
              <a:ext uri="{C183D7F6-B498-43B3-948B-1728B52AA6E4}">
                <adec:decorative xmlns:adec="http://schemas.microsoft.com/office/drawing/2017/decorative" val="1"/>
              </a:ext>
            </a:extLst>
          </p:cNvPr>
          <p:cNvSpPr/>
          <p:nvPr/>
        </p:nvSpPr>
        <p:spPr>
          <a:xfrm>
            <a:off x="9528192" y="53226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BE899940-3C1C-952D-14CA-771CAF01DEB4}"/>
              </a:ext>
              <a:ext uri="{C183D7F6-B498-43B3-948B-1728B52AA6E4}">
                <adec:decorative xmlns:adec="http://schemas.microsoft.com/office/drawing/2017/decorative" val="1"/>
              </a:ext>
            </a:extLst>
          </p:cNvPr>
          <p:cNvSpPr/>
          <p:nvPr/>
        </p:nvSpPr>
        <p:spPr>
          <a:xfrm>
            <a:off x="9528192" y="54567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4F70220D-B16C-29BC-F9A8-9CC8A3D4840E}"/>
              </a:ext>
              <a:ext uri="{C183D7F6-B498-43B3-948B-1728B52AA6E4}">
                <adec:decorative xmlns:adec="http://schemas.microsoft.com/office/drawing/2017/decorative" val="1"/>
              </a:ext>
            </a:extLst>
          </p:cNvPr>
          <p:cNvSpPr/>
          <p:nvPr/>
        </p:nvSpPr>
        <p:spPr>
          <a:xfrm>
            <a:off x="9528192" y="55979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
            <a:extLst>
              <a:ext uri="{FF2B5EF4-FFF2-40B4-BE49-F238E27FC236}">
                <a16:creationId xmlns:a16="http://schemas.microsoft.com/office/drawing/2014/main" id="{3D5DBA1E-F95E-9202-892F-9CE2FAFDE296}"/>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Marketing Team, Compliance Team</a:t>
            </a:r>
          </a:p>
        </p:txBody>
      </p:sp>
      <p:pic>
        <p:nvPicPr>
          <p:cNvPr id="4" name="Graphic 3">
            <a:extLst>
              <a:ext uri="{FF2B5EF4-FFF2-40B4-BE49-F238E27FC236}">
                <a16:creationId xmlns:a16="http://schemas.microsoft.com/office/drawing/2014/main" id="{3B5BE946-A3C9-812C-858E-BA4CA1816E7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5796" y="1761689"/>
            <a:ext cx="154417" cy="134099"/>
          </a:xfrm>
          <a:prstGeom prst="rect">
            <a:avLst/>
          </a:prstGeom>
        </p:spPr>
      </p:pic>
      <p:sp>
        <p:nvSpPr>
          <p:cNvPr id="21" name="Rounded Rectangle 19">
            <a:extLst>
              <a:ext uri="{FF2B5EF4-FFF2-40B4-BE49-F238E27FC236}">
                <a16:creationId xmlns:a16="http://schemas.microsoft.com/office/drawing/2014/main" id="{00C311B0-E465-5DA6-9542-B9D28B4A55C5}"/>
              </a:ext>
              <a:ext uri="{C183D7F6-B498-43B3-948B-1728B52AA6E4}">
                <adec:decorative xmlns:adec="http://schemas.microsoft.com/office/drawing/2017/decorative" val="1"/>
              </a:ext>
            </a:extLst>
          </p:cNvPr>
          <p:cNvSpPr/>
          <p:nvPr/>
        </p:nvSpPr>
        <p:spPr>
          <a:xfrm>
            <a:off x="695993" y="5220006"/>
            <a:ext cx="3705033" cy="5289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9E8FC424-1A1A-FC83-7A45-F1D3E3C65975}"/>
              </a:ext>
              <a:ext uri="{C183D7F6-B498-43B3-948B-1728B52AA6E4}">
                <adec:decorative xmlns:adec="http://schemas.microsoft.com/office/drawing/2017/decorative" val="1"/>
              </a:ext>
            </a:extLst>
          </p:cNvPr>
          <p:cNvSpPr txBox="1"/>
          <p:nvPr/>
        </p:nvSpPr>
        <p:spPr>
          <a:xfrm>
            <a:off x="740798" y="5269062"/>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E2B4802F-21F6-C2D3-7846-D899025D58C7}"/>
              </a:ext>
              <a:ext uri="{C183D7F6-B498-43B3-948B-1728B52AA6E4}">
                <adec:decorative xmlns:adec="http://schemas.microsoft.com/office/drawing/2017/decorative" val="1"/>
              </a:ext>
            </a:extLst>
          </p:cNvPr>
          <p:cNvSpPr txBox="1"/>
          <p:nvPr/>
        </p:nvSpPr>
        <p:spPr>
          <a:xfrm>
            <a:off x="2076802" y="5301496"/>
            <a:ext cx="2298101" cy="363946"/>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Integrated Creative Ideation</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Content Creation Agent</a:t>
            </a:r>
          </a:p>
        </p:txBody>
      </p:sp>
      <p:sp>
        <p:nvSpPr>
          <p:cNvPr id="35" name="Rounded Rectangle 19">
            <a:extLst>
              <a:ext uri="{FF2B5EF4-FFF2-40B4-BE49-F238E27FC236}">
                <a16:creationId xmlns:a16="http://schemas.microsoft.com/office/drawing/2014/main" id="{94D66BA5-2E73-A6E3-B865-27FB4B64D0EB}"/>
              </a:ext>
              <a:ext uri="{C183D7F6-B498-43B3-948B-1728B52AA6E4}">
                <adec:decorative xmlns:adec="http://schemas.microsoft.com/office/drawing/2017/decorative" val="1"/>
              </a:ext>
            </a:extLst>
          </p:cNvPr>
          <p:cNvSpPr/>
          <p:nvPr/>
        </p:nvSpPr>
        <p:spPr>
          <a:xfrm>
            <a:off x="695993" y="5803072"/>
            <a:ext cx="3705033" cy="71161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Access to brand guidelines, legal policy documents, and creative content repositories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Established review workflows for pre-publication compliance checks and exception flagging</a:t>
            </a:r>
            <a:endParaRPr kumimoji="0" lang="en-GB" sz="8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Tree>
    <p:extLst>
      <p:ext uri="{BB962C8B-B14F-4D97-AF65-F5344CB8AC3E}">
        <p14:creationId xmlns:p14="http://schemas.microsoft.com/office/powerpoint/2010/main" val="201949806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43D96-EEA7-4A33-4BBA-C49B013A23B6}"/>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CFB45837-40B5-BDAA-B822-A0878C694952}"/>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959C5E16-4DD3-1F7E-4D96-9525741CB60E}"/>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Marketing Managers</a:t>
            </a:r>
          </a:p>
        </p:txBody>
      </p:sp>
      <p:sp>
        <p:nvSpPr>
          <p:cNvPr id="54" name="Google Shape;516;p32">
            <a:extLst>
              <a:ext uri="{FF2B5EF4-FFF2-40B4-BE49-F238E27FC236}">
                <a16:creationId xmlns:a16="http://schemas.microsoft.com/office/drawing/2014/main" id="{727EF5C6-A45F-3B2F-5474-AB1B208B30E1}"/>
              </a:ext>
              <a:ext uri="{C183D7F6-B498-43B3-948B-1728B52AA6E4}">
                <adec:decorative xmlns:adec="http://schemas.microsoft.com/office/drawing/2017/decorative" val="1"/>
              </a:ext>
            </a:extLst>
          </p:cNvPr>
          <p:cNvSpPr/>
          <p:nvPr/>
        </p:nvSpPr>
        <p:spPr>
          <a:xfrm>
            <a:off x="10123065"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Campaign Managers</a:t>
            </a:r>
          </a:p>
        </p:txBody>
      </p:sp>
      <p:sp>
        <p:nvSpPr>
          <p:cNvPr id="42" name="Google Shape;516;p32">
            <a:extLst>
              <a:ext uri="{FF2B5EF4-FFF2-40B4-BE49-F238E27FC236}">
                <a16:creationId xmlns:a16="http://schemas.microsoft.com/office/drawing/2014/main" id="{EA3DA86C-9A18-19A2-A4F6-0A4697F9D1C8}"/>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Content Teams</a:t>
            </a:r>
          </a:p>
        </p:txBody>
      </p:sp>
      <p:sp>
        <p:nvSpPr>
          <p:cNvPr id="46" name="Google Shape;516;p32">
            <a:extLst>
              <a:ext uri="{FF2B5EF4-FFF2-40B4-BE49-F238E27FC236}">
                <a16:creationId xmlns:a16="http://schemas.microsoft.com/office/drawing/2014/main" id="{5DA9D2A6-740C-3814-89EC-81D126E8CCFA}"/>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Creative Teams</a:t>
            </a:r>
          </a:p>
        </p:txBody>
      </p:sp>
      <p:sp>
        <p:nvSpPr>
          <p:cNvPr id="12" name="Google Shape;498;p32">
            <a:extLst>
              <a:ext uri="{FF2B5EF4-FFF2-40B4-BE49-F238E27FC236}">
                <a16:creationId xmlns:a16="http://schemas.microsoft.com/office/drawing/2014/main" id="{A32CCADC-1FA5-A79C-1987-4F6BED291D67}"/>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Content adaptation relies on inconsistent, manual adjustments, prompting delays, fragmented messaging, and reduced engagement</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22B7E978-954F-4364-06BE-70F127AC21C3}"/>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C9C6FE7-DA1A-0B90-FBB2-837CECEA2067}"/>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content adaptation requiring extensive resizing, language adjustments, and messaging modifications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Inconsistent messaging across regions, platforms, and channels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Limited efficiency in adapting content to regional preferences, cultural nuances, and language requirements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Time-consuming reformatting of content designed for one platform to fit other channels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Increased risk of non-compliance with brand guidelines, legal standards, or regulatory requirements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4FBAB228-2683-0799-D4E3-839355A7C5F7}"/>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5505F28E-E6BF-FBBE-DD25-FC5D972497B7}"/>
              </a:ext>
              <a:ext uri="{C183D7F6-B498-43B3-948B-1728B52AA6E4}">
                <adec:decorative xmlns:adec="http://schemas.microsoft.com/office/drawing/2017/decorative" val="1"/>
              </a:ext>
            </a:extLst>
          </p:cNvPr>
          <p:cNvSpPr/>
          <p:nvPr/>
        </p:nvSpPr>
        <p:spPr>
          <a:xfrm>
            <a:off x="6248885" y="2233080"/>
            <a:ext cx="2066440" cy="84873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Identifies and adapts content from a campaign brief for different channels, regions, and audience segments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AE5EE0E5-8F8B-1861-C3A1-788463A6B8EA}"/>
              </a:ext>
              <a:ext uri="{C183D7F6-B498-43B3-948B-1728B52AA6E4}">
                <adec:decorative xmlns:adec="http://schemas.microsoft.com/office/drawing/2017/decorative" val="1"/>
              </a:ext>
            </a:extLst>
          </p:cNvPr>
          <p:cNvSpPr/>
          <p:nvPr/>
        </p:nvSpPr>
        <p:spPr>
          <a:xfrm>
            <a:off x="6215591" y="4187285"/>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Integrates with content libraries and brand guidelines to increase user visibility and ensure adoption</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67A3DD88-2786-A76B-6CBB-C511D356B6B1}"/>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9FB8C5DB-68A7-C8CB-7E88-D44E897AACA2}"/>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EAB03D95-8E39-3D18-3ADD-DA9550939A91}"/>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52995819-899A-777B-50EF-332AE052875B}"/>
              </a:ext>
              <a:ext uri="{C183D7F6-B498-43B3-948B-1728B52AA6E4}">
                <adec:decorative xmlns:adec="http://schemas.microsoft.com/office/drawing/2017/decorative" val="1"/>
              </a:ext>
            </a:extLst>
          </p:cNvPr>
          <p:cNvSpPr/>
          <p:nvPr/>
        </p:nvSpPr>
        <p:spPr>
          <a:xfrm>
            <a:off x="6215591" y="3210182"/>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Automates resizing, language tone adjustments, and translation to meet localization needs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363D6AF1-9A63-CC48-566F-8D8DCC516152}"/>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31" name="Google Shape;163;p22">
            <a:extLst>
              <a:ext uri="{FF2B5EF4-FFF2-40B4-BE49-F238E27FC236}">
                <a16:creationId xmlns:a16="http://schemas.microsoft.com/office/drawing/2014/main" id="{6241A4C3-2134-0BA7-0C67-FB46DFD04894}"/>
              </a:ext>
            </a:extLst>
          </p:cNvPr>
          <p:cNvSpPr>
            <a:spLocks noGrp="1"/>
          </p:cNvSpPr>
          <p:nvPr>
            <p:ph type="title" idx="4294967295"/>
          </p:nvPr>
        </p:nvSpPr>
        <p:spPr>
          <a:xfrm>
            <a:off x="695995" y="682219"/>
            <a:ext cx="6780143" cy="738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defTabSz="1218712">
              <a:defRPr/>
            </a:pPr>
            <a:r>
              <a:rPr lang="en-US" sz="2400" b="1" kern="0" spc="0">
                <a:ln>
                  <a:noFill/>
                </a:ln>
                <a:solidFill>
                  <a:srgbClr val="000000"/>
                </a:solidFill>
                <a:latin typeface="Segoe Sans Display Semibold"/>
                <a:cs typeface="Segoe Sans Display Semibold"/>
                <a:sym typeface="DM Sans ExtraLight"/>
              </a:rPr>
              <a:t>Content Adaptation &amp; Localization Agent</a:t>
            </a:r>
            <a:endParaRPr lang="en-GB" sz="2400" kern="0" spc="0">
              <a:ln>
                <a:noFill/>
              </a:ln>
              <a:solidFill>
                <a:srgbClr val="000000"/>
              </a:solidFill>
              <a:latin typeface="Segoe Sans Display Semibold"/>
              <a:cs typeface="Segoe Sans Display Semibold"/>
              <a:sym typeface="DM Sans ExtraLight"/>
            </a:endParaRPr>
          </a:p>
          <a:p>
            <a:pPr marL="0" marR="0" lvl="0" indent="0" algn="l" defTabSz="1218712">
              <a:lnSpc>
                <a:spcPct val="100000"/>
              </a:lnSpc>
              <a:spcBef>
                <a:spcPts val="0"/>
              </a:spcBef>
              <a:spcAft>
                <a:spcPts val="0"/>
              </a:spcAft>
              <a:buSzTx/>
              <a:buFontTx/>
              <a:buNone/>
              <a:tabLst/>
              <a:defRPr/>
            </a:pPr>
            <a:endParaRPr lang="en-GB" sz="2400" b="1" i="0" u="none" strike="noStrike" kern="0" cap="none" spc="0" normalizeH="0" baseline="0" noProof="0" dirty="0">
              <a:ln>
                <a:noFill/>
              </a:ln>
              <a:solidFill>
                <a:srgbClr val="000000"/>
              </a:solidFill>
              <a:effectLst/>
              <a:uLnTx/>
              <a:uFillTx/>
              <a:latin typeface="Segoe Sans Display Semibold" pitchFamily="2" charset="0"/>
              <a:cs typeface="Segoe Sans Display Semibold" pitchFamily="2" charset="0"/>
            </a:endParaRPr>
          </a:p>
        </p:txBody>
      </p:sp>
      <p:sp>
        <p:nvSpPr>
          <p:cNvPr id="36" name="TextBox 35">
            <a:extLst>
              <a:ext uri="{FF2B5EF4-FFF2-40B4-BE49-F238E27FC236}">
                <a16:creationId xmlns:a16="http://schemas.microsoft.com/office/drawing/2014/main" id="{7CDE99E2-A80F-D057-A571-B1E734269776}"/>
              </a:ext>
            </a:extLst>
          </p:cNvPr>
          <p:cNvSpPr txBox="1"/>
          <p:nvPr/>
        </p:nvSpPr>
        <p:spPr>
          <a:xfrm>
            <a:off x="695994" y="1084504"/>
            <a:ext cx="7752203" cy="738664"/>
          </a:xfrm>
          <a:prstGeom prst="rect">
            <a:avLst/>
          </a:prstGeom>
          <a:noFill/>
        </p:spPr>
        <p:txBody>
          <a:bodyPr wrap="square" lIns="0" tIns="45720" rIns="91440" bIns="45720" rtlCol="0" anchor="t">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a:ea typeface="+mn-ea"/>
                <a:cs typeface="Segoe Sans Display Semibold"/>
              </a:rPr>
              <a:t>Automate content optimization for different audiences and channels by adjusting formats, applying localized messaging, and maintaining brand consistency across platforms</a:t>
            </a:r>
            <a:endParaRPr kumimoji="0" lang="en-US" sz="1400" b="0" i="0" u="none" strike="noStrike" kern="1200" cap="none" spc="0" normalizeH="0" baseline="0" noProof="0">
              <a:ln>
                <a:noFill/>
              </a:ln>
              <a:solidFill>
                <a:prstClr val="black"/>
              </a:solidFill>
              <a:effectLst/>
              <a:uLnTx/>
              <a:uFillTx/>
              <a:latin typeface="Segoe Sans Display Semibold"/>
              <a:ea typeface="+mn-ea"/>
              <a:cs typeface="Segoe Sans Display Semibold"/>
            </a:endParaRPr>
          </a:p>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endParaRPr kumimoji="0" lang="en-US" sz="1400" b="1" i="0" u="none" strike="noStrike" kern="1200" cap="none" spc="0" normalizeH="0" baseline="0" noProof="0" dirty="0">
              <a:ln>
                <a:noFill/>
              </a:ln>
              <a:solidFill>
                <a:prstClr val="black"/>
              </a:solidFill>
              <a:effectLst/>
              <a:uLnTx/>
              <a:uFillTx/>
              <a:latin typeface="Segoe Sans Display Semibold" pitchFamily="2" charset="0"/>
              <a:ea typeface="+mn-ea"/>
              <a:cs typeface="Segoe Sans Display Semibold" pitchFamily="2" charset="0"/>
            </a:endParaRPr>
          </a:p>
        </p:txBody>
      </p:sp>
      <p:sp>
        <p:nvSpPr>
          <p:cNvPr id="37" name="Google Shape;498;p32">
            <a:extLst>
              <a:ext uri="{FF2B5EF4-FFF2-40B4-BE49-F238E27FC236}">
                <a16:creationId xmlns:a16="http://schemas.microsoft.com/office/drawing/2014/main" id="{AA9C97AC-8E3A-8666-25FE-3AE80C2C7A93}"/>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AI-driven content adaptation  automatically tailors language, visuals, and messaging to align with channel-specific requirements, ensuring faster delivery and improved regional relevance</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2EE97A11-3C42-1046-8890-CC48D67404E6}"/>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6C7F7921-516F-BC3A-C981-357B947FB7B3}"/>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3-4X Increase in content volume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increase in content volume through automated content versioning</a:t>
            </a:r>
          </a:p>
        </p:txBody>
      </p:sp>
      <p:sp>
        <p:nvSpPr>
          <p:cNvPr id="48" name="Arrow: Up 56">
            <a:extLst>
              <a:ext uri="{FF2B5EF4-FFF2-40B4-BE49-F238E27FC236}">
                <a16:creationId xmlns:a16="http://schemas.microsoft.com/office/drawing/2014/main" id="{FF1C18E8-FABC-F7B0-89CA-A30454EFF47B}"/>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AEBE2512-DD50-9EBF-5911-BF4F924BBAB7}"/>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Higher regional engagement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By delivering culturally relevant content</a:t>
            </a:r>
          </a:p>
        </p:txBody>
      </p:sp>
      <p:sp>
        <p:nvSpPr>
          <p:cNvPr id="50" name="Arrow: Up 56">
            <a:extLst>
              <a:ext uri="{FF2B5EF4-FFF2-40B4-BE49-F238E27FC236}">
                <a16:creationId xmlns:a16="http://schemas.microsoft.com/office/drawing/2014/main" id="{7791A449-30B0-58A6-0C02-1C1296109C94}"/>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2AD9CC03-17FB-6ABA-9052-3E825886CF83}"/>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Faster content adaptation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With reduced manual effort and improved consistency</a:t>
            </a:r>
          </a:p>
        </p:txBody>
      </p:sp>
      <p:sp>
        <p:nvSpPr>
          <p:cNvPr id="52" name="Arrow: Up 56">
            <a:extLst>
              <a:ext uri="{FF2B5EF4-FFF2-40B4-BE49-F238E27FC236}">
                <a16:creationId xmlns:a16="http://schemas.microsoft.com/office/drawing/2014/main" id="{2B85AA20-97C2-1D9F-935D-5C6AB28A8FDD}"/>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754B2AAE-8012-BEF4-148E-22E7742D2ED3}"/>
              </a:ext>
              <a:ext uri="{C183D7F6-B498-43B3-948B-1728B52AA6E4}">
                <adec:decorative xmlns:adec="http://schemas.microsoft.com/office/drawing/2017/decorative" val="1"/>
              </a:ext>
            </a:extLst>
          </p:cNvPr>
          <p:cNvSpPr/>
          <p:nvPr/>
        </p:nvSpPr>
        <p:spPr>
          <a:xfrm>
            <a:off x="6215591" y="5158246"/>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Validates with a human and distributes adapted content across content libraries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16772315"/>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A5D16-B7F4-6A30-B706-06C5CF942CD9}"/>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0AB9A55B-6394-9DC5-E41B-77A38B02763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285" name="Rounded Rectangle 284">
            <a:extLst>
              <a:ext uri="{FF2B5EF4-FFF2-40B4-BE49-F238E27FC236}">
                <a16:creationId xmlns:a16="http://schemas.microsoft.com/office/drawing/2014/main" id="{118BC8D0-13FE-F08D-61A0-CF7F0F72D8B7}"/>
              </a:ext>
              <a:ext uri="{C183D7F6-B498-43B3-948B-1728B52AA6E4}">
                <adec:decorative xmlns:adec="http://schemas.microsoft.com/office/drawing/2017/decorative" val="1"/>
              </a:ext>
            </a:extLst>
          </p:cNvPr>
          <p:cNvSpPr/>
          <p:nvPr/>
        </p:nvSpPr>
        <p:spPr>
          <a:xfrm>
            <a:off x="9493388" y="3417247"/>
            <a:ext cx="1552189" cy="1675108"/>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ounded Rectangle 280">
            <a:extLst>
              <a:ext uri="{FF2B5EF4-FFF2-40B4-BE49-F238E27FC236}">
                <a16:creationId xmlns:a16="http://schemas.microsoft.com/office/drawing/2014/main" id="{9B81A22C-05C7-0522-0694-4E291E860651}"/>
              </a:ext>
              <a:ext uri="{C183D7F6-B498-43B3-948B-1728B52AA6E4}">
                <adec:decorative xmlns:adec="http://schemas.microsoft.com/office/drawing/2017/decorative" val="1"/>
              </a:ext>
            </a:extLst>
          </p:cNvPr>
          <p:cNvSpPr/>
          <p:nvPr/>
        </p:nvSpPr>
        <p:spPr>
          <a:xfrm>
            <a:off x="9493621" y="3284429"/>
            <a:ext cx="1558649" cy="2569219"/>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D2668CFC-DE75-DEAA-C848-A206AEC4178E}"/>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DF775217-1058-4DDC-0E2D-E003A095538B}"/>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2CE0D702-8E53-ACB9-D8B3-7976A62B2752}"/>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6655CE97-F7DB-F86D-AD23-5ECA4185C5CA}"/>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1AD0EF81-EC75-236A-00A8-378A8EBCDA53}"/>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5351FB94-1063-ACB6-8037-A50F8E65A7A2}"/>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7612EFBB-BF45-EDD6-7164-892030078DAA}"/>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FB3E4E4C-5D83-FF7A-E611-DF90A55FFF98}"/>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F572AF10-ADCC-1D63-23DB-1C7E9BFDA575}"/>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0C53A295-86EF-7CED-A332-2764AFB486C1}"/>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3D2DC79F-5E1C-6AB5-6B83-CCF9717B5FA4}"/>
              </a:ext>
              <a:ext uri="{C183D7F6-B498-43B3-948B-1728B52AA6E4}">
                <adec:decorative xmlns:adec="http://schemas.microsoft.com/office/drawing/2017/decorative" val="1"/>
              </a:ext>
            </a:extLst>
          </p:cNvPr>
          <p:cNvSpPr/>
          <p:nvPr/>
        </p:nvSpPr>
        <p:spPr>
          <a:xfrm>
            <a:off x="707186" y="1629871"/>
            <a:ext cx="3693840" cy="354048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language translation plugin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logic to support media resizing and cross-channel formatting (e.g., mobile vs web vs social)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Access to CMS where source content is hosted (</a:t>
            </a:r>
            <a:r>
              <a:rPr kumimoji="0" lang="en-US" sz="105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sym typeface="DM Sans Light"/>
              </a:rPr>
              <a:t>Sharepoint</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 etc.)</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Source content to localize in CMS (HTML, DOC, PPT, media files)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Extension via localization plugin (e.g. </a:t>
            </a:r>
            <a:r>
              <a:rPr kumimoji="0" lang="en-US" sz="105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sym typeface="DM Sans Light"/>
              </a:rPr>
              <a:t>TranslatePress</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 </a:t>
            </a:r>
            <a:r>
              <a:rPr kumimoji="0" lang="en-US" sz="105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sym typeface="DM Sans Light"/>
              </a:rPr>
              <a:t>GTranslate</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 WPML, etc.)</a:t>
            </a:r>
          </a:p>
        </p:txBody>
      </p:sp>
      <p:sp>
        <p:nvSpPr>
          <p:cNvPr id="94" name="TextBox 93">
            <a:extLst>
              <a:ext uri="{FF2B5EF4-FFF2-40B4-BE49-F238E27FC236}">
                <a16:creationId xmlns:a16="http://schemas.microsoft.com/office/drawing/2014/main" id="{5896BC4D-1F84-A3C1-0E3B-C01BF7934137}"/>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C4ACBB6A-50F1-A089-14DE-2A3AC2E90E1A}"/>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EAB49E23-54EF-FCA6-D2FD-92E964503FC2}"/>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33386796-0614-8D83-DC34-38FEF05EDBE3}"/>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6141F592-19EA-12B8-748F-C18F4372015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A2130F79-D8B6-1728-A0AB-EDF95B06AC83}"/>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A3DD9502-BEA5-7EB4-758D-73428A75DA95}"/>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54C4836E-607C-0723-5380-431A5AE3C29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918F8DB7-ADA3-F76F-799F-950D3E0FCF20}"/>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3074DFF9-051D-2388-7234-96F038D1F4F8}"/>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4F62AB7D-31C8-8F3D-D56E-F08791409516}"/>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7506463B-3B40-E36B-21A3-251DE15F1201}"/>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59D17E15-8403-4011-8947-F5B42FF76EC6}"/>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098238CB-9E41-0C67-AA3C-5FC8510CFC70}"/>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9333507F-2CCC-52FC-53E7-E208E5B39D83}"/>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728DC325-B4F9-D77A-BDBD-CF7AA74DB259}"/>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5C44A6DC-3451-ED29-63F6-9A133CEFCCE7}"/>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39DC98E5-21FC-EAFE-932D-93420DD940A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FA8C4EE9-182D-241B-AA8A-06260A424BA8}"/>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2D234F1C-00C9-E82E-6E36-4B918EF6980D}"/>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22A88B52-C477-0508-EB9F-97285ACF0425}"/>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5AF61FAC-DA7A-04D6-9AB5-2918C5964AE6}"/>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3C4143F5-4148-7DC8-F862-8CFD8338481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2F66B869-FEFF-99D2-F1F6-1E8C63AE105D}"/>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0F3E063B-8A13-D2CC-AD97-D2AB79D7A1A9}"/>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7C0BDA89-BA1A-0F0A-3CC1-A25AA81C5B3A}"/>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1554EC45-8A2E-15DA-03C8-8D4DB901C9B2}"/>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0F97E4A7-BBC9-019E-F25A-5109881353E5}"/>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FE5613C7-56E3-2F91-5FEF-418BF46908B9}"/>
              </a:ext>
              <a:ext uri="{C183D7F6-B498-43B3-948B-1728B52AA6E4}">
                <adec:decorative xmlns:adec="http://schemas.microsoft.com/office/drawing/2017/decorative" val="1"/>
              </a:ext>
            </a:extLst>
          </p:cNvPr>
          <p:cNvCxnSpPr>
            <a:cxnSpLocks/>
            <a:stCxn id="288" idx="1"/>
          </p:cNvCxnSpPr>
          <p:nvPr/>
        </p:nvCxnSpPr>
        <p:spPr>
          <a:xfrm flipH="1" flipV="1">
            <a:off x="8543645" y="5436574"/>
            <a:ext cx="949743" cy="8214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74814BCC-8490-43F3-DE5A-29F99E8F1CE9}"/>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MARKETING FUNCTION</a:t>
            </a:r>
          </a:p>
        </p:txBody>
      </p:sp>
      <p:sp>
        <p:nvSpPr>
          <p:cNvPr id="6" name="Google Shape;163;p22">
            <a:extLst>
              <a:ext uri="{FF2B5EF4-FFF2-40B4-BE49-F238E27FC236}">
                <a16:creationId xmlns:a16="http://schemas.microsoft.com/office/drawing/2014/main" id="{A3760DF6-DD20-6AE1-83FF-5711CFBAFB73}"/>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sym typeface="DM Sans ExtraLight"/>
              </a:rPr>
              <a:t>Content Adaptation &amp; Localization Agent</a:t>
            </a:r>
            <a:endParaRPr kumimoji="0" lang="en-GB" sz="2400" b="1" i="0" u="none" strike="noStrike" kern="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9" name="TextBox 8">
            <a:extLst>
              <a:ext uri="{FF2B5EF4-FFF2-40B4-BE49-F238E27FC236}">
                <a16:creationId xmlns:a16="http://schemas.microsoft.com/office/drawing/2014/main" id="{E38F74B2-3FEF-547B-D129-DCC06982C76E}"/>
              </a:ext>
            </a:extLst>
          </p:cNvPr>
          <p:cNvSpPr txBox="1"/>
          <p:nvPr/>
        </p:nvSpPr>
        <p:spPr>
          <a:xfrm>
            <a:off x="695994" y="1084504"/>
            <a:ext cx="11229707"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content optimization for different audiences and channels by adjusting formats, applying localized messaging, and maintaining brand consistency across platforms</a:t>
            </a:r>
          </a:p>
        </p:txBody>
      </p:sp>
      <p:sp>
        <p:nvSpPr>
          <p:cNvPr id="173" name="TextBox 172">
            <a:extLst>
              <a:ext uri="{FF2B5EF4-FFF2-40B4-BE49-F238E27FC236}">
                <a16:creationId xmlns:a16="http://schemas.microsoft.com/office/drawing/2014/main" id="{FC502A73-5498-516F-4D79-2F6B2A8E9183}"/>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BC5561D7-5C41-4012-EDB6-6F3EB622DA4F}"/>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A8FDE069-ED50-BC02-4ABB-13050AEC98F1}"/>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D855D5FD-5DEA-3D0E-E019-CFA07FCFB3AF}"/>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3A1B5276-6F17-DDC2-109B-3ED008F5B53C}"/>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BB9A6436-9A37-F41E-AD49-B84AA04F8D9D}"/>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2A0445D7-EF5D-3B4B-E156-B8981C49A048}"/>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2CD493A3-FA37-C3D3-6F5D-2D3D3164EFD7}"/>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D66252EE-8938-4E8D-0812-8BAFA1A54342}"/>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785E9D65-4F70-D6FB-0A32-0D016A227D83}"/>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32C8F2D9-3966-F141-6B41-E67DDC335263}"/>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EC282380-77BD-6887-A0D1-36697968DC00}"/>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D2CBDB45-6C67-3939-23EE-63CE263E75DF}"/>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88" name="Rounded Rectangle 287">
            <a:extLst>
              <a:ext uri="{FF2B5EF4-FFF2-40B4-BE49-F238E27FC236}">
                <a16:creationId xmlns:a16="http://schemas.microsoft.com/office/drawing/2014/main" id="{D29206B3-C369-8690-4CD9-A36B897B6018}"/>
              </a:ext>
              <a:ext uri="{C183D7F6-B498-43B3-948B-1728B52AA6E4}">
                <adec:decorative xmlns:adec="http://schemas.microsoft.com/office/drawing/2017/decorative" val="1"/>
              </a:ext>
            </a:extLst>
          </p:cNvPr>
          <p:cNvSpPr/>
          <p:nvPr/>
        </p:nvSpPr>
        <p:spPr>
          <a:xfrm>
            <a:off x="9493388" y="5276583"/>
            <a:ext cx="1552189" cy="48427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9" name="Rounded Rectangle 288">
            <a:extLst>
              <a:ext uri="{FF2B5EF4-FFF2-40B4-BE49-F238E27FC236}">
                <a16:creationId xmlns:a16="http://schemas.microsoft.com/office/drawing/2014/main" id="{174A7E1F-5058-F780-80AA-840FEC9DA728}"/>
              </a:ext>
              <a:ext uri="{C183D7F6-B498-43B3-948B-1728B52AA6E4}">
                <adec:decorative xmlns:adec="http://schemas.microsoft.com/office/drawing/2017/decorative" val="1"/>
              </a:ext>
            </a:extLst>
          </p:cNvPr>
          <p:cNvSpPr/>
          <p:nvPr/>
        </p:nvSpPr>
        <p:spPr>
          <a:xfrm>
            <a:off x="9558154" y="3875251"/>
            <a:ext cx="1430110" cy="39906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a:ea typeface="+mn-ea"/>
                <a:cs typeface="Segoe Sans Display Semibold"/>
              </a:rPr>
              <a:t>Audience Info Collector</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Segoe Sans Display Semilight"/>
                <a:ea typeface="+mn-ea"/>
                <a:cs typeface="Segoe Sans Display Semilight"/>
              </a:rPr>
              <a:t>(Gather end-user categories and appropriate </a:t>
            </a:r>
            <a:r>
              <a:rPr kumimoji="0" lang="en-US" sz="500" b="0" i="0" u="none" strike="noStrike" kern="1200" cap="none" spc="0" normalizeH="0" baseline="0" noProof="0">
                <a:ln>
                  <a:noFill/>
                </a:ln>
                <a:solidFill>
                  <a:prstClr val="black"/>
                </a:solidFill>
                <a:effectLst/>
                <a:uLnTx/>
                <a:uFillTx/>
                <a:latin typeface="Segoe Sans Display Semilight"/>
                <a:ea typeface="+mn-ea"/>
                <a:cs typeface="Segoe Sans Display Semilight"/>
              </a:rPr>
              <a:t>template for each type of end-user category)</a:t>
            </a:r>
          </a:p>
        </p:txBody>
      </p:sp>
      <p:sp>
        <p:nvSpPr>
          <p:cNvPr id="290" name="Rounded Rectangle 289">
            <a:extLst>
              <a:ext uri="{FF2B5EF4-FFF2-40B4-BE49-F238E27FC236}">
                <a16:creationId xmlns:a16="http://schemas.microsoft.com/office/drawing/2014/main" id="{7B2D2098-58C8-B9DD-D2BC-1D08D8D76B43}"/>
              </a:ext>
              <a:ext uri="{C183D7F6-B498-43B3-948B-1728B52AA6E4}">
                <adec:decorative xmlns:adec="http://schemas.microsoft.com/office/drawing/2017/decorative" val="1"/>
              </a:ext>
            </a:extLst>
          </p:cNvPr>
          <p:cNvSpPr/>
          <p:nvPr/>
        </p:nvSpPr>
        <p:spPr>
          <a:xfrm>
            <a:off x="9555901" y="4313134"/>
            <a:ext cx="1425436" cy="318688"/>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a:ea typeface="+mn-ea"/>
                <a:cs typeface="Segoe Sans Display Semibold"/>
              </a:rPr>
              <a:t>Content Generator</a:t>
            </a:r>
            <a:endPar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a:ea typeface="+mn-ea"/>
                <a:cs typeface="Segoe Sans Display Semilight"/>
              </a:rPr>
              <a:t>(Generates gathered content according to each end-user category)</a:t>
            </a:r>
          </a:p>
        </p:txBody>
      </p:sp>
      <p:sp>
        <p:nvSpPr>
          <p:cNvPr id="291" name="Rounded Rectangle 290">
            <a:extLst>
              <a:ext uri="{FF2B5EF4-FFF2-40B4-BE49-F238E27FC236}">
                <a16:creationId xmlns:a16="http://schemas.microsoft.com/office/drawing/2014/main" id="{F27931E8-5B21-65E7-7786-D6292146472F}"/>
              </a:ext>
              <a:ext uri="{C183D7F6-B498-43B3-948B-1728B52AA6E4}">
                <adec:decorative xmlns:adec="http://schemas.microsoft.com/office/drawing/2017/decorative" val="1"/>
              </a:ext>
            </a:extLst>
          </p:cNvPr>
          <p:cNvSpPr/>
          <p:nvPr/>
        </p:nvSpPr>
        <p:spPr>
          <a:xfrm>
            <a:off x="9548974" y="4666134"/>
            <a:ext cx="1439290" cy="3801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a:ea typeface="+mn-ea"/>
                <a:cs typeface="Segoe Sans Display Semibold"/>
              </a:rPr>
              <a:t>Communicator</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a:ea typeface="+mn-ea"/>
                <a:cs typeface="Segoe Sans Display Semilight"/>
              </a:rPr>
              <a:t>(Trigger generated message to end-user)</a:t>
            </a:r>
          </a:p>
        </p:txBody>
      </p:sp>
      <p:sp>
        <p:nvSpPr>
          <p:cNvPr id="293" name="Rounded Rectangle 292">
            <a:extLst>
              <a:ext uri="{FF2B5EF4-FFF2-40B4-BE49-F238E27FC236}">
                <a16:creationId xmlns:a16="http://schemas.microsoft.com/office/drawing/2014/main" id="{A02230E5-8385-DC4E-58ED-D15ED0B83D95}"/>
              </a:ext>
              <a:ext uri="{C183D7F6-B498-43B3-948B-1728B52AA6E4}">
                <adec:decorative xmlns:adec="http://schemas.microsoft.com/office/drawing/2017/decorative" val="1"/>
              </a:ext>
            </a:extLst>
          </p:cNvPr>
          <p:cNvSpPr/>
          <p:nvPr/>
        </p:nvSpPr>
        <p:spPr>
          <a:xfrm>
            <a:off x="9548974" y="5322619"/>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294" name="Rounded Rectangle 293">
            <a:extLst>
              <a:ext uri="{FF2B5EF4-FFF2-40B4-BE49-F238E27FC236}">
                <a16:creationId xmlns:a16="http://schemas.microsoft.com/office/drawing/2014/main" id="{47F6208C-2E05-308A-9586-60B8AC29FF88}"/>
              </a:ext>
              <a:ext uri="{C183D7F6-B498-43B3-948B-1728B52AA6E4}">
                <adec:decorative xmlns:adec="http://schemas.microsoft.com/office/drawing/2017/decorative" val="1"/>
              </a:ext>
            </a:extLst>
          </p:cNvPr>
          <p:cNvSpPr/>
          <p:nvPr/>
        </p:nvSpPr>
        <p:spPr>
          <a:xfrm>
            <a:off x="9548974" y="54567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295" name="Rounded Rectangle 294">
            <a:extLst>
              <a:ext uri="{FF2B5EF4-FFF2-40B4-BE49-F238E27FC236}">
                <a16:creationId xmlns:a16="http://schemas.microsoft.com/office/drawing/2014/main" id="{51233242-7A50-0F01-C567-2CAC32671EBE}"/>
              </a:ext>
              <a:ext uri="{C183D7F6-B498-43B3-948B-1728B52AA6E4}">
                <adec:decorative xmlns:adec="http://schemas.microsoft.com/office/drawing/2017/decorative" val="1"/>
              </a:ext>
            </a:extLst>
          </p:cNvPr>
          <p:cNvSpPr/>
          <p:nvPr/>
        </p:nvSpPr>
        <p:spPr>
          <a:xfrm>
            <a:off x="9548974" y="559799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2" name="Rounded Rectangle 1">
            <a:extLst>
              <a:ext uri="{FF2B5EF4-FFF2-40B4-BE49-F238E27FC236}">
                <a16:creationId xmlns:a16="http://schemas.microsoft.com/office/drawing/2014/main" id="{34ABB2DB-300E-9100-8D5E-50BA913349AC}"/>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Marketing Team, Compliance Team</a:t>
            </a:r>
          </a:p>
        </p:txBody>
      </p:sp>
      <p:pic>
        <p:nvPicPr>
          <p:cNvPr id="4" name="Graphic 3">
            <a:extLst>
              <a:ext uri="{FF2B5EF4-FFF2-40B4-BE49-F238E27FC236}">
                <a16:creationId xmlns:a16="http://schemas.microsoft.com/office/drawing/2014/main" id="{284D7AF7-DEA0-3B96-4D67-8F69FF37A6C6}"/>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5796" y="1761689"/>
            <a:ext cx="154417" cy="134099"/>
          </a:xfrm>
          <a:prstGeom prst="rect">
            <a:avLst/>
          </a:prstGeom>
        </p:spPr>
      </p:pic>
      <p:sp>
        <p:nvSpPr>
          <p:cNvPr id="21" name="Rounded Rectangle 19">
            <a:extLst>
              <a:ext uri="{FF2B5EF4-FFF2-40B4-BE49-F238E27FC236}">
                <a16:creationId xmlns:a16="http://schemas.microsoft.com/office/drawing/2014/main" id="{223D27FE-3E29-1392-C221-14C5FC55557D}"/>
              </a:ext>
              <a:ext uri="{C183D7F6-B498-43B3-948B-1728B52AA6E4}">
                <adec:decorative xmlns:adec="http://schemas.microsoft.com/office/drawing/2017/decorative" val="1"/>
              </a:ext>
            </a:extLst>
          </p:cNvPr>
          <p:cNvSpPr/>
          <p:nvPr/>
        </p:nvSpPr>
        <p:spPr>
          <a:xfrm>
            <a:off x="695993" y="5220006"/>
            <a:ext cx="3705033" cy="5289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E2C6B09A-7D6A-FD64-B365-CAF712E25535}"/>
              </a:ext>
              <a:ext uri="{C183D7F6-B498-43B3-948B-1728B52AA6E4}">
                <adec:decorative xmlns:adec="http://schemas.microsoft.com/office/drawing/2017/decorative" val="1"/>
              </a:ext>
            </a:extLst>
          </p:cNvPr>
          <p:cNvSpPr txBox="1"/>
          <p:nvPr/>
        </p:nvSpPr>
        <p:spPr>
          <a:xfrm>
            <a:off x="740798" y="5269062"/>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A9F1F444-95AB-8639-10EB-22857A7AA1F8}"/>
              </a:ext>
              <a:ext uri="{C183D7F6-B498-43B3-948B-1728B52AA6E4}">
                <adec:decorative xmlns:adec="http://schemas.microsoft.com/office/drawing/2017/decorative" val="1"/>
              </a:ext>
            </a:extLst>
          </p:cNvPr>
          <p:cNvSpPr txBox="1"/>
          <p:nvPr/>
        </p:nvSpPr>
        <p:spPr>
          <a:xfrm>
            <a:off x="2076802" y="5301496"/>
            <a:ext cx="2298101" cy="338554"/>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Integrated Creative Ideation</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Content Creation Agent</a:t>
            </a:r>
          </a:p>
        </p:txBody>
      </p:sp>
      <p:sp>
        <p:nvSpPr>
          <p:cNvPr id="35" name="Rounded Rectangle 19">
            <a:extLst>
              <a:ext uri="{FF2B5EF4-FFF2-40B4-BE49-F238E27FC236}">
                <a16:creationId xmlns:a16="http://schemas.microsoft.com/office/drawing/2014/main" id="{2C86A7BD-5F24-0D72-8F7F-DC178C15FE48}"/>
              </a:ext>
              <a:ext uri="{C183D7F6-B498-43B3-948B-1728B52AA6E4}">
                <adec:decorative xmlns:adec="http://schemas.microsoft.com/office/drawing/2017/decorative" val="1"/>
              </a:ext>
            </a:extLst>
          </p:cNvPr>
          <p:cNvSpPr/>
          <p:nvPr/>
        </p:nvSpPr>
        <p:spPr>
          <a:xfrm>
            <a:off x="695993" y="5803071"/>
            <a:ext cx="3705033" cy="71161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Access to multilingual content libraries, localization plugins, and CMS-integrated templates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Established processes for cross-channel content formatting, translation approval, and message consistency enforcement</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5" name="Rounded Rectangle 288">
            <a:extLst>
              <a:ext uri="{FF2B5EF4-FFF2-40B4-BE49-F238E27FC236}">
                <a16:creationId xmlns:a16="http://schemas.microsoft.com/office/drawing/2014/main" id="{A3FB5261-A73C-2319-C29A-F699F31AB7A0}"/>
              </a:ext>
              <a:ext uri="{C183D7F6-B498-43B3-948B-1728B52AA6E4}">
                <adec:decorative xmlns:adec="http://schemas.microsoft.com/office/drawing/2017/decorative" val="1"/>
              </a:ext>
            </a:extLst>
          </p:cNvPr>
          <p:cNvSpPr/>
          <p:nvPr/>
        </p:nvSpPr>
        <p:spPr>
          <a:xfrm>
            <a:off x="9551227" y="3521878"/>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a:ea typeface="+mn-ea"/>
                <a:cs typeface="Segoe Sans Display Semibold"/>
              </a:rPr>
              <a:t>Template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a:ea typeface="+mn-ea"/>
                <a:cs typeface="Segoe Sans Display Semilight"/>
              </a:rPr>
              <a:t>(gather message templates)</a:t>
            </a:r>
          </a:p>
        </p:txBody>
      </p:sp>
    </p:spTree>
    <p:extLst>
      <p:ext uri="{BB962C8B-B14F-4D97-AF65-F5344CB8AC3E}">
        <p14:creationId xmlns:p14="http://schemas.microsoft.com/office/powerpoint/2010/main" val="307884488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931DA-CFCA-93A3-7584-C9F69D62ECBB}"/>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91CF8BDA-D8D6-C875-EE90-C6A748ABA128}"/>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Finance scenarios</a:t>
            </a:r>
            <a:endParaRPr lang="en-US"/>
          </a:p>
        </p:txBody>
      </p:sp>
      <p:sp>
        <p:nvSpPr>
          <p:cNvPr id="78" name="TextBox 77">
            <a:extLst>
              <a:ext uri="{FF2B5EF4-FFF2-40B4-BE49-F238E27FC236}">
                <a16:creationId xmlns:a16="http://schemas.microsoft.com/office/drawing/2014/main" id="{157B09EC-6335-A3BF-E167-1E7B3627B748}"/>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E29FB7B4-54DD-8AC5-B8F4-1D0DBE196986}"/>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1A764BB0-656C-F18E-B8BA-6BC19AD11E27}"/>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F7C55421-FB9E-6F62-5C02-037B3ADE5737}"/>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3405D2B3-34A0-CEEC-26C6-68BB3AEBF365}"/>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70303341-03B0-6556-82C2-7FEC8A993A16}"/>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89C55D67-8B9C-FD60-9AEF-133B21826B67}"/>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20D128A7-DB26-5636-A89F-E0FA9157BC7C}"/>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2D2DB8F0-AE1B-44BC-ECDD-6C3963DA19D4}"/>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1DD16BF9-155F-A93B-5835-0BC289AF5871}"/>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C503949D-51C4-8ED9-D406-A144992727B9}"/>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132C5C17-2D5D-8D34-CB32-D2BACF3A8E4F}"/>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9ED112E5-AC4C-260A-14F5-DB4E305CDABB}"/>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140537D4-0961-DF56-970C-9DB93B2041BA}"/>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0F6543A8-497F-B5E1-2123-AA80DC7E62D2}"/>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42269F63-DE18-DD14-1FAD-AF344828A8B6}"/>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9399AAA2-5785-C31D-506B-CF2BDF5A3315}"/>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1E1A09F3-D097-1A33-49FA-D5CC0CFA1B53}"/>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DA8F0070-F930-A1D3-B290-5DAEBE1C8C3F}"/>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209FD877-6A1B-FDC1-BC6B-3CDC73AFC246}"/>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92387D61-86FC-037A-C3D1-08582C715D84}"/>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2C61C635-FF63-3781-5F44-E67BED338485}"/>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475CBDB1-C722-207B-8A0D-DC53A8611B9E}"/>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A4B05A45-796E-E43D-2CC3-4592027024BC}"/>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7E108398-E3C2-488D-E986-B38B895A7220}"/>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0B2A30BA-4E7D-DC67-D014-E192A1E1BBCF}"/>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B9F8CB37-3124-C564-6324-B09951D980CD}"/>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D4CFF37A-B416-3CDC-FAE1-1E07D83F9BE0}"/>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308C2E8F-72B8-30FD-73A9-B223348D002E}"/>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4D94E493-8AB1-5CC6-9A2B-AC7947DFDBA2}"/>
                  </a:ext>
                </a:extLst>
              </p:cNvPr>
              <p:cNvSpPr/>
              <p:nvPr/>
            </p:nvSpPr>
            <p:spPr bwMode="auto">
              <a:xfrm>
                <a:off x="10272825" y="849158"/>
                <a:ext cx="108000" cy="108000"/>
              </a:xfrm>
              <a:prstGeom prst="ellipse">
                <a:avLst/>
              </a:prstGeom>
              <a:solidFill>
                <a:srgbClr val="B1B3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048E3D13-4D16-C232-4A85-55A01AD13D35}"/>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8C5577EB-3CD5-3954-B82C-CDA710411006}"/>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dirty="0">
                          <a:solidFill>
                            <a:schemeClr val="bg1"/>
                          </a:solidFill>
                          <a:latin typeface="Segoe Sans Display"/>
                          <a:cs typeface="Segoe Sans Display"/>
                        </a:rPr>
                        <a:t>01</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r>
                        <a:rPr lang="en-US" sz="1200" b="0" i="0">
                          <a:latin typeface="Segoe Sans Display" pitchFamily="2" charset="0"/>
                          <a:cs typeface="Segoe Sans Display" pitchFamily="2" charset="0"/>
                        </a:rPr>
                        <a:t>Spend Anomaly Identification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dirty="0">
                          <a:solidFill>
                            <a:schemeClr val="bg1"/>
                          </a:solidFill>
                          <a:latin typeface="Segoe Sans Display"/>
                          <a:cs typeface="Segoe Sans Display"/>
                        </a:rPr>
                        <a:t>02</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r>
                        <a:rPr lang="en-US" sz="1200" b="0" i="0">
                          <a:latin typeface="Segoe Sans Display" pitchFamily="2" charset="0"/>
                          <a:cs typeface="Segoe Sans Display" pitchFamily="2" charset="0"/>
                        </a:rPr>
                        <a:t>Invoice Exception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dirty="0">
                          <a:solidFill>
                            <a:schemeClr val="bg1"/>
                          </a:solidFill>
                          <a:latin typeface="Segoe Sans Display"/>
                          <a:cs typeface="Segoe Sans Display"/>
                        </a:rPr>
                        <a:t>03</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r>
                        <a:rPr lang="en-US" sz="1200" b="0" i="0">
                          <a:latin typeface="Segoe Sans Display" pitchFamily="2" charset="0"/>
                          <a:cs typeface="Segoe Sans Display" pitchFamily="2" charset="0"/>
                        </a:rPr>
                        <a:t>Balance Sheet Reconciliation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dirty="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r>
                        <a:rPr lang="en-US" sz="1200" b="0" i="0">
                          <a:latin typeface="Segoe Sans Display" pitchFamily="2" charset="0"/>
                          <a:cs typeface="Segoe Sans Display" pitchFamily="2" charset="0"/>
                        </a:rPr>
                        <a:t>Collectors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dirty="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5A9F"/>
                    </a:solidFill>
                  </a:tcPr>
                </a:tc>
                <a:tc>
                  <a:txBody>
                    <a:bodyPr/>
                    <a:lstStyle/>
                    <a:p>
                      <a:r>
                        <a:rPr lang="en-US" sz="1200" b="0" i="0">
                          <a:latin typeface="Segoe Sans Display" pitchFamily="2" charset="0"/>
                          <a:cs typeface="Segoe Sans Display" pitchFamily="2" charset="0"/>
                        </a:rPr>
                        <a:t>Financial Q&amp;A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grpSp>
        <p:nvGrpSpPr>
          <p:cNvPr id="2" name="Group 1">
            <a:extLst>
              <a:ext uri="{FF2B5EF4-FFF2-40B4-BE49-F238E27FC236}">
                <a16:creationId xmlns:a16="http://schemas.microsoft.com/office/drawing/2014/main" id="{9D6FDD6C-E36B-3C87-BAAA-2DC1BDD11D21}"/>
              </a:ext>
              <a:ext uri="{C183D7F6-B498-43B3-948B-1728B52AA6E4}">
                <adec:decorative xmlns:adec="http://schemas.microsoft.com/office/drawing/2017/decorative" val="1"/>
              </a:ext>
            </a:extLst>
          </p:cNvPr>
          <p:cNvGrpSpPr/>
          <p:nvPr/>
        </p:nvGrpSpPr>
        <p:grpSpPr>
          <a:xfrm>
            <a:off x="1580129" y="2103059"/>
            <a:ext cx="1713932" cy="3371158"/>
            <a:chOff x="1580129" y="2175858"/>
            <a:chExt cx="1701971" cy="3347626"/>
          </a:xfrm>
        </p:grpSpPr>
        <p:sp>
          <p:nvSpPr>
            <p:cNvPr id="3" name="Oval 2">
              <a:extLst>
                <a:ext uri="{FF2B5EF4-FFF2-40B4-BE49-F238E27FC236}">
                  <a16:creationId xmlns:a16="http://schemas.microsoft.com/office/drawing/2014/main" id="{DF8D120A-33CF-2BC8-DB0F-6C67CE07F6DD}"/>
                </a:ext>
              </a:extLst>
            </p:cNvPr>
            <p:cNvSpPr/>
            <p:nvPr/>
          </p:nvSpPr>
          <p:spPr bwMode="auto">
            <a:xfrm>
              <a:off x="2727869" y="2175858"/>
              <a:ext cx="313854" cy="313854"/>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Graphik Medium"/>
                  <a:ea typeface="+mn-ea"/>
                  <a:cs typeface="Arial"/>
                </a:rPr>
                <a:t>02</a:t>
              </a:r>
            </a:p>
          </p:txBody>
        </p:sp>
        <p:sp>
          <p:nvSpPr>
            <p:cNvPr id="4" name="Oval 3">
              <a:extLst>
                <a:ext uri="{FF2B5EF4-FFF2-40B4-BE49-F238E27FC236}">
                  <a16:creationId xmlns:a16="http://schemas.microsoft.com/office/drawing/2014/main" id="{2C90434A-1694-901D-1C2F-D0A49ED77691}"/>
                </a:ext>
              </a:extLst>
            </p:cNvPr>
            <p:cNvSpPr/>
            <p:nvPr/>
          </p:nvSpPr>
          <p:spPr bwMode="auto">
            <a:xfrm>
              <a:off x="2396457" y="2175858"/>
              <a:ext cx="313854" cy="313854"/>
            </a:xfrm>
            <a:prstGeom prst="ellipse">
              <a:avLst/>
            </a:prstGeom>
            <a:solidFill>
              <a:srgbClr val="005A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Graphik Medium"/>
                  <a:ea typeface="+mn-ea"/>
                  <a:cs typeface="Arial"/>
                </a:rPr>
                <a:t>01</a:t>
              </a:r>
            </a:p>
          </p:txBody>
        </p:sp>
        <p:sp>
          <p:nvSpPr>
            <p:cNvPr id="5" name="Oval 4">
              <a:extLst>
                <a:ext uri="{FF2B5EF4-FFF2-40B4-BE49-F238E27FC236}">
                  <a16:creationId xmlns:a16="http://schemas.microsoft.com/office/drawing/2014/main" id="{767C166F-483C-61E6-2D9D-1694BA27A371}"/>
                </a:ext>
                <a:ext uri="{C183D7F6-B498-43B3-948B-1728B52AA6E4}">
                  <adec:decorative xmlns:adec="http://schemas.microsoft.com/office/drawing/2017/decorative" val="1"/>
                </a:ext>
              </a:extLst>
            </p:cNvPr>
            <p:cNvSpPr/>
            <p:nvPr/>
          </p:nvSpPr>
          <p:spPr bwMode="auto">
            <a:xfrm>
              <a:off x="2570942" y="2470024"/>
              <a:ext cx="313854" cy="313854"/>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Graphik Medium"/>
                  <a:ea typeface="+mn-ea"/>
                  <a:cs typeface="Arial"/>
                </a:rPr>
                <a:t>03</a:t>
              </a:r>
            </a:p>
          </p:txBody>
        </p:sp>
        <p:sp>
          <p:nvSpPr>
            <p:cNvPr id="6" name="Oval 5">
              <a:extLst>
                <a:ext uri="{FF2B5EF4-FFF2-40B4-BE49-F238E27FC236}">
                  <a16:creationId xmlns:a16="http://schemas.microsoft.com/office/drawing/2014/main" id="{8BD0F16E-AF4E-D750-5126-03B5B24F5D86}"/>
                </a:ext>
              </a:extLst>
            </p:cNvPr>
            <p:cNvSpPr/>
            <p:nvPr/>
          </p:nvSpPr>
          <p:spPr bwMode="auto">
            <a:xfrm>
              <a:off x="1580129" y="5209630"/>
              <a:ext cx="313854" cy="313854"/>
            </a:xfrm>
            <a:prstGeom prst="ellipse">
              <a:avLst/>
            </a:prstGeom>
            <a:solidFill>
              <a:srgbClr val="005A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Graphik Medium"/>
                  <a:ea typeface="+mn-ea"/>
                  <a:cs typeface="Arial"/>
                </a:rPr>
                <a:t>05</a:t>
              </a:r>
            </a:p>
          </p:txBody>
        </p:sp>
        <p:sp>
          <p:nvSpPr>
            <p:cNvPr id="7" name="Oval 6">
              <a:extLst>
                <a:ext uri="{FF2B5EF4-FFF2-40B4-BE49-F238E27FC236}">
                  <a16:creationId xmlns:a16="http://schemas.microsoft.com/office/drawing/2014/main" id="{750841F5-9E34-4FF3-8B67-2C5BDAE12015}"/>
                </a:ext>
              </a:extLst>
            </p:cNvPr>
            <p:cNvSpPr/>
            <p:nvPr/>
          </p:nvSpPr>
          <p:spPr bwMode="auto">
            <a:xfrm>
              <a:off x="2968246" y="3348904"/>
              <a:ext cx="313854" cy="313854"/>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Graphik Medium"/>
                  <a:ea typeface="+mn-ea"/>
                  <a:cs typeface="Arial"/>
                </a:rPr>
                <a:t>04</a:t>
              </a:r>
            </a:p>
          </p:txBody>
        </p:sp>
      </p:grpSp>
    </p:spTree>
    <p:extLst>
      <p:ext uri="{BB962C8B-B14F-4D97-AF65-F5344CB8AC3E}">
        <p14:creationId xmlns:p14="http://schemas.microsoft.com/office/powerpoint/2010/main" val="3023599672"/>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150E-D07F-53AB-286C-0A1E49986004}"/>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E3D3AEA3-48AD-3677-3033-3215A3E784A3}"/>
              </a:ext>
              <a:ext uri="{C183D7F6-B498-43B3-948B-1728B52AA6E4}">
                <adec:decorative xmlns:adec="http://schemas.microsoft.com/office/drawing/2017/decorative" val="1"/>
              </a:ext>
            </a:extLst>
          </p:cNvPr>
          <p:cNvSpPr/>
          <p:nvPr/>
        </p:nvSpPr>
        <p:spPr>
          <a:xfrm>
            <a:off x="8558347" y="5225467"/>
            <a:ext cx="3057247" cy="131547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638EAFFF-E9C1-1AC4-F59D-FEAED5894866}"/>
              </a:ext>
              <a:ext uri="{C183D7F6-B498-43B3-948B-1728B52AA6E4}">
                <adec:decorative xmlns:adec="http://schemas.microsoft.com/office/drawing/2017/decorative" val="1"/>
              </a:ext>
            </a:extLst>
          </p:cNvPr>
          <p:cNvSpPr/>
          <p:nvPr/>
        </p:nvSpPr>
        <p:spPr>
          <a:xfrm>
            <a:off x="8682390" y="6081776"/>
            <a:ext cx="1369774" cy="34767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Internal audit and compliance</a:t>
            </a:r>
          </a:p>
        </p:txBody>
      </p:sp>
      <p:sp>
        <p:nvSpPr>
          <p:cNvPr id="54" name="Google Shape;516;p32">
            <a:extLst>
              <a:ext uri="{FF2B5EF4-FFF2-40B4-BE49-F238E27FC236}">
                <a16:creationId xmlns:a16="http://schemas.microsoft.com/office/drawing/2014/main" id="{0ACEA8B0-09AA-A61E-C69B-D26639D89F27}"/>
              </a:ext>
              <a:ext uri="{C183D7F6-B498-43B3-948B-1728B52AA6E4}">
                <adec:decorative xmlns:adec="http://schemas.microsoft.com/office/drawing/2017/decorative" val="1"/>
              </a:ext>
            </a:extLst>
          </p:cNvPr>
          <p:cNvSpPr/>
          <p:nvPr/>
        </p:nvSpPr>
        <p:spPr>
          <a:xfrm>
            <a:off x="10123065" y="6071798"/>
            <a:ext cx="1369774" cy="357648"/>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Procurement Team</a:t>
            </a:r>
          </a:p>
        </p:txBody>
      </p:sp>
      <p:sp>
        <p:nvSpPr>
          <p:cNvPr id="42" name="Google Shape;516;p32">
            <a:extLst>
              <a:ext uri="{FF2B5EF4-FFF2-40B4-BE49-F238E27FC236}">
                <a16:creationId xmlns:a16="http://schemas.microsoft.com/office/drawing/2014/main" id="{B5C64B30-36DF-7A30-8CA0-9E582CE90472}"/>
              </a:ext>
              <a:ext uri="{C183D7F6-B498-43B3-948B-1728B52AA6E4}">
                <adec:decorative xmlns:adec="http://schemas.microsoft.com/office/drawing/2017/decorative" val="1"/>
              </a:ext>
            </a:extLst>
          </p:cNvPr>
          <p:cNvSpPr/>
          <p:nvPr/>
        </p:nvSpPr>
        <p:spPr>
          <a:xfrm>
            <a:off x="8682390" y="5647282"/>
            <a:ext cx="1369774" cy="38677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Finance operations team</a:t>
            </a:r>
          </a:p>
        </p:txBody>
      </p:sp>
      <p:sp>
        <p:nvSpPr>
          <p:cNvPr id="46" name="Google Shape;516;p32">
            <a:extLst>
              <a:ext uri="{FF2B5EF4-FFF2-40B4-BE49-F238E27FC236}">
                <a16:creationId xmlns:a16="http://schemas.microsoft.com/office/drawing/2014/main" id="{663C6D3C-706E-23E1-7343-7DAE4FD4289F}"/>
              </a:ext>
              <a:ext uri="{C183D7F6-B498-43B3-948B-1728B52AA6E4}">
                <adec:decorative xmlns:adec="http://schemas.microsoft.com/office/drawing/2017/decorative" val="1"/>
              </a:ext>
            </a:extLst>
          </p:cNvPr>
          <p:cNvSpPr/>
          <p:nvPr/>
        </p:nvSpPr>
        <p:spPr>
          <a:xfrm>
            <a:off x="10123065" y="5647282"/>
            <a:ext cx="1369774" cy="38677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Accounts payable Team</a:t>
            </a:r>
          </a:p>
        </p:txBody>
      </p:sp>
      <p:sp>
        <p:nvSpPr>
          <p:cNvPr id="12" name="Google Shape;498;p32">
            <a:extLst>
              <a:ext uri="{FF2B5EF4-FFF2-40B4-BE49-F238E27FC236}">
                <a16:creationId xmlns:a16="http://schemas.microsoft.com/office/drawing/2014/main" id="{4A9A061C-AADD-64CF-4C0E-A2D0F539A893}"/>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High volumes of invoices cause delayed payments, excessive manual effort, inefficiencies, and compliance risks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6D862678-489F-EA11-6CB3-4B4C60233625}"/>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65ABA912-8371-6D61-64CF-AD72D810443A}"/>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handling of large numbers of invoices with varying terms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Inconsistent 4-way matching </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difficulties in matching PO, invoice, receipt, and goods/services manually </a:t>
            </a: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creates payment errors and compliance issues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A lack of a streamlined process for handling mismatched invoices increases processing time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Challenges checking on duplicate payments because of manual checks and multiple sources</a:t>
            </a:r>
          </a:p>
        </p:txBody>
      </p:sp>
      <p:sp>
        <p:nvSpPr>
          <p:cNvPr id="17" name="Google Shape;498;p32">
            <a:extLst>
              <a:ext uri="{FF2B5EF4-FFF2-40B4-BE49-F238E27FC236}">
                <a16:creationId xmlns:a16="http://schemas.microsoft.com/office/drawing/2014/main" id="{C11502F1-3B1D-DC44-9950-9F9209CCEFDA}"/>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B578AEAF-6D3D-7B66-5F28-B6C5805C184B}"/>
              </a:ext>
              <a:ext uri="{C183D7F6-B498-43B3-948B-1728B52AA6E4}">
                <adec:decorative xmlns:adec="http://schemas.microsoft.com/office/drawing/2017/decorative" val="1"/>
              </a:ext>
            </a:extLst>
          </p:cNvPr>
          <p:cNvSpPr/>
          <p:nvPr/>
        </p:nvSpPr>
        <p:spPr>
          <a:xfrm>
            <a:off x="6248885" y="2233080"/>
            <a:ext cx="2066440" cy="84873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Extracts structured and unstructured data from ERP Systems, Account, Payable System, Email attachment etc.. </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3C0130F4-5D70-890C-496C-FA8B8E201FFF}"/>
              </a:ext>
              <a:ext uri="{C183D7F6-B498-43B3-948B-1728B52AA6E4}">
                <adec:decorative xmlns:adec="http://schemas.microsoft.com/office/drawing/2017/decorative" val="1"/>
              </a:ext>
            </a:extLst>
          </p:cNvPr>
          <p:cNvSpPr/>
          <p:nvPr/>
        </p:nvSpPr>
        <p:spPr>
          <a:xfrm>
            <a:off x="6215591" y="4187285"/>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Provides a concise invoice summary, highlighting key details, anomalies, and compliance risks.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0EFD7E35-DB9A-8C8D-9D5F-121D63CE11F1}"/>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612835D8-5177-9E50-E43D-4E9B2A0C1748}"/>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7326EB16-0718-4248-26D6-5D929ACBC2B9}"/>
              </a:ext>
              <a:ext uri="{C183D7F6-B498-43B3-948B-1728B52AA6E4}">
                <adec:decorative xmlns:adec="http://schemas.microsoft.com/office/drawing/2017/decorative" val="1"/>
              </a:ext>
            </a:extLst>
          </p:cNvPr>
          <p:cNvSpPr/>
          <p:nvPr/>
        </p:nvSpPr>
        <p:spPr>
          <a:xfrm>
            <a:off x="8558349" y="1740227"/>
            <a:ext cx="3057246" cy="3418019"/>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36E43D8A-5860-C4E2-A5FB-04A5E1CCF5A8}"/>
              </a:ext>
              <a:ext uri="{C183D7F6-B498-43B3-948B-1728B52AA6E4}">
                <adec:decorative xmlns:adec="http://schemas.microsoft.com/office/drawing/2017/decorative" val="1"/>
              </a:ext>
            </a:extLst>
          </p:cNvPr>
          <p:cNvSpPr/>
          <p:nvPr/>
        </p:nvSpPr>
        <p:spPr>
          <a:xfrm>
            <a:off x="6215591" y="3210182"/>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Matches invoice with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PO, invoice, receipt, and goods/services</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&amp; flags inconsistencies, errors &amp; </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duplicate payments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182EAD79-DAB0-5A08-E555-757286B97E1C}"/>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31" name="Google Shape;163;p22">
            <a:extLst>
              <a:ext uri="{FF2B5EF4-FFF2-40B4-BE49-F238E27FC236}">
                <a16:creationId xmlns:a16="http://schemas.microsoft.com/office/drawing/2014/main" id="{C815B796-CDC2-3F4F-9D30-A9E10AEA4259}"/>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Invoice Exception Agent</a:t>
            </a:r>
          </a:p>
        </p:txBody>
      </p:sp>
      <p:sp>
        <p:nvSpPr>
          <p:cNvPr id="36" name="TextBox 35">
            <a:extLst>
              <a:ext uri="{FF2B5EF4-FFF2-40B4-BE49-F238E27FC236}">
                <a16:creationId xmlns:a16="http://schemas.microsoft.com/office/drawing/2014/main" id="{C9A4A5E7-7480-C274-A729-901DCE12EBDD}"/>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Automatically detect and resolve invoice exceptions using AI-driven validation, matching, and correction</a:t>
            </a:r>
          </a:p>
        </p:txBody>
      </p:sp>
      <p:sp>
        <p:nvSpPr>
          <p:cNvPr id="37" name="Google Shape;498;p32">
            <a:extLst>
              <a:ext uri="{FF2B5EF4-FFF2-40B4-BE49-F238E27FC236}">
                <a16:creationId xmlns:a16="http://schemas.microsoft.com/office/drawing/2014/main" id="{42A6D0FB-C4A9-A39D-B23F-A6AA584565B8}"/>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AI Agent drives invoice processing with automated validation, matching, error resolution, and compliance checks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9DC06E5C-0C47-8DDC-B175-6D9C47001D4A}"/>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6E52A311-CCF9-B6A2-EAA8-3E000C00A601}"/>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Invoice Processing Time → </a:t>
            </a:r>
            <a:r>
              <a:rPr kumimoji="0" lang="en-US" sz="8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Faster processing through orchestrated data extraction, validation, and matching</a:t>
            </a:r>
          </a:p>
        </p:txBody>
      </p:sp>
      <p:sp>
        <p:nvSpPr>
          <p:cNvPr id="48" name="Arrow: Up 56">
            <a:extLst>
              <a:ext uri="{FF2B5EF4-FFF2-40B4-BE49-F238E27FC236}">
                <a16:creationId xmlns:a16="http://schemas.microsoft.com/office/drawing/2014/main" id="{21B98CB6-5251-1B15-B706-D3576ACEB1B9}"/>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2BEF5DF5-022E-6912-F0B0-AB699E4B85BC}"/>
              </a:ext>
              <a:ext uri="{C183D7F6-B498-43B3-948B-1728B52AA6E4}">
                <adec:decorative xmlns:adec="http://schemas.microsoft.com/office/drawing/2017/decorative" val="1"/>
              </a:ext>
            </a:extLst>
          </p:cNvPr>
          <p:cNvSpPr/>
          <p:nvPr/>
        </p:nvSpPr>
        <p:spPr>
          <a:xfrm>
            <a:off x="8700923" y="28104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Exception Handling Efficiency → </a:t>
            </a:r>
            <a:r>
              <a:rPr kumimoji="0" lang="en-US" sz="800" b="0" i="0" u="none" strike="noStrike" kern="1200" cap="none" spc="0" normalizeH="0" baseline="0" noProof="0">
                <a:ln>
                  <a:noFill/>
                </a:ln>
                <a:solidFill>
                  <a:prstClr val="black"/>
                </a:solidFill>
                <a:effectLst/>
                <a:uLnTx/>
                <a:uFillTx/>
                <a:latin typeface=""/>
                <a:ea typeface="+mn-ea"/>
                <a:cs typeface="Segoe Sans Display Semibold" pitchFamily="2" charset="0"/>
              </a:rPr>
              <a:t>Quick resolution of invoice discrepancies with automated exception management</a:t>
            </a:r>
          </a:p>
        </p:txBody>
      </p:sp>
      <p:sp>
        <p:nvSpPr>
          <p:cNvPr id="50" name="Arrow: Up 56">
            <a:extLst>
              <a:ext uri="{FF2B5EF4-FFF2-40B4-BE49-F238E27FC236}">
                <a16:creationId xmlns:a16="http://schemas.microsoft.com/office/drawing/2014/main" id="{57AC6DC8-11D6-35B2-4CD4-38C794843C51}"/>
              </a:ext>
              <a:ext uri="{C183D7F6-B498-43B3-948B-1728B52AA6E4}">
                <adec:decorative xmlns:adec="http://schemas.microsoft.com/office/drawing/2017/decorative" val="1"/>
              </a:ext>
            </a:extLst>
          </p:cNvPr>
          <p:cNvSpPr/>
          <p:nvPr/>
        </p:nvSpPr>
        <p:spPr>
          <a:xfrm>
            <a:off x="8794754" y="294639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423838D6-E1B7-6978-8913-E1318704D924}"/>
              </a:ext>
              <a:ext uri="{C183D7F6-B498-43B3-948B-1728B52AA6E4}">
                <adec:decorative xmlns:adec="http://schemas.microsoft.com/office/drawing/2017/decorative" val="1"/>
              </a:ext>
            </a:extLst>
          </p:cNvPr>
          <p:cNvSpPr/>
          <p:nvPr/>
        </p:nvSpPr>
        <p:spPr>
          <a:xfrm>
            <a:off x="8700923" y="339160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Optimization → </a:t>
            </a:r>
            <a:r>
              <a:rPr kumimoji="0" lang="en-US" sz="8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Streamlined end-to-end invoice approvals based on predefined business rules and hierarchy.</a:t>
            </a:r>
          </a:p>
        </p:txBody>
      </p:sp>
      <p:sp>
        <p:nvSpPr>
          <p:cNvPr id="52" name="Arrow: Up 56">
            <a:extLst>
              <a:ext uri="{FF2B5EF4-FFF2-40B4-BE49-F238E27FC236}">
                <a16:creationId xmlns:a16="http://schemas.microsoft.com/office/drawing/2014/main" id="{D8AB1480-6B81-2795-B2C7-15AE9ADE6855}"/>
              </a:ext>
              <a:ext uri="{C183D7F6-B498-43B3-948B-1728B52AA6E4}">
                <adec:decorative xmlns:adec="http://schemas.microsoft.com/office/drawing/2017/decorative" val="1"/>
              </a:ext>
            </a:extLst>
          </p:cNvPr>
          <p:cNvSpPr/>
          <p:nvPr/>
        </p:nvSpPr>
        <p:spPr>
          <a:xfrm>
            <a:off x="8794754" y="352756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B443FF10-FACB-A45F-9228-FEF5CEF1C7F1}"/>
              </a:ext>
              <a:ext uri="{C183D7F6-B498-43B3-948B-1728B52AA6E4}">
                <adec:decorative xmlns:adec="http://schemas.microsoft.com/office/drawing/2017/decorative" val="1"/>
              </a:ext>
            </a:extLst>
          </p:cNvPr>
          <p:cNvSpPr/>
          <p:nvPr/>
        </p:nvSpPr>
        <p:spPr>
          <a:xfrm>
            <a:off x="6215591" y="5158246"/>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Follows up with the Engagement Manager for additional inputs if discrepancies persist like vendor clarification and policy checks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82" name="Rounded Rectangle 81">
            <a:extLst>
              <a:ext uri="{FF2B5EF4-FFF2-40B4-BE49-F238E27FC236}">
                <a16:creationId xmlns:a16="http://schemas.microsoft.com/office/drawing/2014/main" id="{DEF6D97B-B7E1-63D3-0C40-7828E30A5D96}"/>
              </a:ext>
              <a:ext uri="{C183D7F6-B498-43B3-948B-1728B52AA6E4}">
                <adec:decorative xmlns:adec="http://schemas.microsoft.com/office/drawing/2017/decorative" val="1"/>
              </a:ext>
            </a:extLst>
          </p:cNvPr>
          <p:cNvSpPr/>
          <p:nvPr/>
        </p:nvSpPr>
        <p:spPr>
          <a:xfrm>
            <a:off x="8700923" y="3966636"/>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Duplicate payments → </a:t>
            </a:r>
            <a:r>
              <a:rPr kumimoji="0" lang="en-US" sz="8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With Transaction Matching, Pattern recognition, Anomaly detection, Real-Time Flagging  and suggested corrective actions.</a:t>
            </a:r>
          </a:p>
        </p:txBody>
      </p:sp>
      <p:sp>
        <p:nvSpPr>
          <p:cNvPr id="83" name="Arrow: Up 56">
            <a:extLst>
              <a:ext uri="{FF2B5EF4-FFF2-40B4-BE49-F238E27FC236}">
                <a16:creationId xmlns:a16="http://schemas.microsoft.com/office/drawing/2014/main" id="{AF09B4A4-BDC0-0663-7529-8B452B8EDC1B}"/>
              </a:ext>
              <a:ext uri="{C183D7F6-B498-43B3-948B-1728B52AA6E4}">
                <adec:decorative xmlns:adec="http://schemas.microsoft.com/office/drawing/2017/decorative" val="1"/>
              </a:ext>
            </a:extLst>
          </p:cNvPr>
          <p:cNvSpPr/>
          <p:nvPr/>
        </p:nvSpPr>
        <p:spPr>
          <a:xfrm rot="10800000">
            <a:off x="8794754" y="410259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4" name="Rounded Rectangle 83">
            <a:extLst>
              <a:ext uri="{FF2B5EF4-FFF2-40B4-BE49-F238E27FC236}">
                <a16:creationId xmlns:a16="http://schemas.microsoft.com/office/drawing/2014/main" id="{EBBDF1E9-7E32-BFC0-8DA2-B91673FDF06B}"/>
              </a:ext>
              <a:ext uri="{C183D7F6-B498-43B3-948B-1728B52AA6E4}">
                <adec:decorative xmlns:adec="http://schemas.microsoft.com/office/drawing/2017/decorative" val="1"/>
              </a:ext>
            </a:extLst>
          </p:cNvPr>
          <p:cNvSpPr/>
          <p:nvPr/>
        </p:nvSpPr>
        <p:spPr>
          <a:xfrm>
            <a:off x="8700923" y="454673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Payment Accuracy → </a:t>
            </a:r>
            <a:r>
              <a:rPr kumimoji="0" lang="en-US" sz="8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Identified missing or incorrect information before submission, variance thresholds and business rules are applied in real-time</a:t>
            </a:r>
          </a:p>
        </p:txBody>
      </p:sp>
      <p:sp>
        <p:nvSpPr>
          <p:cNvPr id="85" name="Arrow: Up 56">
            <a:extLst>
              <a:ext uri="{FF2B5EF4-FFF2-40B4-BE49-F238E27FC236}">
                <a16:creationId xmlns:a16="http://schemas.microsoft.com/office/drawing/2014/main" id="{4F9567A6-29DE-E36D-8BA0-D861A5D4AFFA}"/>
              </a:ext>
              <a:ext uri="{C183D7F6-B498-43B3-948B-1728B52AA6E4}">
                <adec:decorative xmlns:adec="http://schemas.microsoft.com/office/drawing/2017/decorative" val="1"/>
              </a:ext>
            </a:extLst>
          </p:cNvPr>
          <p:cNvSpPr/>
          <p:nvPr/>
        </p:nvSpPr>
        <p:spPr>
          <a:xfrm>
            <a:off x="8794754" y="468269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863799"/>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0EC82-62BD-033D-3B2E-260A2D310175}"/>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F430BFE5-958C-9422-9FA9-C7FCDA451C95}"/>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71922F75-A7D1-E672-B64C-A5A6003343A1}"/>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E68E3EE6-0A34-33D6-1F13-4BBA5BD43994}"/>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B4ED531F-23B7-605C-F983-6C1F6C4F130D}"/>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032AE62-1ABE-A759-A442-FD8980A3AD85}"/>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DFA19904-B2E9-36BA-C62E-0CF6D18CBF90}"/>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09016E5D-87F6-CCD7-1FCA-B7B159A3B2EC}"/>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C1BAD326-8840-2593-B9B5-B372601F0F76}"/>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8A21F2E5-2334-07D1-0F9B-98F39B2DACE9}"/>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5F5AEDEF-5AC3-706E-5CA5-6E778160FBE7}"/>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E0960BD4-E4C3-5E60-134F-74E220AD2A40}"/>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9117D089-E4A0-ED61-91C4-578ABCE5D106}"/>
              </a:ext>
              <a:ext uri="{C183D7F6-B498-43B3-948B-1728B52AA6E4}">
                <adec:decorative xmlns:adec="http://schemas.microsoft.com/office/drawing/2017/decorative" val="1"/>
              </a:ext>
            </a:extLst>
          </p:cNvPr>
          <p:cNvSpPr/>
          <p:nvPr/>
        </p:nvSpPr>
        <p:spPr>
          <a:xfrm>
            <a:off x="707186" y="1629871"/>
            <a:ext cx="3693840" cy="314186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Needs integration with PO records, and invoice systems (ERP)</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Needs anomaly detection and fraud models with customizable risk thresholds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Regulatory and internal compliance rules should be embedded into validation layer</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Payment and transaction data (CSV, JSON, ERP APIs)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Invoice and PO records (XLSX, CSV, DOCX)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Any compliance documentation and (optional) scoring criteria (DOCX, YAML)</a:t>
            </a:r>
          </a:p>
        </p:txBody>
      </p:sp>
      <p:sp>
        <p:nvSpPr>
          <p:cNvPr id="94" name="TextBox 93">
            <a:extLst>
              <a:ext uri="{FF2B5EF4-FFF2-40B4-BE49-F238E27FC236}">
                <a16:creationId xmlns:a16="http://schemas.microsoft.com/office/drawing/2014/main" id="{AF28E732-16CD-4CBE-EE73-224A81A8844E}"/>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D27764CE-9905-22C2-CFC7-13BBC3A85833}"/>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1B312662-04AA-135E-1E27-D624906DA83F}"/>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1A4060AF-D43E-05E3-9F65-036774D468D0}"/>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FCFF1A98-8DA7-D2EB-D4ED-556418F7CE8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CF5C07EF-52F4-4EF3-C260-902291D44ECD}"/>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3D98F625-2ED1-7119-637B-1366B7689A6F}"/>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3F8F716E-16B3-7AFC-5039-20AE124C52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6B0722CD-AEA1-2534-F7EE-B85C3ED8DACE}"/>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3099609B-8BBE-9394-2DB8-2EB4B58AE39B}"/>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3C5C6A8F-CF07-9D46-6227-138F7258FF46}"/>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ECE2BD7E-D1DB-30A5-FBEA-1C0C9A36B1E9}"/>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DB47F142-F45D-BD01-58AB-2A013C8BF36D}"/>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03F1506B-D1C2-31BA-9A3A-71BF96DF4E82}"/>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C59B6C6B-5486-9816-3364-EDF53906C9EA}"/>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62E3CA1E-0679-B206-F651-E71AD3845B07}"/>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FA6D1835-50EB-CC4A-AE9C-4DA4BC622DA9}"/>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7EDA4C86-0CC9-E638-F071-8FC2F21B407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5BEC1434-869D-5691-B0E5-D173990492B5}"/>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C229591B-CAEC-B5BF-056E-0F8B578C9CC8}"/>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E7397698-E3AE-E30D-9699-5BB3EC8F8FE0}"/>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28922EDD-D0E3-31B0-46CA-6CEE41DE4523}"/>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BE619431-B76B-FC08-11F7-E3892C6587B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5F393DD2-8BC9-5B93-673A-1DF763D9F9E0}"/>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3E2D51C0-0DCD-4FEB-2C83-5FE85FEE2DFE}"/>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A79D2A11-29A8-3F08-3315-F104DD81CF87}"/>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F7C28B88-8034-A2E0-FF09-5C6826324F6C}"/>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5C86218C-DC09-9971-05A8-F7D650693986}"/>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A4B1AF2E-3988-0D4E-7FE5-1FFF7092CB0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6" name="Google Shape;163;p22">
            <a:extLst>
              <a:ext uri="{FF2B5EF4-FFF2-40B4-BE49-F238E27FC236}">
                <a16:creationId xmlns:a16="http://schemas.microsoft.com/office/drawing/2014/main" id="{F8DBE340-AEB6-2087-2FCD-3EF26F08078C}"/>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Invoice Exception Agent</a:t>
            </a:r>
          </a:p>
        </p:txBody>
      </p:sp>
      <p:sp>
        <p:nvSpPr>
          <p:cNvPr id="9" name="TextBox 8">
            <a:extLst>
              <a:ext uri="{FF2B5EF4-FFF2-40B4-BE49-F238E27FC236}">
                <a16:creationId xmlns:a16="http://schemas.microsoft.com/office/drawing/2014/main" id="{A7AF70C6-4944-752D-42F4-5D67328B4EEE}"/>
              </a:ext>
            </a:extLst>
          </p:cNvPr>
          <p:cNvSpPr txBox="1"/>
          <p:nvPr/>
        </p:nvSpPr>
        <p:spPr>
          <a:xfrm>
            <a:off x="695994" y="1098881"/>
            <a:ext cx="11229707"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Automatically detect and resolve invoice exceptions using AI-driven validation, matching, and correction</a:t>
            </a:r>
          </a:p>
        </p:txBody>
      </p:sp>
      <p:sp>
        <p:nvSpPr>
          <p:cNvPr id="173" name="TextBox 172">
            <a:extLst>
              <a:ext uri="{FF2B5EF4-FFF2-40B4-BE49-F238E27FC236}">
                <a16:creationId xmlns:a16="http://schemas.microsoft.com/office/drawing/2014/main" id="{C50E0C56-9D12-8BC2-548B-D10BC2567B49}"/>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36E5034D-CE3D-3F3C-0466-4D53DD90654A}"/>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372B9C44-0445-9BCA-FFDE-467F8F887668}"/>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9B9341D1-7632-86BD-AA55-6685636EE0AF}"/>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CB52944D-27DB-E595-5829-6CACFC9A1792}"/>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4C2A8D19-1D9D-9D8F-4817-738F84645BD2}"/>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2DFB9EA3-BA2F-ABDA-7E31-1E4745CC9BA4}"/>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166F4CF3-6A11-D650-183E-D2D135270175}"/>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F4B8A176-D75C-7483-300F-9009F56C1537}"/>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DD582B35-E311-639A-C046-C5422E637807}"/>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5BBE6B01-768C-8CA0-A4D8-04DDF9FA6C14}"/>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857078F6-A1F7-97CB-20BD-F159837D818A}"/>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1618CA07-8431-4375-6BD7-D854E7F74729}"/>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AED886A5-8150-D5D7-7617-7109C484FC62}"/>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Finance Team</a:t>
            </a:r>
          </a:p>
        </p:txBody>
      </p:sp>
      <p:pic>
        <p:nvPicPr>
          <p:cNvPr id="4" name="Graphic 3">
            <a:extLst>
              <a:ext uri="{FF2B5EF4-FFF2-40B4-BE49-F238E27FC236}">
                <a16:creationId xmlns:a16="http://schemas.microsoft.com/office/drawing/2014/main" id="{B943DE5C-4A35-402E-4B9C-350D8E00E49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740" y="1761689"/>
            <a:ext cx="154417" cy="134099"/>
          </a:xfrm>
          <a:prstGeom prst="rect">
            <a:avLst/>
          </a:prstGeom>
        </p:spPr>
      </p:pic>
      <p:sp>
        <p:nvSpPr>
          <p:cNvPr id="21" name="Rounded Rectangle 19">
            <a:extLst>
              <a:ext uri="{FF2B5EF4-FFF2-40B4-BE49-F238E27FC236}">
                <a16:creationId xmlns:a16="http://schemas.microsoft.com/office/drawing/2014/main" id="{D13B5346-47CE-7425-CF22-1ECF1A630150}"/>
              </a:ext>
              <a:ext uri="{C183D7F6-B498-43B3-948B-1728B52AA6E4}">
                <adec:decorative xmlns:adec="http://schemas.microsoft.com/office/drawing/2017/decorative" val="1"/>
              </a:ext>
            </a:extLst>
          </p:cNvPr>
          <p:cNvSpPr/>
          <p:nvPr/>
        </p:nvSpPr>
        <p:spPr>
          <a:xfrm>
            <a:off x="695993" y="4864045"/>
            <a:ext cx="3705033" cy="884959"/>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913C3413-0625-4D1C-3689-4F9F3DF0C410}"/>
              </a:ext>
              <a:ext uri="{C183D7F6-B498-43B3-948B-1728B52AA6E4}">
                <adec:decorative xmlns:adec="http://schemas.microsoft.com/office/drawing/2017/decorative" val="1"/>
              </a:ext>
            </a:extLst>
          </p:cNvPr>
          <p:cNvSpPr txBox="1"/>
          <p:nvPr/>
        </p:nvSpPr>
        <p:spPr>
          <a:xfrm>
            <a:off x="740798" y="512702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78EB9973-4D36-EF19-933D-4F5D27C90CCC}"/>
              </a:ext>
              <a:ext uri="{C183D7F6-B498-43B3-948B-1728B52AA6E4}">
                <adec:decorative xmlns:adec="http://schemas.microsoft.com/office/drawing/2017/decorative" val="1"/>
              </a:ext>
            </a:extLst>
          </p:cNvPr>
          <p:cNvSpPr txBox="1"/>
          <p:nvPr/>
        </p:nvSpPr>
        <p:spPr>
          <a:xfrm>
            <a:off x="2076802" y="4908307"/>
            <a:ext cx="2298101" cy="779701"/>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Document Verification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Invoice Validation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Transaction Matching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Exception Handling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Approval Workflow Agent </a:t>
            </a:r>
          </a:p>
        </p:txBody>
      </p:sp>
      <p:sp>
        <p:nvSpPr>
          <p:cNvPr id="35" name="Rounded Rectangle 19">
            <a:extLst>
              <a:ext uri="{FF2B5EF4-FFF2-40B4-BE49-F238E27FC236}">
                <a16:creationId xmlns:a16="http://schemas.microsoft.com/office/drawing/2014/main" id="{112E0425-9EE6-490C-473E-EED0F6EE234B}"/>
              </a:ext>
              <a:ext uri="{C183D7F6-B498-43B3-948B-1728B52AA6E4}">
                <adec:decorative xmlns:adec="http://schemas.microsoft.com/office/drawing/2017/decorative" val="1"/>
              </a:ext>
            </a:extLst>
          </p:cNvPr>
          <p:cNvSpPr/>
          <p:nvPr/>
        </p:nvSpPr>
        <p:spPr>
          <a:xfrm>
            <a:off x="695993" y="5803071"/>
            <a:ext cx="3705033" cy="71161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Integration with ERP systems, PO/invoice records, and transaction data sources for validation and reconciliation</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Defined finance and compliance workflows for exception handling, anomaly scoring, and resolution escalation</a:t>
            </a:r>
            <a:endParaRPr kumimoji="0" lang="en-GB"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endParaRPr>
          </a:p>
        </p:txBody>
      </p:sp>
      <p:sp>
        <p:nvSpPr>
          <p:cNvPr id="45" name="Rounded Rectangle 44">
            <a:extLst>
              <a:ext uri="{FF2B5EF4-FFF2-40B4-BE49-F238E27FC236}">
                <a16:creationId xmlns:a16="http://schemas.microsoft.com/office/drawing/2014/main" id="{29CB3AF6-E5EC-391F-12A0-EBBF9A68A186}"/>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FF913ADC-586A-5DF2-499C-1145C3C6F425}"/>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68B25D6E-9C56-5D8B-BC7F-5BD4B244F2BD}"/>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5B7C4487-5E0F-6EFE-DD39-A78A4EC0F3D7}"/>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Smart Reconcile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(Gather Data such as inconsistencies, duplicate payments, mismatches between PO and              invoice details) </a:t>
            </a:r>
          </a:p>
        </p:txBody>
      </p:sp>
      <p:sp>
        <p:nvSpPr>
          <p:cNvPr id="51" name="Rounded Rectangle 50">
            <a:extLst>
              <a:ext uri="{FF2B5EF4-FFF2-40B4-BE49-F238E27FC236}">
                <a16:creationId xmlns:a16="http://schemas.microsoft.com/office/drawing/2014/main" id="{118A9F4A-77C6-B521-5AE1-4EF795204C82}"/>
              </a:ext>
              <a:ext uri="{C183D7F6-B498-43B3-948B-1728B52AA6E4}">
                <adec:decorative xmlns:adec="http://schemas.microsoft.com/office/drawing/2017/decorative" val="1"/>
              </a:ext>
            </a:extLst>
          </p:cNvPr>
          <p:cNvSpPr/>
          <p:nvPr/>
        </p:nvSpPr>
        <p:spPr>
          <a:xfrm>
            <a:off x="9528192" y="4392042"/>
            <a:ext cx="1439290" cy="425865"/>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Invoice Insight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(Concise summaries, key details, anomalies, and compliance risks, following up with the      Engagement Manager)</a:t>
            </a:r>
          </a:p>
        </p:txBody>
      </p:sp>
      <p:sp>
        <p:nvSpPr>
          <p:cNvPr id="52" name="Rounded Rectangle 51">
            <a:extLst>
              <a:ext uri="{FF2B5EF4-FFF2-40B4-BE49-F238E27FC236}">
                <a16:creationId xmlns:a16="http://schemas.microsoft.com/office/drawing/2014/main" id="{BF098ED4-F778-5E99-A62B-074B0EEB9E46}"/>
              </a:ext>
              <a:ext uri="{C183D7F6-B498-43B3-948B-1728B52AA6E4}">
                <adec:decorative xmlns:adec="http://schemas.microsoft.com/office/drawing/2017/decorative" val="1"/>
              </a:ext>
            </a:extLst>
          </p:cNvPr>
          <p:cNvSpPr/>
          <p:nvPr/>
        </p:nvSpPr>
        <p:spPr>
          <a:xfrm>
            <a:off x="9528192" y="485949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(Based on provided logic, validates data gathered  and insights generated, finally generate report)</a:t>
            </a:r>
          </a:p>
        </p:txBody>
      </p:sp>
      <p:sp>
        <p:nvSpPr>
          <p:cNvPr id="53" name="Rounded Rectangle 52">
            <a:extLst>
              <a:ext uri="{FF2B5EF4-FFF2-40B4-BE49-F238E27FC236}">
                <a16:creationId xmlns:a16="http://schemas.microsoft.com/office/drawing/2014/main" id="{EC12BC58-ED3E-62D2-C4B4-CCBC579FBE25}"/>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045FA2F6-B8EE-58D1-BE1A-5F10F014ED55}"/>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B6506D31-6451-5F4F-6ECE-727A744E55BB}"/>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6" name="Rounded Rectangle 55">
            <a:extLst>
              <a:ext uri="{FF2B5EF4-FFF2-40B4-BE49-F238E27FC236}">
                <a16:creationId xmlns:a16="http://schemas.microsoft.com/office/drawing/2014/main" id="{136FD0FA-3E3F-2B71-2210-D6C27B62C2F7}"/>
              </a:ext>
              <a:ext uri="{C183D7F6-B498-43B3-948B-1728B52AA6E4}">
                <adec:decorative xmlns:adec="http://schemas.microsoft.com/office/drawing/2017/decorative" val="1"/>
              </a:ext>
            </a:extLst>
          </p:cNvPr>
          <p:cNvSpPr/>
          <p:nvPr/>
        </p:nvSpPr>
        <p:spPr>
          <a:xfrm>
            <a:off x="9528192" y="5226696"/>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Resolution 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(Suggest actionable insights to the dev team based on the validation report)</a:t>
            </a:r>
          </a:p>
        </p:txBody>
      </p:sp>
    </p:spTree>
    <p:extLst>
      <p:ext uri="{BB962C8B-B14F-4D97-AF65-F5344CB8AC3E}">
        <p14:creationId xmlns:p14="http://schemas.microsoft.com/office/powerpoint/2010/main" val="3162022316"/>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CADDF-A40C-7756-D8A6-0EA0FE2032C1}"/>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35095D2E-9D05-853B-2DEE-9E10DF546DA2}"/>
              </a:ext>
              <a:ext uri="{C183D7F6-B498-43B3-948B-1728B52AA6E4}">
                <adec:decorative xmlns:adec="http://schemas.microsoft.com/office/drawing/2017/decorative" val="1"/>
              </a:ext>
            </a:extLst>
          </p:cNvPr>
          <p:cNvSpPr/>
          <p:nvPr/>
        </p:nvSpPr>
        <p:spPr>
          <a:xfrm>
            <a:off x="8558347" y="4766457"/>
            <a:ext cx="3057247" cy="177448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5898DB53-BB57-E3E9-E65E-DCFCB766B0FE}"/>
              </a:ext>
              <a:ext uri="{C183D7F6-B498-43B3-948B-1728B52AA6E4}">
                <adec:decorative xmlns:adec="http://schemas.microsoft.com/office/drawing/2017/decorative" val="1"/>
              </a:ext>
            </a:extLst>
          </p:cNvPr>
          <p:cNvSpPr/>
          <p:nvPr/>
        </p:nvSpPr>
        <p:spPr>
          <a:xfrm>
            <a:off x="8682390" y="5885236"/>
            <a:ext cx="1369774" cy="47469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Finance controllers</a:t>
            </a:r>
          </a:p>
        </p:txBody>
      </p:sp>
      <p:sp>
        <p:nvSpPr>
          <p:cNvPr id="54" name="Google Shape;516;p32">
            <a:extLst>
              <a:ext uri="{FF2B5EF4-FFF2-40B4-BE49-F238E27FC236}">
                <a16:creationId xmlns:a16="http://schemas.microsoft.com/office/drawing/2014/main" id="{C1B77766-4460-01D0-AC6B-59610C194771}"/>
              </a:ext>
              <a:ext uri="{C183D7F6-B498-43B3-948B-1728B52AA6E4}">
                <adec:decorative xmlns:adec="http://schemas.microsoft.com/office/drawing/2017/decorative" val="1"/>
              </a:ext>
            </a:extLst>
          </p:cNvPr>
          <p:cNvSpPr/>
          <p:nvPr/>
        </p:nvSpPr>
        <p:spPr>
          <a:xfrm>
            <a:off x="10123065" y="5875258"/>
            <a:ext cx="1369774" cy="488318"/>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Auditors &amp; compliance teams</a:t>
            </a:r>
          </a:p>
        </p:txBody>
      </p:sp>
      <p:sp>
        <p:nvSpPr>
          <p:cNvPr id="42" name="Google Shape;516;p32">
            <a:extLst>
              <a:ext uri="{FF2B5EF4-FFF2-40B4-BE49-F238E27FC236}">
                <a16:creationId xmlns:a16="http://schemas.microsoft.com/office/drawing/2014/main" id="{4AF75722-B2B9-90B2-A780-43BD40D01169}"/>
              </a:ext>
              <a:ext uri="{C183D7F6-B498-43B3-948B-1728B52AA6E4}">
                <adec:decorative xmlns:adec="http://schemas.microsoft.com/office/drawing/2017/decorative" val="1"/>
              </a:ext>
            </a:extLst>
          </p:cNvPr>
          <p:cNvSpPr/>
          <p:nvPr/>
        </p:nvSpPr>
        <p:spPr>
          <a:xfrm>
            <a:off x="8682390"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Finance operations team</a:t>
            </a:r>
          </a:p>
        </p:txBody>
      </p:sp>
      <p:sp>
        <p:nvSpPr>
          <p:cNvPr id="46" name="Google Shape;516;p32">
            <a:extLst>
              <a:ext uri="{FF2B5EF4-FFF2-40B4-BE49-F238E27FC236}">
                <a16:creationId xmlns:a16="http://schemas.microsoft.com/office/drawing/2014/main" id="{E13EDB67-C309-751A-F24E-A47EC1F57BAA}"/>
              </a:ext>
              <a:ext uri="{C183D7F6-B498-43B3-948B-1728B52AA6E4}">
                <adec:decorative xmlns:adec="http://schemas.microsoft.com/office/drawing/2017/decorative" val="1"/>
              </a:ext>
            </a:extLst>
          </p:cNvPr>
          <p:cNvSpPr/>
          <p:nvPr/>
        </p:nvSpPr>
        <p:spPr>
          <a:xfrm>
            <a:off x="10123065"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Accounts payable &amp; accounts receivable Team</a:t>
            </a:r>
          </a:p>
        </p:txBody>
      </p:sp>
      <p:sp>
        <p:nvSpPr>
          <p:cNvPr id="12" name="Google Shape;498;p32">
            <a:extLst>
              <a:ext uri="{FF2B5EF4-FFF2-40B4-BE49-F238E27FC236}">
                <a16:creationId xmlns:a16="http://schemas.microsoft.com/office/drawing/2014/main" id="{9790F8D0-6DBA-633D-610B-13DEC3609198}"/>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Financial close inefficiencies and compliance risks are caused by manual, delayed, and error-prone reconciliation of balance sheet items</a:t>
            </a:r>
            <a:endParaRPr kumimoji="0" lang="en-US" alt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4" name="Google Shape;523;p32">
            <a:extLst>
              <a:ext uri="{FF2B5EF4-FFF2-40B4-BE49-F238E27FC236}">
                <a16:creationId xmlns:a16="http://schemas.microsoft.com/office/drawing/2014/main" id="{42421178-2690-A84D-26A5-00001AB43C71}"/>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357C5E7F-7C12-FD6A-4383-9DA653CBECA3}"/>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Data discrepancies due to manual/semi-manual identification  of variances across multiple ledgers, bank statements, and IC accounts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Delayed month-end close due to time consumed in investigating and resolving mismatches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reconciliation efforts cause high operational costs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Unresolved discrepancies lead to regulatory issues, financial misstatements, and compliance</a:t>
            </a:r>
          </a:p>
        </p:txBody>
      </p:sp>
      <p:sp>
        <p:nvSpPr>
          <p:cNvPr id="17" name="Google Shape;498;p32">
            <a:extLst>
              <a:ext uri="{FF2B5EF4-FFF2-40B4-BE49-F238E27FC236}">
                <a16:creationId xmlns:a16="http://schemas.microsoft.com/office/drawing/2014/main" id="{CDAF2209-E424-6FFA-F937-744260D7F971}"/>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A9D6C0E7-2108-041E-5774-871912B9601C}"/>
              </a:ext>
              <a:ext uri="{C183D7F6-B498-43B3-948B-1728B52AA6E4}">
                <adec:decorative xmlns:adec="http://schemas.microsoft.com/office/drawing/2017/decorative" val="1"/>
              </a:ext>
            </a:extLst>
          </p:cNvPr>
          <p:cNvSpPr/>
          <p:nvPr/>
        </p:nvSpPr>
        <p:spPr>
          <a:xfrm>
            <a:off x="6248885" y="2233079"/>
            <a:ext cx="2066440" cy="112011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Automatically pulls financial data from multiple sources, matches records across ledgers and entities, and detects missing transactions, unrecorded entries, and          currency mismatches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73FBE253-C938-7963-51CA-2BC17813812E}"/>
              </a:ext>
              <a:ext uri="{C183D7F6-B498-43B3-948B-1728B52AA6E4}">
                <adec:decorative xmlns:adec="http://schemas.microsoft.com/office/drawing/2017/decorative" val="1"/>
              </a:ext>
            </a:extLst>
          </p:cNvPr>
          <p:cNvSpPr/>
          <p:nvPr/>
        </p:nvSpPr>
        <p:spPr>
          <a:xfrm>
            <a:off x="6215591" y="4457981"/>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Finds the root cause of issues, suggests fixes, and prepares journal entries with data and explanations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F0735B6B-8524-74C4-71F8-59C4498CE5EA}"/>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38AA07C-58EA-7192-FB46-88F0C97A3BC8}"/>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F04E3079-145C-0FAD-163B-237633F31257}"/>
              </a:ext>
              <a:ext uri="{C183D7F6-B498-43B3-948B-1728B52AA6E4}">
                <adec:decorative xmlns:adec="http://schemas.microsoft.com/office/drawing/2017/decorative" val="1"/>
              </a:ext>
            </a:extLst>
          </p:cNvPr>
          <p:cNvSpPr/>
          <p:nvPr/>
        </p:nvSpPr>
        <p:spPr>
          <a:xfrm>
            <a:off x="8558349" y="1740228"/>
            <a:ext cx="3057246" cy="291096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6EF53CD8-8B02-D4FF-12A8-37AC33FDCE7D}"/>
              </a:ext>
              <a:ext uri="{C183D7F6-B498-43B3-948B-1728B52AA6E4}">
                <adec:decorative xmlns:adec="http://schemas.microsoft.com/office/drawing/2017/decorative" val="1"/>
              </a:ext>
            </a:extLst>
          </p:cNvPr>
          <p:cNvSpPr/>
          <p:nvPr/>
        </p:nvSpPr>
        <p:spPr>
          <a:xfrm>
            <a:off x="6215591" y="3481221"/>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Continuously tracks financial records, spots trends and patterns, and sends timely alerts for any anomalies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DBAEB5F4-A633-E094-E370-892AD46ACF71}"/>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31" name="Google Shape;163;p22">
            <a:extLst>
              <a:ext uri="{FF2B5EF4-FFF2-40B4-BE49-F238E27FC236}">
                <a16:creationId xmlns:a16="http://schemas.microsoft.com/office/drawing/2014/main" id="{76E7E69A-B836-9CB1-F884-2D8D76129C69}"/>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Balance Sheet Reconciliation Agent</a:t>
            </a:r>
          </a:p>
        </p:txBody>
      </p:sp>
      <p:sp>
        <p:nvSpPr>
          <p:cNvPr id="36" name="TextBox 35">
            <a:extLst>
              <a:ext uri="{FF2B5EF4-FFF2-40B4-BE49-F238E27FC236}">
                <a16:creationId xmlns:a16="http://schemas.microsoft.com/office/drawing/2014/main" id="{82184FDE-D63C-2277-6F55-F8BE94F50A6B}"/>
              </a:ext>
            </a:extLst>
          </p:cNvPr>
          <p:cNvSpPr txBox="1"/>
          <p:nvPr/>
        </p:nvSpPr>
        <p:spPr>
          <a:xfrm>
            <a:off x="695994" y="1098881"/>
            <a:ext cx="7752203"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Ensure accurate balance sheets by detecting variances and automating corrections</a:t>
            </a:r>
          </a:p>
        </p:txBody>
      </p:sp>
      <p:sp>
        <p:nvSpPr>
          <p:cNvPr id="37" name="Google Shape;498;p32">
            <a:extLst>
              <a:ext uri="{FF2B5EF4-FFF2-40B4-BE49-F238E27FC236}">
                <a16:creationId xmlns:a16="http://schemas.microsoft.com/office/drawing/2014/main" id="{BE8CAA29-663C-F881-AEDD-2C91AFB8345C}"/>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AI-Agent analyzes transaction patterns and discrepancies to streamline the entire process, automating reconciliation, real-time mismatch detection, and corrective actions recommendations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298AC445-4E96-CEA5-F9D9-43890BF96DD7}"/>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7B0779D3-EDBE-15C1-B9A3-C32DD08678FE}"/>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Faster Financial Close → </a:t>
            </a:r>
            <a:r>
              <a:rPr kumimoji="0" lang="en-US" sz="8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Continuous matching transactions, and recommending the corrections real time with backups</a:t>
            </a:r>
          </a:p>
        </p:txBody>
      </p:sp>
      <p:sp>
        <p:nvSpPr>
          <p:cNvPr id="48" name="Arrow: Up 56">
            <a:extLst>
              <a:ext uri="{FF2B5EF4-FFF2-40B4-BE49-F238E27FC236}">
                <a16:creationId xmlns:a16="http://schemas.microsoft.com/office/drawing/2014/main" id="{9A2D04B9-C628-CACC-BBC4-1835FD47BD77}"/>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2D9495CE-E9CC-EA60-19C5-7E469BB3C4D8}"/>
              </a:ext>
              <a:ext uri="{C183D7F6-B498-43B3-948B-1728B52AA6E4}">
                <adec:decorative xmlns:adec="http://schemas.microsoft.com/office/drawing/2017/decorative" val="1"/>
              </a:ext>
            </a:extLst>
          </p:cNvPr>
          <p:cNvSpPr/>
          <p:nvPr/>
        </p:nvSpPr>
        <p:spPr>
          <a:xfrm>
            <a:off x="8700923" y="28104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Improve Ops  Efficiency → </a:t>
            </a:r>
            <a:r>
              <a:rPr kumimoji="0" lang="en-US" sz="800" b="0" i="0" u="none" strike="noStrike" kern="1200" cap="none" spc="0" normalizeH="0" baseline="0" noProof="0">
                <a:ln>
                  <a:noFill/>
                </a:ln>
                <a:solidFill>
                  <a:prstClr val="black"/>
                </a:solidFill>
                <a:effectLst/>
                <a:uLnTx/>
                <a:uFillTx/>
                <a:latin typeface=""/>
                <a:ea typeface="+mn-ea"/>
                <a:cs typeface="Segoe Sans Display Semibold" pitchFamily="2" charset="0"/>
              </a:rPr>
              <a:t>Overall review time reduction with reduction in manual efforts </a:t>
            </a:r>
          </a:p>
        </p:txBody>
      </p:sp>
      <p:sp>
        <p:nvSpPr>
          <p:cNvPr id="50" name="Arrow: Up 56">
            <a:extLst>
              <a:ext uri="{FF2B5EF4-FFF2-40B4-BE49-F238E27FC236}">
                <a16:creationId xmlns:a16="http://schemas.microsoft.com/office/drawing/2014/main" id="{36970535-0F42-100B-94FF-9BCB97EA449F}"/>
              </a:ext>
              <a:ext uri="{C183D7F6-B498-43B3-948B-1728B52AA6E4}">
                <adec:decorative xmlns:adec="http://schemas.microsoft.com/office/drawing/2017/decorative" val="1"/>
              </a:ext>
            </a:extLst>
          </p:cNvPr>
          <p:cNvSpPr/>
          <p:nvPr/>
        </p:nvSpPr>
        <p:spPr>
          <a:xfrm>
            <a:off x="8794754" y="294639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7CADC437-1AAC-7353-C29F-AB420A46C577}"/>
              </a:ext>
              <a:ext uri="{C183D7F6-B498-43B3-948B-1728B52AA6E4}">
                <adec:decorative xmlns:adec="http://schemas.microsoft.com/office/drawing/2017/decorative" val="1"/>
              </a:ext>
            </a:extLst>
          </p:cNvPr>
          <p:cNvSpPr/>
          <p:nvPr/>
        </p:nvSpPr>
        <p:spPr>
          <a:xfrm>
            <a:off x="8700923" y="339160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Error Reduction → </a:t>
            </a:r>
            <a:r>
              <a:rPr kumimoji="0" lang="en-US" sz="800" b="0" i="0" u="none" strike="noStrike" kern="1200" cap="none" spc="0" normalizeH="0" baseline="0" noProof="0">
                <a:ln>
                  <a:noFill/>
                </a:ln>
                <a:solidFill>
                  <a:prstClr val="black"/>
                </a:solidFill>
                <a:effectLst/>
                <a:uLnTx/>
                <a:uFillTx/>
                <a:latin typeface=""/>
                <a:ea typeface="+mn-ea"/>
                <a:cs typeface="Segoe Sans Display Semibold" pitchFamily="2" charset="0"/>
              </a:rPr>
              <a:t>Flags inconsistencies and suggests corrections to minimize rework and missed discrepancies</a:t>
            </a:r>
          </a:p>
        </p:txBody>
      </p:sp>
      <p:sp>
        <p:nvSpPr>
          <p:cNvPr id="52" name="Arrow: Up 56">
            <a:extLst>
              <a:ext uri="{FF2B5EF4-FFF2-40B4-BE49-F238E27FC236}">
                <a16:creationId xmlns:a16="http://schemas.microsoft.com/office/drawing/2014/main" id="{1A4DB00A-83DE-C81F-DF29-D971BAB510E7}"/>
              </a:ext>
              <a:ext uri="{C183D7F6-B498-43B3-948B-1728B52AA6E4}">
                <adec:decorative xmlns:adec="http://schemas.microsoft.com/office/drawing/2017/decorative" val="1"/>
              </a:ext>
            </a:extLst>
          </p:cNvPr>
          <p:cNvSpPr/>
          <p:nvPr/>
        </p:nvSpPr>
        <p:spPr>
          <a:xfrm rot="10800000">
            <a:off x="8794754" y="352756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C74EF417-9C70-B6EC-50F0-55AB2AD25A80}"/>
              </a:ext>
              <a:ext uri="{C183D7F6-B498-43B3-948B-1728B52AA6E4}">
                <adec:decorative xmlns:adec="http://schemas.microsoft.com/office/drawing/2017/decorative" val="1"/>
              </a:ext>
            </a:extLst>
          </p:cNvPr>
          <p:cNvSpPr/>
          <p:nvPr/>
        </p:nvSpPr>
        <p:spPr>
          <a:xfrm>
            <a:off x="6215591" y="5434741"/>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Tracks reconciliation status and routes unresolved issues for review</a:t>
            </a:r>
          </a:p>
        </p:txBody>
      </p:sp>
      <p:sp>
        <p:nvSpPr>
          <p:cNvPr id="82" name="Rounded Rectangle 81">
            <a:extLst>
              <a:ext uri="{FF2B5EF4-FFF2-40B4-BE49-F238E27FC236}">
                <a16:creationId xmlns:a16="http://schemas.microsoft.com/office/drawing/2014/main" id="{A1A4439A-9BC2-5D51-17CE-53968C793B32}"/>
              </a:ext>
              <a:ext uri="{C183D7F6-B498-43B3-948B-1728B52AA6E4}">
                <adec:decorative xmlns:adec="http://schemas.microsoft.com/office/drawing/2017/decorative" val="1"/>
              </a:ext>
            </a:extLst>
          </p:cNvPr>
          <p:cNvSpPr/>
          <p:nvPr/>
        </p:nvSpPr>
        <p:spPr>
          <a:xfrm>
            <a:off x="8700923" y="3966636"/>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Regulatory Compliance → </a:t>
            </a:r>
            <a:r>
              <a:rPr kumimoji="0" lang="en-US" sz="800" b="0" i="0" u="none" strike="noStrike" kern="1200" cap="none" spc="0" normalizeH="0" baseline="0" noProof="0">
                <a:ln>
                  <a:noFill/>
                </a:ln>
                <a:solidFill>
                  <a:prstClr val="black"/>
                </a:solidFill>
                <a:effectLst/>
                <a:uLnTx/>
                <a:uFillTx/>
                <a:latin typeface=""/>
                <a:ea typeface="+mn-ea"/>
                <a:cs typeface="Segoe Sans Display Semibold" pitchFamily="2" charset="0"/>
              </a:rPr>
              <a:t>Accurate variance detection, full reconciliation, and exception handling to flag and review non-compliant transactions per audit standards</a:t>
            </a:r>
          </a:p>
        </p:txBody>
      </p:sp>
      <p:sp>
        <p:nvSpPr>
          <p:cNvPr id="83" name="Arrow: Up 56">
            <a:extLst>
              <a:ext uri="{FF2B5EF4-FFF2-40B4-BE49-F238E27FC236}">
                <a16:creationId xmlns:a16="http://schemas.microsoft.com/office/drawing/2014/main" id="{D0458D46-48F7-FB7B-5959-8401A2BBF566}"/>
              </a:ext>
              <a:ext uri="{C183D7F6-B498-43B3-948B-1728B52AA6E4}">
                <adec:decorative xmlns:adec="http://schemas.microsoft.com/office/drawing/2017/decorative" val="1"/>
              </a:ext>
            </a:extLst>
          </p:cNvPr>
          <p:cNvSpPr/>
          <p:nvPr/>
        </p:nvSpPr>
        <p:spPr>
          <a:xfrm rot="10800000">
            <a:off x="8794754" y="410259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38551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E3F05-9CC7-E3AE-E976-6D29149AB800}"/>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696B9716-CCF0-FC3F-1D3D-C89E9877F65D}"/>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A47B1D49-84CB-5CF2-E307-B9E5CED19BB6}"/>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74E6D6D2-9122-AF53-0FF2-AE0E5F669404}"/>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FA060EEA-81B0-1EFF-771F-2001455EC66D}"/>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A92CBCC-CCDF-2DB8-F6F5-B6570A553DCA}"/>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C1C329C9-FF4F-6DED-C0FF-AE8A16617EC3}"/>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934E04CC-737E-3EBE-CCE5-635722CBF449}"/>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C5FFDF04-DC9A-2242-942D-1A7D6848581E}"/>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0BAAA1C6-34D0-90C5-E3B5-8A815493B449}"/>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8C2DAFF2-75B3-E18A-C6F1-C7CF0C474975}"/>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D4A57508-1321-2FE2-24EE-2567243A8A02}"/>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47D39463-A14E-11F3-F3C7-1A17CFB55DED}"/>
              </a:ext>
              <a:ext uri="{C183D7F6-B498-43B3-948B-1728B52AA6E4}">
                <adec:decorative xmlns:adec="http://schemas.microsoft.com/office/drawing/2017/decorative" val="1"/>
              </a:ext>
            </a:extLst>
          </p:cNvPr>
          <p:cNvSpPr/>
          <p:nvPr/>
        </p:nvSpPr>
        <p:spPr>
          <a:xfrm>
            <a:off x="707186" y="1629871"/>
            <a:ext cx="3693840" cy="314186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Core integrations to ERP, Treasury Management Systems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Sensitive business details include General Ledger, Balance Sheet accounts, and intercompany transactions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Ledger and balance sheet entries (CSV,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Bank and intercompany statements (PDF, CSV)</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Month-end checklist and reconciliation policies (DOC, XLSX)</a:t>
            </a:r>
          </a:p>
        </p:txBody>
      </p:sp>
      <p:sp>
        <p:nvSpPr>
          <p:cNvPr id="94" name="TextBox 93">
            <a:extLst>
              <a:ext uri="{FF2B5EF4-FFF2-40B4-BE49-F238E27FC236}">
                <a16:creationId xmlns:a16="http://schemas.microsoft.com/office/drawing/2014/main" id="{CE98965E-30B9-41E0-0FA5-5B099F3EFF2F}"/>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6F1E1150-E717-76AE-8AE7-62294FB04529}"/>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8DB1A678-BA7D-101F-82B7-1BD17F5EA930}"/>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406F0DBB-A620-BD3F-E686-532ED1D88DF5}"/>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D9CE2FD3-3014-5C3D-700F-FF75F37A0CC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B602C1DD-AA8A-8018-8F37-E6CA269C9D26}"/>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E842B221-7A67-668B-905B-D80743735A83}"/>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1175E142-F9A1-C2A7-CC87-C4D02BED77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E1860BD8-E03A-8362-0154-B51B76D7F96E}"/>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F2248245-6FBC-832F-B1E8-861C2F956C40}"/>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2D3A0739-0B3C-CC1F-84D9-7C5F83376E5D}"/>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576770AC-3D83-9B12-6C97-C3C60FBC79C7}"/>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7AE3BF56-FB28-EBEB-F1E0-DC07FACCD6D8}"/>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37020A1A-725F-BD6D-A1BF-B4C8E2F5FE2E}"/>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41E88D91-EA98-0868-AE93-EA5722D0BFC5}"/>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71164509-3B73-119D-1262-E2477F764315}"/>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7474783D-236E-5410-090C-3CDEA04E13AD}"/>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30EDC8C6-028A-C2A9-A4BD-566BB263DDE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C16BEC8E-2F2E-DF22-045F-A17BDF8FA4B8}"/>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74A6630D-8695-524D-F682-37F116AD5ED8}"/>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66846DF2-7E82-0D14-2B49-F0527E8242D8}"/>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C4D7F0A1-5366-BAA8-7CD2-3E4B093C1A89}"/>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7B6FAB19-C0D2-63C5-FB2D-ED475EAFE0F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92B7EF50-DE4C-3262-69A5-A8D3874AEB30}"/>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3C3833B8-068B-9C59-6939-8AB50F41AFB3}"/>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1111F9D5-E0D6-C5FF-6C60-40FB863DEAC7}"/>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347C3341-1337-3171-6372-6749AB46509F}"/>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EE01BC6C-53D1-D1EB-E8DB-D64BDAD5F090}"/>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4425F94C-33FE-2E1E-E0B4-49B52DE3F4CC}"/>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6" name="Google Shape;163;p22">
            <a:extLst>
              <a:ext uri="{FF2B5EF4-FFF2-40B4-BE49-F238E27FC236}">
                <a16:creationId xmlns:a16="http://schemas.microsoft.com/office/drawing/2014/main" id="{AED9AA0C-3012-C963-C815-68D01AD5E4F8}"/>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Balance Sheet Reconciliation Agent</a:t>
            </a:r>
          </a:p>
        </p:txBody>
      </p:sp>
      <p:sp>
        <p:nvSpPr>
          <p:cNvPr id="9" name="TextBox 8">
            <a:extLst>
              <a:ext uri="{FF2B5EF4-FFF2-40B4-BE49-F238E27FC236}">
                <a16:creationId xmlns:a16="http://schemas.microsoft.com/office/drawing/2014/main" id="{87DBA99A-C894-E1AE-ACBB-B07B2A37A4D5}"/>
              </a:ext>
            </a:extLst>
          </p:cNvPr>
          <p:cNvSpPr txBox="1"/>
          <p:nvPr/>
        </p:nvSpPr>
        <p:spPr>
          <a:xfrm>
            <a:off x="695994" y="1098881"/>
            <a:ext cx="11229707"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Ensure accurate balance sheets by detecting variances and automating corrections</a:t>
            </a:r>
          </a:p>
        </p:txBody>
      </p:sp>
      <p:sp>
        <p:nvSpPr>
          <p:cNvPr id="173" name="TextBox 172">
            <a:extLst>
              <a:ext uri="{FF2B5EF4-FFF2-40B4-BE49-F238E27FC236}">
                <a16:creationId xmlns:a16="http://schemas.microsoft.com/office/drawing/2014/main" id="{9F761097-BD16-913F-5DBF-05BE7EFA2690}"/>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8EA0B654-A26D-DD83-4666-A0A5940D2E6D}"/>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75C818EF-D15D-E503-391B-27DDBA61AEAC}"/>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A7AB9EDE-BB46-60C4-E5D6-679D56A3E4EB}"/>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5C21E83B-CC38-658B-7D27-1914F7517266}"/>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BB571754-26E0-F9DA-1484-A9FCFA3FD2FA}"/>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23C3946A-BF96-D1C6-088E-B763C0CD3CFB}"/>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641AB987-3B30-A240-28F2-891A701FC98D}"/>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D875B39C-721E-97EF-C641-E5E951858F77}"/>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A2089C2B-7974-EB5D-2F59-7DE77372844E}"/>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481CEF7A-BA34-91A3-3C45-230B8CABE451}"/>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0595170D-33DA-32F9-DE86-B2D66FF17F38}"/>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8B7D5785-C68A-63D8-E179-57FE83CEB44E}"/>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4D192BB9-A0CF-100C-AF27-6400EAC5C9D6}"/>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Finance Team</a:t>
            </a:r>
          </a:p>
        </p:txBody>
      </p:sp>
      <p:pic>
        <p:nvPicPr>
          <p:cNvPr id="4" name="Graphic 3">
            <a:extLst>
              <a:ext uri="{FF2B5EF4-FFF2-40B4-BE49-F238E27FC236}">
                <a16:creationId xmlns:a16="http://schemas.microsoft.com/office/drawing/2014/main" id="{C30366AD-795F-33D0-9F1E-00E718AB141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740" y="1761689"/>
            <a:ext cx="154417" cy="134099"/>
          </a:xfrm>
          <a:prstGeom prst="rect">
            <a:avLst/>
          </a:prstGeom>
        </p:spPr>
      </p:pic>
      <p:sp>
        <p:nvSpPr>
          <p:cNvPr id="21" name="Rounded Rectangle 19">
            <a:extLst>
              <a:ext uri="{FF2B5EF4-FFF2-40B4-BE49-F238E27FC236}">
                <a16:creationId xmlns:a16="http://schemas.microsoft.com/office/drawing/2014/main" id="{E3AF55EC-3BC0-DD17-18F9-3BBEE79851CA}"/>
              </a:ext>
              <a:ext uri="{C183D7F6-B498-43B3-948B-1728B52AA6E4}">
                <adec:decorative xmlns:adec="http://schemas.microsoft.com/office/drawing/2017/decorative" val="1"/>
              </a:ext>
            </a:extLst>
          </p:cNvPr>
          <p:cNvSpPr/>
          <p:nvPr/>
        </p:nvSpPr>
        <p:spPr>
          <a:xfrm>
            <a:off x="695993" y="4864045"/>
            <a:ext cx="3705033" cy="884959"/>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74949FC7-8E9A-58E2-CADC-90EF8A47A244}"/>
              </a:ext>
              <a:ext uri="{C183D7F6-B498-43B3-948B-1728B52AA6E4}">
                <adec:decorative xmlns:adec="http://schemas.microsoft.com/office/drawing/2017/decorative" val="1"/>
              </a:ext>
            </a:extLst>
          </p:cNvPr>
          <p:cNvSpPr txBox="1"/>
          <p:nvPr/>
        </p:nvSpPr>
        <p:spPr>
          <a:xfrm>
            <a:off x="740798" y="512702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7D163C23-4CE9-1E62-4372-7B35A296754B}"/>
              </a:ext>
              <a:ext uri="{C183D7F6-B498-43B3-948B-1728B52AA6E4}">
                <adec:decorative xmlns:adec="http://schemas.microsoft.com/office/drawing/2017/decorative" val="1"/>
              </a:ext>
            </a:extLst>
          </p:cNvPr>
          <p:cNvSpPr txBox="1"/>
          <p:nvPr/>
        </p:nvSpPr>
        <p:spPr>
          <a:xfrm>
            <a:off x="2076802" y="5050272"/>
            <a:ext cx="2298101" cy="504562"/>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Ledger Matching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Variance Detection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Correction Suggestion Agent</a:t>
            </a:r>
          </a:p>
        </p:txBody>
      </p:sp>
      <p:sp>
        <p:nvSpPr>
          <p:cNvPr id="35" name="Rounded Rectangle 19">
            <a:extLst>
              <a:ext uri="{FF2B5EF4-FFF2-40B4-BE49-F238E27FC236}">
                <a16:creationId xmlns:a16="http://schemas.microsoft.com/office/drawing/2014/main" id="{394116A3-1A69-B404-7D27-2BD1FCDB089C}"/>
              </a:ext>
              <a:ext uri="{C183D7F6-B498-43B3-948B-1728B52AA6E4}">
                <adec:decorative xmlns:adec="http://schemas.microsoft.com/office/drawing/2017/decorative" val="1"/>
              </a:ext>
            </a:extLst>
          </p:cNvPr>
          <p:cNvSpPr/>
          <p:nvPr/>
        </p:nvSpPr>
        <p:spPr>
          <a:xfrm>
            <a:off x="695993" y="5803071"/>
            <a:ext cx="3705033" cy="71161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Integration with ERP, treasury, and ledger systems providing structured financial records and reconciliation checkpoints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rPr>
              <a:t>Established financial close workflows, including month-end checklists, discrepancy handling, and audit trail requirements</a:t>
            </a:r>
            <a:endParaRPr kumimoji="0" lang="en-GB" sz="700" b="0" i="0" u="none" strike="noStrike" kern="1200" cap="none" spc="0" normalizeH="0" baseline="0" noProof="0">
              <a:ln>
                <a:noFill/>
              </a:ln>
              <a:solidFill>
                <a:srgbClr val="D8D9DC">
                  <a:lumMod val="25000"/>
                </a:srgbClr>
              </a:solidFill>
              <a:effectLst/>
              <a:uLnTx/>
              <a:uFillTx/>
              <a:latin typeface=""/>
              <a:ea typeface="+mn-ea"/>
              <a:cs typeface="Segoe Sans Display Semibold" pitchFamily="2" charset="0"/>
              <a:sym typeface="DM Sans Light"/>
            </a:endParaRPr>
          </a:p>
        </p:txBody>
      </p:sp>
      <p:sp>
        <p:nvSpPr>
          <p:cNvPr id="45" name="Rounded Rectangle 44">
            <a:extLst>
              <a:ext uri="{FF2B5EF4-FFF2-40B4-BE49-F238E27FC236}">
                <a16:creationId xmlns:a16="http://schemas.microsoft.com/office/drawing/2014/main" id="{1C96EFD8-C79C-1084-F58D-7ABFE34C2343}"/>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19684EB4-4D24-B97C-7F44-AC4D40FABF0B}"/>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E122EBF5-D1E0-7CC4-15FA-4071867CD33D}"/>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E8E8CC67-7570-D9FB-B8BE-D884DE6F1071}"/>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Ledger Data 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(based on given logic Pulls financial data,           matches records)</a:t>
            </a:r>
          </a:p>
        </p:txBody>
      </p:sp>
      <p:sp>
        <p:nvSpPr>
          <p:cNvPr id="51" name="Rounded Rectangle 50">
            <a:extLst>
              <a:ext uri="{FF2B5EF4-FFF2-40B4-BE49-F238E27FC236}">
                <a16:creationId xmlns:a16="http://schemas.microsoft.com/office/drawing/2014/main" id="{53B7AE15-39E8-F1A5-4794-0B25E09F01FD}"/>
              </a:ext>
              <a:ext uri="{C183D7F6-B498-43B3-948B-1728B52AA6E4}">
                <adec:decorative xmlns:adec="http://schemas.microsoft.com/office/drawing/2017/decorative" val="1"/>
              </a:ext>
            </a:extLst>
          </p:cNvPr>
          <p:cNvSpPr/>
          <p:nvPr/>
        </p:nvSpPr>
        <p:spPr>
          <a:xfrm>
            <a:off x="9528192" y="4392042"/>
            <a:ext cx="1439290" cy="425865"/>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Discrepancy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validation using comparison report and detect discrepancies from ledger)</a:t>
            </a:r>
          </a:p>
        </p:txBody>
      </p:sp>
      <p:sp>
        <p:nvSpPr>
          <p:cNvPr id="52" name="Rounded Rectangle 51">
            <a:extLst>
              <a:ext uri="{FF2B5EF4-FFF2-40B4-BE49-F238E27FC236}">
                <a16:creationId xmlns:a16="http://schemas.microsoft.com/office/drawing/2014/main" id="{20471D26-44A0-6D83-BEEF-6144A05EA81B}"/>
              </a:ext>
              <a:ext uri="{C183D7F6-B498-43B3-948B-1728B52AA6E4}">
                <adec:decorative xmlns:adec="http://schemas.microsoft.com/office/drawing/2017/decorative" val="1"/>
              </a:ext>
            </a:extLst>
          </p:cNvPr>
          <p:cNvSpPr/>
          <p:nvPr/>
        </p:nvSpPr>
        <p:spPr>
          <a:xfrm>
            <a:off x="9528192" y="4859493"/>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Anomaly 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(Tracks records, spots trends, trigger anomaly alerts to Finance team)</a:t>
            </a:r>
          </a:p>
        </p:txBody>
      </p:sp>
      <p:sp>
        <p:nvSpPr>
          <p:cNvPr id="53" name="Rounded Rectangle 52">
            <a:extLst>
              <a:ext uri="{FF2B5EF4-FFF2-40B4-BE49-F238E27FC236}">
                <a16:creationId xmlns:a16="http://schemas.microsoft.com/office/drawing/2014/main" id="{358BC722-96CC-1803-6E60-DFB0AB6B6C7B}"/>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53D403CE-F16C-F28C-B9C1-6E331DE1E36C}"/>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0E93C328-2E3D-9FDE-6D4F-4722509594AC}"/>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6" name="Rounded Rectangle 55">
            <a:extLst>
              <a:ext uri="{FF2B5EF4-FFF2-40B4-BE49-F238E27FC236}">
                <a16:creationId xmlns:a16="http://schemas.microsoft.com/office/drawing/2014/main" id="{E50AE320-162C-075C-1246-4F5506690A33}"/>
              </a:ext>
              <a:ext uri="{C183D7F6-B498-43B3-948B-1728B52AA6E4}">
                <adec:decorative xmlns:adec="http://schemas.microsoft.com/office/drawing/2017/decorative" val="1"/>
              </a:ext>
            </a:extLst>
          </p:cNvPr>
          <p:cNvSpPr/>
          <p:nvPr/>
        </p:nvSpPr>
        <p:spPr>
          <a:xfrm>
            <a:off x="9528192" y="5226696"/>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Reconciliation Processor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(Based on variances detected, amened data in the balance sheet)</a:t>
            </a:r>
          </a:p>
        </p:txBody>
      </p:sp>
    </p:spTree>
    <p:extLst>
      <p:ext uri="{BB962C8B-B14F-4D97-AF65-F5344CB8AC3E}">
        <p14:creationId xmlns:p14="http://schemas.microsoft.com/office/powerpoint/2010/main" val="30178266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160BC-9388-3B5C-8336-E4ABB7425531}"/>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B027AEC8-FBD4-541A-5C57-9BD7B3D142EE}"/>
              </a:ext>
              <a:ext uri="{C183D7F6-B498-43B3-948B-1728B52AA6E4}">
                <adec:decorative xmlns:adec="http://schemas.microsoft.com/office/drawing/2017/decorative" val="1"/>
              </a:ext>
            </a:extLst>
          </p:cNvPr>
          <p:cNvSpPr/>
          <p:nvPr/>
        </p:nvSpPr>
        <p:spPr>
          <a:xfrm>
            <a:off x="8558347" y="4766457"/>
            <a:ext cx="3057247" cy="177448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7257B180-7425-D65D-82A5-F77D7D2538D3}"/>
              </a:ext>
              <a:ext uri="{C183D7F6-B498-43B3-948B-1728B52AA6E4}">
                <adec:decorative xmlns:adec="http://schemas.microsoft.com/office/drawing/2017/decorative" val="1"/>
              </a:ext>
            </a:extLst>
          </p:cNvPr>
          <p:cNvSpPr/>
          <p:nvPr/>
        </p:nvSpPr>
        <p:spPr>
          <a:xfrm>
            <a:off x="8682390" y="5885236"/>
            <a:ext cx="1369774" cy="47469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Collections team</a:t>
            </a:r>
          </a:p>
        </p:txBody>
      </p:sp>
      <p:sp>
        <p:nvSpPr>
          <p:cNvPr id="54" name="Google Shape;516;p32">
            <a:extLst>
              <a:ext uri="{FF2B5EF4-FFF2-40B4-BE49-F238E27FC236}">
                <a16:creationId xmlns:a16="http://schemas.microsoft.com/office/drawing/2014/main" id="{45AD6A9D-FDC2-1D0C-0E0C-5F316F600E8E}"/>
              </a:ext>
              <a:ext uri="{C183D7F6-B498-43B3-948B-1728B52AA6E4}">
                <adec:decorative xmlns:adec="http://schemas.microsoft.com/office/drawing/2017/decorative" val="1"/>
              </a:ext>
            </a:extLst>
          </p:cNvPr>
          <p:cNvSpPr/>
          <p:nvPr/>
        </p:nvSpPr>
        <p:spPr>
          <a:xfrm>
            <a:off x="10123065" y="5875258"/>
            <a:ext cx="1369774" cy="488318"/>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Credit risk team</a:t>
            </a:r>
          </a:p>
        </p:txBody>
      </p:sp>
      <p:sp>
        <p:nvSpPr>
          <p:cNvPr id="42" name="Google Shape;516;p32">
            <a:extLst>
              <a:ext uri="{FF2B5EF4-FFF2-40B4-BE49-F238E27FC236}">
                <a16:creationId xmlns:a16="http://schemas.microsoft.com/office/drawing/2014/main" id="{DA7F4ED4-DE08-A396-B401-1836EAEB0B47}"/>
              </a:ext>
              <a:ext uri="{C183D7F6-B498-43B3-948B-1728B52AA6E4}">
                <adec:decorative xmlns:adec="http://schemas.microsoft.com/office/drawing/2017/decorative" val="1"/>
              </a:ext>
            </a:extLst>
          </p:cNvPr>
          <p:cNvSpPr/>
          <p:nvPr/>
        </p:nvSpPr>
        <p:spPr>
          <a:xfrm>
            <a:off x="8682390"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Finance team</a:t>
            </a:r>
          </a:p>
        </p:txBody>
      </p:sp>
      <p:sp>
        <p:nvSpPr>
          <p:cNvPr id="46" name="Google Shape;516;p32">
            <a:extLst>
              <a:ext uri="{FF2B5EF4-FFF2-40B4-BE49-F238E27FC236}">
                <a16:creationId xmlns:a16="http://schemas.microsoft.com/office/drawing/2014/main" id="{E72987DE-2FA1-8687-9539-C2A0DD4A93D1}"/>
              </a:ext>
              <a:ext uri="{C183D7F6-B498-43B3-948B-1728B52AA6E4}">
                <adec:decorative xmlns:adec="http://schemas.microsoft.com/office/drawing/2017/decorative" val="1"/>
              </a:ext>
            </a:extLst>
          </p:cNvPr>
          <p:cNvSpPr/>
          <p:nvPr/>
        </p:nvSpPr>
        <p:spPr>
          <a:xfrm>
            <a:off x="10123065"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Customer service team</a:t>
            </a:r>
          </a:p>
        </p:txBody>
      </p:sp>
      <p:sp>
        <p:nvSpPr>
          <p:cNvPr id="12" name="Google Shape;498;p32">
            <a:extLst>
              <a:ext uri="{FF2B5EF4-FFF2-40B4-BE49-F238E27FC236}">
                <a16:creationId xmlns:a16="http://schemas.microsoft.com/office/drawing/2014/main" id="{257C5C71-F479-E060-A459-F0D1DE9F76EF}"/>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Manual tracking causes delays, poor visibility into payment behaviors, inefficient follow-ups, increased DSO, and cash flow challenges</a:t>
            </a:r>
            <a:endParaRPr kumimoji="0" lang="en-US" alt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4" name="Google Shape;523;p32">
            <a:extLst>
              <a:ext uri="{FF2B5EF4-FFF2-40B4-BE49-F238E27FC236}">
                <a16:creationId xmlns:a16="http://schemas.microsoft.com/office/drawing/2014/main" id="{964CFA8D-8543-1995-D064-19F15BA76FD0}"/>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777FCAB9-20BC-B538-E41D-4E998FB61B73}"/>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Identification of high-risk accounts and payments cause delays because of poor visibility / siloed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analysis of customer communications causes delays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Lack of personalization and context in collections emails reduces effectiveness</a:t>
            </a:r>
            <a:endPar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Reactive handling of high-risk accounts increases overdue balances</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p:txBody>
      </p:sp>
      <p:sp>
        <p:nvSpPr>
          <p:cNvPr id="17" name="Google Shape;498;p32">
            <a:extLst>
              <a:ext uri="{FF2B5EF4-FFF2-40B4-BE49-F238E27FC236}">
                <a16:creationId xmlns:a16="http://schemas.microsoft.com/office/drawing/2014/main" id="{34DA5C10-826B-B905-E106-5354C561F1BF}"/>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F95212C0-A0BD-277B-E7EE-A40901250107}"/>
              </a:ext>
              <a:ext uri="{C183D7F6-B498-43B3-948B-1728B52AA6E4}">
                <adec:decorative xmlns:adec="http://schemas.microsoft.com/office/drawing/2017/decorative" val="1"/>
              </a:ext>
            </a:extLst>
          </p:cNvPr>
          <p:cNvSpPr/>
          <p:nvPr/>
        </p:nvSpPr>
        <p:spPr>
          <a:xfrm>
            <a:off x="6248885" y="2233079"/>
            <a:ext cx="2066440" cy="71331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Analyzes real-time payment patterns and risk scores to detect disputes, delays, etc.</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1EA218EC-B5FE-B2F4-79B8-264B4C3510D6}"/>
              </a:ext>
              <a:ext uri="{C183D7F6-B498-43B3-948B-1728B52AA6E4}">
                <adec:decorative xmlns:adec="http://schemas.microsoft.com/office/drawing/2017/decorative" val="1"/>
              </a:ext>
            </a:extLst>
          </p:cNvPr>
          <p:cNvSpPr/>
          <p:nvPr/>
        </p:nvSpPr>
        <p:spPr>
          <a:xfrm>
            <a:off x="6215591" y="3773526"/>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Creates targeted collection strategies and suggests negotiation tactics for disputed payments based on customer behavior and history</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76B73057-5A9F-CC46-64C2-68DB2C34DCA9}"/>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4E9D0FA-1916-A5B8-DD5F-B1F7F671C2F1}"/>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BA738D40-049C-2C73-3455-95E2B7F64B67}"/>
              </a:ext>
              <a:ext uri="{C183D7F6-B498-43B3-948B-1728B52AA6E4}">
                <adec:decorative xmlns:adec="http://schemas.microsoft.com/office/drawing/2017/decorative" val="1"/>
              </a:ext>
            </a:extLst>
          </p:cNvPr>
          <p:cNvSpPr/>
          <p:nvPr/>
        </p:nvSpPr>
        <p:spPr>
          <a:xfrm>
            <a:off x="8558349" y="1740228"/>
            <a:ext cx="3057246" cy="291096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C104F1D9-F3C7-1B9C-20C9-702F59086E9D}"/>
              </a:ext>
              <a:ext uri="{C183D7F6-B498-43B3-948B-1728B52AA6E4}">
                <adec:decorative xmlns:adec="http://schemas.microsoft.com/office/drawing/2017/decorative" val="1"/>
              </a:ext>
            </a:extLst>
          </p:cNvPr>
          <p:cNvSpPr/>
          <p:nvPr/>
        </p:nvSpPr>
        <p:spPr>
          <a:xfrm>
            <a:off x="6215591" y="3062319"/>
            <a:ext cx="2099734" cy="59528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Prioritizes high-risk and overdue accounts based on analysis</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07AE8F88-87F8-40F0-8DB6-626079F3A33A}"/>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31" name="Google Shape;163;p22">
            <a:extLst>
              <a:ext uri="{FF2B5EF4-FFF2-40B4-BE49-F238E27FC236}">
                <a16:creationId xmlns:a16="http://schemas.microsoft.com/office/drawing/2014/main" id="{5A2CFC5A-8DB4-2440-6DF1-B3316E3CB30E}"/>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Collectors Agent</a:t>
            </a:r>
          </a:p>
        </p:txBody>
      </p:sp>
      <p:sp>
        <p:nvSpPr>
          <p:cNvPr id="36" name="TextBox 35">
            <a:extLst>
              <a:ext uri="{FF2B5EF4-FFF2-40B4-BE49-F238E27FC236}">
                <a16:creationId xmlns:a16="http://schemas.microsoft.com/office/drawing/2014/main" id="{D98D4D6B-1DEB-12DE-5FEF-0C1EF9F44A38}"/>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Prioritize accounts, orchestrate communications, and provide targeted recovery actions to improve cash flow through AI</a:t>
            </a:r>
          </a:p>
        </p:txBody>
      </p:sp>
      <p:sp>
        <p:nvSpPr>
          <p:cNvPr id="37" name="Google Shape;498;p32">
            <a:extLst>
              <a:ext uri="{FF2B5EF4-FFF2-40B4-BE49-F238E27FC236}">
                <a16:creationId xmlns:a16="http://schemas.microsoft.com/office/drawing/2014/main" id="{B1EB877D-8F2F-E5B5-A93C-3C12A58CC3FF}"/>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580"/>
              </a:lnSpc>
              <a:spcBef>
                <a:spcPct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Sans Display"/>
                <a:ea typeface="+mn-ea"/>
                <a:cs typeface="Segoe UI" pitchFamily="34" charset="0"/>
              </a:rPr>
              <a:t>Real-time analysis of payment data and communication patterns prompts prioritization of high-risk accounts, detection of payment promises or disputes  personalized follow-ups drafts, and targeted recovery actions recommendations</a:t>
            </a:r>
            <a:endParaRPr kumimoji="0" lang="en-GB" sz="12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1038CE75-3897-9D3E-E11D-EBCF0C0C89E1}"/>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07BD8FC3-2291-BADE-3066-7F6A40A8130D}"/>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Faster Collection Cycle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Tracks real-time payments, prioritizes high-risk accounts, enables personalized follow-ups, and resolves disputes swiftly</a:t>
            </a:r>
          </a:p>
        </p:txBody>
      </p:sp>
      <p:sp>
        <p:nvSpPr>
          <p:cNvPr id="48" name="Arrow: Up 56">
            <a:extLst>
              <a:ext uri="{FF2B5EF4-FFF2-40B4-BE49-F238E27FC236}">
                <a16:creationId xmlns:a16="http://schemas.microsoft.com/office/drawing/2014/main" id="{2EC1D595-6B5A-2CE0-7560-E2B4236CDAF0}"/>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0CA45CBC-A3D8-87A6-FE4D-8F3F26D7B6B5}"/>
              </a:ext>
              <a:ext uri="{C183D7F6-B498-43B3-948B-1728B52AA6E4}">
                <adec:decorative xmlns:adec="http://schemas.microsoft.com/office/drawing/2017/decorative" val="1"/>
              </a:ext>
            </a:extLst>
          </p:cNvPr>
          <p:cNvSpPr/>
          <p:nvPr/>
        </p:nvSpPr>
        <p:spPr>
          <a:xfrm>
            <a:off x="8700923" y="28104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Lower Dispute Resolution Time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AI Agent detects disputes in customer communication, routes them appropriately, and suggests corrective actions using best practices</a:t>
            </a:r>
          </a:p>
        </p:txBody>
      </p:sp>
      <p:sp>
        <p:nvSpPr>
          <p:cNvPr id="50" name="Arrow: Up 56">
            <a:extLst>
              <a:ext uri="{FF2B5EF4-FFF2-40B4-BE49-F238E27FC236}">
                <a16:creationId xmlns:a16="http://schemas.microsoft.com/office/drawing/2014/main" id="{EDFDBD74-C172-3300-3617-56E9C5784102}"/>
              </a:ext>
              <a:ext uri="{C183D7F6-B498-43B3-948B-1728B52AA6E4}">
                <adec:decorative xmlns:adec="http://schemas.microsoft.com/office/drawing/2017/decorative" val="1"/>
              </a:ext>
            </a:extLst>
          </p:cNvPr>
          <p:cNvSpPr/>
          <p:nvPr/>
        </p:nvSpPr>
        <p:spPr>
          <a:xfrm rot="10800000">
            <a:off x="8794754" y="294639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6700D48A-D093-B026-11C9-A067E3AA056E}"/>
              </a:ext>
              <a:ext uri="{C183D7F6-B498-43B3-948B-1728B52AA6E4}">
                <adec:decorative xmlns:adec="http://schemas.microsoft.com/office/drawing/2017/decorative" val="1"/>
              </a:ext>
            </a:extLst>
          </p:cNvPr>
          <p:cNvSpPr/>
          <p:nvPr/>
        </p:nvSpPr>
        <p:spPr>
          <a:xfrm>
            <a:off x="8700923" y="339160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Reduced Overdue Balances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Predictive analysis forecasts cash inflows, enabling proactive interventions and reducing past-due amounts by 10-15%</a:t>
            </a:r>
          </a:p>
        </p:txBody>
      </p:sp>
      <p:sp>
        <p:nvSpPr>
          <p:cNvPr id="52" name="Arrow: Up 56">
            <a:extLst>
              <a:ext uri="{FF2B5EF4-FFF2-40B4-BE49-F238E27FC236}">
                <a16:creationId xmlns:a16="http://schemas.microsoft.com/office/drawing/2014/main" id="{A90AAC75-B1AE-C266-E224-B4EDE6C86EF6}"/>
              </a:ext>
              <a:ext uri="{C183D7F6-B498-43B3-948B-1728B52AA6E4}">
                <adec:decorative xmlns:adec="http://schemas.microsoft.com/office/drawing/2017/decorative" val="1"/>
              </a:ext>
            </a:extLst>
          </p:cNvPr>
          <p:cNvSpPr/>
          <p:nvPr/>
        </p:nvSpPr>
        <p:spPr>
          <a:xfrm rot="10800000">
            <a:off x="8794754" y="352756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C0DD6E75-7409-800D-F38C-AC1F211B824D}"/>
              </a:ext>
              <a:ext uri="{C183D7F6-B498-43B3-948B-1728B52AA6E4}">
                <adec:decorative xmlns:adec="http://schemas.microsoft.com/office/drawing/2017/decorative" val="1"/>
              </a:ext>
            </a:extLst>
          </p:cNvPr>
          <p:cNvSpPr/>
          <p:nvPr/>
        </p:nvSpPr>
        <p:spPr>
          <a:xfrm>
            <a:off x="6215591" y="4738190"/>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Sends proactive alerts for at-risk accounts showing early warning signals like delayed or inconsistent payments</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82" name="Rounded Rectangle 81">
            <a:extLst>
              <a:ext uri="{FF2B5EF4-FFF2-40B4-BE49-F238E27FC236}">
                <a16:creationId xmlns:a16="http://schemas.microsoft.com/office/drawing/2014/main" id="{0E14534E-093F-C272-04FD-2E1223B56003}"/>
              </a:ext>
              <a:ext uri="{C183D7F6-B498-43B3-948B-1728B52AA6E4}">
                <adec:decorative xmlns:adec="http://schemas.microsoft.com/office/drawing/2017/decorative" val="1"/>
              </a:ext>
            </a:extLst>
          </p:cNvPr>
          <p:cNvSpPr/>
          <p:nvPr/>
        </p:nvSpPr>
        <p:spPr>
          <a:xfrm>
            <a:off x="8700923" y="3966636"/>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Improved Cash Flow &amp; Productivity →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Proactive alerts, prioritized high-risk accounts, early risk detection, and reduced manual effort, driving 40-45% efficiency gains</a:t>
            </a:r>
          </a:p>
        </p:txBody>
      </p:sp>
      <p:sp>
        <p:nvSpPr>
          <p:cNvPr id="83" name="Arrow: Up 56">
            <a:extLst>
              <a:ext uri="{FF2B5EF4-FFF2-40B4-BE49-F238E27FC236}">
                <a16:creationId xmlns:a16="http://schemas.microsoft.com/office/drawing/2014/main" id="{11FC9295-17BF-3081-597E-6C607147A9EA}"/>
              </a:ext>
              <a:ext uri="{C183D7F6-B498-43B3-948B-1728B52AA6E4}">
                <adec:decorative xmlns:adec="http://schemas.microsoft.com/office/drawing/2017/decorative" val="1"/>
              </a:ext>
            </a:extLst>
          </p:cNvPr>
          <p:cNvSpPr/>
          <p:nvPr/>
        </p:nvSpPr>
        <p:spPr>
          <a:xfrm>
            <a:off x="8794754" y="410259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Google Shape;523;p32">
            <a:extLst>
              <a:ext uri="{FF2B5EF4-FFF2-40B4-BE49-F238E27FC236}">
                <a16:creationId xmlns:a16="http://schemas.microsoft.com/office/drawing/2014/main" id="{61001FAC-0FF6-21FC-6C4B-AB308D2BCEB6}"/>
              </a:ext>
              <a:ext uri="{C183D7F6-B498-43B3-948B-1728B52AA6E4}">
                <adec:decorative xmlns:adec="http://schemas.microsoft.com/office/drawing/2017/decorative" val="1"/>
              </a:ext>
            </a:extLst>
          </p:cNvPr>
          <p:cNvSpPr/>
          <p:nvPr/>
        </p:nvSpPr>
        <p:spPr>
          <a:xfrm>
            <a:off x="6215591" y="5708008"/>
            <a:ext cx="2099734" cy="7205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Crafts personalized follow-up emails with payment details and customer context for timely communication</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838831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87A17-A320-2DB5-25A8-D7881CAEAB2E}"/>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E093FDA8-AE8C-A10A-80CD-1459FE77FF6A}"/>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EE369509-2CD5-28E6-5EA4-D31F5B191419}"/>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A929DB9A-CD96-BB0A-6AFF-3DCAF3CF080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Manual resume and training reviews rely on static course suggestions, with no outcome tracking</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CDB1A7E2-EA2C-232C-181A-F890E29AACDA}"/>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D585DE47-A127-1BAB-F1F9-1D1369F040E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Current one-size-fits-all advice fails to address specific skill gaps, hindering effective workforce development</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Outdated content and inconsistent tagging hinder access to relevant training resources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Citizens navigate large role and training databases without guidance, leading to poor decisions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Counselors spend too much time manually compiling data, limiting personalized support</a:t>
            </a:r>
            <a:endParaRPr kumimoji="0" lang="en-DE"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E62E4C0C-C86F-3720-27F1-9FEB5B73A0C6}"/>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DA42812C-599F-18D8-0594-988E9DD67E8D}"/>
              </a:ext>
            </a:extLst>
          </p:cNvPr>
          <p:cNvSpPr/>
          <p:nvPr/>
        </p:nvSpPr>
        <p:spPr>
          <a:xfrm>
            <a:off x="6238650" y="2233079"/>
            <a:ext cx="2066440" cy="34778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 resumes uploaded by Citizen</a:t>
            </a:r>
          </a:p>
        </p:txBody>
      </p:sp>
      <p:sp>
        <p:nvSpPr>
          <p:cNvPr id="19" name="Google Shape;523;p32">
            <a:extLst>
              <a:ext uri="{FF2B5EF4-FFF2-40B4-BE49-F238E27FC236}">
                <a16:creationId xmlns:a16="http://schemas.microsoft.com/office/drawing/2014/main" id="{27A2A294-CD73-C1FE-42A1-8289AFEBF5AE}"/>
              </a:ext>
            </a:extLst>
          </p:cNvPr>
          <p:cNvSpPr/>
          <p:nvPr/>
        </p:nvSpPr>
        <p:spPr>
          <a:xfrm>
            <a:off x="6222003" y="4121658"/>
            <a:ext cx="2099734" cy="74153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Delivering personalized training and job alerts via Teams or email through no-code agent workflows</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894FA727-3717-632B-F953-F756AB27474D}"/>
              </a:ext>
            </a:extLst>
          </p:cNvPr>
          <p:cNvSpPr/>
          <p:nvPr/>
        </p:nvSpPr>
        <p:spPr>
          <a:xfrm>
            <a:off x="6222003" y="3476795"/>
            <a:ext cx="2099734" cy="47557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Analyzes uploaded resumes and compares skills to live role requirements &amp; Skill Gaps</a:t>
            </a:r>
          </a:p>
        </p:txBody>
      </p:sp>
      <p:sp>
        <p:nvSpPr>
          <p:cNvPr id="33" name="Google Shape;519;p32">
            <a:extLst>
              <a:ext uri="{FF2B5EF4-FFF2-40B4-BE49-F238E27FC236}">
                <a16:creationId xmlns:a16="http://schemas.microsoft.com/office/drawing/2014/main" id="{68A3AC2B-75D2-0ADE-C74B-401AC32A6308}"/>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741A8977-F8DB-DC2A-6CE7-75DEE0101625}"/>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823211C5-9558-8A4E-623F-67228BE67EC9}"/>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C171F10F-2E26-5006-36B9-7AB10842E1E6}"/>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634F88C7-4C7B-EA49-193E-750A8074FAC3}"/>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Career Counsellors</a:t>
            </a:r>
          </a:p>
        </p:txBody>
      </p:sp>
      <p:sp>
        <p:nvSpPr>
          <p:cNvPr id="22" name="Google Shape;498;p32">
            <a:extLst>
              <a:ext uri="{FF2B5EF4-FFF2-40B4-BE49-F238E27FC236}">
                <a16:creationId xmlns:a16="http://schemas.microsoft.com/office/drawing/2014/main" id="{10B1121A-0CF0-2CF3-7288-4B41D15A35D2}"/>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DCEFE77E-9735-BCAB-9CD0-45AE81AEADB8}"/>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sp>
        <p:nvSpPr>
          <p:cNvPr id="44" name="Google Shape;506;p32">
            <a:extLst>
              <a:ext uri="{FF2B5EF4-FFF2-40B4-BE49-F238E27FC236}">
                <a16:creationId xmlns:a16="http://schemas.microsoft.com/office/drawing/2014/main" id="{71244FE6-850E-AB9E-8CF4-F979DBFE9485}"/>
              </a:ext>
            </a:extLst>
          </p:cNvPr>
          <p:cNvSpPr/>
          <p:nvPr/>
        </p:nvSpPr>
        <p:spPr>
          <a:xfrm>
            <a:off x="8955020" y="140672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Education</a:t>
            </a:r>
          </a:p>
        </p:txBody>
      </p:sp>
      <p:grpSp>
        <p:nvGrpSpPr>
          <p:cNvPr id="66" name="Google Shape;2181;p75">
            <a:extLst>
              <a:ext uri="{FF2B5EF4-FFF2-40B4-BE49-F238E27FC236}">
                <a16:creationId xmlns:a16="http://schemas.microsoft.com/office/drawing/2014/main" id="{4ACE7CD2-C36B-1B76-755A-A510705B1E9C}"/>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3945C2B0-D7A9-1631-4BA9-27BC72FBFE72}"/>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7A5C601A-460E-12D7-904C-037E3C4D9A81}"/>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02808718-22D5-5317-919D-655070FA834A}"/>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E36571ED-BCAB-CDAA-BAD1-3E452FB1610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0BC054B1-48F1-CD4B-2EDA-14EDE286832D}"/>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DE4D3CA1-6792-AFD4-1201-EA57F0B8BF7A}"/>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CB69720D-5BE8-CB47-8016-51C0813F25B2}"/>
              </a:ext>
            </a:extLst>
          </p:cNvPr>
          <p:cNvSpPr/>
          <p:nvPr/>
        </p:nvSpPr>
        <p:spPr>
          <a:xfrm>
            <a:off x="10376561" y="1416790"/>
            <a:ext cx="10058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p:txBody>
      </p:sp>
      <p:grpSp>
        <p:nvGrpSpPr>
          <p:cNvPr id="72" name="Google Shape;2175;p75">
            <a:extLst>
              <a:ext uri="{FF2B5EF4-FFF2-40B4-BE49-F238E27FC236}">
                <a16:creationId xmlns:a16="http://schemas.microsoft.com/office/drawing/2014/main" id="{5B134B3E-0F55-480F-D2AF-8D32BF48CFB5}"/>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E33EEB4D-9BC0-95E7-69DE-E866DBAA0872}"/>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27D713A9-D813-D41F-EC8A-DD9F845A63F1}"/>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B224FBC3-EE80-C15F-C4F7-83C8EB127CDE}"/>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7CAA043C-D65A-1041-B202-83A85584701D}"/>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8C261D16-BD88-3144-6880-B7D3FAE5BA30}"/>
              </a:ext>
            </a:extLst>
          </p:cNvPr>
          <p:cNvSpPr/>
          <p:nvPr/>
        </p:nvSpPr>
        <p:spPr>
          <a:xfrm>
            <a:off x="6222003" y="2750154"/>
            <a:ext cx="2099734" cy="55735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Compare skills on resume to skills for target roles selected by user</a:t>
            </a:r>
          </a:p>
        </p:txBody>
      </p:sp>
      <p:sp>
        <p:nvSpPr>
          <p:cNvPr id="30" name="Google Shape;115;p20">
            <a:extLst>
              <a:ext uri="{FF2B5EF4-FFF2-40B4-BE49-F238E27FC236}">
                <a16:creationId xmlns:a16="http://schemas.microsoft.com/office/drawing/2014/main" id="{2BB3AA8A-F615-0F7A-A67C-4C39BE657C4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C867C943-780E-F12B-2E83-524D8C7BABF8}"/>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Upskilling Recommendation Agent</a:t>
            </a:r>
          </a:p>
        </p:txBody>
      </p:sp>
      <p:sp>
        <p:nvSpPr>
          <p:cNvPr id="36" name="TextBox 35">
            <a:extLst>
              <a:ext uri="{FF2B5EF4-FFF2-40B4-BE49-F238E27FC236}">
                <a16:creationId xmlns:a16="http://schemas.microsoft.com/office/drawing/2014/main" id="{C6ADC7C9-C484-DC27-888F-9D532CDF83B3}"/>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Analyzes citizen’s skills to recommend targeted training and job opportunities</a:t>
            </a:r>
          </a:p>
        </p:txBody>
      </p:sp>
      <p:sp>
        <p:nvSpPr>
          <p:cNvPr id="37" name="Google Shape;498;p32">
            <a:extLst>
              <a:ext uri="{FF2B5EF4-FFF2-40B4-BE49-F238E27FC236}">
                <a16:creationId xmlns:a16="http://schemas.microsoft.com/office/drawing/2014/main" id="{93461888-B1E9-2386-1F54-62114FB4912C}"/>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Agents identify and score citizens’ skill gaps against job requirements to recommend upskilling and roles matching current skills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43" name="Google Shape;523;p32">
            <a:extLst>
              <a:ext uri="{FF2B5EF4-FFF2-40B4-BE49-F238E27FC236}">
                <a16:creationId xmlns:a16="http://schemas.microsoft.com/office/drawing/2014/main" id="{2BD1229C-758F-D998-B40E-04EC502A9742}"/>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E832E0D8-9F99-1D16-8D5C-01A26947EB20}"/>
              </a:ext>
            </a:extLst>
          </p:cNvPr>
          <p:cNvSpPr/>
          <p:nvPr/>
        </p:nvSpPr>
        <p:spPr>
          <a:xfrm>
            <a:off x="8700923" y="2229264"/>
            <a:ext cx="2790518" cy="684600"/>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Number Of Skills Mastered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By providing personalized, targeted training pathways, it increases the number of relevant skills citizens acquire and effectively master</a:t>
            </a:r>
          </a:p>
        </p:txBody>
      </p:sp>
      <p:sp>
        <p:nvSpPr>
          <p:cNvPr id="48" name="Arrow: Up 56">
            <a:extLst>
              <a:ext uri="{FF2B5EF4-FFF2-40B4-BE49-F238E27FC236}">
                <a16:creationId xmlns:a16="http://schemas.microsoft.com/office/drawing/2014/main" id="{10BC8265-A77E-A9D2-D78E-1A7CFD34F1AC}"/>
              </a:ext>
            </a:extLst>
          </p:cNvPr>
          <p:cNvSpPr/>
          <p:nvPr/>
        </p:nvSpPr>
        <p:spPr>
          <a:xfrm>
            <a:off x="8794754" y="2365223"/>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845C57CA-0EB4-0F6F-C7DF-5E276AD6924A}"/>
              </a:ext>
            </a:extLst>
          </p:cNvPr>
          <p:cNvSpPr/>
          <p:nvPr/>
        </p:nvSpPr>
        <p:spPr>
          <a:xfrm>
            <a:off x="8700923" y="2957383"/>
            <a:ext cx="2790518" cy="54845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Learning Completion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Tailored course recommendations and ongoing outcome monitoring motivate citizens, leading to a higher successful completion rate</a:t>
            </a:r>
          </a:p>
        </p:txBody>
      </p:sp>
      <p:sp>
        <p:nvSpPr>
          <p:cNvPr id="5" name="Google Shape;516;p32">
            <a:extLst>
              <a:ext uri="{FF2B5EF4-FFF2-40B4-BE49-F238E27FC236}">
                <a16:creationId xmlns:a16="http://schemas.microsoft.com/office/drawing/2014/main" id="{BD0DE46B-CE14-EA42-885A-3CA418D45D58}"/>
              </a:ext>
            </a:extLst>
          </p:cNvPr>
          <p:cNvSpPr/>
          <p:nvPr/>
        </p:nvSpPr>
        <p:spPr>
          <a:xfrm>
            <a:off x="10099564"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Job Coaches / Training P</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rogram</a:t>
            </a: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 M</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anagers</a:t>
            </a: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 \ HRs</a:t>
            </a:r>
          </a:p>
        </p:txBody>
      </p:sp>
      <p:sp>
        <p:nvSpPr>
          <p:cNvPr id="6" name="Google Shape;523;p32">
            <a:extLst>
              <a:ext uri="{FF2B5EF4-FFF2-40B4-BE49-F238E27FC236}">
                <a16:creationId xmlns:a16="http://schemas.microsoft.com/office/drawing/2014/main" id="{CEF96592-3322-5854-A488-0129985E6C79}"/>
              </a:ext>
            </a:extLst>
          </p:cNvPr>
          <p:cNvSpPr/>
          <p:nvPr/>
        </p:nvSpPr>
        <p:spPr>
          <a:xfrm>
            <a:off x="6222003" y="5759119"/>
            <a:ext cx="2099734" cy="66756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Escalates edge cases (e.g., low alignment with any career paths) to human counselors with a summary of gaps and role-fit analysis</a:t>
            </a:r>
          </a:p>
        </p:txBody>
      </p:sp>
      <p:sp>
        <p:nvSpPr>
          <p:cNvPr id="13" name="Arrow: Up 56">
            <a:extLst>
              <a:ext uri="{FF2B5EF4-FFF2-40B4-BE49-F238E27FC236}">
                <a16:creationId xmlns:a16="http://schemas.microsoft.com/office/drawing/2014/main" id="{32894FCF-1810-CE73-82E2-980FE360D9AF}"/>
              </a:ext>
            </a:extLst>
          </p:cNvPr>
          <p:cNvSpPr/>
          <p:nvPr/>
        </p:nvSpPr>
        <p:spPr>
          <a:xfrm>
            <a:off x="8794754" y="3042931"/>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C5A60808-6B61-16B3-F4F5-A340BD489218}"/>
              </a:ext>
            </a:extLst>
          </p:cNvPr>
          <p:cNvSpPr/>
          <p:nvPr/>
        </p:nvSpPr>
        <p:spPr>
          <a:xfrm>
            <a:off x="6222003" y="5032480"/>
            <a:ext cx="2099734" cy="55735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Automatically curates learning playlists aligned to target roles and tracks progress over time</a:t>
            </a:r>
          </a:p>
        </p:txBody>
      </p:sp>
      <p:sp>
        <p:nvSpPr>
          <p:cNvPr id="21" name="Rounded Rectangle 48">
            <a:extLst>
              <a:ext uri="{FF2B5EF4-FFF2-40B4-BE49-F238E27FC236}">
                <a16:creationId xmlns:a16="http://schemas.microsoft.com/office/drawing/2014/main" id="{C254F50D-3344-8612-F2ED-31A10CEFDCD7}"/>
              </a:ext>
            </a:extLst>
          </p:cNvPr>
          <p:cNvSpPr/>
          <p:nvPr/>
        </p:nvSpPr>
        <p:spPr>
          <a:xfrm>
            <a:off x="8704305" y="3583634"/>
            <a:ext cx="2790518" cy="54845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Student Satisfaction Score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Enhances success in learning and career progression, while improving overall Upskilling journey</a:t>
            </a:r>
          </a:p>
        </p:txBody>
      </p:sp>
      <p:sp>
        <p:nvSpPr>
          <p:cNvPr id="23" name="Arrow: Up 56">
            <a:extLst>
              <a:ext uri="{FF2B5EF4-FFF2-40B4-BE49-F238E27FC236}">
                <a16:creationId xmlns:a16="http://schemas.microsoft.com/office/drawing/2014/main" id="{09128C4A-6DD3-D03D-4DC1-153C3874D126}"/>
              </a:ext>
            </a:extLst>
          </p:cNvPr>
          <p:cNvSpPr/>
          <p:nvPr/>
        </p:nvSpPr>
        <p:spPr>
          <a:xfrm>
            <a:off x="8798136" y="3669182"/>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8791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B24BB-1DD2-43EC-C9CB-02A19BB89334}"/>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4F544C56-8D86-DAE8-05FA-C419C4DA1EC5}"/>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AB912CD8-B3A3-F4FD-81CE-4C9DE038FDC6}"/>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174532C6-C89C-0B30-DBF9-1F81C8420D6D}"/>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92D1C5F9-0B1F-9695-B62D-00BAFFE3A3B8}"/>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25DC57B-E577-95C5-A1A3-3ADFA1FA510C}"/>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663F957E-9025-19CA-854F-35197AF6B842}"/>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FD7FA778-86C2-BD6B-1818-56C52C89CFBD}"/>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A3976104-4D36-8720-85A8-4E67B2BEC413}"/>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D2FD69E1-512E-0D5D-25B2-08A3A3E41D4E}"/>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03D318B0-5344-D8EC-39EE-0F805F98FB23}"/>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90196762-EC3B-D388-BD26-1EA13140D947}"/>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C227FF9D-9E20-3F76-3E2E-45D4CC58F6AB}"/>
              </a:ext>
              <a:ext uri="{C183D7F6-B498-43B3-948B-1728B52AA6E4}">
                <adec:decorative xmlns:adec="http://schemas.microsoft.com/office/drawing/2017/decorative" val="1"/>
              </a:ext>
            </a:extLst>
          </p:cNvPr>
          <p:cNvSpPr/>
          <p:nvPr/>
        </p:nvSpPr>
        <p:spPr>
          <a:xfrm>
            <a:off x="707186" y="1629871"/>
            <a:ext cx="3693840" cy="314186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ERP and collections systems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Sensitive data includes accounts receivables and other financial business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email parsing to identify promises to pay,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Collection logic based on payment history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email tool (Outlook) </a:t>
            </a: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Master data of customer, terms and contract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data, Dispute and resolution data, Historical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Payment history and A/R data (ERP export or integration – CSV, JSON)</a:t>
            </a:r>
          </a:p>
        </p:txBody>
      </p:sp>
      <p:sp>
        <p:nvSpPr>
          <p:cNvPr id="94" name="TextBox 93">
            <a:extLst>
              <a:ext uri="{FF2B5EF4-FFF2-40B4-BE49-F238E27FC236}">
                <a16:creationId xmlns:a16="http://schemas.microsoft.com/office/drawing/2014/main" id="{333D7FE9-5D77-7D08-B633-B2950BF42AE1}"/>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11ADC9EA-5FC4-7BFA-4498-A2BB5E5997AA}"/>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28D95485-4885-57B1-967B-E1A319F0D947}"/>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C528CA21-A487-9D48-3DDC-7DD0EE352DCB}"/>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B1AD07E7-7BE7-B514-8908-2574012AF50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A86EB016-F0A7-4400-D507-365969734F17}"/>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F81B6677-BB16-1CC7-BA99-1FE7DD80E37D}"/>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01FCB618-583B-70C9-8EBD-29CAD43F32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A8888F8C-8E48-E124-AC81-79B06EA94571}"/>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F8EA32E2-96F5-8E55-F68C-4F4D2F8C8308}"/>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75ACFE2E-1178-F3DB-5CE5-8FBD48FF548B}"/>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E417F3B1-FD57-C392-CF48-B89CDA523C66}"/>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288BFB04-60D4-B089-C16D-D7BF1442CF35}"/>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47C28DD0-63B9-82C7-90E1-5BB0761C869A}"/>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A235F152-9F43-8BC0-256C-3C4C3405C096}"/>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C9930412-DA7C-C8F5-E885-4748C2868E32}"/>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4DC089AE-ED2E-3A89-E6F7-A2EB654158AB}"/>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53CCDE3F-1319-30E3-A5B7-55762327B3E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8CD71B31-8846-9481-B91E-C6F7B7C97E78}"/>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A2E2B088-FA0F-43FE-6389-D6A385C8293D}"/>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7A430215-D09A-1521-BBA4-D623F60E3B7A}"/>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1E057318-15A1-E35E-CEDE-3C002A50B7A5}"/>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76573AEE-48E5-319E-A83F-E16147574ED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CB744D67-FEA6-35CB-5C03-D22F5981BF92}"/>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2F7B9B47-58AE-04C8-7F06-C55D761D9526}"/>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563DD452-F688-0B6B-DB4A-9C15CB7FCE11}"/>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FECF6C0A-6331-1170-9B6C-1369B71405F9}"/>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C0187B56-D90D-5343-CC91-EBA2A84272DA}"/>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3946E1DA-78D0-2AD0-87B1-1C1C48828FC1}"/>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6" name="Google Shape;163;p22">
            <a:extLst>
              <a:ext uri="{FF2B5EF4-FFF2-40B4-BE49-F238E27FC236}">
                <a16:creationId xmlns:a16="http://schemas.microsoft.com/office/drawing/2014/main" id="{79BC312E-28BE-5431-2607-083081066727}"/>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Collectors Agent</a:t>
            </a:r>
          </a:p>
        </p:txBody>
      </p:sp>
      <p:sp>
        <p:nvSpPr>
          <p:cNvPr id="9" name="TextBox 8">
            <a:extLst>
              <a:ext uri="{FF2B5EF4-FFF2-40B4-BE49-F238E27FC236}">
                <a16:creationId xmlns:a16="http://schemas.microsoft.com/office/drawing/2014/main" id="{E1016E85-D718-D6FE-CB59-70BCA5676CDA}"/>
              </a:ext>
            </a:extLst>
          </p:cNvPr>
          <p:cNvSpPr txBox="1"/>
          <p:nvPr/>
        </p:nvSpPr>
        <p:spPr>
          <a:xfrm>
            <a:off x="695994" y="1098881"/>
            <a:ext cx="11229707"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Prioritize accounts, orchestrate communications, and provide targeted recovery actions to improve cash flow through AI</a:t>
            </a:r>
          </a:p>
        </p:txBody>
      </p:sp>
      <p:sp>
        <p:nvSpPr>
          <p:cNvPr id="173" name="TextBox 172">
            <a:extLst>
              <a:ext uri="{FF2B5EF4-FFF2-40B4-BE49-F238E27FC236}">
                <a16:creationId xmlns:a16="http://schemas.microsoft.com/office/drawing/2014/main" id="{710B3BFF-D448-F475-7152-8B8721DC1B06}"/>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B4683CF5-0DB3-6DF0-A33F-BF2B24FC9EE6}"/>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6D0FF2CB-768E-739C-308E-715A0777BFB8}"/>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B5233228-BB6D-006C-B194-70271FD54EE8}"/>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6186D04E-688E-CE4C-8610-636554C82E04}"/>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7A075A0-F6F7-1C82-E8B6-8FB3C7B8D12D}"/>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CD5DAA17-1ECA-D942-E1D2-272A8FD5AEB0}"/>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AF718B1A-6407-79BB-AB1A-87185E02D945}"/>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7D33915E-8A7A-1A79-7743-3BB06C4E2486}"/>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69D2F7B5-2904-15A4-3BE8-2541ABDD4FCF}"/>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1AF2937D-BFB6-9CDA-6D78-B0ADCD178D9B}"/>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E05434A5-DBEA-837A-34F1-E5805EE44580}"/>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3268D4B4-51A4-053B-E2F6-F03E5C52B874}"/>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27C535DE-66BD-0867-CAF4-D54D72DB7B40}"/>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Finance Team</a:t>
            </a:r>
          </a:p>
        </p:txBody>
      </p:sp>
      <p:pic>
        <p:nvPicPr>
          <p:cNvPr id="4" name="Graphic 3">
            <a:extLst>
              <a:ext uri="{FF2B5EF4-FFF2-40B4-BE49-F238E27FC236}">
                <a16:creationId xmlns:a16="http://schemas.microsoft.com/office/drawing/2014/main" id="{BEFBEAF1-18C1-73E0-EC44-4638737E30E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740" y="1761689"/>
            <a:ext cx="154417" cy="134099"/>
          </a:xfrm>
          <a:prstGeom prst="rect">
            <a:avLst/>
          </a:prstGeom>
        </p:spPr>
      </p:pic>
      <p:sp>
        <p:nvSpPr>
          <p:cNvPr id="21" name="Rounded Rectangle 19">
            <a:extLst>
              <a:ext uri="{FF2B5EF4-FFF2-40B4-BE49-F238E27FC236}">
                <a16:creationId xmlns:a16="http://schemas.microsoft.com/office/drawing/2014/main" id="{A5F56B10-87E5-CBD8-A2A4-CF8F8267330C}"/>
              </a:ext>
              <a:ext uri="{C183D7F6-B498-43B3-948B-1728B52AA6E4}">
                <adec:decorative xmlns:adec="http://schemas.microsoft.com/office/drawing/2017/decorative" val="1"/>
              </a:ext>
            </a:extLst>
          </p:cNvPr>
          <p:cNvSpPr/>
          <p:nvPr/>
        </p:nvSpPr>
        <p:spPr>
          <a:xfrm>
            <a:off x="695993" y="4864045"/>
            <a:ext cx="3705033" cy="766747"/>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E457F06B-77E2-F473-71A6-911D328F0324}"/>
              </a:ext>
              <a:ext uri="{C183D7F6-B498-43B3-948B-1728B52AA6E4}">
                <adec:decorative xmlns:adec="http://schemas.microsoft.com/office/drawing/2017/decorative" val="1"/>
              </a:ext>
            </a:extLst>
          </p:cNvPr>
          <p:cNvSpPr txBox="1"/>
          <p:nvPr/>
        </p:nvSpPr>
        <p:spPr>
          <a:xfrm>
            <a:off x="740798" y="504213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C5E66CFC-5EEF-4755-FFAA-A4FAEC9C4048}"/>
              </a:ext>
              <a:ext uri="{C183D7F6-B498-43B3-948B-1728B52AA6E4}">
                <adec:decorative xmlns:adec="http://schemas.microsoft.com/office/drawing/2017/decorative" val="1"/>
              </a:ext>
            </a:extLst>
          </p:cNvPr>
          <p:cNvSpPr txBox="1"/>
          <p:nvPr/>
        </p:nvSpPr>
        <p:spPr>
          <a:xfrm>
            <a:off x="2076802" y="4994950"/>
            <a:ext cx="2298101" cy="502638"/>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Accounts Prioritization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Collection Strategy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Risk Monitoring Agent</a:t>
            </a:r>
          </a:p>
        </p:txBody>
      </p:sp>
      <p:sp>
        <p:nvSpPr>
          <p:cNvPr id="35" name="Rounded Rectangle 19">
            <a:extLst>
              <a:ext uri="{FF2B5EF4-FFF2-40B4-BE49-F238E27FC236}">
                <a16:creationId xmlns:a16="http://schemas.microsoft.com/office/drawing/2014/main" id="{94E089BA-3EEA-566D-6650-EA1B368DC983}"/>
              </a:ext>
              <a:ext uri="{C183D7F6-B498-43B3-948B-1728B52AA6E4}">
                <adec:decorative xmlns:adec="http://schemas.microsoft.com/office/drawing/2017/decorative" val="1"/>
              </a:ext>
            </a:extLst>
          </p:cNvPr>
          <p:cNvSpPr/>
          <p:nvPr/>
        </p:nvSpPr>
        <p:spPr>
          <a:xfrm>
            <a:off x="695993" y="5723100"/>
            <a:ext cx="3705033" cy="791582"/>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ERP, A/R systems, and communication platforms to access payment history and dispute data</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collections management workflows that include prioritization logic, dunning strategies, and escalation handling</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45" name="Rounded Rectangle 44">
            <a:extLst>
              <a:ext uri="{FF2B5EF4-FFF2-40B4-BE49-F238E27FC236}">
                <a16:creationId xmlns:a16="http://schemas.microsoft.com/office/drawing/2014/main" id="{FBBB2FC1-D422-3EC9-0BB2-F86F11D4E65B}"/>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BAC9C653-E44D-33BB-1540-BA3E27A597DD}"/>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ACEEEC83-5AC8-6D25-F08A-B74995F1927F}"/>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4367D6AF-0C9A-0DC2-B8FF-911B683527FE}"/>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Pay Pattern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(Analyzes real-time payment patterns &amp; risk scores using given logic, prioritizes high-risk and overdue accounts)</a:t>
            </a:r>
          </a:p>
        </p:txBody>
      </p:sp>
      <p:sp>
        <p:nvSpPr>
          <p:cNvPr id="51" name="Rounded Rectangle 50">
            <a:extLst>
              <a:ext uri="{FF2B5EF4-FFF2-40B4-BE49-F238E27FC236}">
                <a16:creationId xmlns:a16="http://schemas.microsoft.com/office/drawing/2014/main" id="{AB3AB521-E2FF-32F8-68D9-3BB508BCEBE4}"/>
              </a:ext>
              <a:ext uri="{C183D7F6-B498-43B3-948B-1728B52AA6E4}">
                <adec:decorative xmlns:adec="http://schemas.microsoft.com/office/drawing/2017/decorative" val="1"/>
              </a:ext>
            </a:extLst>
          </p:cNvPr>
          <p:cNvSpPr/>
          <p:nvPr/>
        </p:nvSpPr>
        <p:spPr>
          <a:xfrm>
            <a:off x="9528192" y="4392043"/>
            <a:ext cx="1439290" cy="34695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Risk Ranker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(conduct validation on analyzed data and  generate report with priority ranking)</a:t>
            </a:r>
          </a:p>
        </p:txBody>
      </p:sp>
      <p:sp>
        <p:nvSpPr>
          <p:cNvPr id="52" name="Rounded Rectangle 51">
            <a:extLst>
              <a:ext uri="{FF2B5EF4-FFF2-40B4-BE49-F238E27FC236}">
                <a16:creationId xmlns:a16="http://schemas.microsoft.com/office/drawing/2014/main" id="{F902581A-8620-7622-5AF5-919E441143C5}"/>
              </a:ext>
              <a:ext uri="{C183D7F6-B498-43B3-948B-1728B52AA6E4}">
                <adec:decorative xmlns:adec="http://schemas.microsoft.com/office/drawing/2017/decorative" val="1"/>
              </a:ext>
            </a:extLst>
          </p:cNvPr>
          <p:cNvSpPr/>
          <p:nvPr/>
        </p:nvSpPr>
        <p:spPr>
          <a:xfrm>
            <a:off x="9528192" y="4786627"/>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Strategic Suggestion 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(Creates collection strategies based on validation report, suggest negotiation tactics)</a:t>
            </a:r>
          </a:p>
        </p:txBody>
      </p:sp>
      <p:sp>
        <p:nvSpPr>
          <p:cNvPr id="53" name="Rounded Rectangle 52">
            <a:extLst>
              <a:ext uri="{FF2B5EF4-FFF2-40B4-BE49-F238E27FC236}">
                <a16:creationId xmlns:a16="http://schemas.microsoft.com/office/drawing/2014/main" id="{86AD4A81-181D-B993-2C4A-D35C66FEE982}"/>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62E19C08-FC43-B696-DFF3-B500AE703982}"/>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58DC9334-4F19-69C4-8B6F-39475DC88E33}"/>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6" name="Rounded Rectangle 55">
            <a:extLst>
              <a:ext uri="{FF2B5EF4-FFF2-40B4-BE49-F238E27FC236}">
                <a16:creationId xmlns:a16="http://schemas.microsoft.com/office/drawing/2014/main" id="{75502213-2AB6-C98C-B852-8DA6C2DC5719}"/>
              </a:ext>
              <a:ext uri="{C183D7F6-B498-43B3-948B-1728B52AA6E4}">
                <adec:decorative xmlns:adec="http://schemas.microsoft.com/office/drawing/2017/decorative" val="1"/>
              </a:ext>
            </a:extLst>
          </p:cNvPr>
          <p:cNvSpPr/>
          <p:nvPr/>
        </p:nvSpPr>
        <p:spPr>
          <a:xfrm>
            <a:off x="9528192" y="5158279"/>
            <a:ext cx="1439290" cy="394033"/>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Notification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(Crafts personalized follow-up emails using templates, tracks reconciliation status and Trigger proactive alert) </a:t>
            </a:r>
          </a:p>
        </p:txBody>
      </p:sp>
    </p:spTree>
    <p:extLst>
      <p:ext uri="{BB962C8B-B14F-4D97-AF65-F5344CB8AC3E}">
        <p14:creationId xmlns:p14="http://schemas.microsoft.com/office/powerpoint/2010/main" val="2532520003"/>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A5629-E69C-D599-9E4E-94837C80AC57}"/>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4261BA7C-7DCC-3DE8-B9F0-37C78A17307C}"/>
              </a:ext>
              <a:ext uri="{C183D7F6-B498-43B3-948B-1728B52AA6E4}">
                <adec:decorative xmlns:adec="http://schemas.microsoft.com/office/drawing/2017/decorative" val="1"/>
              </a:ext>
            </a:extLst>
          </p:cNvPr>
          <p:cNvSpPr/>
          <p:nvPr/>
        </p:nvSpPr>
        <p:spPr>
          <a:xfrm>
            <a:off x="8558347" y="4766457"/>
            <a:ext cx="3057247" cy="177448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F205C846-0864-E417-32FB-4B451006F117}"/>
              </a:ext>
              <a:ext uri="{C183D7F6-B498-43B3-948B-1728B52AA6E4}">
                <adec:decorative xmlns:adec="http://schemas.microsoft.com/office/drawing/2017/decorative" val="1"/>
              </a:ext>
            </a:extLst>
          </p:cNvPr>
          <p:cNvSpPr/>
          <p:nvPr/>
        </p:nvSpPr>
        <p:spPr>
          <a:xfrm>
            <a:off x="8682390" y="5885236"/>
            <a:ext cx="1369774" cy="47469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Internal auditors</a:t>
            </a:r>
          </a:p>
        </p:txBody>
      </p:sp>
      <p:sp>
        <p:nvSpPr>
          <p:cNvPr id="54" name="Google Shape;516;p32">
            <a:extLst>
              <a:ext uri="{FF2B5EF4-FFF2-40B4-BE49-F238E27FC236}">
                <a16:creationId xmlns:a16="http://schemas.microsoft.com/office/drawing/2014/main" id="{E9A8AB48-60BA-82C3-4225-A31EE3EDC2AB}"/>
              </a:ext>
              <a:ext uri="{C183D7F6-B498-43B3-948B-1728B52AA6E4}">
                <adec:decorative xmlns:adec="http://schemas.microsoft.com/office/drawing/2017/decorative" val="1"/>
              </a:ext>
            </a:extLst>
          </p:cNvPr>
          <p:cNvSpPr/>
          <p:nvPr/>
        </p:nvSpPr>
        <p:spPr>
          <a:xfrm>
            <a:off x="10123065" y="5875258"/>
            <a:ext cx="1369774" cy="488318"/>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Risk management team</a:t>
            </a:r>
          </a:p>
        </p:txBody>
      </p:sp>
      <p:sp>
        <p:nvSpPr>
          <p:cNvPr id="42" name="Google Shape;516;p32">
            <a:extLst>
              <a:ext uri="{FF2B5EF4-FFF2-40B4-BE49-F238E27FC236}">
                <a16:creationId xmlns:a16="http://schemas.microsoft.com/office/drawing/2014/main" id="{5D872A9C-1157-B16C-D87D-03BA22F4B5A0}"/>
              </a:ext>
              <a:ext uri="{C183D7F6-B498-43B3-948B-1728B52AA6E4}">
                <adec:decorative xmlns:adec="http://schemas.microsoft.com/office/drawing/2017/decorative" val="1"/>
              </a:ext>
            </a:extLst>
          </p:cNvPr>
          <p:cNvSpPr/>
          <p:nvPr/>
        </p:nvSpPr>
        <p:spPr>
          <a:xfrm>
            <a:off x="8682390"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Controllership</a:t>
            </a:r>
          </a:p>
        </p:txBody>
      </p:sp>
      <p:sp>
        <p:nvSpPr>
          <p:cNvPr id="46" name="Google Shape;516;p32">
            <a:extLst>
              <a:ext uri="{FF2B5EF4-FFF2-40B4-BE49-F238E27FC236}">
                <a16:creationId xmlns:a16="http://schemas.microsoft.com/office/drawing/2014/main" id="{ADF95272-5767-4413-DD6B-9019B722E601}"/>
              </a:ext>
              <a:ext uri="{C183D7F6-B498-43B3-948B-1728B52AA6E4}">
                <adec:decorative xmlns:adec="http://schemas.microsoft.com/office/drawing/2017/decorative" val="1"/>
              </a:ext>
            </a:extLst>
          </p:cNvPr>
          <p:cNvSpPr/>
          <p:nvPr/>
        </p:nvSpPr>
        <p:spPr>
          <a:xfrm>
            <a:off x="10123065"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Accounts payable team</a:t>
            </a:r>
          </a:p>
        </p:txBody>
      </p:sp>
      <p:sp>
        <p:nvSpPr>
          <p:cNvPr id="12" name="Google Shape;498;p32">
            <a:extLst>
              <a:ext uri="{FF2B5EF4-FFF2-40B4-BE49-F238E27FC236}">
                <a16:creationId xmlns:a16="http://schemas.microsoft.com/office/drawing/2014/main" id="{E77691E7-7AB5-2C93-A8EB-21E591DEC373}"/>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580"/>
              </a:lnSpc>
              <a:spcBef>
                <a:spcPct val="0"/>
              </a:spcBef>
              <a:spcAft>
                <a:spcPct val="0"/>
              </a:spcAft>
              <a:buClr>
                <a:srgbClr val="000000"/>
              </a:buClr>
              <a:buSzPts val="500"/>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Increasing complexity in managing the P2P spend process is caused by   reliance on manual or semi-manual reviews, error-prone workflows, duplicate payments, and increased exposure to fraudulent claims</a:t>
            </a:r>
            <a:endParaRPr kumimoji="0" lang="en-US" alt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4" name="Google Shape;523;p32">
            <a:extLst>
              <a:ext uri="{FF2B5EF4-FFF2-40B4-BE49-F238E27FC236}">
                <a16:creationId xmlns:a16="http://schemas.microsoft.com/office/drawing/2014/main" id="{5F122795-C4CF-C157-C397-79B6C8A9B556}"/>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848F81C-7E14-E69A-0DD4-E35FC5792183}"/>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With high volumes, manual identification and validation against policies, along with risk scoring and anomaly detection, result in the following effects:</a:t>
            </a:r>
          </a:p>
          <a:p>
            <a:pPr marL="341313" marR="0" lvl="1" indent="-166688" algn="l" defTabSz="914400" rtl="0" eaLnBrk="1" fontAlgn="base" latinLnBrk="0" hangingPunct="1">
              <a:lnSpc>
                <a:spcPct val="100000"/>
              </a:lnSpc>
              <a:spcBef>
                <a:spcPts val="600"/>
              </a:spcBef>
              <a:spcAft>
                <a:spcPct val="0"/>
              </a:spcAft>
              <a:buClrTx/>
              <a:buSzTx/>
              <a:buFont typeface="Courier New" panose="02070309020205020404" pitchFamily="49" charset="0"/>
              <a:buChar char="o"/>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Time-Consuming: Difficult to detect patterns efficiently.</a:t>
            </a:r>
          </a:p>
          <a:p>
            <a:pPr marL="341313" marR="0" lvl="1" indent="-166688" algn="l" defTabSz="914400" rtl="0" eaLnBrk="1" fontAlgn="base" latinLnBrk="0" hangingPunct="1">
              <a:lnSpc>
                <a:spcPct val="100000"/>
              </a:lnSpc>
              <a:spcBef>
                <a:spcPts val="600"/>
              </a:spcBef>
              <a:spcAft>
                <a:spcPct val="0"/>
              </a:spcAft>
              <a:buClrTx/>
              <a:buSzTx/>
              <a:buFont typeface="Courier New" panose="02070309020205020404" pitchFamily="49" charset="0"/>
              <a:buChar char="o"/>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Increased Risk: Higher chance of oversight and delayed corrective actions</a:t>
            </a:r>
          </a:p>
          <a:p>
            <a:pPr marL="285750" marR="0" lvl="1" indent="-111125" algn="l" defTabSz="914400" rtl="0" eaLnBrk="1" fontAlgn="base" latinLnBrk="0" hangingPunct="1">
              <a:lnSpc>
                <a:spcPct val="100000"/>
              </a:lnSpc>
              <a:spcBef>
                <a:spcPts val="600"/>
              </a:spcBef>
              <a:spcAft>
                <a:spcPct val="0"/>
              </a:spcAft>
              <a:buClrTx/>
              <a:buSzTx/>
              <a:buFont typeface="Courier New" panose="02070309020205020404" pitchFamily="49" charset="0"/>
              <a:buChar char="o"/>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Compliance Failures: Greater risk of failing to meet compliance standards</a:t>
            </a:r>
          </a:p>
          <a:p>
            <a:pPr marL="174625" marR="0" lvl="1" indent="-174625"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Lack of standardized processes leading  to risking of missed discrepancies, duplicate payments and overpayments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Graphik Regular" panose="020B0503030202060203" pitchFamily="34" charset="0"/>
              <a:ea typeface="+mn-ea"/>
              <a:cs typeface="+mn-cs"/>
            </a:endParaRPr>
          </a:p>
        </p:txBody>
      </p:sp>
      <p:sp>
        <p:nvSpPr>
          <p:cNvPr id="17" name="Google Shape;498;p32">
            <a:extLst>
              <a:ext uri="{FF2B5EF4-FFF2-40B4-BE49-F238E27FC236}">
                <a16:creationId xmlns:a16="http://schemas.microsoft.com/office/drawing/2014/main" id="{7E57E860-A2EA-9D0E-3074-5CF9AEFF1CCD}"/>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D79D71F6-3631-04A0-CA24-0D6C9C7F11D9}"/>
              </a:ext>
              <a:ext uri="{C183D7F6-B498-43B3-948B-1728B52AA6E4}">
                <adec:decorative xmlns:adec="http://schemas.microsoft.com/office/drawing/2017/decorative" val="1"/>
              </a:ext>
            </a:extLst>
          </p:cNvPr>
          <p:cNvSpPr/>
          <p:nvPr/>
        </p:nvSpPr>
        <p:spPr>
          <a:xfrm>
            <a:off x="6248885" y="2233079"/>
            <a:ext cx="2066440" cy="71331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Extracts financial transactions from ERP systems and monitors transactions continuously for real-time anomaly detection</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5E7A45A4-DFF6-17F1-92B5-84ED64D1A4E0}"/>
              </a:ext>
              <a:ext uri="{C183D7F6-B498-43B3-948B-1728B52AA6E4}">
                <adec:decorative xmlns:adec="http://schemas.microsoft.com/office/drawing/2017/decorative" val="1"/>
              </a:ext>
            </a:extLst>
          </p:cNvPr>
          <p:cNvSpPr/>
          <p:nvPr/>
        </p:nvSpPr>
        <p:spPr>
          <a:xfrm>
            <a:off x="6215591" y="3773526"/>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Scores each transaction based on predefined risk metrics and flags high-risk transactions for review</a:t>
            </a:r>
          </a:p>
        </p:txBody>
      </p:sp>
      <p:cxnSp>
        <p:nvCxnSpPr>
          <p:cNvPr id="34" name="Straight Connector 33">
            <a:extLst>
              <a:ext uri="{FF2B5EF4-FFF2-40B4-BE49-F238E27FC236}">
                <a16:creationId xmlns:a16="http://schemas.microsoft.com/office/drawing/2014/main" id="{E0D8933D-7168-0152-21CB-9710925DDA23}"/>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EABDB7D-4ADB-295F-96D4-8F09CD9965D0}"/>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5427C14E-4616-9447-73E7-DEB30EC948D4}"/>
              </a:ext>
              <a:ext uri="{C183D7F6-B498-43B3-948B-1728B52AA6E4}">
                <adec:decorative xmlns:adec="http://schemas.microsoft.com/office/drawing/2017/decorative" val="1"/>
              </a:ext>
            </a:extLst>
          </p:cNvPr>
          <p:cNvSpPr/>
          <p:nvPr/>
        </p:nvSpPr>
        <p:spPr>
          <a:xfrm>
            <a:off x="8558349" y="1740228"/>
            <a:ext cx="3057246" cy="291096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86CAACB8-762D-2298-43B0-287AFF3DA2C0}"/>
              </a:ext>
              <a:ext uri="{C183D7F6-B498-43B3-948B-1728B52AA6E4}">
                <adec:decorative xmlns:adec="http://schemas.microsoft.com/office/drawing/2017/decorative" val="1"/>
              </a:ext>
            </a:extLst>
          </p:cNvPr>
          <p:cNvSpPr/>
          <p:nvPr/>
        </p:nvSpPr>
        <p:spPr>
          <a:xfrm>
            <a:off x="6215591" y="3062319"/>
            <a:ext cx="2099734" cy="59528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Applies rule-based and pattern-based logic and detects patterns in vendor behavior and payment history</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23E86366-87A4-0A6E-3BB9-A140D44FDF15}"/>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31" name="Google Shape;163;p22">
            <a:extLst>
              <a:ext uri="{FF2B5EF4-FFF2-40B4-BE49-F238E27FC236}">
                <a16:creationId xmlns:a16="http://schemas.microsoft.com/office/drawing/2014/main" id="{424FEE74-C8D0-BABE-D7D5-12CE95F21448}"/>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Spend Anomaly Identification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36" name="TextBox 35">
            <a:extLst>
              <a:ext uri="{FF2B5EF4-FFF2-40B4-BE49-F238E27FC236}">
                <a16:creationId xmlns:a16="http://schemas.microsoft.com/office/drawing/2014/main" id="{CD81BE16-20D7-F954-8FC2-00DC225EF45A}"/>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detection of suspicious vendor activity, abnormal spending patterns, and duplicate invoices, using anomaly detection and fraud detection logic</a:t>
            </a:r>
          </a:p>
        </p:txBody>
      </p:sp>
      <p:sp>
        <p:nvSpPr>
          <p:cNvPr id="37" name="Google Shape;498;p32">
            <a:extLst>
              <a:ext uri="{FF2B5EF4-FFF2-40B4-BE49-F238E27FC236}">
                <a16:creationId xmlns:a16="http://schemas.microsoft.com/office/drawing/2014/main" id="{6950F715-E6ED-EE7D-CDDA-099D0A538FED}"/>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AI-Agent drives </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rPr>
              <a:t>financial transaction monitoring to flag anomalies in real-time, assign risk scores, and suggest corrective measures to improve accuracy and oversight</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60CAF74D-AE6D-6553-8152-E9E5C4740470}"/>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5487756B-F20F-3077-20B5-4803C1ABC35F}"/>
              </a:ext>
              <a:ext uri="{C183D7F6-B498-43B3-948B-1728B52AA6E4}">
                <adec:decorative xmlns:adec="http://schemas.microsoft.com/office/drawing/2017/decorative" val="1"/>
              </a:ext>
            </a:extLst>
          </p:cNvPr>
          <p:cNvSpPr/>
          <p:nvPr/>
        </p:nvSpPr>
        <p:spPr>
          <a:xfrm>
            <a:off x="8700923" y="2146818"/>
            <a:ext cx="2790518" cy="727523"/>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Increase Operational Efficiency → </a:t>
            </a:r>
            <a:r>
              <a:rPr kumimoji="0" lang="en-US" sz="7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Agent Automatically matches payments, claims, and invoices to corresponding POs using rule-based and pattern-based logic, facilitating reconciliation and dispute resolution through automated pattern and rule-based reviews</a:t>
            </a:r>
          </a:p>
        </p:txBody>
      </p:sp>
      <p:sp>
        <p:nvSpPr>
          <p:cNvPr id="48" name="Arrow: Up 56">
            <a:extLst>
              <a:ext uri="{FF2B5EF4-FFF2-40B4-BE49-F238E27FC236}">
                <a16:creationId xmlns:a16="http://schemas.microsoft.com/office/drawing/2014/main" id="{7692F38A-C74B-1B3B-FC2C-45C534A3A428}"/>
              </a:ext>
              <a:ext uri="{C183D7F6-B498-43B3-948B-1728B52AA6E4}">
                <adec:decorative xmlns:adec="http://schemas.microsoft.com/office/drawing/2017/decorative" val="1"/>
              </a:ext>
            </a:extLst>
          </p:cNvPr>
          <p:cNvSpPr/>
          <p:nvPr/>
        </p:nvSpPr>
        <p:spPr>
          <a:xfrm>
            <a:off x="8794754" y="237273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1FE26261-3198-8BA7-ED96-1DBA38DE27A1}"/>
              </a:ext>
              <a:ext uri="{C183D7F6-B498-43B3-948B-1728B52AA6E4}">
                <adec:decorative xmlns:adec="http://schemas.microsoft.com/office/drawing/2017/decorative" val="1"/>
              </a:ext>
            </a:extLst>
          </p:cNvPr>
          <p:cNvSpPr/>
          <p:nvPr/>
        </p:nvSpPr>
        <p:spPr>
          <a:xfrm>
            <a:off x="8700923" y="2946392"/>
            <a:ext cx="2790518" cy="77511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Increase in Financial Recovery→ </a:t>
            </a:r>
            <a:r>
              <a:rPr kumimoji="0" lang="en-US" sz="750" b="0" i="0" u="none" strike="noStrike" kern="1200" cap="none" spc="0" normalizeH="0" baseline="0" noProof="0">
                <a:ln>
                  <a:noFill/>
                </a:ln>
                <a:solidFill>
                  <a:prstClr val="black"/>
                </a:solidFill>
                <a:effectLst/>
                <a:uLnTx/>
                <a:uFillTx/>
                <a:latin typeface=""/>
                <a:ea typeface="+mn-ea"/>
                <a:cs typeface="Segoe Sans Display Semibold" pitchFamily="2" charset="0"/>
              </a:rPr>
              <a:t>The agent prevents duplicate payments by detecting and flagging them before processing. It automates recovery actions and supports dispute resolution with transaction history and evidence</a:t>
            </a:r>
          </a:p>
        </p:txBody>
      </p:sp>
      <p:sp>
        <p:nvSpPr>
          <p:cNvPr id="50" name="Arrow: Up 56">
            <a:extLst>
              <a:ext uri="{FF2B5EF4-FFF2-40B4-BE49-F238E27FC236}">
                <a16:creationId xmlns:a16="http://schemas.microsoft.com/office/drawing/2014/main" id="{B2EF9FFF-4A90-929C-30A9-D3253A60321C}"/>
              </a:ext>
              <a:ext uri="{C183D7F6-B498-43B3-948B-1728B52AA6E4}">
                <adec:decorative xmlns:adec="http://schemas.microsoft.com/office/drawing/2017/decorative" val="1"/>
              </a:ext>
            </a:extLst>
          </p:cNvPr>
          <p:cNvSpPr/>
          <p:nvPr/>
        </p:nvSpPr>
        <p:spPr>
          <a:xfrm>
            <a:off x="8794754" y="318967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F5F6862A-0BF7-8F04-B4F0-5C5CD79057E5}"/>
              </a:ext>
              <a:ext uri="{C183D7F6-B498-43B3-948B-1728B52AA6E4}">
                <adec:decorative xmlns:adec="http://schemas.microsoft.com/office/drawing/2017/decorative" val="1"/>
              </a:ext>
            </a:extLst>
          </p:cNvPr>
          <p:cNvSpPr/>
          <p:nvPr/>
        </p:nvSpPr>
        <p:spPr>
          <a:xfrm>
            <a:off x="8700923" y="3793561"/>
            <a:ext cx="2790518" cy="77511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Fraud Reduction → </a:t>
            </a:r>
            <a:r>
              <a:rPr kumimoji="0" lang="en-US" sz="7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reduces fraud by analyzing vendor behavior, payment patterns, and compliance with internal policies and regulations. High-risk transactions are automatically blocked or flagged for review by authorities</a:t>
            </a:r>
          </a:p>
        </p:txBody>
      </p:sp>
      <p:sp>
        <p:nvSpPr>
          <p:cNvPr id="52" name="Arrow: Up 56">
            <a:extLst>
              <a:ext uri="{FF2B5EF4-FFF2-40B4-BE49-F238E27FC236}">
                <a16:creationId xmlns:a16="http://schemas.microsoft.com/office/drawing/2014/main" id="{6C1BF055-D3A2-C9B4-8011-3191E21A961F}"/>
              </a:ext>
              <a:ext uri="{C183D7F6-B498-43B3-948B-1728B52AA6E4}">
                <adec:decorative xmlns:adec="http://schemas.microsoft.com/office/drawing/2017/decorative" val="1"/>
              </a:ext>
            </a:extLst>
          </p:cNvPr>
          <p:cNvSpPr/>
          <p:nvPr/>
        </p:nvSpPr>
        <p:spPr>
          <a:xfrm rot="10800000">
            <a:off x="8794754" y="404327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D7D82D89-78C2-F463-76B9-C0642C20BB06}"/>
              </a:ext>
              <a:ext uri="{C183D7F6-B498-43B3-948B-1728B52AA6E4}">
                <adec:decorative xmlns:adec="http://schemas.microsoft.com/office/drawing/2017/decorative" val="1"/>
              </a:ext>
            </a:extLst>
          </p:cNvPr>
          <p:cNvSpPr/>
          <p:nvPr/>
        </p:nvSpPr>
        <p:spPr>
          <a:xfrm>
            <a:off x="6215591" y="4738190"/>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Flags transactions with internal policies and regulatory requirements for compliance validation cross-references </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8" name="Google Shape;523;p32">
            <a:extLst>
              <a:ext uri="{FF2B5EF4-FFF2-40B4-BE49-F238E27FC236}">
                <a16:creationId xmlns:a16="http://schemas.microsoft.com/office/drawing/2014/main" id="{FABF5140-9DF9-CD07-3BBA-655BFAF683D4}"/>
              </a:ext>
              <a:ext uri="{C183D7F6-B498-43B3-948B-1728B52AA6E4}">
                <adec:decorative xmlns:adec="http://schemas.microsoft.com/office/drawing/2017/decorative" val="1"/>
              </a:ext>
            </a:extLst>
          </p:cNvPr>
          <p:cNvSpPr/>
          <p:nvPr/>
        </p:nvSpPr>
        <p:spPr>
          <a:xfrm>
            <a:off x="6215591" y="5708008"/>
            <a:ext cx="2099734" cy="7205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Provides actionable insights for resolving flagged issues &amp; automates follow-up actions </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338488349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FBD20-C080-ADD4-B953-485D354969F2}"/>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0F2518FD-9707-2E0E-EC16-36F5AB26684D}"/>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C15EB1CE-AD9B-0E0B-B00A-912E9307CD81}"/>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56D2B2E3-EC20-8519-E87C-74B6DB774A0F}"/>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72AD14EA-68DF-1BA0-AF6F-BBEC05C0668E}"/>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5BEE63B2-0E0B-E0AC-B878-B99235AE1F57}"/>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8A9D3B25-49D3-235F-8A6B-9A9F75ECDE1A}"/>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8702B64B-9DAC-ACA5-58A5-93FF550AE838}"/>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F5A4AAC2-606C-9ACC-87BB-5DD9A793F1B8}"/>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9DD7B251-601E-366E-EC52-6FFD80C36C64}"/>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7032A6DF-7062-7099-04E4-F07CE7470E7E}"/>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812E4D41-8B13-10E6-B3FE-DCCB280E8291}"/>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22FE97F1-730F-D57D-6510-87BAA4FC8582}"/>
              </a:ext>
              <a:ext uri="{C183D7F6-B498-43B3-948B-1728B52AA6E4}">
                <adec:decorative xmlns:adec="http://schemas.microsoft.com/office/drawing/2017/decorative" val="1"/>
              </a:ext>
            </a:extLst>
          </p:cNvPr>
          <p:cNvSpPr/>
          <p:nvPr/>
        </p:nvSpPr>
        <p:spPr>
          <a:xfrm>
            <a:off x="707185" y="1629870"/>
            <a:ext cx="3774211" cy="3848015"/>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Data Integrity: Ensure financial data from multiple systems (ERP, TMS, procurement) is accurate, consistent, and covers all key details (e.g., vendor details, PO numbers, payment terms).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Required intuitive UI design with efficient exception routing and clear rules for handling of flagged anomalies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Ensure the solution can handle high transaction volumes without performance issues.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Optional – Enable self-learning models that improve over time with human feedback to enhance accuracy and decision-making</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Financial transaction data: payments, claims, and invoice bookings with key details (</a:t>
            </a:r>
            <a:r>
              <a:rPr kumimoji="0" lang="en-US" sz="900" b="0" i="0" u="none" strike="noStrike" kern="1200" cap="none" spc="0" normalizeH="0" baseline="0" noProof="0" err="1">
                <a:ln>
                  <a:noFill/>
                </a:ln>
                <a:solidFill>
                  <a:srgbClr val="091F2C"/>
                </a:solidFill>
                <a:effectLst/>
                <a:uLnTx/>
                <a:uFillTx/>
                <a:latin typeface="Segoe Sans Display" pitchFamily="2" charset="0"/>
                <a:ea typeface="+mn-ea"/>
                <a:cs typeface="Segoe Sans Display" pitchFamily="2" charset="0"/>
                <a:sym typeface="DM Sans Light"/>
              </a:rPr>
              <a:t>e.G.</a:t>
            </a: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 Date).,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Master data: vendor details, contract terms, and conditions.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Historical &amp; communication data: past transaction records and related communications.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Rules &amp; compliance: fraud detection rules, risk frameworks, and exception handling.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User access &amp; integration: user roles, data connectivity, and system integration</a:t>
            </a:r>
          </a:p>
        </p:txBody>
      </p:sp>
      <p:sp>
        <p:nvSpPr>
          <p:cNvPr id="94" name="TextBox 93">
            <a:extLst>
              <a:ext uri="{FF2B5EF4-FFF2-40B4-BE49-F238E27FC236}">
                <a16:creationId xmlns:a16="http://schemas.microsoft.com/office/drawing/2014/main" id="{925771F8-0F90-BDAC-DDE1-2F8720944E92}"/>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2AD28109-45D0-680F-6782-5E01AEB29326}"/>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2CDD6EAF-16CD-171D-5A8B-E6BA0A8A3147}"/>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A4787367-20E9-49D3-AB1A-F8219A39CB20}"/>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C72E2990-6918-70BB-2575-D68537107F0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3AA0E62A-0B2B-C7F3-F5CA-ED2BBE050959}"/>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399AC89B-9817-91C0-168C-F2A32003B8C6}"/>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87D6822C-633F-44CC-8AC0-152D691DBCB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D8514E17-AC90-014B-E34A-F182842A9810}"/>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D592E96A-ACF9-E675-785C-FD8D6C7395D8}"/>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F366A116-FB84-08B2-2B1F-8F5D61D568DD}"/>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D2CACEE5-522F-949E-2502-39A8D4684881}"/>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35C445D9-66B8-0F0B-F831-EEF08C1EE275}"/>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4A4F8561-BB80-E8DB-3866-C2221E8774CA}"/>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AF255D0A-CEFE-1C7E-62AF-5258038B95DE}"/>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E3ED7ABE-703F-4BC4-FF73-D31A4BDC46FE}"/>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0E9039E1-6E9C-40BA-0FBF-E94F5EF3EAEE}"/>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B39A2B04-E0D5-8709-FB35-05C3B4BEC80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11F53D05-F523-1E50-4509-81B7AC489647}"/>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76CA9CA8-58FD-EE3B-B143-F2586B21DE7B}"/>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A44BD5F3-FDBB-0540-B00E-5AE33A63B5EC}"/>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CF2A6473-CCCA-0294-8886-941067BB8275}"/>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25D7691D-230C-B5E3-966A-856161317DB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9DEB6DC3-351B-4D71-887A-A372503FCBF8}"/>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8F22FD85-FF32-68AE-844D-602D35156AF5}"/>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C990058E-7A8F-A7BB-9623-0DC4B507B59C}"/>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329DB0A4-F94A-99F3-8A40-C1A99FD3B770}"/>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BFD0D41A-351E-E91D-2538-E601DD7102A9}"/>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31D4CAE7-3EE1-344A-F6BE-0801E286F197}"/>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6" name="Google Shape;163;p22">
            <a:extLst>
              <a:ext uri="{FF2B5EF4-FFF2-40B4-BE49-F238E27FC236}">
                <a16:creationId xmlns:a16="http://schemas.microsoft.com/office/drawing/2014/main" id="{55320EE5-88C5-0A9C-DB64-2B713296859B}"/>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Spend Anomaly Identification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9" name="TextBox 8">
            <a:extLst>
              <a:ext uri="{FF2B5EF4-FFF2-40B4-BE49-F238E27FC236}">
                <a16:creationId xmlns:a16="http://schemas.microsoft.com/office/drawing/2014/main" id="{328B7D5B-8E6C-7123-9AEB-FFC69198447C}"/>
              </a:ext>
            </a:extLst>
          </p:cNvPr>
          <p:cNvSpPr txBox="1"/>
          <p:nvPr/>
        </p:nvSpPr>
        <p:spPr>
          <a:xfrm>
            <a:off x="695994" y="1098881"/>
            <a:ext cx="11229707"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detection of suspicious vendor activity, abnormal spending patterns, and duplicate invoices, using anomaly detection and fraud detection logic</a:t>
            </a:r>
          </a:p>
        </p:txBody>
      </p:sp>
      <p:sp>
        <p:nvSpPr>
          <p:cNvPr id="173" name="TextBox 172">
            <a:extLst>
              <a:ext uri="{FF2B5EF4-FFF2-40B4-BE49-F238E27FC236}">
                <a16:creationId xmlns:a16="http://schemas.microsoft.com/office/drawing/2014/main" id="{0694F391-3D54-05D5-7D19-4F4F6A778DA1}"/>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02737E8F-D2E2-46D2-87C9-350996C2752D}"/>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1EE661A3-3CB1-6440-A553-392E2ACBE3AC}"/>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8CAAC2BE-66CA-579D-0DA6-E6857E5B3C7D}"/>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F7A0B9F4-301D-0AC2-3A0E-50DF0107649C}"/>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13B008C6-84EF-81DA-D3AB-570C728BC2ED}"/>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52011D0C-CDCE-047D-4AA5-839ADA565A77}"/>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6E591DB9-539D-D079-E2FF-CC17BA054713}"/>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8B98945E-B191-B141-DE6A-21BA0A6E61DC}"/>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A4792B09-0C9A-6736-DE41-CFCADF605C07}"/>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323AFD9E-C4D2-8374-E3ED-F76A61FE2867}"/>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FF8CB2D3-7A36-DA06-DDCA-C9AD3C97269A}"/>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47B4FEEB-CDF6-FC15-4AA6-EE40618BCEF6}"/>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D3264CAE-9D9B-DC3C-05A9-3DC0759F50D8}"/>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Finance Team</a:t>
            </a:r>
          </a:p>
        </p:txBody>
      </p:sp>
      <p:pic>
        <p:nvPicPr>
          <p:cNvPr id="4" name="Graphic 3">
            <a:extLst>
              <a:ext uri="{FF2B5EF4-FFF2-40B4-BE49-F238E27FC236}">
                <a16:creationId xmlns:a16="http://schemas.microsoft.com/office/drawing/2014/main" id="{FF515731-32E6-F265-86C2-65351E2F849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740" y="1761689"/>
            <a:ext cx="154417" cy="134099"/>
          </a:xfrm>
          <a:prstGeom prst="rect">
            <a:avLst/>
          </a:prstGeom>
        </p:spPr>
      </p:pic>
      <p:sp>
        <p:nvSpPr>
          <p:cNvPr id="21" name="Rounded Rectangle 19">
            <a:extLst>
              <a:ext uri="{FF2B5EF4-FFF2-40B4-BE49-F238E27FC236}">
                <a16:creationId xmlns:a16="http://schemas.microsoft.com/office/drawing/2014/main" id="{3E94E5FD-BB72-5D96-4FA4-C2988B1B399D}"/>
              </a:ext>
              <a:ext uri="{C183D7F6-B498-43B3-948B-1728B52AA6E4}">
                <adec:decorative xmlns:adec="http://schemas.microsoft.com/office/drawing/2017/decorative" val="1"/>
              </a:ext>
            </a:extLst>
          </p:cNvPr>
          <p:cNvSpPr/>
          <p:nvPr/>
        </p:nvSpPr>
        <p:spPr>
          <a:xfrm>
            <a:off x="695993" y="5521749"/>
            <a:ext cx="3774211" cy="52322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9BD5A75D-2ADC-455E-7B00-E635ADD1D9D1}"/>
              </a:ext>
              <a:ext uri="{C183D7F6-B498-43B3-948B-1728B52AA6E4}">
                <adec:decorative xmlns:adec="http://schemas.microsoft.com/office/drawing/2017/decorative" val="1"/>
              </a:ext>
            </a:extLst>
          </p:cNvPr>
          <p:cNvSpPr txBox="1"/>
          <p:nvPr/>
        </p:nvSpPr>
        <p:spPr>
          <a:xfrm>
            <a:off x="740798" y="5567878"/>
            <a:ext cx="1287791" cy="400110"/>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5EE1D0CF-5B6A-8FE0-1450-713354A93985}"/>
              </a:ext>
              <a:ext uri="{C183D7F6-B498-43B3-948B-1728B52AA6E4}">
                <adec:decorative xmlns:adec="http://schemas.microsoft.com/office/drawing/2017/decorative" val="1"/>
              </a:ext>
            </a:extLst>
          </p:cNvPr>
          <p:cNvSpPr txBox="1"/>
          <p:nvPr/>
        </p:nvSpPr>
        <p:spPr>
          <a:xfrm>
            <a:off x="2076802" y="5555892"/>
            <a:ext cx="2298101" cy="431337"/>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8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Fraud Detection Agent</a:t>
            </a:r>
          </a:p>
          <a:p>
            <a:pPr marL="171450" marR="0" lvl="0" indent="-171450" algn="l" defTabSz="914400" rtl="0" eaLnBrk="1" fontAlgn="auto" latinLnBrk="0" hangingPunct="1">
              <a:lnSpc>
                <a:spcPts val="8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Compliance Validation Agent</a:t>
            </a:r>
          </a:p>
          <a:p>
            <a:pPr marL="171450" marR="0" lvl="0" indent="-171450" algn="l" defTabSz="914400" rtl="0" eaLnBrk="1" fontAlgn="auto" latinLnBrk="0" hangingPunct="1">
              <a:lnSpc>
                <a:spcPts val="8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Risk Scoring Agent</a:t>
            </a:r>
          </a:p>
        </p:txBody>
      </p:sp>
      <p:sp>
        <p:nvSpPr>
          <p:cNvPr id="35" name="Rounded Rectangle 19">
            <a:extLst>
              <a:ext uri="{FF2B5EF4-FFF2-40B4-BE49-F238E27FC236}">
                <a16:creationId xmlns:a16="http://schemas.microsoft.com/office/drawing/2014/main" id="{210B7F0C-E038-CC74-FC47-5751047A45BE}"/>
              </a:ext>
              <a:ext uri="{C183D7F6-B498-43B3-948B-1728B52AA6E4}">
                <adec:decorative xmlns:adec="http://schemas.microsoft.com/office/drawing/2017/decorative" val="1"/>
              </a:ext>
            </a:extLst>
          </p:cNvPr>
          <p:cNvSpPr/>
          <p:nvPr/>
        </p:nvSpPr>
        <p:spPr>
          <a:xfrm>
            <a:off x="695993" y="6088833"/>
            <a:ext cx="3774211" cy="66810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Small Semilight" pitchFamily="2" charset="0"/>
                <a:ea typeface="+mn-ea"/>
                <a:cs typeface="Segoe Sans Small Semilight" pitchFamily="2" charset="0"/>
                <a:sym typeface="DM Sans Light"/>
              </a:rPr>
              <a:t>Integration with ERP, procurement, and treasury systems for transaction-level visibility and rule-based anomaly detection</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Small Semilight" pitchFamily="2" charset="0"/>
                <a:ea typeface="+mn-ea"/>
                <a:cs typeface="Segoe Sans Small Semilight" pitchFamily="2" charset="0"/>
                <a:sym typeface="DM Sans Light"/>
              </a:rPr>
              <a:t>Established finance compliance policies and fraud detection frameworks to support alert routing and decision governance</a:t>
            </a:r>
            <a:endParaRPr kumimoji="0" lang="en-GB" sz="700" b="0" i="0" u="none" strike="noStrike" kern="1200" cap="none" spc="0" normalizeH="0" baseline="0" noProof="0">
              <a:ln>
                <a:noFill/>
              </a:ln>
              <a:solidFill>
                <a:srgbClr val="D8D9DC">
                  <a:lumMod val="25000"/>
                </a:srgbClr>
              </a:solidFill>
              <a:effectLst/>
              <a:uLnTx/>
              <a:uFillTx/>
              <a:latin typeface="Segoe Sans Small Semilight" pitchFamily="2" charset="0"/>
              <a:ea typeface="+mn-ea"/>
              <a:cs typeface="Segoe Sans Small Semilight" pitchFamily="2" charset="0"/>
              <a:sym typeface="DM Sans Light"/>
            </a:endParaRPr>
          </a:p>
        </p:txBody>
      </p:sp>
      <p:sp>
        <p:nvSpPr>
          <p:cNvPr id="45" name="Rounded Rectangle 44">
            <a:extLst>
              <a:ext uri="{FF2B5EF4-FFF2-40B4-BE49-F238E27FC236}">
                <a16:creationId xmlns:a16="http://schemas.microsoft.com/office/drawing/2014/main" id="{F7313A30-7997-6C56-767C-A2A180E485C0}"/>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6708AB56-B88C-93BF-2951-1E6AD9938FB4}"/>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E1C9A37D-64FC-B966-3197-BAED08D685D1}"/>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6EE59586-D07D-1691-4B61-7A6F15AE9A59}"/>
              </a:ext>
              <a:ext uri="{C183D7F6-B498-43B3-948B-1728B52AA6E4}">
                <adec:decorative xmlns:adec="http://schemas.microsoft.com/office/drawing/2017/decorative" val="1"/>
              </a:ext>
            </a:extLst>
          </p:cNvPr>
          <p:cNvSpPr/>
          <p:nvPr/>
        </p:nvSpPr>
        <p:spPr>
          <a:xfrm>
            <a:off x="9528192" y="3960132"/>
            <a:ext cx="1439290" cy="317869"/>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Monitor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(Extracts transactions, patterns and invoice data) </a:t>
            </a:r>
          </a:p>
        </p:txBody>
      </p:sp>
      <p:sp>
        <p:nvSpPr>
          <p:cNvPr id="51" name="Rounded Rectangle 50">
            <a:extLst>
              <a:ext uri="{FF2B5EF4-FFF2-40B4-BE49-F238E27FC236}">
                <a16:creationId xmlns:a16="http://schemas.microsoft.com/office/drawing/2014/main" id="{3495B5A0-00D4-5C60-F7F6-A09D58ED93A4}"/>
              </a:ext>
              <a:ext uri="{C183D7F6-B498-43B3-948B-1728B52AA6E4}">
                <adec:decorative xmlns:adec="http://schemas.microsoft.com/office/drawing/2017/decorative" val="1"/>
              </a:ext>
            </a:extLst>
          </p:cNvPr>
          <p:cNvSpPr/>
          <p:nvPr/>
        </p:nvSpPr>
        <p:spPr>
          <a:xfrm>
            <a:off x="9528192" y="4324037"/>
            <a:ext cx="1439290" cy="316885"/>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Compliance Checker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(Flags for compliance, cross-reference policies)</a:t>
            </a:r>
          </a:p>
        </p:txBody>
      </p:sp>
      <p:sp>
        <p:nvSpPr>
          <p:cNvPr id="52" name="Rounded Rectangle 51">
            <a:extLst>
              <a:ext uri="{FF2B5EF4-FFF2-40B4-BE49-F238E27FC236}">
                <a16:creationId xmlns:a16="http://schemas.microsoft.com/office/drawing/2014/main" id="{9E1CB1BA-51BC-F50F-F0DC-5FDA3156296C}"/>
              </a:ext>
              <a:ext uri="{C183D7F6-B498-43B3-948B-1728B52AA6E4}">
                <adec:decorative xmlns:adec="http://schemas.microsoft.com/office/drawing/2017/decorative" val="1"/>
              </a:ext>
            </a:extLst>
          </p:cNvPr>
          <p:cNvSpPr/>
          <p:nvPr/>
        </p:nvSpPr>
        <p:spPr>
          <a:xfrm>
            <a:off x="9528192" y="4686958"/>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Risk Analyzer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(Detects patterns, scores risks and flags high-risk transactions as per logic provided)</a:t>
            </a:r>
          </a:p>
        </p:txBody>
      </p:sp>
      <p:sp>
        <p:nvSpPr>
          <p:cNvPr id="53" name="Rounded Rectangle 52">
            <a:extLst>
              <a:ext uri="{FF2B5EF4-FFF2-40B4-BE49-F238E27FC236}">
                <a16:creationId xmlns:a16="http://schemas.microsoft.com/office/drawing/2014/main" id="{34CC67CB-448A-9E03-94E0-809E77837960}"/>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C31DD6FC-D859-099A-8728-9503DF3C87CD}"/>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3801194B-8A79-3045-C8DC-1767E585DFC6}"/>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6" name="Rounded Rectangle 55">
            <a:extLst>
              <a:ext uri="{FF2B5EF4-FFF2-40B4-BE49-F238E27FC236}">
                <a16:creationId xmlns:a16="http://schemas.microsoft.com/office/drawing/2014/main" id="{8B673601-EBB9-09A9-A4E3-9C74000B32A6}"/>
              </a:ext>
              <a:ext uri="{C183D7F6-B498-43B3-948B-1728B52AA6E4}">
                <adec:decorative xmlns:adec="http://schemas.microsoft.com/office/drawing/2017/decorative" val="1"/>
              </a:ext>
            </a:extLst>
          </p:cNvPr>
          <p:cNvSpPr/>
          <p:nvPr/>
        </p:nvSpPr>
        <p:spPr>
          <a:xfrm>
            <a:off x="9528192" y="5058611"/>
            <a:ext cx="1439290" cy="493702"/>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Anomaly and Fraud reporter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(Detects anomaly and fraud based on compliance and risk analyzer agent’s report insights,       automates follow-up)</a:t>
            </a:r>
          </a:p>
        </p:txBody>
      </p:sp>
    </p:spTree>
    <p:extLst>
      <p:ext uri="{BB962C8B-B14F-4D97-AF65-F5344CB8AC3E}">
        <p14:creationId xmlns:p14="http://schemas.microsoft.com/office/powerpoint/2010/main" val="3497776927"/>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1FBBC-2194-0937-A598-CC81A6549445}"/>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7C372D5E-1433-DA1C-0A4E-855201F2E4B4}"/>
              </a:ext>
              <a:ext uri="{C183D7F6-B498-43B3-948B-1728B52AA6E4}">
                <adec:decorative xmlns:adec="http://schemas.microsoft.com/office/drawing/2017/decorative" val="1"/>
              </a:ext>
            </a:extLst>
          </p:cNvPr>
          <p:cNvSpPr/>
          <p:nvPr/>
        </p:nvSpPr>
        <p:spPr>
          <a:xfrm>
            <a:off x="8558347" y="4766457"/>
            <a:ext cx="3057247" cy="177448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EAB71446-8208-BF50-D08D-0981FDBCFB03}"/>
              </a:ext>
              <a:ext uri="{C183D7F6-B498-43B3-948B-1728B52AA6E4}">
                <adec:decorative xmlns:adec="http://schemas.microsoft.com/office/drawing/2017/decorative" val="1"/>
              </a:ext>
            </a:extLst>
          </p:cNvPr>
          <p:cNvSpPr/>
          <p:nvPr/>
        </p:nvSpPr>
        <p:spPr>
          <a:xfrm>
            <a:off x="8682390" y="5885236"/>
            <a:ext cx="1369774" cy="47469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Business units</a:t>
            </a:r>
          </a:p>
        </p:txBody>
      </p:sp>
      <p:sp>
        <p:nvSpPr>
          <p:cNvPr id="54" name="Google Shape;516;p32">
            <a:extLst>
              <a:ext uri="{FF2B5EF4-FFF2-40B4-BE49-F238E27FC236}">
                <a16:creationId xmlns:a16="http://schemas.microsoft.com/office/drawing/2014/main" id="{C7B88100-B115-F4F8-C7ED-F550F62CB605}"/>
              </a:ext>
              <a:ext uri="{C183D7F6-B498-43B3-948B-1728B52AA6E4}">
                <adec:decorative xmlns:adec="http://schemas.microsoft.com/office/drawing/2017/decorative" val="1"/>
              </a:ext>
            </a:extLst>
          </p:cNvPr>
          <p:cNvSpPr/>
          <p:nvPr/>
        </p:nvSpPr>
        <p:spPr>
          <a:xfrm>
            <a:off x="10123065" y="5875258"/>
            <a:ext cx="1369774" cy="488318"/>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Compliance teams</a:t>
            </a:r>
          </a:p>
        </p:txBody>
      </p:sp>
      <p:sp>
        <p:nvSpPr>
          <p:cNvPr id="42" name="Google Shape;516;p32">
            <a:extLst>
              <a:ext uri="{FF2B5EF4-FFF2-40B4-BE49-F238E27FC236}">
                <a16:creationId xmlns:a16="http://schemas.microsoft.com/office/drawing/2014/main" id="{3D90046F-304C-6727-9CF0-767ADA690C62}"/>
              </a:ext>
              <a:ext uri="{C183D7F6-B498-43B3-948B-1728B52AA6E4}">
                <adec:decorative xmlns:adec="http://schemas.microsoft.com/office/drawing/2017/decorative" val="1"/>
              </a:ext>
            </a:extLst>
          </p:cNvPr>
          <p:cNvSpPr/>
          <p:nvPr/>
        </p:nvSpPr>
        <p:spPr>
          <a:xfrm>
            <a:off x="8682390"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Finance</a:t>
            </a:r>
          </a:p>
        </p:txBody>
      </p:sp>
      <p:sp>
        <p:nvSpPr>
          <p:cNvPr id="46" name="Google Shape;516;p32">
            <a:extLst>
              <a:ext uri="{FF2B5EF4-FFF2-40B4-BE49-F238E27FC236}">
                <a16:creationId xmlns:a16="http://schemas.microsoft.com/office/drawing/2014/main" id="{800AFB87-E0A7-8580-8EDB-8165C0BEAB36}"/>
              </a:ext>
              <a:ext uri="{C183D7F6-B498-43B3-948B-1728B52AA6E4}">
                <adec:decorative xmlns:adec="http://schemas.microsoft.com/office/drawing/2017/decorative" val="1"/>
              </a:ext>
            </a:extLst>
          </p:cNvPr>
          <p:cNvSpPr/>
          <p:nvPr/>
        </p:nvSpPr>
        <p:spPr>
          <a:xfrm>
            <a:off x="10123065" y="5241355"/>
            <a:ext cx="1369774" cy="528081"/>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Senior management</a:t>
            </a:r>
          </a:p>
        </p:txBody>
      </p:sp>
      <p:sp>
        <p:nvSpPr>
          <p:cNvPr id="12" name="Google Shape;498;p32">
            <a:extLst>
              <a:ext uri="{FF2B5EF4-FFF2-40B4-BE49-F238E27FC236}">
                <a16:creationId xmlns:a16="http://schemas.microsoft.com/office/drawing/2014/main" id="{12493ED4-2702-5664-7821-44EEDB1A9253}"/>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5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Manual query handling leads to delays, inconsistent answers, and increased workload, reducing operational efficiency and impacting decision-making</a:t>
            </a:r>
            <a:endParaRPr kumimoji="0" lang="en-US" alt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4" name="Google Shape;523;p32">
            <a:extLst>
              <a:ext uri="{FF2B5EF4-FFF2-40B4-BE49-F238E27FC236}">
                <a16:creationId xmlns:a16="http://schemas.microsoft.com/office/drawing/2014/main" id="{B49116D4-3D81-08BE-07B4-542ADB1D56F8}"/>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60EFB3C2-D25D-94CC-752A-237695512AA2}"/>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query handling leads to delays in resolving routine finance queries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Lack of centralized access to financial data causes inconsistent responses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Repetitive queries add to the burden, reducing focus on strategic tasks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Manual responses may not align with internal policies and external regulations, increasing non-compliance risk</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endParaRPr>
          </a:p>
        </p:txBody>
      </p:sp>
      <p:sp>
        <p:nvSpPr>
          <p:cNvPr id="17" name="Google Shape;498;p32">
            <a:extLst>
              <a:ext uri="{FF2B5EF4-FFF2-40B4-BE49-F238E27FC236}">
                <a16:creationId xmlns:a16="http://schemas.microsoft.com/office/drawing/2014/main" id="{D658EA69-AA06-B331-2A64-C74DDA80A940}"/>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C483E3A0-DF91-57EC-4755-64BF2B9BBA2A}"/>
              </a:ext>
              <a:ext uri="{C183D7F6-B498-43B3-948B-1728B52AA6E4}">
                <adec:decorative xmlns:adec="http://schemas.microsoft.com/office/drawing/2017/decorative" val="1"/>
              </a:ext>
            </a:extLst>
          </p:cNvPr>
          <p:cNvSpPr/>
          <p:nvPr/>
        </p:nvSpPr>
        <p:spPr>
          <a:xfrm>
            <a:off x="6248885" y="2233079"/>
            <a:ext cx="2066440" cy="94934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Instantly responds to finance-related queries (invoice status, payments, expense tracking) using                         AI-based NLP</a:t>
            </a:r>
          </a:p>
        </p:txBody>
      </p:sp>
      <p:sp>
        <p:nvSpPr>
          <p:cNvPr id="20" name="Google Shape;523;p32">
            <a:extLst>
              <a:ext uri="{FF2B5EF4-FFF2-40B4-BE49-F238E27FC236}">
                <a16:creationId xmlns:a16="http://schemas.microsoft.com/office/drawing/2014/main" id="{F8555DEE-5B29-F8AC-C88C-D096D5413BFF}"/>
              </a:ext>
              <a:ext uri="{C183D7F6-B498-43B3-948B-1728B52AA6E4}">
                <adec:decorative xmlns:adec="http://schemas.microsoft.com/office/drawing/2017/decorative" val="1"/>
              </a:ext>
            </a:extLst>
          </p:cNvPr>
          <p:cNvSpPr/>
          <p:nvPr/>
        </p:nvSpPr>
        <p:spPr>
          <a:xfrm>
            <a:off x="6215591" y="4263010"/>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Routes complex queries to the appropriate authority or triggers workflow actions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8130C54F-926C-300E-1153-EB0CA495FD57}"/>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4E2B332-3AF1-3B47-DD0C-36CE9828B268}"/>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C7200E4F-57B6-6355-1287-C61E3C9B0FC2}"/>
              </a:ext>
              <a:ext uri="{C183D7F6-B498-43B3-948B-1728B52AA6E4}">
                <adec:decorative xmlns:adec="http://schemas.microsoft.com/office/drawing/2017/decorative" val="1"/>
              </a:ext>
            </a:extLst>
          </p:cNvPr>
          <p:cNvSpPr/>
          <p:nvPr/>
        </p:nvSpPr>
        <p:spPr>
          <a:xfrm>
            <a:off x="8558349" y="1740228"/>
            <a:ext cx="3057246" cy="291096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2B9A1A21-3B22-6FF2-3F7B-974E94467A29}"/>
              </a:ext>
              <a:ext uri="{C183D7F6-B498-43B3-948B-1728B52AA6E4}">
                <adec:decorative xmlns:adec="http://schemas.microsoft.com/office/drawing/2017/decorative" val="1"/>
              </a:ext>
            </a:extLst>
          </p:cNvPr>
          <p:cNvSpPr/>
          <p:nvPr/>
        </p:nvSpPr>
        <p:spPr>
          <a:xfrm>
            <a:off x="6215591" y="3298346"/>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Pulls real-time data from ERP, policy documents, and FAQs.</a:t>
            </a:r>
            <a:b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and ensures accurate and consistent information</a:t>
            </a:r>
          </a:p>
        </p:txBody>
      </p:sp>
      <p:sp>
        <p:nvSpPr>
          <p:cNvPr id="30" name="Google Shape;115;p20">
            <a:extLst>
              <a:ext uri="{FF2B5EF4-FFF2-40B4-BE49-F238E27FC236}">
                <a16:creationId xmlns:a16="http://schemas.microsoft.com/office/drawing/2014/main" id="{DCB882B6-88F8-D3C5-2CA4-FDCCA4B908B5}"/>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31" name="Google Shape;163;p22">
            <a:extLst>
              <a:ext uri="{FF2B5EF4-FFF2-40B4-BE49-F238E27FC236}">
                <a16:creationId xmlns:a16="http://schemas.microsoft.com/office/drawing/2014/main" id="{58B2B04C-C7E6-7100-C324-E32A2FBBF686}"/>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Finance Q&amp;A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36" name="TextBox 35">
            <a:extLst>
              <a:ext uri="{FF2B5EF4-FFF2-40B4-BE49-F238E27FC236}">
                <a16:creationId xmlns:a16="http://schemas.microsoft.com/office/drawing/2014/main" id="{0A8BB0BF-4DA6-FE54-F5F0-742B590E9A25}"/>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AI-powered solution that automates finance-related query resolution, ensures real-time data access, handles complex queries, and maintains compliance alignment.</a:t>
            </a:r>
          </a:p>
        </p:txBody>
      </p:sp>
      <p:sp>
        <p:nvSpPr>
          <p:cNvPr id="37" name="Google Shape;498;p32">
            <a:extLst>
              <a:ext uri="{FF2B5EF4-FFF2-40B4-BE49-F238E27FC236}">
                <a16:creationId xmlns:a16="http://schemas.microsoft.com/office/drawing/2014/main" id="{AD4A6D05-41D0-7A9D-097B-E45CE572735B}"/>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AI-Agent automates responses to finance-related queries, providing real-time, accurate data from ERP and policy documents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2DD00153-4AF8-ACB9-70CF-98FBA98525C2}"/>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7ECB180A-EFF0-EDF5-2D9E-B9492D974A04}"/>
              </a:ext>
              <a:ext uri="{C183D7F6-B498-43B3-948B-1728B52AA6E4}">
                <adec:decorative xmlns:adec="http://schemas.microsoft.com/office/drawing/2017/decorative" val="1"/>
              </a:ext>
            </a:extLst>
          </p:cNvPr>
          <p:cNvSpPr/>
          <p:nvPr/>
        </p:nvSpPr>
        <p:spPr>
          <a:xfrm>
            <a:off x="8700923" y="2146818"/>
            <a:ext cx="2790518" cy="727523"/>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Support Teams Workload → </a:t>
            </a:r>
            <a:r>
              <a:rPr kumimoji="0" lang="en-US" sz="8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orchestrating responses to common finance queries reduces manual effort, allowing finance teams to focus on higher-value tasks.</a:t>
            </a:r>
          </a:p>
        </p:txBody>
      </p:sp>
      <p:sp>
        <p:nvSpPr>
          <p:cNvPr id="48" name="Arrow: Up 56">
            <a:extLst>
              <a:ext uri="{FF2B5EF4-FFF2-40B4-BE49-F238E27FC236}">
                <a16:creationId xmlns:a16="http://schemas.microsoft.com/office/drawing/2014/main" id="{5C98B230-4048-CF39-07E5-54B207C1B998}"/>
              </a:ext>
              <a:ext uri="{C183D7F6-B498-43B3-948B-1728B52AA6E4}">
                <adec:decorative xmlns:adec="http://schemas.microsoft.com/office/drawing/2017/decorative" val="1"/>
              </a:ext>
            </a:extLst>
          </p:cNvPr>
          <p:cNvSpPr/>
          <p:nvPr/>
        </p:nvSpPr>
        <p:spPr>
          <a:xfrm rot="10800000">
            <a:off x="8794754" y="237273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75720D1B-4ED7-A5D3-7761-A2F623025B77}"/>
              </a:ext>
              <a:ext uri="{C183D7F6-B498-43B3-948B-1728B52AA6E4}">
                <adec:decorative xmlns:adec="http://schemas.microsoft.com/office/drawing/2017/decorative" val="1"/>
              </a:ext>
            </a:extLst>
          </p:cNvPr>
          <p:cNvSpPr/>
          <p:nvPr/>
        </p:nvSpPr>
        <p:spPr>
          <a:xfrm>
            <a:off x="8700923" y="2946392"/>
            <a:ext cx="2790518" cy="77511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Query Response Time → </a:t>
            </a:r>
            <a:r>
              <a:rPr kumimoji="0" lang="en-US" sz="800" b="0" i="0" u="none" strike="noStrike" kern="1200" cap="none" spc="0" normalizeH="0" baseline="0" noProof="0">
                <a:ln>
                  <a:noFill/>
                </a:ln>
                <a:solidFill>
                  <a:prstClr val="black"/>
                </a:solidFill>
                <a:effectLst/>
                <a:uLnTx/>
                <a:uFillTx/>
                <a:latin typeface=""/>
                <a:ea typeface="+mn-ea"/>
                <a:cs typeface="Segoe Sans Display Semibold" pitchFamily="2" charset="0"/>
              </a:rPr>
              <a:t>The agent retrieves data from ERP systems and policy documents, providing instant answers to routine queries and escalating complex issues for quick resolution</a:t>
            </a:r>
          </a:p>
        </p:txBody>
      </p:sp>
      <p:sp>
        <p:nvSpPr>
          <p:cNvPr id="50" name="Arrow: Up 56">
            <a:extLst>
              <a:ext uri="{FF2B5EF4-FFF2-40B4-BE49-F238E27FC236}">
                <a16:creationId xmlns:a16="http://schemas.microsoft.com/office/drawing/2014/main" id="{94B82B15-BBC9-DCC9-D9F7-039F539636B0}"/>
              </a:ext>
              <a:ext uri="{C183D7F6-B498-43B3-948B-1728B52AA6E4}">
                <adec:decorative xmlns:adec="http://schemas.microsoft.com/office/drawing/2017/decorative" val="1"/>
              </a:ext>
            </a:extLst>
          </p:cNvPr>
          <p:cNvSpPr/>
          <p:nvPr/>
        </p:nvSpPr>
        <p:spPr>
          <a:xfrm>
            <a:off x="8794754" y="318967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FB0E6821-3FE1-DAD1-C4A0-BF4885CB1485}"/>
              </a:ext>
              <a:ext uri="{C183D7F6-B498-43B3-948B-1728B52AA6E4}">
                <adec:decorative xmlns:adec="http://schemas.microsoft.com/office/drawing/2017/decorative" val="1"/>
              </a:ext>
            </a:extLst>
          </p:cNvPr>
          <p:cNvSpPr/>
          <p:nvPr/>
        </p:nvSpPr>
        <p:spPr>
          <a:xfrm>
            <a:off x="8700923" y="3793561"/>
            <a:ext cx="2790518" cy="77511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Operational Efficiency→ </a:t>
            </a:r>
            <a:r>
              <a:rPr kumimoji="0" lang="en-US" sz="800" b="0" i="0" u="none" strike="noStrike" kern="1200" cap="none" spc="0" normalizeH="0" baseline="0" noProof="0">
                <a:ln>
                  <a:noFill/>
                </a:ln>
                <a:solidFill>
                  <a:prstClr val="black"/>
                </a:solidFill>
                <a:effectLst/>
                <a:uLnTx/>
                <a:uFillTx/>
                <a:latin typeface=""/>
                <a:ea typeface="+mn-ea"/>
                <a:cs typeface="Segoe Sans Display Semibold" pitchFamily="2" charset="0"/>
              </a:rPr>
              <a:t>Streamlined query resolution minimizes back-and-forth communication, enhances process efficiency, and improves alignment between finance teams and business units and other teams.</a:t>
            </a:r>
          </a:p>
        </p:txBody>
      </p:sp>
      <p:sp>
        <p:nvSpPr>
          <p:cNvPr id="52" name="Arrow: Up 56">
            <a:extLst>
              <a:ext uri="{FF2B5EF4-FFF2-40B4-BE49-F238E27FC236}">
                <a16:creationId xmlns:a16="http://schemas.microsoft.com/office/drawing/2014/main" id="{6F080AE6-38D3-A128-A1EC-B443FD711606}"/>
              </a:ext>
              <a:ext uri="{C183D7F6-B498-43B3-948B-1728B52AA6E4}">
                <adec:decorative xmlns:adec="http://schemas.microsoft.com/office/drawing/2017/decorative" val="1"/>
              </a:ext>
            </a:extLst>
          </p:cNvPr>
          <p:cNvSpPr/>
          <p:nvPr/>
        </p:nvSpPr>
        <p:spPr>
          <a:xfrm>
            <a:off x="8794754" y="404327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CB6D905C-AFFB-5B6E-D7B7-0A3E31363A1B}"/>
              </a:ext>
              <a:ext uri="{C183D7F6-B498-43B3-948B-1728B52AA6E4}">
                <adec:decorative xmlns:adec="http://schemas.microsoft.com/office/drawing/2017/decorative" val="1"/>
              </a:ext>
            </a:extLst>
          </p:cNvPr>
          <p:cNvSpPr/>
          <p:nvPr/>
        </p:nvSpPr>
        <p:spPr>
          <a:xfrm>
            <a:off x="6215591" y="5227674"/>
            <a:ext cx="2099734" cy="84873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Ensures responses follow internal and external regulations with  Flags non-compliant transactions and queries for review</a:t>
            </a:r>
            <a:endPar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42651636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8CC3C-56E5-EF3A-D57B-B4444B310702}"/>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0810F373-B8B4-0140-0CD7-9CA93067D1C5}"/>
              </a:ext>
              <a:ext uri="{C183D7F6-B498-43B3-948B-1728B52AA6E4}">
                <adec:decorative xmlns:adec="http://schemas.microsoft.com/office/drawing/2017/decorative" val="1"/>
              </a:ext>
            </a:extLst>
          </p:cNvPr>
          <p:cNvCxnSpPr>
            <a:cxnSpLocks/>
            <a:stCxn id="48" idx="1"/>
          </p:cNvCxnSpPr>
          <p:nvPr/>
        </p:nvCxnSpPr>
        <p:spPr>
          <a:xfrm flipH="1" flipV="1">
            <a:off x="8579725" y="5402043"/>
            <a:ext cx="913663" cy="32691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pic>
        <p:nvPicPr>
          <p:cNvPr id="233" name="Graphic 232">
            <a:extLst>
              <a:ext uri="{FF2B5EF4-FFF2-40B4-BE49-F238E27FC236}">
                <a16:creationId xmlns:a16="http://schemas.microsoft.com/office/drawing/2014/main" id="{1325A6BD-45CD-6EDE-3010-0AFF311D46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38" name="Rounded Rectangle 37">
            <a:extLst>
              <a:ext uri="{FF2B5EF4-FFF2-40B4-BE49-F238E27FC236}">
                <a16:creationId xmlns:a16="http://schemas.microsoft.com/office/drawing/2014/main" id="{87B74230-57EE-52B7-D765-255B2A202022}"/>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29FA2DD4-BB06-A460-6606-612E30C97D91}"/>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C8B1A3E4-920F-863E-66BA-E407C5779F29}"/>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67D09BCA-D60C-00A7-BDAA-5F5089C83915}"/>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7607025D-6190-2FED-2D2B-3FD4D64A5DC2}"/>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113B547C-5D71-14F8-3437-57A6A468313E}"/>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9B5E31A8-B075-547B-2AE4-15F2D369E5B6}"/>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01FF2722-5912-9CF5-3562-DCC91E1466B3}"/>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0134FE61-BFA4-042C-ABE3-5B75CE763E5C}"/>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23A2B703-10A3-0BFA-35F6-0605578F9385}"/>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5E388D15-CA79-3C7B-CF21-E83751140AAB}"/>
              </a:ext>
              <a:ext uri="{C183D7F6-B498-43B3-948B-1728B52AA6E4}">
                <adec:decorative xmlns:adec="http://schemas.microsoft.com/office/drawing/2017/decorative" val="1"/>
              </a:ext>
            </a:extLst>
          </p:cNvPr>
          <p:cNvSpPr/>
          <p:nvPr/>
        </p:nvSpPr>
        <p:spPr>
          <a:xfrm>
            <a:off x="707185" y="1629870"/>
            <a:ext cx="3774211" cy="3848015"/>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ts val="880"/>
              </a:lnSpc>
              <a:spcBef>
                <a:spcPts val="600"/>
              </a:spcBef>
              <a:spcAft>
                <a:spcPct val="0"/>
              </a:spcAft>
              <a:buClrTx/>
              <a:buSzTx/>
              <a:buFontTx/>
              <a:buNone/>
              <a:tabLst/>
              <a:defRPr/>
            </a:pPr>
            <a:r>
              <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Data Accuracy and Completeness: Ensure consistent and accurate financial data from ERP and other sources with proper validation.</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Complex Query Handling: Automate query routing and workflow triggers for timely resolution.</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Compliance and Governance: Ensure responses align with internal policies and regulations, with automated compliance checks.</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User Experience and Adoption: Provide an intuitive interface, contextual guidance, and training to drive user adoption.</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Performance and Scalability: Handle high query volumes with fast response times and business-wide scalability. </a:t>
            </a:r>
          </a:p>
          <a:p>
            <a:pPr marL="0" marR="0" lvl="0" indent="0" algn="l" defTabSz="914400" rtl="0" eaLnBrk="1" fontAlgn="base" latinLnBrk="0" hangingPunct="1">
              <a:lnSpc>
                <a:spcPts val="880"/>
              </a:lnSpc>
              <a:spcBef>
                <a:spcPts val="600"/>
              </a:spcBef>
              <a:spcAft>
                <a:spcPct val="0"/>
              </a:spcAft>
              <a:buClrTx/>
              <a:buSzTx/>
              <a:buFontTx/>
              <a:buNone/>
              <a:tabLst/>
              <a:defRPr/>
            </a:pPr>
            <a:r>
              <a:rPr kumimoji="0" lang="en-US"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9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Financial Data: Real-time and historical data from ERP (e.g., SAP, Oracle).</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Policy and Compliance: Internal finance policies and regulatory guidelines.</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Master Data: Vendor details, payment terms, and contract information.</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Communication Data: Emails, chat logs, and user feedback.</a:t>
            </a:r>
          </a:p>
          <a:p>
            <a:pPr marL="171450" marR="0" lvl="0" indent="-171450" algn="l" defTabSz="914400" rtl="0" eaLnBrk="1" fontAlgn="base" latinLnBrk="0" hangingPunct="1">
              <a:lnSpc>
                <a:spcPts val="880"/>
              </a:lnSpc>
              <a:spcBef>
                <a:spcPts val="6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Workflow Rules: Automation logic for query routing and resolution.</a:t>
            </a:r>
          </a:p>
        </p:txBody>
      </p:sp>
      <p:sp>
        <p:nvSpPr>
          <p:cNvPr id="94" name="TextBox 93">
            <a:extLst>
              <a:ext uri="{FF2B5EF4-FFF2-40B4-BE49-F238E27FC236}">
                <a16:creationId xmlns:a16="http://schemas.microsoft.com/office/drawing/2014/main" id="{1F7AE58B-3914-DE40-43AC-F911CDAE216C}"/>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E2230A89-8CEE-9131-C2F6-BF49B29ABAF4}"/>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F39638C3-6C75-38B2-FB89-4CB9917E5CFB}"/>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61B6BE8C-4C32-36D1-7F19-2CD910B90C14}"/>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D5C6FA3F-5940-A60A-BF1E-C6FC6A60984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F4C4398D-F9D7-5747-E2E7-1FB9ADD673E3}"/>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959388F5-E7C0-0D11-B42A-6B599DE1E6DE}"/>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C0A8CA05-BD5A-84DD-019E-96194CBE929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89E680E4-40A0-A890-29B5-0C72B3B7BA3D}"/>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E41000D4-5F2C-817F-7E66-A09AF58E35D2}"/>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E414B403-D978-A036-982B-B40B96951F6B}"/>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3270FE63-72D2-D20A-ECBF-6B6B07735AD6}"/>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A62F562E-B326-9B73-430E-1475C54E1ECC}"/>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D2E55BA4-5891-81DE-B5BC-19FD95A654C4}"/>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47565EC6-AA4E-3004-9643-7D9FB6EB1334}"/>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93E675DF-9549-30F5-7EC8-0BEBC0B567C4}"/>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B04B500B-84F5-920B-50FB-1F22E4C47F38}"/>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0FFF0D2C-4C7D-3E38-C53A-E79AF46E7D2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3414B1AA-8CBB-61A0-9991-6C6E3F7AE855}"/>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33659EEB-9D28-006D-D697-E04FAB6FFCF4}"/>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6CFB88D6-AFE7-3ACD-8183-77857B1E82AB}"/>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E503B3F2-3B26-95C9-594F-EC251D780D2B}"/>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A22B9370-F99F-B3FA-BDC5-1882F0C76DB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9A2D960E-964C-A451-81A4-A7ED49DFDBEE}"/>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BAC82108-C294-A4D4-63A2-4DA34FE7135D}"/>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DE643E2D-1446-C9C2-36C2-A5FB1807227C}"/>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94732514-BC49-7C35-4DAA-16B0FBC76226}"/>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5313A30B-0AA6-6155-FFA1-D004696F11C8}"/>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9B57516D-FBA7-E371-335B-F2DBC1B9BBCF}"/>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FINANCE FUNCTION</a:t>
            </a:r>
          </a:p>
        </p:txBody>
      </p:sp>
      <p:sp>
        <p:nvSpPr>
          <p:cNvPr id="6" name="Google Shape;163;p22">
            <a:extLst>
              <a:ext uri="{FF2B5EF4-FFF2-40B4-BE49-F238E27FC236}">
                <a16:creationId xmlns:a16="http://schemas.microsoft.com/office/drawing/2014/main" id="{633B36F0-6901-E57A-8F2C-9B75FE13EE2F}"/>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Finance Q&amp;A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9" name="TextBox 8">
            <a:extLst>
              <a:ext uri="{FF2B5EF4-FFF2-40B4-BE49-F238E27FC236}">
                <a16:creationId xmlns:a16="http://schemas.microsoft.com/office/drawing/2014/main" id="{E496D06C-1F20-C2F1-98B7-829ACC1D3F7E}"/>
              </a:ext>
            </a:extLst>
          </p:cNvPr>
          <p:cNvSpPr txBox="1"/>
          <p:nvPr/>
        </p:nvSpPr>
        <p:spPr>
          <a:xfrm>
            <a:off x="695994" y="1098881"/>
            <a:ext cx="11229707"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AI-powered solution that automates finance-related query resolution, ensures real-time data access, handles complex queries, and maintains compliance alignment.</a:t>
            </a:r>
          </a:p>
        </p:txBody>
      </p:sp>
      <p:sp>
        <p:nvSpPr>
          <p:cNvPr id="173" name="TextBox 172">
            <a:extLst>
              <a:ext uri="{FF2B5EF4-FFF2-40B4-BE49-F238E27FC236}">
                <a16:creationId xmlns:a16="http://schemas.microsoft.com/office/drawing/2014/main" id="{2C27EC80-CFAA-214D-86C1-9482DD1DFBDF}"/>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916340D1-D35E-5A34-D069-4C354F0C4C28}"/>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5404E632-5708-ABF5-954E-45557D679733}"/>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1B900F33-20C1-7D1B-455D-693098B3B18A}"/>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90D4FB44-A386-B1EB-67C6-1B02CC6F1CCA}"/>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8D234B1-9F37-9D39-F5E5-0F514AA6890A}"/>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0A53A4BA-3B2C-C94F-C1C6-6C20AD61FE22}"/>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252C8B12-8513-6176-CB1A-B9ACDBA14346}"/>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8F78EE0E-3598-D653-22A2-89BC8AB80851}"/>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247DF519-819A-16D1-0726-787F252A70BB}"/>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A5FC88E7-FB47-E688-C497-7FCD8C26E1C7}"/>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66E07793-3372-A2DA-3AFA-ECFADBCE7C52}"/>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E9124A42-EF3A-BA45-FEA6-0B5D8C3535F8}"/>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441B2950-8374-CADE-A287-DE46BB97B7E2}"/>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Finance Team</a:t>
            </a:r>
          </a:p>
        </p:txBody>
      </p:sp>
      <p:pic>
        <p:nvPicPr>
          <p:cNvPr id="4" name="Graphic 3">
            <a:extLst>
              <a:ext uri="{FF2B5EF4-FFF2-40B4-BE49-F238E27FC236}">
                <a16:creationId xmlns:a16="http://schemas.microsoft.com/office/drawing/2014/main" id="{212C0FB2-A260-C262-5D72-31CB7A8D184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14740" y="1761689"/>
            <a:ext cx="154417" cy="134099"/>
          </a:xfrm>
          <a:prstGeom prst="rect">
            <a:avLst/>
          </a:prstGeom>
        </p:spPr>
      </p:pic>
      <p:sp>
        <p:nvSpPr>
          <p:cNvPr id="21" name="Rounded Rectangle 19">
            <a:extLst>
              <a:ext uri="{FF2B5EF4-FFF2-40B4-BE49-F238E27FC236}">
                <a16:creationId xmlns:a16="http://schemas.microsoft.com/office/drawing/2014/main" id="{7FB95AD5-CE87-5224-B8D1-FE839B0B4414}"/>
              </a:ext>
              <a:ext uri="{C183D7F6-B498-43B3-948B-1728B52AA6E4}">
                <adec:decorative xmlns:adec="http://schemas.microsoft.com/office/drawing/2017/decorative" val="1"/>
              </a:ext>
            </a:extLst>
          </p:cNvPr>
          <p:cNvSpPr/>
          <p:nvPr/>
        </p:nvSpPr>
        <p:spPr>
          <a:xfrm>
            <a:off x="695993" y="5521749"/>
            <a:ext cx="3774211" cy="52322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CF4A5FAE-E091-B5E7-2EA0-AD7279EB25D2}"/>
              </a:ext>
              <a:ext uri="{C183D7F6-B498-43B3-948B-1728B52AA6E4}">
                <adec:decorative xmlns:adec="http://schemas.microsoft.com/office/drawing/2017/decorative" val="1"/>
              </a:ext>
            </a:extLst>
          </p:cNvPr>
          <p:cNvSpPr txBox="1"/>
          <p:nvPr/>
        </p:nvSpPr>
        <p:spPr>
          <a:xfrm>
            <a:off x="740798" y="5567878"/>
            <a:ext cx="1287791" cy="400110"/>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07247109-9B0F-8A32-4B61-358B004E7685}"/>
              </a:ext>
              <a:ext uri="{C183D7F6-B498-43B3-948B-1728B52AA6E4}">
                <adec:decorative xmlns:adec="http://schemas.microsoft.com/office/drawing/2017/decorative" val="1"/>
              </a:ext>
            </a:extLst>
          </p:cNvPr>
          <p:cNvSpPr txBox="1"/>
          <p:nvPr/>
        </p:nvSpPr>
        <p:spPr>
          <a:xfrm>
            <a:off x="2076802" y="5555892"/>
            <a:ext cx="2298101" cy="415498"/>
          </a:xfrm>
          <a:prstGeom prst="rect">
            <a:avLst/>
          </a:prstGeom>
          <a:noFill/>
        </p:spPr>
        <p:txBody>
          <a:bodyPr wrap="square">
            <a:spAutoFit/>
          </a:bodyPr>
          <a:lstStyle>
            <a:defPPr>
              <a:defRPr lang="en-US"/>
            </a:defPPr>
            <a:lvl1pPr marL="171450" marR="0" lvl="0" indent="-171450" fontAlgn="auto">
              <a:lnSpc>
                <a:spcPts val="860"/>
              </a:lnSpc>
              <a:spcBef>
                <a:spcPts val="0"/>
              </a:spcBef>
              <a:spcAft>
                <a:spcPts val="0"/>
              </a:spcAft>
              <a:buClrTx/>
              <a:buSzTx/>
              <a:buFont typeface="Arial" panose="020B0604020202020204" pitchFamily="34" charset="0"/>
              <a:buChar char="•"/>
              <a:tabLst/>
              <a:defRPr kumimoji="0" sz="7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8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Conversational AI Agent</a:t>
            </a:r>
          </a:p>
          <a:p>
            <a:pPr marL="171450" marR="0" lvl="0" indent="-171450" algn="l" defTabSz="914400" rtl="0" eaLnBrk="1" fontAlgn="auto" latinLnBrk="0" hangingPunct="1">
              <a:lnSpc>
                <a:spcPts val="8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Knowledge Retrieval Agent</a:t>
            </a:r>
          </a:p>
          <a:p>
            <a:pPr marL="171450" marR="0" lvl="0" indent="-171450" algn="l" defTabSz="914400" rtl="0" eaLnBrk="1" fontAlgn="auto" latinLnBrk="0" hangingPunct="1">
              <a:lnSpc>
                <a:spcPts val="8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Action Execution Agent </a:t>
            </a:r>
          </a:p>
        </p:txBody>
      </p:sp>
      <p:sp>
        <p:nvSpPr>
          <p:cNvPr id="35" name="Rounded Rectangle 19">
            <a:extLst>
              <a:ext uri="{FF2B5EF4-FFF2-40B4-BE49-F238E27FC236}">
                <a16:creationId xmlns:a16="http://schemas.microsoft.com/office/drawing/2014/main" id="{C300D246-86FF-9657-69BE-EF796F68707B}"/>
              </a:ext>
              <a:ext uri="{C183D7F6-B498-43B3-948B-1728B52AA6E4}">
                <adec:decorative xmlns:adec="http://schemas.microsoft.com/office/drawing/2017/decorative" val="1"/>
              </a:ext>
            </a:extLst>
          </p:cNvPr>
          <p:cNvSpPr/>
          <p:nvPr/>
        </p:nvSpPr>
        <p:spPr>
          <a:xfrm>
            <a:off x="695993" y="6088833"/>
            <a:ext cx="3774211" cy="66810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Real-time access to ERP, policy documents, and communication history to support accurate financial query responses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finance helpdesk or query handling workflows with embedded compliance validation and escalation logic</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45" name="Rounded Rectangle 44">
            <a:extLst>
              <a:ext uri="{FF2B5EF4-FFF2-40B4-BE49-F238E27FC236}">
                <a16:creationId xmlns:a16="http://schemas.microsoft.com/office/drawing/2014/main" id="{94798654-A389-BD09-C4A1-4F80FEB8553D}"/>
              </a:ext>
              <a:ext uri="{C183D7F6-B498-43B3-948B-1728B52AA6E4}">
                <adec:decorative xmlns:adec="http://schemas.microsoft.com/office/drawing/2017/decorative" val="1"/>
              </a:ext>
            </a:extLst>
          </p:cNvPr>
          <p:cNvSpPr/>
          <p:nvPr/>
        </p:nvSpPr>
        <p:spPr>
          <a:xfrm>
            <a:off x="9493388" y="3922185"/>
            <a:ext cx="1506285" cy="1432105"/>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E246470E-D08B-AE93-90F3-4AE404DC3D78}"/>
              </a:ext>
              <a:ext uri="{C183D7F6-B498-43B3-948B-1728B52AA6E4}">
                <adec:decorative xmlns:adec="http://schemas.microsoft.com/office/drawing/2017/decorative" val="1"/>
              </a:ext>
            </a:extLst>
          </p:cNvPr>
          <p:cNvSpPr/>
          <p:nvPr/>
        </p:nvSpPr>
        <p:spPr>
          <a:xfrm>
            <a:off x="9447718" y="3855885"/>
            <a:ext cx="1597625" cy="2210867"/>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4482F65D-34F0-3DEC-6A3A-3F56699EB883}"/>
              </a:ext>
              <a:ext uri="{C183D7F6-B498-43B3-948B-1728B52AA6E4}">
                <adec:decorative xmlns:adec="http://schemas.microsoft.com/office/drawing/2017/decorative" val="1"/>
              </a:ext>
            </a:extLst>
          </p:cNvPr>
          <p:cNvSpPr/>
          <p:nvPr/>
        </p:nvSpPr>
        <p:spPr>
          <a:xfrm>
            <a:off x="9493388" y="5476042"/>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8B0311B4-5EDF-B80C-7B4A-85BFC96EC9B9}"/>
              </a:ext>
              <a:ext uri="{C183D7F6-B498-43B3-948B-1728B52AA6E4}">
                <adec:decorative xmlns:adec="http://schemas.microsoft.com/office/drawing/2017/decorative" val="1"/>
              </a:ext>
            </a:extLst>
          </p:cNvPr>
          <p:cNvSpPr/>
          <p:nvPr/>
        </p:nvSpPr>
        <p:spPr>
          <a:xfrm>
            <a:off x="9528192" y="3960132"/>
            <a:ext cx="1439290" cy="317869"/>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Q&amp;A Handler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(Instantly responds to finance-related queries)</a:t>
            </a:r>
          </a:p>
        </p:txBody>
      </p:sp>
      <p:sp>
        <p:nvSpPr>
          <p:cNvPr id="51" name="Rounded Rectangle 50">
            <a:extLst>
              <a:ext uri="{FF2B5EF4-FFF2-40B4-BE49-F238E27FC236}">
                <a16:creationId xmlns:a16="http://schemas.microsoft.com/office/drawing/2014/main" id="{1FADECAB-7D4D-0716-8108-1775A05460EC}"/>
              </a:ext>
              <a:ext uri="{C183D7F6-B498-43B3-948B-1728B52AA6E4}">
                <adec:decorative xmlns:adec="http://schemas.microsoft.com/office/drawing/2017/decorative" val="1"/>
              </a:ext>
            </a:extLst>
          </p:cNvPr>
          <p:cNvSpPr/>
          <p:nvPr/>
        </p:nvSpPr>
        <p:spPr>
          <a:xfrm>
            <a:off x="9528192" y="4324037"/>
            <a:ext cx="1439290" cy="436077"/>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Generator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(Pulls real-time data from ERP, policy documents, and FAQs &amp; routes complex queries to response                via email)</a:t>
            </a:r>
          </a:p>
        </p:txBody>
      </p:sp>
      <p:sp>
        <p:nvSpPr>
          <p:cNvPr id="53" name="Rounded Rectangle 52">
            <a:extLst>
              <a:ext uri="{FF2B5EF4-FFF2-40B4-BE49-F238E27FC236}">
                <a16:creationId xmlns:a16="http://schemas.microsoft.com/office/drawing/2014/main" id="{F00E5A57-0843-79C9-6FD3-E56D01D2D155}"/>
              </a:ext>
              <a:ext uri="{C183D7F6-B498-43B3-948B-1728B52AA6E4}">
                <adec:decorative xmlns:adec="http://schemas.microsoft.com/office/drawing/2017/decorative" val="1"/>
              </a:ext>
            </a:extLst>
          </p:cNvPr>
          <p:cNvSpPr/>
          <p:nvPr/>
        </p:nvSpPr>
        <p:spPr>
          <a:xfrm>
            <a:off x="9528192" y="5522078"/>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F8385766-21E1-C475-2A0C-1D6D92370D25}"/>
              </a:ext>
              <a:ext uri="{C183D7F6-B498-43B3-948B-1728B52AA6E4}">
                <adec:decorative xmlns:adec="http://schemas.microsoft.com/office/drawing/2017/decorative" val="1"/>
              </a:ext>
            </a:extLst>
          </p:cNvPr>
          <p:cNvSpPr/>
          <p:nvPr/>
        </p:nvSpPr>
        <p:spPr>
          <a:xfrm>
            <a:off x="9528192" y="5656237"/>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460C1FC8-7125-ABC8-D6EC-79ED96FABAA6}"/>
              </a:ext>
              <a:ext uri="{C183D7F6-B498-43B3-948B-1728B52AA6E4}">
                <adec:decorative xmlns:adec="http://schemas.microsoft.com/office/drawing/2017/decorative" val="1"/>
              </a:ext>
            </a:extLst>
          </p:cNvPr>
          <p:cNvSpPr/>
          <p:nvPr/>
        </p:nvSpPr>
        <p:spPr>
          <a:xfrm>
            <a:off x="9528192" y="5797457"/>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6" name="Rounded Rectangle 55">
            <a:extLst>
              <a:ext uri="{FF2B5EF4-FFF2-40B4-BE49-F238E27FC236}">
                <a16:creationId xmlns:a16="http://schemas.microsoft.com/office/drawing/2014/main" id="{A868E80C-CCDF-1D92-19E1-B5068AA05C07}"/>
              </a:ext>
              <a:ext uri="{C183D7F6-B498-43B3-948B-1728B52AA6E4}">
                <adec:decorative xmlns:adec="http://schemas.microsoft.com/office/drawing/2017/decorative" val="1"/>
              </a:ext>
            </a:extLst>
          </p:cNvPr>
          <p:cNvSpPr/>
          <p:nvPr/>
        </p:nvSpPr>
        <p:spPr>
          <a:xfrm>
            <a:off x="9528192" y="4801330"/>
            <a:ext cx="1439290" cy="493702"/>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Compliance Tracker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(Ensures responses follow regulations, flags non-compliant transactions and queries for review – Review report triggered to all the teams to apply action)</a:t>
            </a:r>
          </a:p>
        </p:txBody>
      </p:sp>
    </p:spTree>
    <p:extLst>
      <p:ext uri="{BB962C8B-B14F-4D97-AF65-F5344CB8AC3E}">
        <p14:creationId xmlns:p14="http://schemas.microsoft.com/office/powerpoint/2010/main" val="3376305744"/>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7C68B-1083-9FC7-074A-C0CC213AE19E}"/>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A802243D-F833-5365-C9D5-05EEB887953E}"/>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HR scenarios</a:t>
            </a:r>
            <a:endParaRPr kumimoji="0" lang="en-US" sz="3200" b="0" i="0" u="none" strike="noStrike" kern="1200" cap="none" spc="0" normalizeH="0" baseline="0" noProof="0">
              <a:ln>
                <a:noFill/>
              </a:ln>
              <a:solidFill>
                <a:srgbClr val="000000"/>
              </a:solidFill>
              <a:effectLst/>
              <a:uLnTx/>
              <a:uFillTx/>
              <a:latin typeface="Segoe Sans Display Semibold"/>
              <a:ea typeface="Corbel Light" panose="020B0303020204020204" pitchFamily="34" charset="0"/>
              <a:cs typeface="Helvetica Neue"/>
              <a:sym typeface="Helvetica Neue"/>
            </a:endParaRPr>
          </a:p>
        </p:txBody>
      </p:sp>
      <p:sp>
        <p:nvSpPr>
          <p:cNvPr id="78" name="TextBox 77">
            <a:extLst>
              <a:ext uri="{FF2B5EF4-FFF2-40B4-BE49-F238E27FC236}">
                <a16:creationId xmlns:a16="http://schemas.microsoft.com/office/drawing/2014/main" id="{C335593F-CD35-B75E-CD49-0DA4D752A1F0}"/>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B2B980B3-3086-A91C-0E56-D2196F16A877}"/>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DDED98C0-6F3E-28ED-CF39-562B093E4333}"/>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4A00F528-29B0-823A-5F97-2AA0D059DE93}"/>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A0CF63FB-56A6-EF54-8F91-E67CFD8D848F}"/>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49051FD0-DC74-8835-DD26-F53123E6EAD1}"/>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D886ECD6-B26D-779F-EFBB-ADE1197E58F2}"/>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41671D8C-A74C-4E94-083E-B866021E13BA}"/>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04674B49-C090-BA68-D198-F573B7CE06C5}"/>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B454F1C0-5D43-982A-50B9-C9708568366C}"/>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7D1A8CD6-C086-B8E7-A605-E66C69916C71}"/>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1626B25E-891C-6A06-3EA6-C54B0115BA5D}"/>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120B6C67-BBDE-87CD-A28D-1F538BEA1A83}"/>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5A39502F-D00C-D4CC-12BE-A61C91432DD0}"/>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DBAADD6E-FDD5-C772-9F1F-978A9D3659DD}"/>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385F5255-877D-5DB3-BB45-3690F1A4625A}"/>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069E97CA-3596-C901-178B-88E4AE23CE89}"/>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403D12D9-A65B-F299-502F-0614CB74DDE0}"/>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B0D771F6-4B18-E766-1417-F3B168E3405C}"/>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98DC67A0-FC2E-18F0-3370-182E16DC0142}"/>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264D0039-8389-AFE6-9050-2F806F1EC172}"/>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9AD87D10-76BD-57C5-4719-41C990208FE6}"/>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C83FE2A1-65DF-EA80-93AD-506FAC641577}"/>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9BBF7474-967E-F846-8AB7-497E905A9CB5}"/>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3EE070A0-D713-320E-5AF4-5F3B3CE10F38}"/>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8454BC7A-98E8-BD85-C2F3-0301DC15CA9E}"/>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A16FE07D-273B-F8FE-E2C7-E1BAC017A75F}"/>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7B59B220-0C7B-0CF4-B3DE-FB1E0A9BC5E0}"/>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2F6BE7AB-DE1B-47A9-35F7-C8A0F0856110}"/>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DBCD9AB9-0B11-C6DD-EEA0-B2DBE6AD7370}"/>
                  </a:ext>
                </a:extLst>
              </p:cNvPr>
              <p:cNvSpPr/>
              <p:nvPr/>
            </p:nvSpPr>
            <p:spPr bwMode="auto">
              <a:xfrm>
                <a:off x="10272825" y="849158"/>
                <a:ext cx="108000" cy="108000"/>
              </a:xfrm>
              <a:prstGeom prst="ellipse">
                <a:avLst/>
              </a:prstGeom>
              <a:solidFill>
                <a:srgbClr val="B1B3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6FE065EC-CB0F-EB71-DC85-70E758F981DE}"/>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A746F6CA-C60B-071F-2818-6C4BB396C70D}"/>
              </a:ext>
              <a:ext uri="{C183D7F6-B498-43B3-948B-1728B52AA6E4}">
                <adec:decorative xmlns:adec="http://schemas.microsoft.com/office/drawing/2017/decorative" val="1"/>
              </a:ext>
            </a:extLst>
          </p:cNvPr>
          <p:cNvGraphicFramePr>
            <a:graphicFrameLocks noGrp="1"/>
          </p:cNvGraphicFramePr>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dirty="0">
                          <a:solidFill>
                            <a:schemeClr val="bg1"/>
                          </a:solidFill>
                          <a:latin typeface="Segoe Sans Display"/>
                          <a:cs typeface="Segoe Sans Display"/>
                        </a:rPr>
                        <a:t>01</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0">
                          <a:solidFill>
                            <a:srgbClr val="000000"/>
                          </a:solidFill>
                          <a:latin typeface="Segoe Sans Display" pitchFamily="2" charset="0"/>
                          <a:ea typeface="DM Sans 14pt ExtraLight"/>
                          <a:cs typeface="Segoe Sans Display" pitchFamily="2" charset="0"/>
                          <a:sym typeface="DM Sans ExtraLight"/>
                        </a:rPr>
                        <a:t>Recruitment </a:t>
                      </a:r>
                      <a:r>
                        <a:rPr lang="en-GB" sz="1200" b="0" i="0" kern="0">
                          <a:solidFill>
                            <a:srgbClr val="000000"/>
                          </a:solidFill>
                          <a:latin typeface="Segoe Sans Display" pitchFamily="2" charset="0"/>
                          <a:ea typeface="DM Sans 14pt ExtraLight"/>
                          <a:cs typeface="Segoe Sans Display" pitchFamily="2" charset="0"/>
                          <a:sym typeface="DM Sans ExtraLight"/>
                        </a:rPr>
                        <a:t>Assistant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dirty="0">
                          <a:solidFill>
                            <a:schemeClr val="bg1"/>
                          </a:solidFill>
                          <a:latin typeface="Segoe Sans Display"/>
                          <a:cs typeface="Segoe Sans Display"/>
                        </a:rPr>
                        <a:t>02</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defTabSz="1218712">
                        <a:buClr>
                          <a:srgbClr val="000000"/>
                        </a:buClr>
                      </a:pPr>
                      <a:r>
                        <a:rPr lang="en-GB" sz="1200" b="0" i="0" kern="0">
                          <a:solidFill>
                            <a:srgbClr val="000000"/>
                          </a:solidFill>
                          <a:latin typeface="Segoe Sans Display" pitchFamily="2" charset="0"/>
                          <a:ea typeface="DM Sans 14pt ExtraLight"/>
                          <a:cs typeface="Segoe Sans Display" pitchFamily="2" charset="0"/>
                          <a:sym typeface="DM Sans ExtraLight"/>
                        </a:rPr>
                        <a:t>Timesheet Reconciliation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dirty="0">
                          <a:solidFill>
                            <a:schemeClr val="bg1"/>
                          </a:solidFill>
                          <a:latin typeface="Segoe Sans Display"/>
                          <a:cs typeface="Segoe Sans Display"/>
                        </a:rPr>
                        <a:t>03</a:t>
                      </a:r>
                      <a:endParaRPr lang="en-IN" sz="1200" b="0" i="0" dirty="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defTabSz="1218712">
                        <a:buClr>
                          <a:srgbClr val="000000"/>
                        </a:buClr>
                      </a:pPr>
                      <a:r>
                        <a:rPr lang="en-GB" sz="1200" b="0" i="0" kern="0">
                          <a:solidFill>
                            <a:srgbClr val="000000"/>
                          </a:solidFill>
                          <a:latin typeface="Segoe Sans Display" pitchFamily="2" charset="0"/>
                          <a:ea typeface="DM Sans 14pt ExtraLight"/>
                          <a:cs typeface="Segoe Sans Display" pitchFamily="2" charset="0"/>
                          <a:sym typeface="DM Sans ExtraLight"/>
                        </a:rPr>
                        <a:t>Leave-of-Absence Compliance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dirty="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defTabSz="1218712">
                        <a:buClr>
                          <a:srgbClr val="000000"/>
                        </a:buClr>
                      </a:pPr>
                      <a:r>
                        <a:rPr lang="en-US" sz="1200" b="0" i="0" kern="0">
                          <a:solidFill>
                            <a:srgbClr val="000000"/>
                          </a:solidFill>
                          <a:latin typeface="Segoe Sans Display" pitchFamily="2" charset="0"/>
                          <a:ea typeface="DM Sans 14pt ExtraLight"/>
                          <a:cs typeface="Segoe Sans Display" pitchFamily="2" charset="0"/>
                          <a:sym typeface="DM Sans ExtraLight"/>
                        </a:rPr>
                        <a:t>Smart Learning Agent</a:t>
                      </a:r>
                      <a:endParaRPr lang="en-GB" sz="1200" b="0" i="0" kern="0">
                        <a:solidFill>
                          <a:srgbClr val="000000"/>
                        </a:solidFill>
                        <a:latin typeface="Segoe Sans Display" pitchFamily="2" charset="0"/>
                        <a:ea typeface="DM Sans 14pt ExtraLight"/>
                        <a:cs typeface="Segoe Sans Display" pitchFamily="2" charset="0"/>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dirty="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defTabSz="1218712">
                        <a:buClr>
                          <a:srgbClr val="000000"/>
                        </a:buClr>
                      </a:pPr>
                      <a:r>
                        <a:rPr lang="en-GB" sz="1200" b="0" i="0" kern="0">
                          <a:solidFill>
                            <a:srgbClr val="000000"/>
                          </a:solidFill>
                          <a:latin typeface="Segoe Sans Display" pitchFamily="2" charset="0"/>
                          <a:ea typeface="DM Sans 14pt ExtraLight"/>
                          <a:cs typeface="Segoe Sans Display" pitchFamily="2" charset="0"/>
                          <a:sym typeface="DM Sans ExtraLight"/>
                        </a:rPr>
                        <a:t>Smart Onboarding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8" name="Oval 7">
            <a:extLst>
              <a:ext uri="{FF2B5EF4-FFF2-40B4-BE49-F238E27FC236}">
                <a16:creationId xmlns:a16="http://schemas.microsoft.com/office/drawing/2014/main" id="{9A4BEF6E-8D1B-1D5F-9B11-46D442C0A296}"/>
              </a:ext>
              <a:ext uri="{C183D7F6-B498-43B3-948B-1728B52AA6E4}">
                <adec:decorative xmlns:adec="http://schemas.microsoft.com/office/drawing/2017/decorative" val="1"/>
              </a:ext>
            </a:extLst>
          </p:cNvPr>
          <p:cNvSpPr/>
          <p:nvPr/>
        </p:nvSpPr>
        <p:spPr bwMode="auto">
          <a:xfrm>
            <a:off x="1984186" y="3108406"/>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9" name="Oval 8">
            <a:extLst>
              <a:ext uri="{FF2B5EF4-FFF2-40B4-BE49-F238E27FC236}">
                <a16:creationId xmlns:a16="http://schemas.microsoft.com/office/drawing/2014/main" id="{8E51F5D2-0523-8F4C-A280-B28DF16E3D1A}"/>
              </a:ext>
              <a:ext uri="{C183D7F6-B498-43B3-948B-1728B52AA6E4}">
                <adec:decorative xmlns:adec="http://schemas.microsoft.com/office/drawing/2017/decorative" val="1"/>
              </a:ext>
            </a:extLst>
          </p:cNvPr>
          <p:cNvSpPr/>
          <p:nvPr/>
        </p:nvSpPr>
        <p:spPr bwMode="auto">
          <a:xfrm>
            <a:off x="2949937" y="3126695"/>
            <a:ext cx="313854" cy="313854"/>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10" name="Oval 9">
            <a:extLst>
              <a:ext uri="{FF2B5EF4-FFF2-40B4-BE49-F238E27FC236}">
                <a16:creationId xmlns:a16="http://schemas.microsoft.com/office/drawing/2014/main" id="{FA90AB1E-2683-35BE-A27C-EE6BD209E66E}"/>
              </a:ext>
              <a:ext uri="{C183D7F6-B498-43B3-948B-1728B52AA6E4}">
                <adec:decorative xmlns:adec="http://schemas.microsoft.com/office/drawing/2017/decorative" val="1"/>
              </a:ext>
            </a:extLst>
          </p:cNvPr>
          <p:cNvSpPr/>
          <p:nvPr/>
        </p:nvSpPr>
        <p:spPr bwMode="auto">
          <a:xfrm>
            <a:off x="2949937" y="2029536"/>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11" name="Oval 10">
            <a:extLst>
              <a:ext uri="{FF2B5EF4-FFF2-40B4-BE49-F238E27FC236}">
                <a16:creationId xmlns:a16="http://schemas.microsoft.com/office/drawing/2014/main" id="{65844ED5-3AB8-91DF-7B32-D417BD8D5D03}"/>
              </a:ext>
              <a:ext uri="{C183D7F6-B498-43B3-948B-1728B52AA6E4}">
                <adec:decorative xmlns:adec="http://schemas.microsoft.com/office/drawing/2017/decorative" val="1"/>
              </a:ext>
            </a:extLst>
          </p:cNvPr>
          <p:cNvSpPr/>
          <p:nvPr/>
        </p:nvSpPr>
        <p:spPr bwMode="auto">
          <a:xfrm>
            <a:off x="1670895" y="3108406"/>
            <a:ext cx="313854" cy="313854"/>
          </a:xfrm>
          <a:prstGeom prst="ellipse">
            <a:avLst/>
          </a:prstGeom>
          <a:solidFill>
            <a:srgbClr val="005A9F"/>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12" name="Oval 11">
            <a:extLst>
              <a:ext uri="{FF2B5EF4-FFF2-40B4-BE49-F238E27FC236}">
                <a16:creationId xmlns:a16="http://schemas.microsoft.com/office/drawing/2014/main" id="{298F3322-6052-DBF7-9043-5D4578D0D855}"/>
              </a:ext>
              <a:ext uri="{C183D7F6-B498-43B3-948B-1728B52AA6E4}">
                <adec:decorative xmlns:adec="http://schemas.microsoft.com/office/drawing/2017/decorative" val="1"/>
              </a:ext>
            </a:extLst>
          </p:cNvPr>
          <p:cNvSpPr/>
          <p:nvPr/>
        </p:nvSpPr>
        <p:spPr bwMode="auto">
          <a:xfrm>
            <a:off x="1552906" y="5114799"/>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Tree>
    <p:extLst>
      <p:ext uri="{BB962C8B-B14F-4D97-AF65-F5344CB8AC3E}">
        <p14:creationId xmlns:p14="http://schemas.microsoft.com/office/powerpoint/2010/main" val="132685753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C8FF1-9A6A-188E-025C-BC5793B45DCA}"/>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B5A6AE64-2114-F57A-EFCF-3D270E960BA3}"/>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4DC3B661-58CB-815D-F4F7-F49ABDD1BF27}"/>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Talent acquisition specialists</a:t>
            </a:r>
          </a:p>
        </p:txBody>
      </p:sp>
      <p:sp>
        <p:nvSpPr>
          <p:cNvPr id="42" name="Google Shape;516;p32">
            <a:extLst>
              <a:ext uri="{FF2B5EF4-FFF2-40B4-BE49-F238E27FC236}">
                <a16:creationId xmlns:a16="http://schemas.microsoft.com/office/drawing/2014/main" id="{1E8B8F5F-21C4-FA5D-7CD2-F3A22E699542}"/>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Recruitment teams</a:t>
            </a:r>
          </a:p>
        </p:txBody>
      </p:sp>
      <p:sp>
        <p:nvSpPr>
          <p:cNvPr id="46" name="Google Shape;516;p32">
            <a:extLst>
              <a:ext uri="{FF2B5EF4-FFF2-40B4-BE49-F238E27FC236}">
                <a16:creationId xmlns:a16="http://schemas.microsoft.com/office/drawing/2014/main" id="{292B79D9-1543-EB4F-7875-C673AFF50AF8}"/>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Hiring managers</a:t>
            </a:r>
          </a:p>
        </p:txBody>
      </p:sp>
      <p:sp>
        <p:nvSpPr>
          <p:cNvPr id="12" name="Google Shape;498;p32">
            <a:extLst>
              <a:ext uri="{FF2B5EF4-FFF2-40B4-BE49-F238E27FC236}">
                <a16:creationId xmlns:a16="http://schemas.microsoft.com/office/drawing/2014/main" id="{975CF28E-B6DF-F4D1-EAED-13BDAC352B38}"/>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Candidate sourcing is manual, fragmented, inconsistent, and has outdated matching criteria</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40789F4B-C38B-7A5F-DF3B-03AB2FAEB746}"/>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DFA0EF82-EF13-7EE6-844F-C7F8CD9544A7}"/>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Scanning candidate profiles across multiple platforms is time-consuming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Uneven candidate quality and delayed decisions due to human judgement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Disparate systems and outdated criteria create a bottleneck in building a robust candidate pipeline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Hiring relies on inbound applications instead of proactive sourcing and historical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Manual screening introduces bias, and job descriptions aren’t optimized based on actual candidate availability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No structured approach exists to anticipate renege risk, making workforce planning and backfilling reactive rather than proactive</a:t>
            </a:r>
            <a:endParaRPr kumimoji="0" lang="en-GB"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2E5784CA-B03D-F132-392C-BC09305411E2}"/>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AF452F97-A22F-BBF1-0DDC-E5408ACC9E51}"/>
              </a:ext>
              <a:ext uri="{C183D7F6-B498-43B3-948B-1728B52AA6E4}">
                <adec:decorative xmlns:adec="http://schemas.microsoft.com/office/drawing/2017/decorative" val="1"/>
              </a:ext>
            </a:extLst>
          </p:cNvPr>
          <p:cNvSpPr/>
          <p:nvPr/>
        </p:nvSpPr>
        <p:spPr>
          <a:xfrm>
            <a:off x="6248885" y="2233080"/>
            <a:ext cx="2066440" cy="6612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Evaluates job requirements, organization details, and         predefined criteria</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53B518B6-8C7F-03AA-4725-8D4FB296DC39}"/>
              </a:ext>
              <a:ext uri="{C183D7F6-B498-43B3-948B-1728B52AA6E4}">
                <adec:decorative xmlns:adec="http://schemas.microsoft.com/office/drawing/2017/decorative" val="1"/>
              </a:ext>
            </a:extLst>
          </p:cNvPr>
          <p:cNvSpPr/>
          <p:nvPr/>
        </p:nvSpPr>
        <p:spPr>
          <a:xfrm>
            <a:off x="6215591" y="3767053"/>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Generates a candidate pipeline based on qualifications, experience, and predicted interest.</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37251FB5-1433-27F0-C673-4CA479119F4F}"/>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11A9CC86-381D-F7D8-CBA2-2AADBBD3832D}"/>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FE973106-F9C0-0E8D-64D8-B0F5603BE60C}"/>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7C233165-CC14-7665-809A-997FD7287F61}"/>
              </a:ext>
              <a:ext uri="{C183D7F6-B498-43B3-948B-1728B52AA6E4}">
                <adec:decorative xmlns:adec="http://schemas.microsoft.com/office/drawing/2017/decorative" val="1"/>
              </a:ext>
            </a:extLst>
          </p:cNvPr>
          <p:cNvSpPr/>
          <p:nvPr/>
        </p:nvSpPr>
        <p:spPr>
          <a:xfrm>
            <a:off x="6215591" y="2989925"/>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Searches internal databases and external job platforms to uncover             top talent</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31936CD0-8EF0-E8B1-ACB9-25737A9F8F46}"/>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31" name="Google Shape;163;p22">
            <a:extLst>
              <a:ext uri="{FF2B5EF4-FFF2-40B4-BE49-F238E27FC236}">
                <a16:creationId xmlns:a16="http://schemas.microsoft.com/office/drawing/2014/main" id="{CF3428F5-4630-1D2E-70D8-EAD683294701}"/>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Recruitment Assistant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36" name="TextBox 35">
            <a:extLst>
              <a:ext uri="{FF2B5EF4-FFF2-40B4-BE49-F238E27FC236}">
                <a16:creationId xmlns:a16="http://schemas.microsoft.com/office/drawing/2014/main" id="{DBFDF56F-107F-24AE-4F7A-C143FA86BBF0}"/>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Identify and rank top candidates by analyzing job requirements, scanning talent databases, and refining search parameters based on recruiter feedback</a:t>
            </a:r>
          </a:p>
        </p:txBody>
      </p:sp>
      <p:sp>
        <p:nvSpPr>
          <p:cNvPr id="37" name="Google Shape;498;p32">
            <a:extLst>
              <a:ext uri="{FF2B5EF4-FFF2-40B4-BE49-F238E27FC236}">
                <a16:creationId xmlns:a16="http://schemas.microsoft.com/office/drawing/2014/main" id="{AA24330F-5A8C-2E50-70C9-1538136A4C8C}"/>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68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680"/>
              </a:lnSpc>
              <a:spcBef>
                <a:spcPct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AI-Agent sources top candidates by analyzing job requirements, scouring both internal and external talent pools, intelligently ranking candidates, and refining its search based on real recruiter feedback</a:t>
            </a:r>
            <a:endParaRPr kumimoji="0" lang="en-GB" sz="12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DEC4351D-AF4C-FBFF-A87D-CFB5E6DCCBA4}"/>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9A22E06A-5598-EE1D-F27B-3D04147939C3}"/>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Time-To-Fill Positions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Drastically reduces time-to-hire by automating candidate discovery and screening</a:t>
            </a:r>
          </a:p>
        </p:txBody>
      </p:sp>
      <p:sp>
        <p:nvSpPr>
          <p:cNvPr id="48" name="Arrow: Up 56">
            <a:extLst>
              <a:ext uri="{FF2B5EF4-FFF2-40B4-BE49-F238E27FC236}">
                <a16:creationId xmlns:a16="http://schemas.microsoft.com/office/drawing/2014/main" id="{067E362C-AD9B-C314-F60D-93EAF9A67C26}"/>
              </a:ext>
              <a:ext uri="{C183D7F6-B498-43B3-948B-1728B52AA6E4}">
                <adec:decorative xmlns:adec="http://schemas.microsoft.com/office/drawing/2017/decorative" val="1"/>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358B47CC-7CCA-A15E-A10D-AF804764EC26}"/>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Matching Accuracy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Improves candidate matching accuracy, leading to better hires and lower turnover</a:t>
            </a:r>
          </a:p>
        </p:txBody>
      </p:sp>
      <p:sp>
        <p:nvSpPr>
          <p:cNvPr id="50" name="Arrow: Up 56">
            <a:extLst>
              <a:ext uri="{FF2B5EF4-FFF2-40B4-BE49-F238E27FC236}">
                <a16:creationId xmlns:a16="http://schemas.microsoft.com/office/drawing/2014/main" id="{7E692643-C794-C00E-B485-420807FF8141}"/>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3B2E3906-9DC6-85FC-7B37-CEFA9060D5DE}"/>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Frees up recruiters from manual tasks, allowing them to focus on strategic decisions</a:t>
            </a:r>
          </a:p>
        </p:txBody>
      </p:sp>
      <p:sp>
        <p:nvSpPr>
          <p:cNvPr id="52" name="Arrow: Up 56">
            <a:extLst>
              <a:ext uri="{FF2B5EF4-FFF2-40B4-BE49-F238E27FC236}">
                <a16:creationId xmlns:a16="http://schemas.microsoft.com/office/drawing/2014/main" id="{B4F54A31-7404-622C-3425-D6F33DC1133C}"/>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52ED32DC-AFB9-5A71-9180-98A84909C221}"/>
              </a:ext>
              <a:ext uri="{C183D7F6-B498-43B3-948B-1728B52AA6E4}">
                <adec:decorative xmlns:adec="http://schemas.microsoft.com/office/drawing/2017/decorative" val="1"/>
              </a:ext>
            </a:extLst>
          </p:cNvPr>
          <p:cNvSpPr/>
          <p:nvPr/>
        </p:nvSpPr>
        <p:spPr>
          <a:xfrm>
            <a:off x="6215591" y="4598719"/>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Predict renege probability based on historical data and                 engagement patterns.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6" name="Google Shape;523;p32">
            <a:extLst>
              <a:ext uri="{FF2B5EF4-FFF2-40B4-BE49-F238E27FC236}">
                <a16:creationId xmlns:a16="http://schemas.microsoft.com/office/drawing/2014/main" id="{15ABC20C-A9D1-25C9-9026-B99A2256AE93}"/>
              </a:ext>
              <a:ext uri="{C183D7F6-B498-43B3-948B-1728B52AA6E4}">
                <adec:decorative xmlns:adec="http://schemas.microsoft.com/office/drawing/2017/decorative" val="1"/>
              </a:ext>
            </a:extLst>
          </p:cNvPr>
          <p:cNvSpPr/>
          <p:nvPr/>
        </p:nvSpPr>
        <p:spPr>
          <a:xfrm>
            <a:off x="6215591" y="5436117"/>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Automate candidate communication with interview reminders and        follow-ups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367094302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21C3A-A187-1B07-DC9E-4F72984B1B8C}"/>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C42F37BB-627F-8F01-D03E-0FBE9DC36B99}"/>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pic>
        <p:nvPicPr>
          <p:cNvPr id="233" name="Graphic 232">
            <a:extLst>
              <a:ext uri="{FF2B5EF4-FFF2-40B4-BE49-F238E27FC236}">
                <a16:creationId xmlns:a16="http://schemas.microsoft.com/office/drawing/2014/main" id="{7B5691C3-7FA2-6098-BBD4-FFE25351DDB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17322"/>
            <a:ext cx="6858000" cy="1371600"/>
          </a:xfrm>
          <a:prstGeom prst="rect">
            <a:avLst/>
          </a:prstGeom>
        </p:spPr>
      </p:pic>
      <p:sp>
        <p:nvSpPr>
          <p:cNvPr id="38" name="Rounded Rectangle 37">
            <a:extLst>
              <a:ext uri="{FF2B5EF4-FFF2-40B4-BE49-F238E27FC236}">
                <a16:creationId xmlns:a16="http://schemas.microsoft.com/office/drawing/2014/main" id="{7C6411BE-EFD3-52E4-D4CB-A3433FAD399E}"/>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0A342F66-017F-38ED-3677-CCBFBDD2F643}"/>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C342ACCB-5AC3-EC71-08AD-3C6427569684}"/>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2FF0570B-6D75-289A-0401-9241FEBE799B}"/>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70D090AD-44DC-B486-3FD1-54B9C92F9EF3}"/>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9C8FDA81-99E2-794F-8182-B33B9D290B44}"/>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CCBCB9B1-8F6A-1D7A-488D-9BA008C70ACA}"/>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07EC08E5-4960-7690-8C86-C790176DEE4C}"/>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E8BFE86F-3A92-4013-E532-066175292AC1}"/>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0D0CB384-216F-EF78-FFE2-447C30F89C3D}"/>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244B9B6C-3BCC-ADE0-DEA4-84C1F0188DCA}"/>
              </a:ext>
              <a:ext uri="{C183D7F6-B498-43B3-948B-1728B52AA6E4}">
                <adec:decorative xmlns:adec="http://schemas.microsoft.com/office/drawing/2017/decorative" val="1"/>
              </a:ext>
            </a:extLst>
          </p:cNvPr>
          <p:cNvSpPr/>
          <p:nvPr/>
        </p:nvSpPr>
        <p:spPr>
          <a:xfrm>
            <a:off x="707186" y="1629871"/>
            <a:ext cx="3693840" cy="360738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integration with job platforms (e.g. LinkedIn, ATS, HRIS, and job platforms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candidate data protection with secure storage and processing of PII</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Non-complex unstructured data – recruiter feedback, external job platforms sources, screening test results (text)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Structured data – employee databases, job requirements, ATS records, screening test results</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10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Job requirements, like role, skills, experience, location, and predefined hiring criteria (PDF, DOC, HTML)</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Talent sources, like Internal employee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Recruit feedback, such as inputs on candidate matches to refine future searches (CSV, JSON)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Candidate profiles/resumes (PDF, DOCX, LinkedIn APIs)</a:t>
            </a:r>
          </a:p>
        </p:txBody>
      </p:sp>
      <p:sp>
        <p:nvSpPr>
          <p:cNvPr id="94" name="TextBox 93">
            <a:extLst>
              <a:ext uri="{FF2B5EF4-FFF2-40B4-BE49-F238E27FC236}">
                <a16:creationId xmlns:a16="http://schemas.microsoft.com/office/drawing/2014/main" id="{DC2EC74B-D466-934C-8785-95E789AFA26C}"/>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BCCD6E97-7EDA-A2B3-CDA1-6075AA0E2F7C}"/>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7EDB2D91-8234-1E66-942E-2E96F06F3B98}"/>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CFCCC413-F234-15BC-19D7-F55F814DF692}"/>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665C8F5C-1CCE-2092-C137-61DDAEFE8D9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320B659-2B69-A88E-BC57-18011B55FBE2}"/>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920A883C-A2E9-B652-E513-F583DDC1BEF8}"/>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758C2296-01B3-9FA2-E058-6909C4D2725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30C8BD75-5D20-A34B-9A58-AE846BA7B7F3}"/>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80AA5583-D809-95EF-7622-908DE7BE3E67}"/>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182F9E40-0A38-AA7A-2985-9FF9B67C415D}"/>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E4A4435B-32B1-90E1-493C-DAB9386964BA}"/>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82E77C67-8AB9-A8A2-5B6B-82509C11CF75}"/>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BB17DA77-57A8-3421-0DE4-473A22CDE561}"/>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004A1CD2-A974-1CF0-59C2-7A88F35C73D7}"/>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9255E430-1889-D42B-D60F-787631675CFB}"/>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1502F2B7-09AB-FEBA-F73B-5837D49CA6A4}"/>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C0DB9EAC-EDA1-076E-7090-C476BA54092A}"/>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410453A7-073E-1AD6-5409-148EEAA14557}"/>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85A25E83-7454-90BF-FF96-F556C0BC1BD2}"/>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4FEAD8E7-857A-C273-E2FF-6CF48BD215B1}"/>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EBBF901C-7488-43BE-6962-242B0BB752FA}"/>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B773417C-1CE2-59CB-8DEB-708523F51FD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7AF9C92A-90C9-C0CB-F110-A377F51B8598}"/>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ECE2C042-1F48-0797-7892-B11B64CAC5D1}"/>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9FC6F740-31D4-CCBE-3139-009283295AB0}"/>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A34FE3C6-CD73-5FDA-4424-E32F8781588C}"/>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38751DE3-8E3A-4CA6-C026-E5D0C827CB7A}"/>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4E84C6A2-4159-12C5-9979-4270A165C8AD}"/>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6" name="Google Shape;163;p22">
            <a:extLst>
              <a:ext uri="{FF2B5EF4-FFF2-40B4-BE49-F238E27FC236}">
                <a16:creationId xmlns:a16="http://schemas.microsoft.com/office/drawing/2014/main" id="{2B4C7049-EBDB-B2E0-8817-286B0704BEB1}"/>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Recruitment Assistant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endParaRPr>
          </a:p>
        </p:txBody>
      </p:sp>
      <p:sp>
        <p:nvSpPr>
          <p:cNvPr id="9" name="TextBox 8">
            <a:extLst>
              <a:ext uri="{FF2B5EF4-FFF2-40B4-BE49-F238E27FC236}">
                <a16:creationId xmlns:a16="http://schemas.microsoft.com/office/drawing/2014/main" id="{E4886A30-E929-5AA0-648C-D6C9CB887D22}"/>
              </a:ext>
            </a:extLst>
          </p:cNvPr>
          <p:cNvSpPr txBox="1"/>
          <p:nvPr/>
        </p:nvSpPr>
        <p:spPr>
          <a:xfrm>
            <a:off x="695994" y="1098881"/>
            <a:ext cx="11229707"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Identify and rank top candidates by analyzing job requirements, scanning talent databases, and refining search parameters based on recruiter feedback</a:t>
            </a:r>
          </a:p>
        </p:txBody>
      </p:sp>
      <p:sp>
        <p:nvSpPr>
          <p:cNvPr id="173" name="TextBox 172">
            <a:extLst>
              <a:ext uri="{FF2B5EF4-FFF2-40B4-BE49-F238E27FC236}">
                <a16:creationId xmlns:a16="http://schemas.microsoft.com/office/drawing/2014/main" id="{9CFBDEE3-D27D-0431-4854-247FF1C72757}"/>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4FF4EFA3-B98C-78E0-61C8-207A7CF940C6}"/>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8440496C-A5A5-4627-DBBB-1522F0E1F8EB}"/>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45491130-2458-6E9D-F26C-EF168801DC2D}"/>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A0A7F416-EBF0-59E3-A6F2-67D84A35192D}"/>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F788323D-FB06-4CB5-C26D-645EFF0BD1AB}"/>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5AF316F3-3838-85C2-2085-FDE00E57580E}"/>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A433B2D7-EA83-95C5-C9C4-E444D7C0E129}"/>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10843B85-292A-88F8-CD55-736A1A695C40}"/>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6B765884-D324-96FC-D4D4-2BF18172ADD5}"/>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AD10189B-96A8-AA64-06DD-B21E08A8E16B}"/>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31FC0A23-C66B-1AF6-01B5-BC910B8C5749}"/>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C41464D3-0C69-6E7B-6FCF-1E03E8A6A60D}"/>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AA8DE23A-F4F7-F9B9-3507-CEFA3945DD01}"/>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HR Recruitment Team, HR Hiring Manager, Talent Acquisition Specialists</a:t>
            </a:r>
          </a:p>
        </p:txBody>
      </p:sp>
      <p:pic>
        <p:nvPicPr>
          <p:cNvPr id="4" name="Graphic 3">
            <a:extLst>
              <a:ext uri="{FF2B5EF4-FFF2-40B4-BE49-F238E27FC236}">
                <a16:creationId xmlns:a16="http://schemas.microsoft.com/office/drawing/2014/main" id="{0C5CBB96-6279-E9C5-A80A-30FB7E07D18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58179" y="1761689"/>
            <a:ext cx="154417" cy="134099"/>
          </a:xfrm>
          <a:prstGeom prst="rect">
            <a:avLst/>
          </a:prstGeom>
        </p:spPr>
      </p:pic>
      <p:sp>
        <p:nvSpPr>
          <p:cNvPr id="21" name="Rounded Rectangle 19">
            <a:extLst>
              <a:ext uri="{FF2B5EF4-FFF2-40B4-BE49-F238E27FC236}">
                <a16:creationId xmlns:a16="http://schemas.microsoft.com/office/drawing/2014/main" id="{764DC70B-A528-0830-0699-423916607F3D}"/>
              </a:ext>
              <a:ext uri="{C183D7F6-B498-43B3-948B-1728B52AA6E4}">
                <adec:decorative xmlns:adec="http://schemas.microsoft.com/office/drawing/2017/decorative" val="1"/>
              </a:ext>
            </a:extLst>
          </p:cNvPr>
          <p:cNvSpPr/>
          <p:nvPr/>
        </p:nvSpPr>
        <p:spPr>
          <a:xfrm>
            <a:off x="695993" y="5307992"/>
            <a:ext cx="3705033" cy="486952"/>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2B53FD75-92A8-D10D-9CC5-4BCD6D6A6788}"/>
              </a:ext>
              <a:ext uri="{C183D7F6-B498-43B3-948B-1728B52AA6E4}">
                <adec:decorative xmlns:adec="http://schemas.microsoft.com/office/drawing/2017/decorative" val="1"/>
              </a:ext>
            </a:extLst>
          </p:cNvPr>
          <p:cNvSpPr txBox="1"/>
          <p:nvPr/>
        </p:nvSpPr>
        <p:spPr>
          <a:xfrm>
            <a:off x="740798" y="534817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2678F054-5CDA-6D7E-63B5-0031016B0AB6}"/>
              </a:ext>
              <a:ext uri="{C183D7F6-B498-43B3-948B-1728B52AA6E4}">
                <adec:decorative xmlns:adec="http://schemas.microsoft.com/office/drawing/2017/decorative" val="1"/>
              </a:ext>
            </a:extLst>
          </p:cNvPr>
          <p:cNvSpPr txBox="1"/>
          <p:nvPr/>
        </p:nvSpPr>
        <p:spPr>
          <a:xfrm>
            <a:off x="2076802" y="5379029"/>
            <a:ext cx="2298101" cy="361574"/>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Behavioral Nudges and Adoption Enhancement Agent</a:t>
            </a:r>
          </a:p>
        </p:txBody>
      </p:sp>
      <p:sp>
        <p:nvSpPr>
          <p:cNvPr id="35" name="Rounded Rectangle 19">
            <a:extLst>
              <a:ext uri="{FF2B5EF4-FFF2-40B4-BE49-F238E27FC236}">
                <a16:creationId xmlns:a16="http://schemas.microsoft.com/office/drawing/2014/main" id="{A8C3988B-895F-6FC3-5A71-D240D3AD3DDA}"/>
              </a:ext>
              <a:ext uri="{C183D7F6-B498-43B3-948B-1728B52AA6E4}">
                <adec:decorative xmlns:adec="http://schemas.microsoft.com/office/drawing/2017/decorative" val="1"/>
              </a:ext>
            </a:extLst>
          </p:cNvPr>
          <p:cNvSpPr/>
          <p:nvPr/>
        </p:nvSpPr>
        <p:spPr>
          <a:xfrm>
            <a:off x="695993" y="5849787"/>
            <a:ext cx="3705033" cy="66194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ATS, HRIS, and external job platforms for structured and unstructured candidate data access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talent acquisition workflows including job-matching logic, candidate scoring, and recruiter feedback incorporation</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45" name="Rounded Rectangle 44">
            <a:extLst>
              <a:ext uri="{FF2B5EF4-FFF2-40B4-BE49-F238E27FC236}">
                <a16:creationId xmlns:a16="http://schemas.microsoft.com/office/drawing/2014/main" id="{1CDDAE32-1ABB-6762-5A38-05CC1ACEC21C}"/>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93EB71DB-2394-2DB9-D368-DDF21D59384F}"/>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657A8FF2-26F2-25A4-3B1B-055B4FE71EBA}"/>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5ED1BA05-0DD9-2B64-6498-BB455EF43BB3}"/>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Skill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Identify right candidate according to Job Description)</a:t>
            </a:r>
          </a:p>
        </p:txBody>
      </p:sp>
      <p:sp>
        <p:nvSpPr>
          <p:cNvPr id="51" name="Rounded Rectangle 50">
            <a:extLst>
              <a:ext uri="{FF2B5EF4-FFF2-40B4-BE49-F238E27FC236}">
                <a16:creationId xmlns:a16="http://schemas.microsoft.com/office/drawing/2014/main" id="{4EE6D487-4AA9-8BEA-DEF7-47042AC055FC}"/>
              </a:ext>
              <a:ext uri="{C183D7F6-B498-43B3-948B-1728B52AA6E4}">
                <adec:decorative xmlns:adec="http://schemas.microsoft.com/office/drawing/2017/decorative" val="1"/>
              </a:ext>
            </a:extLst>
          </p:cNvPr>
          <p:cNvSpPr/>
          <p:nvPr/>
        </p:nvSpPr>
        <p:spPr>
          <a:xfrm>
            <a:off x="9528192" y="4392043"/>
            <a:ext cx="1439290" cy="34695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Candidate Ranker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(Candidate ranking based on skill scale logic)</a:t>
            </a:r>
          </a:p>
        </p:txBody>
      </p:sp>
      <p:sp>
        <p:nvSpPr>
          <p:cNvPr id="52" name="Rounded Rectangle 51">
            <a:extLst>
              <a:ext uri="{FF2B5EF4-FFF2-40B4-BE49-F238E27FC236}">
                <a16:creationId xmlns:a16="http://schemas.microsoft.com/office/drawing/2014/main" id="{AD8847E8-8D0A-D74B-0D89-F4CBE87202CA}"/>
              </a:ext>
              <a:ext uri="{C183D7F6-B498-43B3-948B-1728B52AA6E4}">
                <adec:decorative xmlns:adec="http://schemas.microsoft.com/office/drawing/2017/decorative" val="1"/>
              </a:ext>
            </a:extLst>
          </p:cNvPr>
          <p:cNvSpPr/>
          <p:nvPr/>
        </p:nvSpPr>
        <p:spPr>
          <a:xfrm>
            <a:off x="9528192" y="4786627"/>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(Email notification, interview scheduling, Follow-ups)</a:t>
            </a:r>
          </a:p>
        </p:txBody>
      </p:sp>
      <p:sp>
        <p:nvSpPr>
          <p:cNvPr id="53" name="Rounded Rectangle 52">
            <a:extLst>
              <a:ext uri="{FF2B5EF4-FFF2-40B4-BE49-F238E27FC236}">
                <a16:creationId xmlns:a16="http://schemas.microsoft.com/office/drawing/2014/main" id="{1732CD1E-F94C-2932-889F-765C68D56CB1}"/>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4C3E48E1-730C-3C2B-508F-D1F6ACAF834A}"/>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7FF3A190-E50D-7DE0-A8CA-3144CE510DBC}"/>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6" name="Rounded Rectangle 55">
            <a:extLst>
              <a:ext uri="{FF2B5EF4-FFF2-40B4-BE49-F238E27FC236}">
                <a16:creationId xmlns:a16="http://schemas.microsoft.com/office/drawing/2014/main" id="{18C32DA4-A59D-CB6F-8F20-F53F2C505C13}"/>
              </a:ext>
              <a:ext uri="{C183D7F6-B498-43B3-948B-1728B52AA6E4}">
                <adec:decorative xmlns:adec="http://schemas.microsoft.com/office/drawing/2017/decorative" val="1"/>
              </a:ext>
            </a:extLst>
          </p:cNvPr>
          <p:cNvSpPr/>
          <p:nvPr/>
        </p:nvSpPr>
        <p:spPr>
          <a:xfrm>
            <a:off x="9528192" y="5158279"/>
            <a:ext cx="1439290" cy="394033"/>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Logic Refinement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(Skill matching parameters adjusted based on feedback &amp; update to Orchestrator)</a:t>
            </a:r>
          </a:p>
        </p:txBody>
      </p:sp>
    </p:spTree>
    <p:extLst>
      <p:ext uri="{BB962C8B-B14F-4D97-AF65-F5344CB8AC3E}">
        <p14:creationId xmlns:p14="http://schemas.microsoft.com/office/powerpoint/2010/main" val="3577009331"/>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2378E-35DB-FF62-5670-D5BF818A2285}"/>
            </a:ext>
          </a:extLst>
        </p:cNvPr>
        <p:cNvGrpSpPr/>
        <p:nvPr/>
      </p:nvGrpSpPr>
      <p:grpSpPr>
        <a:xfrm>
          <a:off x="0" y="0"/>
          <a:ext cx="0" cy="0"/>
          <a:chOff x="0" y="0"/>
          <a:chExt cx="0" cy="0"/>
        </a:xfrm>
      </p:grpSpPr>
      <p:sp>
        <p:nvSpPr>
          <p:cNvPr id="11" name="Google Shape;498;p32">
            <a:extLst>
              <a:ext uri="{FF2B5EF4-FFF2-40B4-BE49-F238E27FC236}">
                <a16:creationId xmlns:a16="http://schemas.microsoft.com/office/drawing/2014/main" id="{C219F8C7-18EB-6839-3CCF-5B39F41F18A7}"/>
              </a:ext>
              <a:ext uri="{C183D7F6-B498-43B3-948B-1728B52AA6E4}">
                <adec:decorative xmlns:adec="http://schemas.microsoft.com/office/drawing/2017/decorative" val="1"/>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53" name="Google Shape;516;p32">
            <a:extLst>
              <a:ext uri="{FF2B5EF4-FFF2-40B4-BE49-F238E27FC236}">
                <a16:creationId xmlns:a16="http://schemas.microsoft.com/office/drawing/2014/main" id="{FED1C200-DA19-9BE9-A9F4-DEB36180C44C}"/>
              </a:ext>
              <a:ext uri="{C183D7F6-B498-43B3-948B-1728B52AA6E4}">
                <adec:decorative xmlns:adec="http://schemas.microsoft.com/office/drawing/2017/decorative" val="1"/>
              </a:ext>
            </a:extLst>
          </p:cNvPr>
          <p:cNvSpPr/>
          <p:nvPr/>
        </p:nvSpPr>
        <p:spPr>
          <a:xfrm>
            <a:off x="8682390" y="5505644"/>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Employees</a:t>
            </a:r>
          </a:p>
        </p:txBody>
      </p:sp>
      <p:sp>
        <p:nvSpPr>
          <p:cNvPr id="42" name="Google Shape;516;p32">
            <a:extLst>
              <a:ext uri="{FF2B5EF4-FFF2-40B4-BE49-F238E27FC236}">
                <a16:creationId xmlns:a16="http://schemas.microsoft.com/office/drawing/2014/main" id="{A9B7D6A3-AC46-A111-D39F-9B6874E0FC29}"/>
              </a:ext>
              <a:ext uri="{C183D7F6-B498-43B3-948B-1728B52AA6E4}">
                <adec:decorative xmlns:adec="http://schemas.microsoft.com/office/drawing/2017/decorative" val="1"/>
              </a:ext>
            </a:extLst>
          </p:cNvPr>
          <p:cNvSpPr/>
          <p:nvPr/>
        </p:nvSpPr>
        <p:spPr>
          <a:xfrm>
            <a:off x="8682390"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HR managers/team</a:t>
            </a:r>
          </a:p>
        </p:txBody>
      </p:sp>
      <p:sp>
        <p:nvSpPr>
          <p:cNvPr id="46" name="Google Shape;516;p32">
            <a:extLst>
              <a:ext uri="{FF2B5EF4-FFF2-40B4-BE49-F238E27FC236}">
                <a16:creationId xmlns:a16="http://schemas.microsoft.com/office/drawing/2014/main" id="{AC201C2F-274D-D3F2-F554-44692D777900}"/>
              </a:ext>
              <a:ext uri="{C183D7F6-B498-43B3-948B-1728B52AA6E4}">
                <adec:decorative xmlns:adec="http://schemas.microsoft.com/office/drawing/2017/decorative" val="1"/>
              </a:ext>
            </a:extLst>
          </p:cNvPr>
          <p:cNvSpPr/>
          <p:nvPr/>
        </p:nvSpPr>
        <p:spPr>
          <a:xfrm>
            <a:off x="10123065" y="4807002"/>
            <a:ext cx="1369774"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Medium"/>
              </a:rPr>
              <a:t>Team leads/managers</a:t>
            </a:r>
          </a:p>
        </p:txBody>
      </p:sp>
      <p:sp>
        <p:nvSpPr>
          <p:cNvPr id="12" name="Google Shape;498;p32">
            <a:extLst>
              <a:ext uri="{FF2B5EF4-FFF2-40B4-BE49-F238E27FC236}">
                <a16:creationId xmlns:a16="http://schemas.microsoft.com/office/drawing/2014/main" id="{1C0B78E3-188B-DE53-B741-6EB519D74E99}"/>
              </a:ext>
              <a:ext uri="{C183D7F6-B498-43B3-948B-1728B52AA6E4}">
                <adec:decorative xmlns:adec="http://schemas.microsoft.com/office/drawing/2017/decorative" val="1"/>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rPr>
              <a:t>Manual and fragmented onboarding processes lead to inefficiencies, delays, and inconsistent new hire experiences</a:t>
            </a:r>
            <a:endPar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DM Sans Light"/>
            </a:endParaRPr>
          </a:p>
        </p:txBody>
      </p:sp>
      <p:sp>
        <p:nvSpPr>
          <p:cNvPr id="14" name="Google Shape;523;p32">
            <a:extLst>
              <a:ext uri="{FF2B5EF4-FFF2-40B4-BE49-F238E27FC236}">
                <a16:creationId xmlns:a16="http://schemas.microsoft.com/office/drawing/2014/main" id="{FC4F5FE7-4872-9ADD-67B0-9B62D651B0B6}"/>
              </a:ext>
              <a:ext uri="{C183D7F6-B498-43B3-948B-1728B52AA6E4}">
                <adec:decorative xmlns:adec="http://schemas.microsoft.com/office/drawing/2017/decorative" val="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14CF2470-0C75-658B-5C7E-50E4E678873D}"/>
              </a:ext>
              <a:ext uri="{C183D7F6-B498-43B3-948B-1728B52AA6E4}">
                <adec:decorative xmlns:adec="http://schemas.microsoft.com/office/drawing/2017/decorative" val="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Candidate information is scattered across multiple systems, requiring manual intervention to track progress and configure onboarding steps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HR teams manually collect, validate, and follow up on documents, leading to inefficiencies and delays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Onboarding experiences lack role-specific recommendations, making it difficult to tailor training and introductions effectively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New hires rely on HR personnel for onboarding-related questions, slowing down response times and increasing dependency on human support </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DE"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03FB97D2-AF2D-DF79-F24A-C8C8946F04EB}"/>
              </a:ext>
              <a:ext uri="{C183D7F6-B498-43B3-948B-1728B52AA6E4}">
                <adec:decorative xmlns:adec="http://schemas.microsoft.com/office/drawing/2017/decorative" val="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68DC0162-A645-54BC-691C-7077E130D994}"/>
              </a:ext>
              <a:ext uri="{C183D7F6-B498-43B3-948B-1728B52AA6E4}">
                <adec:decorative xmlns:adec="http://schemas.microsoft.com/office/drawing/2017/decorative" val="1"/>
              </a:ext>
            </a:extLst>
          </p:cNvPr>
          <p:cNvSpPr/>
          <p:nvPr/>
        </p:nvSpPr>
        <p:spPr>
          <a:xfrm>
            <a:off x="6248885" y="2233080"/>
            <a:ext cx="2066440" cy="66120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Retrieves candidate details from HR systems to configure onboarding steps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0" name="Google Shape;523;p32">
            <a:extLst>
              <a:ext uri="{FF2B5EF4-FFF2-40B4-BE49-F238E27FC236}">
                <a16:creationId xmlns:a16="http://schemas.microsoft.com/office/drawing/2014/main" id="{3679FA18-8E2A-B501-30B9-5E79C823A26F}"/>
              </a:ext>
              <a:ext uri="{C183D7F6-B498-43B3-948B-1728B52AA6E4}">
                <adec:decorative xmlns:adec="http://schemas.microsoft.com/office/drawing/2017/decorative" val="1"/>
              </a:ext>
            </a:extLst>
          </p:cNvPr>
          <p:cNvSpPr/>
          <p:nvPr/>
        </p:nvSpPr>
        <p:spPr>
          <a:xfrm>
            <a:off x="6215591" y="3767053"/>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Provides real-time responses to candidate queries via chat or voice assistants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cxnSp>
        <p:nvCxnSpPr>
          <p:cNvPr id="34" name="Straight Connector 33">
            <a:extLst>
              <a:ext uri="{FF2B5EF4-FFF2-40B4-BE49-F238E27FC236}">
                <a16:creationId xmlns:a16="http://schemas.microsoft.com/office/drawing/2014/main" id="{A1A6B47E-A3D5-0958-F49B-A97E81B46357}"/>
              </a:ext>
              <a:ext uri="{C183D7F6-B498-43B3-948B-1728B52AA6E4}">
                <adec:decorative xmlns:adec="http://schemas.microsoft.com/office/drawing/2017/decorative" val="1"/>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18DD9ED-A118-6907-4046-A7BA48A2135A}"/>
              </a:ext>
              <a:ext uri="{C183D7F6-B498-43B3-948B-1728B52AA6E4}">
                <adec:decorative xmlns:adec="http://schemas.microsoft.com/office/drawing/2017/decorative" val="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Google Shape;498;p32">
            <a:extLst>
              <a:ext uri="{FF2B5EF4-FFF2-40B4-BE49-F238E27FC236}">
                <a16:creationId xmlns:a16="http://schemas.microsoft.com/office/drawing/2014/main" id="{C67DC5A3-3261-57BD-B2D6-196EF3C3E974}"/>
              </a:ext>
              <a:ext uri="{C183D7F6-B498-43B3-948B-1728B52AA6E4}">
                <adec:decorative xmlns:adec="http://schemas.microsoft.com/office/drawing/2017/decorative" val="1"/>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24" name="Google Shape;523;p32">
            <a:extLst>
              <a:ext uri="{FF2B5EF4-FFF2-40B4-BE49-F238E27FC236}">
                <a16:creationId xmlns:a16="http://schemas.microsoft.com/office/drawing/2014/main" id="{8502F14C-EA8D-9BF4-BA40-6E932B32ACC9}"/>
              </a:ext>
              <a:ext uri="{C183D7F6-B498-43B3-948B-1728B52AA6E4}">
                <adec:decorative xmlns:adec="http://schemas.microsoft.com/office/drawing/2017/decorative" val="1"/>
              </a:ext>
            </a:extLst>
          </p:cNvPr>
          <p:cNvSpPr/>
          <p:nvPr/>
        </p:nvSpPr>
        <p:spPr>
          <a:xfrm>
            <a:off x="6215591" y="2989925"/>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Automates document collection, submission validation, and follow-ups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0" name="Google Shape;115;p20">
            <a:extLst>
              <a:ext uri="{FF2B5EF4-FFF2-40B4-BE49-F238E27FC236}">
                <a16:creationId xmlns:a16="http://schemas.microsoft.com/office/drawing/2014/main" id="{B83DF18F-073F-EA8E-30F5-BFB0DF349506}"/>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31" name="Google Shape;163;p22">
            <a:extLst>
              <a:ext uri="{FF2B5EF4-FFF2-40B4-BE49-F238E27FC236}">
                <a16:creationId xmlns:a16="http://schemas.microsoft.com/office/drawing/2014/main" id="{9A924215-4B06-1B76-5328-81CD8AC05F23}"/>
              </a:ext>
            </a:extLst>
          </p:cNvPr>
          <p:cNvSpPr>
            <a:spLocks noGrp="1"/>
          </p:cNvSpPr>
          <p:nvPr>
            <p:ph type="title" idx="4294967295"/>
          </p:nvPr>
        </p:nvSpPr>
        <p:spPr>
          <a:xfrm>
            <a:off x="695995" y="710974"/>
            <a:ext cx="5356785"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Smart Onboarding Agent</a:t>
            </a:r>
          </a:p>
        </p:txBody>
      </p:sp>
      <p:sp>
        <p:nvSpPr>
          <p:cNvPr id="36" name="TextBox 35">
            <a:extLst>
              <a:ext uri="{FF2B5EF4-FFF2-40B4-BE49-F238E27FC236}">
                <a16:creationId xmlns:a16="http://schemas.microsoft.com/office/drawing/2014/main" id="{9EAFF4BC-1C8E-B1FB-5698-B2084B12E955}"/>
              </a:ext>
            </a:extLst>
          </p:cNvPr>
          <p:cNvSpPr txBox="1"/>
          <p:nvPr/>
        </p:nvSpPr>
        <p:spPr>
          <a:xfrm>
            <a:off x="695994" y="1098881"/>
            <a:ext cx="7752203" cy="523220"/>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Streamline onboarding with personalized steps, real-time query resolution, and seamless document processing</a:t>
            </a:r>
          </a:p>
        </p:txBody>
      </p:sp>
      <p:sp>
        <p:nvSpPr>
          <p:cNvPr id="37" name="Google Shape;498;p32">
            <a:extLst>
              <a:ext uri="{FF2B5EF4-FFF2-40B4-BE49-F238E27FC236}">
                <a16:creationId xmlns:a16="http://schemas.microsoft.com/office/drawing/2014/main" id="{FF4B06F8-62D8-3816-E226-5ACA4889F7D1}"/>
              </a:ext>
              <a:ext uri="{C183D7F6-B498-43B3-948B-1728B52AA6E4}">
                <adec:decorative xmlns:adec="http://schemas.microsoft.com/office/drawing/2017/decorative" val="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68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a:p>
            <a:pPr marL="0" marR="0" lvl="0" indent="0" algn="l" defTabSz="932472" rtl="0" eaLnBrk="1" fontAlgn="base" latinLnBrk="0" hangingPunct="1">
              <a:lnSpc>
                <a:spcPts val="1680"/>
              </a:lnSpc>
              <a:spcBef>
                <a:spcPct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AI-Agent automates onboarding, retrieving candidate details, configuring candidate onboarding steps, creating onboarding documents, creating learning plans, and answering candidate questions</a:t>
            </a:r>
            <a:endParaRPr kumimoji="0" lang="en-GB" sz="12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25DAA7D5-2151-E42E-1D36-5604290FB00A}"/>
              </a:ext>
              <a:ext uri="{C183D7F6-B498-43B3-948B-1728B52AA6E4}">
                <adec:decorative xmlns:adec="http://schemas.microsoft.com/office/drawing/2017/decorative" val="1"/>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52A7D840-2A85-5726-90FD-B7DF81A43771}"/>
              </a:ext>
              <a:ext uri="{C183D7F6-B498-43B3-948B-1728B52AA6E4}">
                <adec:decorative xmlns:adec="http://schemas.microsoft.com/office/drawing/2017/decorative" val="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Time to Proficiency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Ensures that employee receives all resources required to be productive from Day 1</a:t>
            </a:r>
          </a:p>
        </p:txBody>
      </p:sp>
      <p:sp>
        <p:nvSpPr>
          <p:cNvPr id="48" name="Arrow: Up 56">
            <a:extLst>
              <a:ext uri="{FF2B5EF4-FFF2-40B4-BE49-F238E27FC236}">
                <a16:creationId xmlns:a16="http://schemas.microsoft.com/office/drawing/2014/main" id="{EC24A4B8-8393-7D72-42C6-41CD608238E4}"/>
              </a:ext>
              <a:ext uri="{C183D7F6-B498-43B3-948B-1728B52AA6E4}">
                <adec:decorative xmlns:adec="http://schemas.microsoft.com/office/drawing/2017/decorative" val="1"/>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32E1446E-13E8-22AB-17F8-5AB06BF27E3E}"/>
              </a:ext>
              <a:ext uri="{C183D7F6-B498-43B3-948B-1728B52AA6E4}">
                <adec:decorative xmlns:adec="http://schemas.microsoft.com/office/drawing/2017/decorative" val="1"/>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User Experience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Faster resolution of queries, tailored guidance and seamless transition</a:t>
            </a:r>
          </a:p>
        </p:txBody>
      </p:sp>
      <p:sp>
        <p:nvSpPr>
          <p:cNvPr id="50" name="Arrow: Up 56">
            <a:extLst>
              <a:ext uri="{FF2B5EF4-FFF2-40B4-BE49-F238E27FC236}">
                <a16:creationId xmlns:a16="http://schemas.microsoft.com/office/drawing/2014/main" id="{2008C9EB-76AA-AD16-CB46-EA417F027E18}"/>
              </a:ext>
              <a:ext uri="{C183D7F6-B498-43B3-948B-1728B52AA6E4}">
                <adec:decorative xmlns:adec="http://schemas.microsoft.com/office/drawing/2017/decorative" val="1"/>
              </a:ext>
            </a:extLst>
          </p:cNvPr>
          <p:cNvSpPr/>
          <p:nvPr/>
        </p:nvSpPr>
        <p:spPr>
          <a:xfrm>
            <a:off x="8794754" y="303024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17C42142-897F-6870-A5BD-79A154DF93F6}"/>
              </a:ext>
              <a:ext uri="{C183D7F6-B498-43B3-948B-1728B52AA6E4}">
                <adec:decorative xmlns:adec="http://schemas.microsoft.com/office/drawing/2017/decorative" val="1"/>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 </a:t>
            </a:r>
            <a:r>
              <a:rPr kumimoji="0" lang="en-US" sz="900" b="0" i="0" u="none" strike="noStrike" kern="1200" cap="none" spc="0" normalizeH="0" baseline="0" noProof="0">
                <a:ln>
                  <a:noFill/>
                </a:ln>
                <a:solidFill>
                  <a:prstClr val="black"/>
                </a:solidFill>
                <a:effectLst/>
                <a:uLnTx/>
                <a:uFillTx/>
                <a:latin typeface=""/>
                <a:ea typeface="+mn-ea"/>
                <a:cs typeface="Segoe Sans Display Semibold" pitchFamily="2" charset="0"/>
              </a:rPr>
              <a:t>Reduces administrative load and compliance risk by timely submission of documents</a:t>
            </a:r>
          </a:p>
        </p:txBody>
      </p:sp>
      <p:sp>
        <p:nvSpPr>
          <p:cNvPr id="52" name="Arrow: Up 56">
            <a:extLst>
              <a:ext uri="{FF2B5EF4-FFF2-40B4-BE49-F238E27FC236}">
                <a16:creationId xmlns:a16="http://schemas.microsoft.com/office/drawing/2014/main" id="{47C163A8-BA65-A433-267A-E49E606E7E1E}"/>
              </a:ext>
              <a:ext uri="{C183D7F6-B498-43B3-948B-1728B52AA6E4}">
                <adec:decorative xmlns:adec="http://schemas.microsoft.com/office/drawing/2017/decorative" val="1"/>
              </a:ext>
            </a:extLst>
          </p:cNvPr>
          <p:cNvSpPr/>
          <p:nvPr/>
        </p:nvSpPr>
        <p:spPr>
          <a:xfrm>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17910DC7-C654-443B-674E-AB856367C634}"/>
              </a:ext>
              <a:ext uri="{C183D7F6-B498-43B3-948B-1728B52AA6E4}">
                <adec:decorative xmlns:adec="http://schemas.microsoft.com/office/drawing/2017/decorative" val="1"/>
              </a:ext>
            </a:extLst>
          </p:cNvPr>
          <p:cNvSpPr/>
          <p:nvPr/>
        </p:nvSpPr>
        <p:spPr>
          <a:xfrm>
            <a:off x="6215591" y="4598719"/>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Generates personalized learning plans based on role, team, and required skills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26" name="Google Shape;523;p32">
            <a:extLst>
              <a:ext uri="{FF2B5EF4-FFF2-40B4-BE49-F238E27FC236}">
                <a16:creationId xmlns:a16="http://schemas.microsoft.com/office/drawing/2014/main" id="{8AB12116-3CED-3AD0-AE12-DE76DAEAE4ED}"/>
              </a:ext>
              <a:ext uri="{C183D7F6-B498-43B3-948B-1728B52AA6E4}">
                <adec:decorative xmlns:adec="http://schemas.microsoft.com/office/drawing/2017/decorative" val="1"/>
              </a:ext>
            </a:extLst>
          </p:cNvPr>
          <p:cNvSpPr/>
          <p:nvPr/>
        </p:nvSpPr>
        <p:spPr>
          <a:xfrm>
            <a:off x="6215591" y="5436117"/>
            <a:ext cx="2099734" cy="7157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Summarizes interactions to provide HR with insights into onboarding progress and challenges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Tree>
    <p:extLst>
      <p:ext uri="{BB962C8B-B14F-4D97-AF65-F5344CB8AC3E}">
        <p14:creationId xmlns:p14="http://schemas.microsoft.com/office/powerpoint/2010/main" val="2942199953"/>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87409-F504-A3DD-710D-9B3F7C1681A7}"/>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27134B1F-9C4F-146E-A30C-DC23B51A5FD4}"/>
              </a:ext>
              <a:ext uri="{C183D7F6-B498-43B3-948B-1728B52AA6E4}">
                <adec:decorative xmlns:adec="http://schemas.microsoft.com/office/drawing/2017/decorative" val="1"/>
              </a:ext>
            </a:extLst>
          </p:cNvPr>
          <p:cNvCxnSpPr>
            <a:cxnSpLocks/>
            <a:stCxn id="48" idx="1"/>
          </p:cNvCxnSpPr>
          <p:nvPr/>
        </p:nvCxnSpPr>
        <p:spPr>
          <a:xfrm flipH="1" flipV="1">
            <a:off x="8596770" y="5433345"/>
            <a:ext cx="896618" cy="5053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ounded Rectangle 37">
            <a:extLst>
              <a:ext uri="{FF2B5EF4-FFF2-40B4-BE49-F238E27FC236}">
                <a16:creationId xmlns:a16="http://schemas.microsoft.com/office/drawing/2014/main" id="{6ED827F8-084B-3BD2-767B-1F5748F94E32}"/>
              </a:ext>
              <a:ext uri="{C183D7F6-B498-43B3-948B-1728B52AA6E4}">
                <adec:decorative xmlns:adec="http://schemas.microsoft.com/office/drawing/2017/decorative" val="1"/>
              </a:ext>
            </a:extLst>
          </p:cNvPr>
          <p:cNvSpPr/>
          <p:nvPr/>
        </p:nvSpPr>
        <p:spPr>
          <a:xfrm>
            <a:off x="4799778" y="2114940"/>
            <a:ext cx="3965716" cy="4246552"/>
          </a:xfrm>
          <a:prstGeom prst="roundRect">
            <a:avLst>
              <a:gd name="adj" fmla="val 179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endParaRPr>
          </a:p>
        </p:txBody>
      </p:sp>
      <p:sp>
        <p:nvSpPr>
          <p:cNvPr id="170" name="Rounded Rectangle 169">
            <a:extLst>
              <a:ext uri="{FF2B5EF4-FFF2-40B4-BE49-F238E27FC236}">
                <a16:creationId xmlns:a16="http://schemas.microsoft.com/office/drawing/2014/main" id="{4A43D3B2-7774-A815-EB18-CBF7CFF6EAF3}"/>
              </a:ext>
              <a:ext uri="{C183D7F6-B498-43B3-948B-1728B52AA6E4}">
                <adec:decorative xmlns:adec="http://schemas.microsoft.com/office/drawing/2017/decorative" val="1"/>
              </a:ext>
            </a:extLst>
          </p:cNvPr>
          <p:cNvSpPr/>
          <p:nvPr/>
        </p:nvSpPr>
        <p:spPr>
          <a:xfrm>
            <a:off x="6767892" y="2267840"/>
            <a:ext cx="1926570" cy="2297533"/>
          </a:xfrm>
          <a:prstGeom prst="roundRect">
            <a:avLst>
              <a:gd name="adj" fmla="val 3943"/>
            </a:avLst>
          </a:prstGeom>
          <a:solidFill>
            <a:srgbClr val="8971E1">
              <a:lumMod val="20000"/>
              <a:lumOff val="80000"/>
            </a:srgbClr>
          </a:solidFill>
          <a:ln w="9525" cap="flat" cmpd="sng" algn="ctr">
            <a:solidFill>
              <a:srgbClr val="8971E1">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1" name="Rounded Rectangle 170">
            <a:extLst>
              <a:ext uri="{FF2B5EF4-FFF2-40B4-BE49-F238E27FC236}">
                <a16:creationId xmlns:a16="http://schemas.microsoft.com/office/drawing/2014/main" id="{FCC1EB5A-E481-5B1C-D044-14B48BB57FBA}"/>
              </a:ext>
              <a:ext uri="{C183D7F6-B498-43B3-948B-1728B52AA6E4}">
                <adec:decorative xmlns:adec="http://schemas.microsoft.com/office/drawing/2017/decorative" val="1"/>
              </a:ext>
            </a:extLst>
          </p:cNvPr>
          <p:cNvSpPr/>
          <p:nvPr/>
        </p:nvSpPr>
        <p:spPr>
          <a:xfrm>
            <a:off x="7934362" y="3225206"/>
            <a:ext cx="640354" cy="698361"/>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Rounded Rectangle 166">
            <a:extLst>
              <a:ext uri="{FF2B5EF4-FFF2-40B4-BE49-F238E27FC236}">
                <a16:creationId xmlns:a16="http://schemas.microsoft.com/office/drawing/2014/main" id="{C8074E56-D97E-5785-9338-5FA6B0E30E77}"/>
              </a:ext>
              <a:ext uri="{C183D7F6-B498-43B3-948B-1728B52AA6E4}">
                <adec:decorative xmlns:adec="http://schemas.microsoft.com/office/drawing/2017/decorative" val="1"/>
              </a:ext>
            </a:extLst>
          </p:cNvPr>
          <p:cNvSpPr/>
          <p:nvPr/>
        </p:nvSpPr>
        <p:spPr>
          <a:xfrm>
            <a:off x="6842929" y="3630584"/>
            <a:ext cx="974395" cy="75180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Rounded Rectangle 165">
            <a:extLst>
              <a:ext uri="{FF2B5EF4-FFF2-40B4-BE49-F238E27FC236}">
                <a16:creationId xmlns:a16="http://schemas.microsoft.com/office/drawing/2014/main" id="{6690C9CA-4ED2-6121-729F-BFED787C20A9}"/>
              </a:ext>
              <a:ext uri="{C183D7F6-B498-43B3-948B-1728B52AA6E4}">
                <adec:decorative xmlns:adec="http://schemas.microsoft.com/office/drawing/2017/decorative" val="1"/>
              </a:ext>
            </a:extLst>
          </p:cNvPr>
          <p:cNvSpPr/>
          <p:nvPr/>
        </p:nvSpPr>
        <p:spPr>
          <a:xfrm>
            <a:off x="6888168" y="3669888"/>
            <a:ext cx="883916" cy="346014"/>
          </a:xfrm>
          <a:prstGeom prst="roundRect">
            <a:avLst>
              <a:gd name="adj" fmla="val 10165"/>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Semantic Index/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Advanced search features</a:t>
            </a:r>
          </a:p>
        </p:txBody>
      </p:sp>
      <p:sp>
        <p:nvSpPr>
          <p:cNvPr id="161" name="Rounded Rectangle 160">
            <a:extLst>
              <a:ext uri="{FF2B5EF4-FFF2-40B4-BE49-F238E27FC236}">
                <a16:creationId xmlns:a16="http://schemas.microsoft.com/office/drawing/2014/main" id="{39376D95-E148-62F9-BE3A-BD6CC3157A46}"/>
              </a:ext>
              <a:ext uri="{C183D7F6-B498-43B3-948B-1728B52AA6E4}">
                <adec:decorative xmlns:adec="http://schemas.microsoft.com/office/drawing/2017/decorative" val="1"/>
              </a:ext>
            </a:extLst>
          </p:cNvPr>
          <p:cNvSpPr/>
          <p:nvPr/>
        </p:nvSpPr>
        <p:spPr>
          <a:xfrm>
            <a:off x="6842929" y="2343291"/>
            <a:ext cx="974395" cy="1110433"/>
          </a:xfrm>
          <a:prstGeom prst="roundRect">
            <a:avLst>
              <a:gd name="adj" fmla="val 4542"/>
            </a:avLst>
          </a:prstGeom>
          <a:solidFill>
            <a:schemeClr val="bg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Rounded Rectangle 159">
            <a:extLst>
              <a:ext uri="{FF2B5EF4-FFF2-40B4-BE49-F238E27FC236}">
                <a16:creationId xmlns:a16="http://schemas.microsoft.com/office/drawing/2014/main" id="{AFC4F063-7399-3735-F829-DD01FDA3BA91}"/>
              </a:ext>
              <a:ext uri="{C183D7F6-B498-43B3-948B-1728B52AA6E4}">
                <adec:decorative xmlns:adec="http://schemas.microsoft.com/office/drawing/2017/decorative" val="1"/>
              </a:ext>
            </a:extLst>
          </p:cNvPr>
          <p:cNvSpPr/>
          <p:nvPr/>
        </p:nvSpPr>
        <p:spPr>
          <a:xfrm>
            <a:off x="6888168" y="2387703"/>
            <a:ext cx="883916" cy="707038"/>
          </a:xfrm>
          <a:prstGeom prst="roundRect">
            <a:avLst>
              <a:gd name="adj" fmla="val 454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ounded Rectangle 49">
            <a:extLst>
              <a:ext uri="{FF2B5EF4-FFF2-40B4-BE49-F238E27FC236}">
                <a16:creationId xmlns:a16="http://schemas.microsoft.com/office/drawing/2014/main" id="{C71AB7B4-F145-18EF-B1E9-C12C2218D844}"/>
              </a:ext>
              <a:ext uri="{C183D7F6-B498-43B3-948B-1728B52AA6E4}">
                <adec:decorative xmlns:adec="http://schemas.microsoft.com/office/drawing/2017/decorative" val="1"/>
              </a:ext>
            </a:extLst>
          </p:cNvPr>
          <p:cNvSpPr/>
          <p:nvPr/>
        </p:nvSpPr>
        <p:spPr>
          <a:xfrm>
            <a:off x="4865549" y="6068079"/>
            <a:ext cx="3828913" cy="183479"/>
          </a:xfrm>
          <a:prstGeom prst="roundRect">
            <a:avLst>
              <a:gd name="adj" fmla="val 50000"/>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Base Pre-trained OpenAI Models available in Copilot Studio</a:t>
            </a:r>
          </a:p>
        </p:txBody>
      </p:sp>
      <p:sp>
        <p:nvSpPr>
          <p:cNvPr id="39" name="Rounded Rectangle 38">
            <a:extLst>
              <a:ext uri="{FF2B5EF4-FFF2-40B4-BE49-F238E27FC236}">
                <a16:creationId xmlns:a16="http://schemas.microsoft.com/office/drawing/2014/main" id="{8E9209C7-04D0-68C0-EF1C-BDF58C2C27C3}"/>
              </a:ext>
              <a:ext uri="{C183D7F6-B498-43B3-948B-1728B52AA6E4}">
                <adec:decorative xmlns:adec="http://schemas.microsoft.com/office/drawing/2017/decorative" val="1"/>
              </a:ext>
            </a:extLst>
          </p:cNvPr>
          <p:cNvSpPr/>
          <p:nvPr/>
        </p:nvSpPr>
        <p:spPr>
          <a:xfrm>
            <a:off x="4865550" y="2267840"/>
            <a:ext cx="716698" cy="3585425"/>
          </a:xfrm>
          <a:prstGeom prst="roundRect">
            <a:avLst>
              <a:gd name="adj" fmla="val 6853"/>
            </a:avLst>
          </a:prstGeom>
          <a:solidFill>
            <a:srgbClr val="4EA6DC">
              <a:lumMod val="20000"/>
              <a:lumOff val="80000"/>
            </a:srgbClr>
          </a:solidFill>
          <a:ln w="9525" cap="flat" cmpd="sng" algn="ctr">
            <a:solidFill>
              <a:srgbClr val="4EA6DC">
                <a:lumMod val="20000"/>
                <a:lumOff val="80000"/>
              </a:srgbClr>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6" name="Rounded Rectangle 35">
            <a:extLst>
              <a:ext uri="{FF2B5EF4-FFF2-40B4-BE49-F238E27FC236}">
                <a16:creationId xmlns:a16="http://schemas.microsoft.com/office/drawing/2014/main" id="{753EF37E-35EC-D457-DEEA-22FDBC053B4D}"/>
              </a:ext>
              <a:ext uri="{C183D7F6-B498-43B3-948B-1728B52AA6E4}">
                <adec:decorative xmlns:adec="http://schemas.microsoft.com/office/drawing/2017/decorative" val="1"/>
              </a:ext>
            </a:extLst>
          </p:cNvPr>
          <p:cNvSpPr/>
          <p:nvPr/>
        </p:nvSpPr>
        <p:spPr>
          <a:xfrm>
            <a:off x="4662131" y="1629872"/>
            <a:ext cx="4262441" cy="4884810"/>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8" name="Google Shape;498;p32">
            <a:extLst>
              <a:ext uri="{FF2B5EF4-FFF2-40B4-BE49-F238E27FC236}">
                <a16:creationId xmlns:a16="http://schemas.microsoft.com/office/drawing/2014/main" id="{2C24FE68-2CC1-D0E3-DC29-691BC13C5617}"/>
              </a:ext>
              <a:ext uri="{C183D7F6-B498-43B3-948B-1728B52AA6E4}">
                <adec:decorative xmlns:adec="http://schemas.microsoft.com/office/drawing/2017/decorative" val="1"/>
              </a:ext>
            </a:extLst>
          </p:cNvPr>
          <p:cNvSpPr/>
          <p:nvPr/>
        </p:nvSpPr>
        <p:spPr>
          <a:xfrm>
            <a:off x="707186" y="1629870"/>
            <a:ext cx="3693840" cy="315675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Key Considerations to Address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security and encryption for employee PII</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seamless integration with ATS, HRIS, and job platforms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intuitive, user-friendly user experience for new joiners, candidates, administrative staff, managers, etc.</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Must be adaptable to local compliance and government regulations, basis changes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Needs complex data like onboarding </a:t>
            </a: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compliance documents, candidate interactions, training modules (PPT/PDF)</a:t>
            </a:r>
            <a:endPar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sym typeface="DM Sans Light"/>
              </a:rPr>
              <a:t>Requires structured data (e.g. candidate details)</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rPr>
              <a:t>Inputs needed</a:t>
            </a:r>
            <a:endParaRPr kumimoji="0" lang="en-GB" sz="85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Candidate details from HR systems such as role, department, location, manager and team (JSON, API, CSV)</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Onboarding templates and policies, such as modules, system/tool access, onboarding compliance documents (DOC, PDF, XLSX)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85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Training library metadata and user preferences (XLSX, LMS export)</a:t>
            </a:r>
          </a:p>
        </p:txBody>
      </p:sp>
      <p:sp>
        <p:nvSpPr>
          <p:cNvPr id="94" name="TextBox 93">
            <a:extLst>
              <a:ext uri="{FF2B5EF4-FFF2-40B4-BE49-F238E27FC236}">
                <a16:creationId xmlns:a16="http://schemas.microsoft.com/office/drawing/2014/main" id="{341BA823-364B-DACE-C87D-9574D46BE8FD}"/>
              </a:ext>
              <a:ext uri="{C183D7F6-B498-43B3-948B-1728B52AA6E4}">
                <adec:decorative xmlns:adec="http://schemas.microsoft.com/office/drawing/2017/decorative" val="1"/>
              </a:ext>
            </a:extLst>
          </p:cNvPr>
          <p:cNvSpPr txBox="1"/>
          <p:nvPr/>
        </p:nvSpPr>
        <p:spPr>
          <a:xfrm>
            <a:off x="5403162" y="1987520"/>
            <a:ext cx="52387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1. User Query</a:t>
            </a:r>
          </a:p>
        </p:txBody>
      </p:sp>
      <p:sp>
        <p:nvSpPr>
          <p:cNvPr id="95" name="TextBox 94">
            <a:extLst>
              <a:ext uri="{FF2B5EF4-FFF2-40B4-BE49-F238E27FC236}">
                <a16:creationId xmlns:a16="http://schemas.microsoft.com/office/drawing/2014/main" id="{3204FF93-9468-4E31-9A94-4AA074BEF5AE}"/>
              </a:ext>
              <a:ext uri="{C183D7F6-B498-43B3-948B-1728B52AA6E4}">
                <adec:decorative xmlns:adec="http://schemas.microsoft.com/office/drawing/2017/decorative" val="1"/>
              </a:ext>
            </a:extLst>
          </p:cNvPr>
          <p:cNvSpPr txBox="1"/>
          <p:nvPr/>
        </p:nvSpPr>
        <p:spPr>
          <a:xfrm>
            <a:off x="4895718" y="3855887"/>
            <a:ext cx="65449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Orchestrator</a:t>
            </a:r>
          </a:p>
        </p:txBody>
      </p:sp>
      <p:sp>
        <p:nvSpPr>
          <p:cNvPr id="96" name="TextBox 95">
            <a:extLst>
              <a:ext uri="{FF2B5EF4-FFF2-40B4-BE49-F238E27FC236}">
                <a16:creationId xmlns:a16="http://schemas.microsoft.com/office/drawing/2014/main" id="{56521F34-26EA-6C1A-0DE3-591C202F716F}"/>
              </a:ext>
              <a:ext uri="{C183D7F6-B498-43B3-948B-1728B52AA6E4}">
                <adec:decorative xmlns:adec="http://schemas.microsoft.com/office/drawing/2017/decorative" val="1"/>
              </a:ext>
            </a:extLst>
          </p:cNvPr>
          <p:cNvSpPr txBox="1"/>
          <p:nvPr/>
        </p:nvSpPr>
        <p:spPr>
          <a:xfrm>
            <a:off x="4799778" y="1987520"/>
            <a:ext cx="50060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7. Response</a:t>
            </a:r>
          </a:p>
        </p:txBody>
      </p:sp>
      <p:sp>
        <p:nvSpPr>
          <p:cNvPr id="98" name="TextBox 97">
            <a:extLst>
              <a:ext uri="{FF2B5EF4-FFF2-40B4-BE49-F238E27FC236}">
                <a16:creationId xmlns:a16="http://schemas.microsoft.com/office/drawing/2014/main" id="{62A118AE-54E7-3216-C2A4-07392CD5E932}"/>
              </a:ext>
              <a:ext uri="{C183D7F6-B498-43B3-948B-1728B52AA6E4}">
                <adec:decorative xmlns:adec="http://schemas.microsoft.com/office/drawing/2017/decorative" val="1"/>
              </a:ext>
            </a:extLst>
          </p:cNvPr>
          <p:cNvSpPr txBox="1"/>
          <p:nvPr/>
        </p:nvSpPr>
        <p:spPr>
          <a:xfrm>
            <a:off x="5623579" y="3368215"/>
            <a:ext cx="39543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2. Fetch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information</a:t>
            </a:r>
          </a:p>
        </p:txBody>
      </p:sp>
      <p:pic>
        <p:nvPicPr>
          <p:cNvPr id="104" name="Picture 4">
            <a:extLst>
              <a:ext uri="{FF2B5EF4-FFF2-40B4-BE49-F238E27FC236}">
                <a16:creationId xmlns:a16="http://schemas.microsoft.com/office/drawing/2014/main" id="{2CBC8B1A-955E-1E7F-3B4A-ECC8872FDB6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6053" y="3473127"/>
            <a:ext cx="138866" cy="12042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F7CECB23-5CB3-4B9F-50BC-138993453067}"/>
              </a:ext>
              <a:ext uri="{C183D7F6-B498-43B3-948B-1728B52AA6E4}">
                <adec:decorative xmlns:adec="http://schemas.microsoft.com/office/drawing/2017/decorative" val="1"/>
              </a:ext>
            </a:extLst>
          </p:cNvPr>
          <p:cNvSpPr txBox="1"/>
          <p:nvPr/>
        </p:nvSpPr>
        <p:spPr>
          <a:xfrm>
            <a:off x="7934738" y="3630981"/>
            <a:ext cx="644987"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Context and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(emails, 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 meetings, chats,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calendars and contacts)</a:t>
            </a:r>
          </a:p>
        </p:txBody>
      </p:sp>
      <p:sp>
        <p:nvSpPr>
          <p:cNvPr id="106" name="TextBox 105">
            <a:extLst>
              <a:ext uri="{FF2B5EF4-FFF2-40B4-BE49-F238E27FC236}">
                <a16:creationId xmlns:a16="http://schemas.microsoft.com/office/drawing/2014/main" id="{C80FB895-B684-25E4-B562-37264C9C5466}"/>
              </a:ext>
              <a:ext uri="{C183D7F6-B498-43B3-948B-1728B52AA6E4}">
                <adec:decorative xmlns:adec="http://schemas.microsoft.com/office/drawing/2017/decorative" val="1"/>
              </a:ext>
            </a:extLst>
          </p:cNvPr>
          <p:cNvSpPr txBox="1"/>
          <p:nvPr/>
        </p:nvSpPr>
        <p:spPr>
          <a:xfrm>
            <a:off x="6921311" y="2432665"/>
            <a:ext cx="813028"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Power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Connectors</a:t>
            </a:r>
          </a:p>
        </p:txBody>
      </p:sp>
      <p:pic>
        <p:nvPicPr>
          <p:cNvPr id="108" name="Picture 107">
            <a:extLst>
              <a:ext uri="{FF2B5EF4-FFF2-40B4-BE49-F238E27FC236}">
                <a16:creationId xmlns:a16="http://schemas.microsoft.com/office/drawing/2014/main" id="{B26BD468-7A73-10B9-7351-3E17D9CA67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2140" y="2644400"/>
            <a:ext cx="191370" cy="146717"/>
          </a:xfrm>
          <a:prstGeom prst="rect">
            <a:avLst/>
          </a:prstGeom>
        </p:spPr>
      </p:pic>
      <p:sp>
        <p:nvSpPr>
          <p:cNvPr id="109" name="TextBox 108">
            <a:extLst>
              <a:ext uri="{FF2B5EF4-FFF2-40B4-BE49-F238E27FC236}">
                <a16:creationId xmlns:a16="http://schemas.microsoft.com/office/drawing/2014/main" id="{E7C1E7AA-0248-DFD5-A384-7AC8C3EB45CD}"/>
              </a:ext>
              <a:ext uri="{C183D7F6-B498-43B3-948B-1728B52AA6E4}">
                <adec:decorative xmlns:adec="http://schemas.microsoft.com/office/drawing/2017/decorative" val="1"/>
              </a:ext>
            </a:extLst>
          </p:cNvPr>
          <p:cNvSpPr txBox="1"/>
          <p:nvPr/>
        </p:nvSpPr>
        <p:spPr>
          <a:xfrm>
            <a:off x="6919431" y="3130713"/>
            <a:ext cx="816787" cy="251287"/>
          </a:xfrm>
          <a:prstGeom prst="rect">
            <a:avLst/>
          </a:prstGeom>
          <a:noFill/>
        </p:spPr>
        <p:txBody>
          <a:bodyPr wrap="square" lIns="0" tIns="0" rIns="0" bIns="0" rtlCol="0" anchor="ctr" anchorCtr="0">
            <a:spAutoFit/>
          </a:body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Power Platform Connection Identity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Intent(Prompt) to (SQL,API Call)</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Backend system search – based on  connector implementation</a:t>
            </a:r>
          </a:p>
        </p:txBody>
      </p:sp>
      <p:sp>
        <p:nvSpPr>
          <p:cNvPr id="112" name="TextBox 111">
            <a:extLst>
              <a:ext uri="{FF2B5EF4-FFF2-40B4-BE49-F238E27FC236}">
                <a16:creationId xmlns:a16="http://schemas.microsoft.com/office/drawing/2014/main" id="{2F85194F-9603-0E74-C1EA-FFA98254021B}"/>
              </a:ext>
              <a:ext uri="{C183D7F6-B498-43B3-948B-1728B52AA6E4}">
                <adec:decorative xmlns:adec="http://schemas.microsoft.com/office/drawing/2017/decorative" val="1"/>
              </a:ext>
            </a:extLst>
          </p:cNvPr>
          <p:cNvSpPr txBox="1"/>
          <p:nvPr/>
        </p:nvSpPr>
        <p:spPr>
          <a:xfrm>
            <a:off x="6919431" y="4090834"/>
            <a:ext cx="851133" cy="187167"/>
          </a:xfrm>
          <a:prstGeom prst="rect">
            <a:avLst/>
          </a:prstGeom>
          <a:noFill/>
        </p:spPr>
        <p:txBody>
          <a:bodyPr wrap="square" lIns="0" tIns="0" rIns="0" bIns="0" rtlCol="0" anchor="ctr" anchorCtr="0">
            <a:spAutoFit/>
          </a:bodyPr>
          <a:lstStyle>
            <a:defPPr>
              <a:defRPr lang="en-US"/>
            </a:defPPr>
            <a:lvl1pPr marL="60325" marR="0" lvl="0" indent="-60325" fontAlgn="auto">
              <a:lnSpc>
                <a:spcPts val="520"/>
              </a:lnSpc>
              <a:spcBef>
                <a:spcPts val="0"/>
              </a:spcBef>
              <a:spcAft>
                <a:spcPts val="0"/>
              </a:spcAft>
              <a:buClrTx/>
              <a:buSzTx/>
              <a:buFont typeface="Arial" panose="020B0604020202020204" pitchFamily="34" charset="0"/>
              <a:buChar char="•"/>
              <a:tabLst/>
              <a:defRPr kumimoji="0" sz="350" u="none" strike="noStrike" cap="none" spc="0" normalizeH="0" baseline="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defRPr>
            </a:lvl1pPr>
          </a:lstStyle>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End-User Identity </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User Intent (Prompt) to MSFT Graph query</a:t>
            </a:r>
          </a:p>
          <a:p>
            <a:pPr marL="60325" marR="0" lvl="0" indent="-60325" algn="l" defTabSz="914400" rtl="0" eaLnBrk="1" fontAlgn="auto" latinLnBrk="0" hangingPunct="1">
              <a:lnSpc>
                <a:spcPts val="520"/>
              </a:lnSpc>
              <a:spcBef>
                <a:spcPts val="0"/>
              </a:spcBef>
              <a:spcAft>
                <a:spcPts val="0"/>
              </a:spcAft>
              <a:buClrTx/>
              <a:buSzTx/>
              <a:buFont typeface="Arial" panose="020B0604020202020204" pitchFamily="34" charset="0"/>
              <a:buChar char="•"/>
              <a:tabLst/>
              <a:defRPr/>
            </a:pPr>
            <a:r>
              <a:rPr kumimoji="0" lang="en-US" sz="35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Keyword(Lexical) Search</a:t>
            </a:r>
          </a:p>
        </p:txBody>
      </p:sp>
      <p:sp>
        <p:nvSpPr>
          <p:cNvPr id="113" name="TextBox 112">
            <a:extLst>
              <a:ext uri="{FF2B5EF4-FFF2-40B4-BE49-F238E27FC236}">
                <a16:creationId xmlns:a16="http://schemas.microsoft.com/office/drawing/2014/main" id="{CF476E39-55B8-15A9-4910-620E7A5BFA86}"/>
              </a:ext>
              <a:ext uri="{C183D7F6-B498-43B3-948B-1728B52AA6E4}">
                <adec:decorative xmlns:adec="http://schemas.microsoft.com/office/drawing/2017/decorative" val="1"/>
              </a:ext>
            </a:extLst>
          </p:cNvPr>
          <p:cNvSpPr txBox="1"/>
          <p:nvPr/>
        </p:nvSpPr>
        <p:spPr>
          <a:xfrm>
            <a:off x="6919432" y="2847033"/>
            <a:ext cx="81678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SharePoint, Dynamics 365, Salesforce, ServiceNow, Public URLs and other integrated platforms</a:t>
            </a:r>
          </a:p>
        </p:txBody>
      </p:sp>
      <p:sp>
        <p:nvSpPr>
          <p:cNvPr id="114" name="Flowchart: Decision 113">
            <a:extLst>
              <a:ext uri="{FF2B5EF4-FFF2-40B4-BE49-F238E27FC236}">
                <a16:creationId xmlns:a16="http://schemas.microsoft.com/office/drawing/2014/main" id="{88120C10-9D01-1683-2B18-F11AE55604E1}"/>
              </a:ext>
              <a:ext uri="{C183D7F6-B498-43B3-948B-1728B52AA6E4}">
                <adec:decorative xmlns:adec="http://schemas.microsoft.com/office/drawing/2017/decorative" val="1"/>
              </a:ext>
            </a:extLst>
          </p:cNvPr>
          <p:cNvSpPr/>
          <p:nvPr/>
        </p:nvSpPr>
        <p:spPr>
          <a:xfrm>
            <a:off x="5580375" y="3795274"/>
            <a:ext cx="1189640" cy="638924"/>
          </a:xfrm>
          <a:prstGeom prst="flowChartDecision">
            <a:avLst/>
          </a:prstGeom>
          <a:solidFill>
            <a:srgbClr val="D9D9D6">
              <a:alpha val="46963"/>
            </a:srgbClr>
          </a:solidFill>
          <a:ln w="9525" cap="flat" cmpd="sng" algn="ctr">
            <a:solidFill>
              <a:sysClr val="windowText" lastClr="000000">
                <a:lumMod val="65000"/>
                <a:lumOff val="35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3. Tenant Graph Grounding</a:t>
            </a:r>
          </a:p>
        </p:txBody>
      </p:sp>
      <p:cxnSp>
        <p:nvCxnSpPr>
          <p:cNvPr id="118" name="Connector: Elbow 117">
            <a:extLst>
              <a:ext uri="{FF2B5EF4-FFF2-40B4-BE49-F238E27FC236}">
                <a16:creationId xmlns:a16="http://schemas.microsoft.com/office/drawing/2014/main" id="{6705D88F-7BEE-9341-F1F7-F5D74D894AD9}"/>
              </a:ext>
              <a:ext uri="{C183D7F6-B498-43B3-948B-1728B52AA6E4}">
                <adec:decorative xmlns:adec="http://schemas.microsoft.com/office/drawing/2017/decorative" val="1"/>
              </a:ext>
            </a:extLst>
          </p:cNvPr>
          <p:cNvCxnSpPr>
            <a:cxnSpLocks/>
          </p:cNvCxnSpPr>
          <p:nvPr/>
        </p:nvCxnSpPr>
        <p:spPr>
          <a:xfrm flipH="1">
            <a:off x="8690686" y="1829208"/>
            <a:ext cx="91136" cy="3542854"/>
          </a:xfrm>
          <a:prstGeom prst="bentConnector4">
            <a:avLst>
              <a:gd name="adj1" fmla="val -350402"/>
              <a:gd name="adj2" fmla="val 99983"/>
            </a:avLst>
          </a:prstGeom>
          <a:noFill/>
          <a:ln w="9525" cap="flat" cmpd="sng" algn="ctr">
            <a:solidFill>
              <a:sysClr val="windowText" lastClr="000000"/>
            </a:solidFill>
            <a:prstDash val="solid"/>
            <a:miter lim="800000"/>
            <a:headEnd w="sm" len="sm"/>
            <a:tailEnd type="triangle" w="sm" len="sm"/>
          </a:ln>
          <a:effectLst/>
        </p:spPr>
      </p:cxnSp>
      <p:cxnSp>
        <p:nvCxnSpPr>
          <p:cNvPr id="120" name="Straight Arrow Connector 119">
            <a:extLst>
              <a:ext uri="{FF2B5EF4-FFF2-40B4-BE49-F238E27FC236}">
                <a16:creationId xmlns:a16="http://schemas.microsoft.com/office/drawing/2014/main" id="{C6672CEA-1846-3C2E-ABDA-1137B22D6BD9}"/>
              </a:ext>
              <a:ext uri="{C183D7F6-B498-43B3-948B-1728B52AA6E4}">
                <adec:decorative xmlns:adec="http://schemas.microsoft.com/office/drawing/2017/decorative" val="1"/>
              </a:ext>
            </a:extLst>
          </p:cNvPr>
          <p:cNvCxnSpPr>
            <a:cxnSpLocks/>
          </p:cNvCxnSpPr>
          <p:nvPr/>
        </p:nvCxnSpPr>
        <p:spPr>
          <a:xfrm>
            <a:off x="5300379" y="1961228"/>
            <a:ext cx="0" cy="31829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121" name="Connector: Elbow 120">
            <a:extLst>
              <a:ext uri="{FF2B5EF4-FFF2-40B4-BE49-F238E27FC236}">
                <a16:creationId xmlns:a16="http://schemas.microsoft.com/office/drawing/2014/main" id="{50387FF4-C68D-41B9-73F8-40B19B5CD4A8}"/>
              </a:ext>
              <a:ext uri="{C183D7F6-B498-43B3-948B-1728B52AA6E4}">
                <adec:decorative xmlns:adec="http://schemas.microsoft.com/office/drawing/2017/decorative" val="1"/>
              </a:ext>
            </a:extLst>
          </p:cNvPr>
          <p:cNvCxnSpPr>
            <a:cxnSpLocks/>
            <a:stCxn id="114" idx="2"/>
            <a:endCxn id="167" idx="2"/>
          </p:cNvCxnSpPr>
          <p:nvPr/>
        </p:nvCxnSpPr>
        <p:spPr>
          <a:xfrm rot="5400000" flipH="1" flipV="1">
            <a:off x="6726755" y="3830827"/>
            <a:ext cx="51811" cy="1154932"/>
          </a:xfrm>
          <a:prstGeom prst="bentConnector3">
            <a:avLst>
              <a:gd name="adj1" fmla="val -441219"/>
            </a:avLst>
          </a:prstGeom>
          <a:noFill/>
          <a:ln w="9525" cap="flat" cmpd="sng" algn="ctr">
            <a:solidFill>
              <a:sysClr val="windowText" lastClr="000000"/>
            </a:solidFill>
            <a:prstDash val="solid"/>
            <a:miter lim="800000"/>
            <a:headEnd type="triangle" w="sm" len="sm"/>
            <a:tailEnd type="triangle" w="sm" len="sm"/>
          </a:ln>
          <a:effectLst/>
        </p:spPr>
      </p:cxnSp>
      <p:sp>
        <p:nvSpPr>
          <p:cNvPr id="122" name="TextBox 121">
            <a:extLst>
              <a:ext uri="{FF2B5EF4-FFF2-40B4-BE49-F238E27FC236}">
                <a16:creationId xmlns:a16="http://schemas.microsoft.com/office/drawing/2014/main" id="{0B1DEF49-52A9-F434-8E7D-08CEF80DBADC}"/>
              </a:ext>
              <a:ext uri="{C183D7F6-B498-43B3-948B-1728B52AA6E4}">
                <adec:decorative xmlns:adec="http://schemas.microsoft.com/office/drawing/2017/decorative" val="1"/>
              </a:ext>
            </a:extLst>
          </p:cNvPr>
          <p:cNvSpPr txBox="1"/>
          <p:nvPr/>
        </p:nvSpPr>
        <p:spPr>
          <a:xfrm>
            <a:off x="6301457" y="4538943"/>
            <a:ext cx="342511" cy="200055"/>
          </a:xfrm>
          <a:prstGeom prst="rect">
            <a:avLst/>
          </a:prstGeom>
          <a:solidFill>
            <a:srgbClr val="F2F2F2"/>
          </a:solidFill>
          <a:ln>
            <a:solidFill>
              <a:sysClr val="windowText" lastClr="000000"/>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00" u="none" strike="noStrike" kern="0" cap="none" spc="0" normalizeH="0" baseline="0">
                <a:ln>
                  <a:noFill/>
                </a:ln>
                <a:solidFill>
                  <a:prstClr val="black"/>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Yes</a:t>
            </a:r>
          </a:p>
        </p:txBody>
      </p:sp>
      <p:cxnSp>
        <p:nvCxnSpPr>
          <p:cNvPr id="123" name="Connector: Elbow 122">
            <a:extLst>
              <a:ext uri="{FF2B5EF4-FFF2-40B4-BE49-F238E27FC236}">
                <a16:creationId xmlns:a16="http://schemas.microsoft.com/office/drawing/2014/main" id="{E41C1A8B-5776-7DA5-8697-0F3BD5A0B5CC}"/>
              </a:ext>
              <a:ext uri="{C183D7F6-B498-43B3-948B-1728B52AA6E4}">
                <adec:decorative xmlns:adec="http://schemas.microsoft.com/office/drawing/2017/decorative" val="1"/>
              </a:ext>
            </a:extLst>
          </p:cNvPr>
          <p:cNvCxnSpPr>
            <a:cxnSpLocks/>
            <a:stCxn id="161" idx="3"/>
          </p:cNvCxnSpPr>
          <p:nvPr/>
        </p:nvCxnSpPr>
        <p:spPr>
          <a:xfrm>
            <a:off x="7817324" y="2898508"/>
            <a:ext cx="459041" cy="330683"/>
          </a:xfrm>
          <a:prstGeom prst="bentConnector3">
            <a:avLst>
              <a:gd name="adj1" fmla="val 99800"/>
            </a:avLst>
          </a:prstGeom>
          <a:noFill/>
          <a:ln w="9525" cap="flat" cmpd="sng" algn="ctr">
            <a:solidFill>
              <a:sysClr val="windowText" lastClr="000000"/>
            </a:solidFill>
            <a:prstDash val="solid"/>
            <a:miter lim="800000"/>
            <a:headEnd type="triangle" w="sm" len="sm"/>
            <a:tailEnd type="triangle" w="sm" len="sm"/>
          </a:ln>
          <a:effectLst/>
        </p:spPr>
      </p:cxnSp>
      <p:pic>
        <p:nvPicPr>
          <p:cNvPr id="125" name="Picture 124">
            <a:extLst>
              <a:ext uri="{FF2B5EF4-FFF2-40B4-BE49-F238E27FC236}">
                <a16:creationId xmlns:a16="http://schemas.microsoft.com/office/drawing/2014/main" id="{C9E39122-F362-A685-7651-4924B0944AE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238644" y="4477228"/>
            <a:ext cx="106610" cy="106610"/>
          </a:xfrm>
          <a:prstGeom prst="rect">
            <a:avLst/>
          </a:prstGeom>
        </p:spPr>
      </p:pic>
      <p:sp>
        <p:nvSpPr>
          <p:cNvPr id="127" name="TextBox 126">
            <a:extLst>
              <a:ext uri="{FF2B5EF4-FFF2-40B4-BE49-F238E27FC236}">
                <a16:creationId xmlns:a16="http://schemas.microsoft.com/office/drawing/2014/main" id="{8F660E79-1DD6-3984-1595-6F10FB816444}"/>
              </a:ext>
              <a:ext uri="{C183D7F6-B498-43B3-948B-1728B52AA6E4}">
                <adec:decorative xmlns:adec="http://schemas.microsoft.com/office/drawing/2017/decorative" val="1"/>
              </a:ext>
            </a:extLst>
          </p:cNvPr>
          <p:cNvSpPr txBox="1"/>
          <p:nvPr/>
        </p:nvSpPr>
        <p:spPr>
          <a:xfrm>
            <a:off x="5587048" y="4799533"/>
            <a:ext cx="1191702" cy="179069"/>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4. One or more actions/topics/ knowledge matched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endParaRPr>
          </a:p>
        </p:txBody>
      </p:sp>
      <p:cxnSp>
        <p:nvCxnSpPr>
          <p:cNvPr id="134" name="Connector: Elbow 133">
            <a:extLst>
              <a:ext uri="{FF2B5EF4-FFF2-40B4-BE49-F238E27FC236}">
                <a16:creationId xmlns:a16="http://schemas.microsoft.com/office/drawing/2014/main" id="{92A2FC70-EE3A-B7CD-BD27-298392928DEE}"/>
              </a:ext>
              <a:ext uri="{C183D7F6-B498-43B3-948B-1728B52AA6E4}">
                <adec:decorative xmlns:adec="http://schemas.microsoft.com/office/drawing/2017/decorative" val="1"/>
              </a:ext>
            </a:extLst>
          </p:cNvPr>
          <p:cNvCxnSpPr>
            <a:cxnSpLocks/>
          </p:cNvCxnSpPr>
          <p:nvPr/>
        </p:nvCxnSpPr>
        <p:spPr>
          <a:xfrm flipV="1">
            <a:off x="7816234" y="3922776"/>
            <a:ext cx="460131" cy="242907"/>
          </a:xfrm>
          <a:prstGeom prst="bentConnector3">
            <a:avLst>
              <a:gd name="adj1" fmla="val 99682"/>
            </a:avLst>
          </a:prstGeom>
          <a:noFill/>
          <a:ln w="9525" cap="flat" cmpd="sng" algn="ctr">
            <a:solidFill>
              <a:sysClr val="windowText" lastClr="000000"/>
            </a:solidFill>
            <a:prstDash val="solid"/>
            <a:miter lim="800000"/>
            <a:headEnd type="triangle" w="sm" len="sm"/>
            <a:tailEnd type="triangle" w="sm" len="sm"/>
          </a:ln>
          <a:effectLst/>
        </p:spPr>
      </p:cxnSp>
      <p:cxnSp>
        <p:nvCxnSpPr>
          <p:cNvPr id="202" name="Connector: Elbow 201">
            <a:extLst>
              <a:ext uri="{FF2B5EF4-FFF2-40B4-BE49-F238E27FC236}">
                <a16:creationId xmlns:a16="http://schemas.microsoft.com/office/drawing/2014/main" id="{104829CA-0D47-AE49-7E4F-CE600916FD6C}"/>
              </a:ext>
              <a:ext uri="{C183D7F6-B498-43B3-948B-1728B52AA6E4}">
                <adec:decorative xmlns:adec="http://schemas.microsoft.com/office/drawing/2017/decorative" val="1"/>
              </a:ext>
            </a:extLst>
          </p:cNvPr>
          <p:cNvCxnSpPr>
            <a:cxnSpLocks/>
            <a:endCxn id="114" idx="0"/>
          </p:cNvCxnSpPr>
          <p:nvPr/>
        </p:nvCxnSpPr>
        <p:spPr>
          <a:xfrm rot="10800000" flipV="1">
            <a:off x="6175195" y="2898508"/>
            <a:ext cx="666888" cy="896766"/>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sp>
        <p:nvSpPr>
          <p:cNvPr id="203" name="TextBox 202">
            <a:extLst>
              <a:ext uri="{FF2B5EF4-FFF2-40B4-BE49-F238E27FC236}">
                <a16:creationId xmlns:a16="http://schemas.microsoft.com/office/drawing/2014/main" id="{674D8DAA-5BF4-9525-1A99-A5B7E7E800DD}"/>
              </a:ext>
              <a:ext uri="{C183D7F6-B498-43B3-948B-1728B52AA6E4}">
                <adec:decorative xmlns:adec="http://schemas.microsoft.com/office/drawing/2017/decorative" val="1"/>
              </a:ext>
            </a:extLst>
          </p:cNvPr>
          <p:cNvSpPr txBox="1"/>
          <p:nvPr/>
        </p:nvSpPr>
        <p:spPr>
          <a:xfrm>
            <a:off x="6301457" y="2804159"/>
            <a:ext cx="343981" cy="200055"/>
          </a:xfrm>
          <a:prstGeom prst="rect">
            <a:avLst/>
          </a:prstGeom>
          <a:solidFill>
            <a:srgbClr val="F2F2F2"/>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Sans Display Semilight" pitchFamily="2" charset="0"/>
                <a:ea typeface="Calibri" panose="020F0502020204030204" pitchFamily="34" charset="0"/>
                <a:cs typeface="Segoe Sans Display Semilight" pitchFamily="2" charset="0"/>
              </a:rPr>
              <a:t>No</a:t>
            </a:r>
          </a:p>
        </p:txBody>
      </p:sp>
      <p:pic>
        <p:nvPicPr>
          <p:cNvPr id="204" name="Graphic 203">
            <a:extLst>
              <a:ext uri="{FF2B5EF4-FFF2-40B4-BE49-F238E27FC236}">
                <a16:creationId xmlns:a16="http://schemas.microsoft.com/office/drawing/2014/main" id="{EA2EF092-AF84-8336-D16A-8229B8EA272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1874" y="3327979"/>
            <a:ext cx="516311" cy="516311"/>
          </a:xfrm>
          <a:prstGeom prst="rect">
            <a:avLst/>
          </a:prstGeom>
        </p:spPr>
      </p:pic>
      <p:cxnSp>
        <p:nvCxnSpPr>
          <p:cNvPr id="205" name="Connector: Elbow 204">
            <a:extLst>
              <a:ext uri="{FF2B5EF4-FFF2-40B4-BE49-F238E27FC236}">
                <a16:creationId xmlns:a16="http://schemas.microsoft.com/office/drawing/2014/main" id="{3702A26C-CF2F-0640-EE69-47A9F2E7480F}"/>
              </a:ext>
              <a:ext uri="{C183D7F6-B498-43B3-948B-1728B52AA6E4}">
                <adec:decorative xmlns:adec="http://schemas.microsoft.com/office/drawing/2017/decorative" val="1"/>
              </a:ext>
            </a:extLst>
          </p:cNvPr>
          <p:cNvCxnSpPr>
            <a:cxnSpLocks/>
            <a:stCxn id="204" idx="3"/>
            <a:endCxn id="114" idx="0"/>
          </p:cNvCxnSpPr>
          <p:nvPr/>
        </p:nvCxnSpPr>
        <p:spPr>
          <a:xfrm>
            <a:off x="5488185" y="3586135"/>
            <a:ext cx="687010" cy="209139"/>
          </a:xfrm>
          <a:prstGeom prst="bentConnector2">
            <a:avLst/>
          </a:prstGeom>
          <a:noFill/>
          <a:ln w="9525" cap="flat" cmpd="sng" algn="ctr">
            <a:solidFill>
              <a:sysClr val="windowText" lastClr="000000"/>
            </a:solidFill>
            <a:prstDash val="solid"/>
            <a:miter lim="800000"/>
            <a:headEnd type="triangle" w="sm" len="sm"/>
            <a:tailEnd type="triangle" w="sm" len="sm"/>
          </a:ln>
          <a:effectLst/>
        </p:spPr>
      </p:cxnSp>
      <p:cxnSp>
        <p:nvCxnSpPr>
          <p:cNvPr id="206" name="Straight Arrow Connector 205">
            <a:extLst>
              <a:ext uri="{FF2B5EF4-FFF2-40B4-BE49-F238E27FC236}">
                <a16:creationId xmlns:a16="http://schemas.microsoft.com/office/drawing/2014/main" id="{254668BF-29E1-5E73-B6C9-3D1C0FDDCE6B}"/>
              </a:ext>
              <a:ext uri="{C183D7F6-B498-43B3-948B-1728B52AA6E4}">
                <adec:decorative xmlns:adec="http://schemas.microsoft.com/office/drawing/2017/decorative" val="1"/>
              </a:ext>
            </a:extLst>
          </p:cNvPr>
          <p:cNvCxnSpPr>
            <a:cxnSpLocks/>
          </p:cNvCxnSpPr>
          <p:nvPr/>
        </p:nvCxnSpPr>
        <p:spPr>
          <a:xfrm flipH="1">
            <a:off x="5587048" y="5003705"/>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07" name="TextBox 206">
            <a:extLst>
              <a:ext uri="{FF2B5EF4-FFF2-40B4-BE49-F238E27FC236}">
                <a16:creationId xmlns:a16="http://schemas.microsoft.com/office/drawing/2014/main" id="{5798A32E-74F9-5DF5-F5B3-B9C45CFE9AC9}"/>
              </a:ext>
              <a:ext uri="{C183D7F6-B498-43B3-948B-1728B52AA6E4}">
                <adec:decorative xmlns:adec="http://schemas.microsoft.com/office/drawing/2017/decorative" val="1"/>
              </a:ext>
            </a:extLst>
          </p:cNvPr>
          <p:cNvSpPr txBox="1"/>
          <p:nvPr/>
        </p:nvSpPr>
        <p:spPr>
          <a:xfrm>
            <a:off x="5618418" y="5170355"/>
            <a:ext cx="1128962" cy="183935"/>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5. A plan is generated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 actions / knowledge / topics</a:t>
            </a:r>
          </a:p>
        </p:txBody>
      </p:sp>
      <p:sp>
        <p:nvSpPr>
          <p:cNvPr id="208" name="TextBox 207">
            <a:extLst>
              <a:ext uri="{FF2B5EF4-FFF2-40B4-BE49-F238E27FC236}">
                <a16:creationId xmlns:a16="http://schemas.microsoft.com/office/drawing/2014/main" id="{3A5ECBBB-2ACD-721C-5D5B-0C221A0CCB36}"/>
              </a:ext>
              <a:ext uri="{C183D7F6-B498-43B3-948B-1728B52AA6E4}">
                <adec:decorative xmlns:adec="http://schemas.microsoft.com/office/drawing/2017/decorative" val="1"/>
              </a:ext>
            </a:extLst>
          </p:cNvPr>
          <p:cNvSpPr txBox="1"/>
          <p:nvPr/>
        </p:nvSpPr>
        <p:spPr>
          <a:xfrm>
            <a:off x="5713625" y="5634147"/>
            <a:ext cx="938548" cy="107722"/>
          </a:xfrm>
          <a:prstGeom prst="rect">
            <a:avLst/>
          </a:prstGeom>
          <a:noFill/>
        </p:spPr>
        <p:txBody>
          <a:bodyPr wrap="square" lIns="0" tIns="0" rIns="0" bIns="0" rtlCol="0">
            <a:noAutofit/>
          </a:bodyPr>
          <a:lstStyle>
            <a:defPPr>
              <a:defRPr lang="en-US"/>
            </a:defPPr>
            <a:lvl1pPr marR="0" lvl="0" indent="0" fontAlgn="auto">
              <a:lnSpc>
                <a:spcPct val="100000"/>
              </a:lnSpc>
              <a:spcBef>
                <a:spcPts val="0"/>
              </a:spcBef>
              <a:spcAft>
                <a:spcPts val="0"/>
              </a:spcAft>
              <a:buClrTx/>
              <a:buSzTx/>
              <a:buFontTx/>
              <a:buNone/>
              <a:tabLst/>
              <a:defRPr kumimoji="0" sz="700" u="none" strike="noStrike" cap="none" spc="0" normalizeH="0" baseline="0">
                <a:ln>
                  <a:noFill/>
                </a:ln>
                <a:solidFill>
                  <a:srgbClr val="0078D4"/>
                </a:solidFill>
                <a:effectLst/>
                <a:uLnTx/>
                <a:uFillTx/>
                <a:latin typeface="Segoe Sans Text Semilight" pitchFamily="2" charset="0"/>
                <a:ea typeface="Calibri" panose="020F0502020204030204" pitchFamily="34" charset="0"/>
                <a:cs typeface="Segoe Sans Text Semi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78D4"/>
                </a:solidFill>
                <a:effectLst/>
                <a:uLnTx/>
                <a:uFillTx/>
                <a:latin typeface="Segoe Sans Display Semilight" pitchFamily="2" charset="0"/>
                <a:ea typeface="Calibri" panose="020F0502020204030204" pitchFamily="34" charset="0"/>
                <a:cs typeface="Segoe Sans Display Semilight" pitchFamily="2" charset="0"/>
              </a:rPr>
              <a:t>6. Monitor Management</a:t>
            </a:r>
          </a:p>
        </p:txBody>
      </p:sp>
      <p:cxnSp>
        <p:nvCxnSpPr>
          <p:cNvPr id="252" name="Straight Connector 251">
            <a:extLst>
              <a:ext uri="{FF2B5EF4-FFF2-40B4-BE49-F238E27FC236}">
                <a16:creationId xmlns:a16="http://schemas.microsoft.com/office/drawing/2014/main" id="{DA0B2B74-4296-4C94-7DAB-7FC226EFB18F}"/>
              </a:ext>
              <a:ext uri="{C183D7F6-B498-43B3-948B-1728B52AA6E4}">
                <adec:decorative xmlns:adec="http://schemas.microsoft.com/office/drawing/2017/decorative" val="1"/>
              </a:ext>
            </a:extLst>
          </p:cNvPr>
          <p:cNvCxnSpPr>
            <a:cxnSpLocks/>
          </p:cNvCxnSpPr>
          <p:nvPr/>
        </p:nvCxnSpPr>
        <p:spPr>
          <a:xfrm flipH="1">
            <a:off x="8648806" y="4574463"/>
            <a:ext cx="848083" cy="45373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Google Shape;115;p20">
            <a:extLst>
              <a:ext uri="{FF2B5EF4-FFF2-40B4-BE49-F238E27FC236}">
                <a16:creationId xmlns:a16="http://schemas.microsoft.com/office/drawing/2014/main" id="{5A1DFFF1-1243-B41B-5846-F76D140CAD90}"/>
              </a:ext>
              <a:ext uri="{C183D7F6-B498-43B3-948B-1728B52AA6E4}">
                <adec:decorative xmlns:adec="http://schemas.microsoft.com/office/drawing/2017/decorative" val="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HR FUNCTION</a:t>
            </a:r>
          </a:p>
        </p:txBody>
      </p:sp>
      <p:sp>
        <p:nvSpPr>
          <p:cNvPr id="6" name="Google Shape;163;p22">
            <a:extLst>
              <a:ext uri="{FF2B5EF4-FFF2-40B4-BE49-F238E27FC236}">
                <a16:creationId xmlns:a16="http://schemas.microsoft.com/office/drawing/2014/main" id="{4B7F9BD6-3BBE-82E8-B6E1-3D9FB1447686}"/>
              </a:ext>
            </a:extLst>
          </p:cNvPr>
          <p:cNvSpPr>
            <a:spLocks noGrp="1"/>
          </p:cNvSpPr>
          <p:nvPr>
            <p:ph type="title" idx="4294967295"/>
          </p:nvPr>
        </p:nvSpPr>
        <p:spPr>
          <a:xfrm>
            <a:off x="695994" y="710974"/>
            <a:ext cx="7361381" cy="36933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sym typeface="DM Sans ExtraLight"/>
              </a:rPr>
              <a:t>Smart Onboarding Agent</a:t>
            </a:r>
          </a:p>
        </p:txBody>
      </p:sp>
      <p:sp>
        <p:nvSpPr>
          <p:cNvPr id="9" name="TextBox 8">
            <a:extLst>
              <a:ext uri="{FF2B5EF4-FFF2-40B4-BE49-F238E27FC236}">
                <a16:creationId xmlns:a16="http://schemas.microsoft.com/office/drawing/2014/main" id="{40C3F904-BAC0-54CF-F0AF-12AA03B1CFD5}"/>
              </a:ext>
            </a:extLst>
          </p:cNvPr>
          <p:cNvSpPr txBox="1"/>
          <p:nvPr/>
        </p:nvSpPr>
        <p:spPr>
          <a:xfrm>
            <a:off x="695994" y="1098881"/>
            <a:ext cx="11229707" cy="307777"/>
          </a:xfrm>
          <a:prstGeom prst="rect">
            <a:avLst/>
          </a:prstGeom>
          <a:noFill/>
        </p:spPr>
        <p:txBody>
          <a:bodyPr wrap="square" lIns="0" rtlCol="0">
            <a:spAutoFit/>
          </a:bodyPr>
          <a:lstStyle>
            <a:defPPr>
              <a:defRPr lang="en-US"/>
            </a:defPPr>
            <a:lvl1pPr marR="0" lvl="0" indent="0" fontAlgn="auto">
              <a:lnSpc>
                <a:spcPct val="100000"/>
              </a:lnSpc>
              <a:spcBef>
                <a:spcPts val="0"/>
              </a:spcBef>
              <a:spcAft>
                <a:spcPts val="0"/>
              </a:spcAft>
              <a:buClrTx/>
              <a:buSzTx/>
              <a:buFontTx/>
              <a:buNone/>
              <a:tabLst>
                <a:tab pos="3992563" algn="l"/>
              </a:tabLst>
              <a:defRPr kumimoji="0" sz="1400" b="1" i="0"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Streamline onboarding with personalized steps, real-time query resolution, and seamless document processing</a:t>
            </a:r>
          </a:p>
        </p:txBody>
      </p:sp>
      <p:sp>
        <p:nvSpPr>
          <p:cNvPr id="173" name="TextBox 172">
            <a:extLst>
              <a:ext uri="{FF2B5EF4-FFF2-40B4-BE49-F238E27FC236}">
                <a16:creationId xmlns:a16="http://schemas.microsoft.com/office/drawing/2014/main" id="{55232D41-088F-221F-7657-2A20B97FB6C5}"/>
              </a:ext>
              <a:ext uri="{C183D7F6-B498-43B3-948B-1728B52AA6E4}">
                <adec:decorative xmlns:adec="http://schemas.microsoft.com/office/drawing/2017/decorative" val="1"/>
              </a:ext>
            </a:extLst>
          </p:cNvPr>
          <p:cNvSpPr txBox="1"/>
          <p:nvPr/>
        </p:nvSpPr>
        <p:spPr>
          <a:xfrm>
            <a:off x="8057376" y="3281906"/>
            <a:ext cx="399709" cy="153888"/>
          </a:xfrm>
          <a:prstGeom prst="rect">
            <a:avLst/>
          </a:prstGeom>
          <a:noFill/>
        </p:spPr>
        <p:txBody>
          <a:bodyPr wrap="square" lIns="0" tIns="0" rIns="0" bIns="0"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600" b="1" u="none" strike="noStrike" cap="none" spc="0" normalizeH="0" baseline="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defRPr>
            </a:lvl1pPr>
          </a:lstStyle>
          <a:p>
            <a:pPr marL="0" marR="0" lvl="0" indent="0" algn="ctr" defTabSz="914400" rtl="0" eaLnBrk="1" fontAlgn="auto" latinLnBrk="0" hangingPunct="1">
              <a:lnSpc>
                <a:spcPts val="62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Microsoft Graph</a:t>
            </a:r>
          </a:p>
        </p:txBody>
      </p:sp>
      <p:sp>
        <p:nvSpPr>
          <p:cNvPr id="232" name="Rounded Rectangle 231">
            <a:extLst>
              <a:ext uri="{FF2B5EF4-FFF2-40B4-BE49-F238E27FC236}">
                <a16:creationId xmlns:a16="http://schemas.microsoft.com/office/drawing/2014/main" id="{68CC6275-82EE-8779-F4AB-D55FE57C38D5}"/>
              </a:ext>
              <a:ext uri="{C183D7F6-B498-43B3-948B-1728B52AA6E4}">
                <adec:decorative xmlns:adec="http://schemas.microsoft.com/office/drawing/2017/decorative" val="1"/>
              </a:ext>
            </a:extLst>
          </p:cNvPr>
          <p:cNvSpPr/>
          <p:nvPr/>
        </p:nvSpPr>
        <p:spPr>
          <a:xfrm>
            <a:off x="7375168" y="2173425"/>
            <a:ext cx="708243" cy="11986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Knowledge</a:t>
            </a:r>
          </a:p>
        </p:txBody>
      </p:sp>
      <p:sp>
        <p:nvSpPr>
          <p:cNvPr id="236" name="Rounded Rectangle 235">
            <a:extLst>
              <a:ext uri="{FF2B5EF4-FFF2-40B4-BE49-F238E27FC236}">
                <a16:creationId xmlns:a16="http://schemas.microsoft.com/office/drawing/2014/main" id="{EFA556F9-D2D1-CF9F-C76B-585E59CAF77E}"/>
              </a:ext>
              <a:ext uri="{C183D7F6-B498-43B3-948B-1728B52AA6E4}">
                <adec:decorative xmlns:adec="http://schemas.microsoft.com/office/drawing/2017/decorative" val="1"/>
              </a:ext>
            </a:extLst>
          </p:cNvPr>
          <p:cNvSpPr/>
          <p:nvPr/>
        </p:nvSpPr>
        <p:spPr>
          <a:xfrm>
            <a:off x="6778750" y="5610472"/>
            <a:ext cx="1915712" cy="242793"/>
          </a:xfrm>
          <a:prstGeom prst="roundRect">
            <a:avLst>
              <a:gd name="adj" fmla="val 50000"/>
            </a:avLst>
          </a:prstGeom>
          <a:solidFill>
            <a:srgbClr val="E7E3F9"/>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Calibri" panose="020F0502020204030204" pitchFamily="34" charset="0"/>
                <a:cs typeface="Segoe Sans Display Semibold" pitchFamily="2" charset="0"/>
              </a:rPr>
              <a:t>Logs, Telemetry data for analysis and Monitoring</a:t>
            </a:r>
          </a:p>
        </p:txBody>
      </p:sp>
      <p:sp>
        <p:nvSpPr>
          <p:cNvPr id="250" name="Rounded Rectangle 249">
            <a:extLst>
              <a:ext uri="{FF2B5EF4-FFF2-40B4-BE49-F238E27FC236}">
                <a16:creationId xmlns:a16="http://schemas.microsoft.com/office/drawing/2014/main" id="{8645F5F0-E996-D47E-6376-66BF6706AF42}"/>
              </a:ext>
              <a:ext uri="{C183D7F6-B498-43B3-948B-1728B52AA6E4}">
                <adec:decorative xmlns:adec="http://schemas.microsoft.com/office/drawing/2017/decorative" val="1"/>
              </a:ext>
            </a:extLst>
          </p:cNvPr>
          <p:cNvSpPr/>
          <p:nvPr/>
        </p:nvSpPr>
        <p:spPr>
          <a:xfrm>
            <a:off x="7417567" y="5545209"/>
            <a:ext cx="602932" cy="85583"/>
          </a:xfrm>
          <a:prstGeom prst="roundRect">
            <a:avLst>
              <a:gd name="adj" fmla="val 5000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Insights</a:t>
            </a:r>
          </a:p>
        </p:txBody>
      </p:sp>
      <p:sp>
        <p:nvSpPr>
          <p:cNvPr id="255" name="Rounded Rectangle 254">
            <a:extLst>
              <a:ext uri="{FF2B5EF4-FFF2-40B4-BE49-F238E27FC236}">
                <a16:creationId xmlns:a16="http://schemas.microsoft.com/office/drawing/2014/main" id="{22BC80A5-554D-2F71-8723-90415CFA600A}"/>
              </a:ext>
              <a:ext uri="{C183D7F6-B498-43B3-948B-1728B52AA6E4}">
                <adec:decorative xmlns:adec="http://schemas.microsoft.com/office/drawing/2017/decorative" val="1"/>
              </a:ext>
            </a:extLst>
          </p:cNvPr>
          <p:cNvSpPr/>
          <p:nvPr/>
        </p:nvSpPr>
        <p:spPr>
          <a:xfrm>
            <a:off x="6767892" y="5237259"/>
            <a:ext cx="1926570" cy="242793"/>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Planning, Self-Learning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(using feedback)</a:t>
            </a:r>
          </a:p>
        </p:txBody>
      </p:sp>
      <p:sp>
        <p:nvSpPr>
          <p:cNvPr id="256" name="Rounded Rectangle 255">
            <a:extLst>
              <a:ext uri="{FF2B5EF4-FFF2-40B4-BE49-F238E27FC236}">
                <a16:creationId xmlns:a16="http://schemas.microsoft.com/office/drawing/2014/main" id="{EA199354-B5BC-2376-3363-74AAF7E972F4}"/>
              </a:ext>
              <a:ext uri="{C183D7F6-B498-43B3-948B-1728B52AA6E4}">
                <adec:decorative xmlns:adec="http://schemas.microsoft.com/office/drawing/2017/decorative" val="1"/>
              </a:ext>
            </a:extLst>
          </p:cNvPr>
          <p:cNvSpPr/>
          <p:nvPr/>
        </p:nvSpPr>
        <p:spPr>
          <a:xfrm>
            <a:off x="7417567" y="5171996"/>
            <a:ext cx="602932" cy="85583"/>
          </a:xfrm>
          <a:prstGeom prst="roundRect">
            <a:avLst>
              <a:gd name="adj" fmla="val 50000"/>
            </a:avLst>
          </a:prstGeom>
          <a:solidFill>
            <a:srgbClr val="FF5B38"/>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Autonomy</a:t>
            </a:r>
          </a:p>
        </p:txBody>
      </p:sp>
      <p:sp>
        <p:nvSpPr>
          <p:cNvPr id="259" name="Rounded Rectangle 258">
            <a:extLst>
              <a:ext uri="{FF2B5EF4-FFF2-40B4-BE49-F238E27FC236}">
                <a16:creationId xmlns:a16="http://schemas.microsoft.com/office/drawing/2014/main" id="{6BD7B9C8-4CA2-4975-FF1E-DEC96FBD1344}"/>
              </a:ext>
              <a:ext uri="{C183D7F6-B498-43B3-948B-1728B52AA6E4}">
                <adec:decorative xmlns:adec="http://schemas.microsoft.com/office/drawing/2017/decorative" val="1"/>
              </a:ext>
            </a:extLst>
          </p:cNvPr>
          <p:cNvSpPr/>
          <p:nvPr/>
        </p:nvSpPr>
        <p:spPr>
          <a:xfrm>
            <a:off x="6767892" y="4864045"/>
            <a:ext cx="1926570" cy="242793"/>
          </a:xfrm>
          <a:prstGeom prst="roundRect">
            <a:avLst>
              <a:gd name="adj" fmla="val 50000"/>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Trigger, Actions, Workflows </a:t>
            </a:r>
            <a:r>
              <a:rPr kumimoji="0" lang="en-US" sz="600" b="0" i="0" u="none" strike="noStrike" kern="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(Perform data grounding)</a:t>
            </a:r>
          </a:p>
        </p:txBody>
      </p:sp>
      <p:sp>
        <p:nvSpPr>
          <p:cNvPr id="260" name="Rounded Rectangle 259">
            <a:extLst>
              <a:ext uri="{FF2B5EF4-FFF2-40B4-BE49-F238E27FC236}">
                <a16:creationId xmlns:a16="http://schemas.microsoft.com/office/drawing/2014/main" id="{BB34A7F9-F27A-E5B3-3503-641F55D8A719}"/>
              </a:ext>
              <a:ext uri="{C183D7F6-B498-43B3-948B-1728B52AA6E4}">
                <adec:decorative xmlns:adec="http://schemas.microsoft.com/office/drawing/2017/decorative" val="1"/>
              </a:ext>
            </a:extLst>
          </p:cNvPr>
          <p:cNvSpPr/>
          <p:nvPr/>
        </p:nvSpPr>
        <p:spPr>
          <a:xfrm>
            <a:off x="7417567" y="4798782"/>
            <a:ext cx="602932" cy="85583"/>
          </a:xfrm>
          <a:prstGeom prst="roundRect">
            <a:avLst>
              <a:gd name="adj" fmla="val 50000"/>
            </a:avLst>
          </a:prstGeom>
          <a:solidFill>
            <a:srgbClr val="48C5B1"/>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50" normalizeH="0" baseline="0" noProof="0">
                <a:ln>
                  <a:noFill/>
                </a:ln>
                <a:solidFill>
                  <a:prstClr val="white"/>
                </a:solidFill>
                <a:effectLst/>
                <a:uLnTx/>
                <a:uFillTx/>
                <a:latin typeface="Segoe Sans Display Semibold" pitchFamily="2" charset="0"/>
                <a:ea typeface="+mn-ea"/>
                <a:cs typeface="Segoe Sans Display Semibold" pitchFamily="2" charset="0"/>
              </a:rPr>
              <a:t>Skills</a:t>
            </a:r>
          </a:p>
        </p:txBody>
      </p:sp>
      <p:cxnSp>
        <p:nvCxnSpPr>
          <p:cNvPr id="124" name="Straight Arrow Connector 123">
            <a:extLst>
              <a:ext uri="{FF2B5EF4-FFF2-40B4-BE49-F238E27FC236}">
                <a16:creationId xmlns:a16="http://schemas.microsoft.com/office/drawing/2014/main" id="{1B0DD885-F760-7C5D-99C7-91BCE52BDEF8}"/>
              </a:ext>
              <a:ext uri="{C183D7F6-B498-43B3-948B-1728B52AA6E4}">
                <adec:decorative xmlns:adec="http://schemas.microsoft.com/office/drawing/2017/decorative" val="1"/>
              </a:ext>
            </a:extLst>
          </p:cNvPr>
          <p:cNvCxnSpPr>
            <a:cxnSpLocks/>
          </p:cNvCxnSpPr>
          <p:nvPr/>
        </p:nvCxnSpPr>
        <p:spPr>
          <a:xfrm flipV="1">
            <a:off x="7729837"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4" name="Straight Arrow Connector 273">
            <a:extLst>
              <a:ext uri="{FF2B5EF4-FFF2-40B4-BE49-F238E27FC236}">
                <a16:creationId xmlns:a16="http://schemas.microsoft.com/office/drawing/2014/main" id="{72A40AF9-42FF-D497-09FC-BB349AAC458E}"/>
              </a:ext>
              <a:ext uri="{C183D7F6-B498-43B3-948B-1728B52AA6E4}">
                <adec:decorative xmlns:adec="http://schemas.microsoft.com/office/drawing/2017/decorative" val="1"/>
              </a:ext>
            </a:extLst>
          </p:cNvPr>
          <p:cNvCxnSpPr>
            <a:cxnSpLocks/>
          </p:cNvCxnSpPr>
          <p:nvPr/>
        </p:nvCxnSpPr>
        <p:spPr>
          <a:xfrm flipV="1">
            <a:off x="5213781" y="5857029"/>
            <a:ext cx="0" cy="209723"/>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8" name="Straight Arrow Connector 277">
            <a:extLst>
              <a:ext uri="{FF2B5EF4-FFF2-40B4-BE49-F238E27FC236}">
                <a16:creationId xmlns:a16="http://schemas.microsoft.com/office/drawing/2014/main" id="{4BF020E0-5D85-E87D-9FFC-67243727CDBB}"/>
              </a:ext>
              <a:ext uri="{C183D7F6-B498-43B3-948B-1728B52AA6E4}">
                <adec:decorative xmlns:adec="http://schemas.microsoft.com/office/drawing/2017/decorative" val="1"/>
              </a:ext>
            </a:extLst>
          </p:cNvPr>
          <p:cNvCxnSpPr>
            <a:cxnSpLocks/>
          </p:cNvCxnSpPr>
          <p:nvPr/>
        </p:nvCxnSpPr>
        <p:spPr>
          <a:xfrm flipH="1">
            <a:off x="5587048" y="5373223"/>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cxnSp>
        <p:nvCxnSpPr>
          <p:cNvPr id="279" name="Straight Arrow Connector 278">
            <a:extLst>
              <a:ext uri="{FF2B5EF4-FFF2-40B4-BE49-F238E27FC236}">
                <a16:creationId xmlns:a16="http://schemas.microsoft.com/office/drawing/2014/main" id="{548F6005-DA97-DD8E-E8C2-6B1091E959EC}"/>
              </a:ext>
              <a:ext uri="{C183D7F6-B498-43B3-948B-1728B52AA6E4}">
                <adec:decorative xmlns:adec="http://schemas.microsoft.com/office/drawing/2017/decorative" val="1"/>
              </a:ext>
            </a:extLst>
          </p:cNvPr>
          <p:cNvCxnSpPr>
            <a:cxnSpLocks/>
          </p:cNvCxnSpPr>
          <p:nvPr/>
        </p:nvCxnSpPr>
        <p:spPr>
          <a:xfrm flipH="1">
            <a:off x="5587048" y="5749004"/>
            <a:ext cx="1180844" cy="0"/>
          </a:xfrm>
          <a:prstGeom prst="straightConnector1">
            <a:avLst/>
          </a:prstGeom>
          <a:noFill/>
          <a:ln w="9525" cap="flat" cmpd="sng" algn="ctr">
            <a:solidFill>
              <a:sysClr val="windowText" lastClr="000000"/>
            </a:solidFill>
            <a:prstDash val="solid"/>
            <a:miter lim="800000"/>
            <a:headEnd type="triangle" w="sm" len="sm"/>
            <a:tailEnd type="triangle" w="sm" len="sm"/>
          </a:ln>
          <a:effectLst/>
        </p:spPr>
      </p:cxnSp>
      <p:sp>
        <p:nvSpPr>
          <p:cNvPr id="280" name="Rounded Rectangle 279">
            <a:extLst>
              <a:ext uri="{FF2B5EF4-FFF2-40B4-BE49-F238E27FC236}">
                <a16:creationId xmlns:a16="http://schemas.microsoft.com/office/drawing/2014/main" id="{DBE83C2C-2B79-0FDB-660C-302431136801}"/>
              </a:ext>
              <a:ext uri="{C183D7F6-B498-43B3-948B-1728B52AA6E4}">
                <adec:decorative xmlns:adec="http://schemas.microsoft.com/office/drawing/2017/decorative" val="1"/>
              </a:ext>
            </a:extLst>
          </p:cNvPr>
          <p:cNvSpPr/>
          <p:nvPr/>
        </p:nvSpPr>
        <p:spPr>
          <a:xfrm rot="5400000">
            <a:off x="8418646" y="3980176"/>
            <a:ext cx="848738" cy="163113"/>
          </a:xfrm>
          <a:prstGeom prst="roundRect">
            <a:avLst>
              <a:gd name="adj" fmla="val 0"/>
            </a:avLst>
          </a:prstGeom>
          <a:solidFill>
            <a:srgbClr val="7030A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pitchFamily="2" charset="0"/>
                <a:ea typeface="+mn-ea"/>
                <a:cs typeface="Segoe Sans Display Semibold" pitchFamily="2" charset="0"/>
              </a:rPr>
              <a:t>User Feedback</a:t>
            </a:r>
          </a:p>
        </p:txBody>
      </p:sp>
      <p:sp>
        <p:nvSpPr>
          <p:cNvPr id="2" name="Rounded Rectangle 1">
            <a:extLst>
              <a:ext uri="{FF2B5EF4-FFF2-40B4-BE49-F238E27FC236}">
                <a16:creationId xmlns:a16="http://schemas.microsoft.com/office/drawing/2014/main" id="{9DD8CA81-CB84-1EEF-54C9-214DA28C9B29}"/>
              </a:ext>
              <a:ext uri="{C183D7F6-B498-43B3-948B-1728B52AA6E4}">
                <adec:decorative xmlns:adec="http://schemas.microsoft.com/office/drawing/2017/decorative" val="1"/>
              </a:ext>
            </a:extLst>
          </p:cNvPr>
          <p:cNvSpPr/>
          <p:nvPr/>
        </p:nvSpPr>
        <p:spPr>
          <a:xfrm>
            <a:off x="4816106" y="1707844"/>
            <a:ext cx="3965716" cy="242727"/>
          </a:xfrm>
          <a:prstGeom prst="roundRect">
            <a:avLst>
              <a:gd name="adj" fmla="val 50000"/>
            </a:avLst>
          </a:prstGeom>
          <a:solidFill>
            <a:srgbClr val="D9D9D9">
              <a:alpha val="20000"/>
            </a:srgbClr>
          </a:solidFill>
          <a:ln w="9525"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HR Recruitment Team, HR Hiring Manager, Talent Acquisition Specialists</a:t>
            </a:r>
          </a:p>
        </p:txBody>
      </p:sp>
      <p:pic>
        <p:nvPicPr>
          <p:cNvPr id="4" name="Graphic 3">
            <a:extLst>
              <a:ext uri="{FF2B5EF4-FFF2-40B4-BE49-F238E27FC236}">
                <a16:creationId xmlns:a16="http://schemas.microsoft.com/office/drawing/2014/main" id="{C830F720-416A-A8B4-6AF0-C069914EC0E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8179" y="1761689"/>
            <a:ext cx="154417" cy="134099"/>
          </a:xfrm>
          <a:prstGeom prst="rect">
            <a:avLst/>
          </a:prstGeom>
        </p:spPr>
      </p:pic>
      <p:sp>
        <p:nvSpPr>
          <p:cNvPr id="21" name="Rounded Rectangle 19">
            <a:extLst>
              <a:ext uri="{FF2B5EF4-FFF2-40B4-BE49-F238E27FC236}">
                <a16:creationId xmlns:a16="http://schemas.microsoft.com/office/drawing/2014/main" id="{441BD5C9-C153-1499-FFB3-A90C44BA043E}"/>
              </a:ext>
              <a:ext uri="{C183D7F6-B498-43B3-948B-1728B52AA6E4}">
                <adec:decorative xmlns:adec="http://schemas.microsoft.com/office/drawing/2017/decorative" val="1"/>
              </a:ext>
            </a:extLst>
          </p:cNvPr>
          <p:cNvSpPr/>
          <p:nvPr/>
        </p:nvSpPr>
        <p:spPr>
          <a:xfrm>
            <a:off x="695993" y="4864045"/>
            <a:ext cx="3705033" cy="930899"/>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3" name="TextBox 22">
            <a:extLst>
              <a:ext uri="{FF2B5EF4-FFF2-40B4-BE49-F238E27FC236}">
                <a16:creationId xmlns:a16="http://schemas.microsoft.com/office/drawing/2014/main" id="{5CA57031-0D98-DCDD-4700-9C85DAF9BBA4}"/>
              </a:ext>
              <a:ext uri="{C183D7F6-B498-43B3-948B-1728B52AA6E4}">
                <adec:decorative xmlns:adec="http://schemas.microsoft.com/office/drawing/2017/decorative" val="1"/>
              </a:ext>
            </a:extLst>
          </p:cNvPr>
          <p:cNvSpPr txBox="1"/>
          <p:nvPr/>
        </p:nvSpPr>
        <p:spPr>
          <a:xfrm>
            <a:off x="740798" y="511681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4" name="TextBox 33">
            <a:extLst>
              <a:ext uri="{FF2B5EF4-FFF2-40B4-BE49-F238E27FC236}">
                <a16:creationId xmlns:a16="http://schemas.microsoft.com/office/drawing/2014/main" id="{3320E961-70EA-6558-9430-B10FBA90261F}"/>
              </a:ext>
              <a:ext uri="{C183D7F6-B498-43B3-948B-1728B52AA6E4}">
                <adec:decorative xmlns:adec="http://schemas.microsoft.com/office/drawing/2017/decorative" val="1"/>
              </a:ext>
            </a:extLst>
          </p:cNvPr>
          <p:cNvSpPr txBox="1"/>
          <p:nvPr/>
        </p:nvSpPr>
        <p:spPr>
          <a:xfrm>
            <a:off x="2076802" y="4935521"/>
            <a:ext cx="2298101" cy="787139"/>
          </a:xfrm>
          <a:prstGeom prst="rect">
            <a:avLst/>
          </a:prstGeom>
          <a:noFill/>
        </p:spPr>
        <p:txBody>
          <a:bodyPr wrap="square">
            <a:spAutoFit/>
          </a:bodyPr>
          <a:lstStyle>
            <a:defPPr>
              <a:defRPr lang="en-US"/>
            </a:defPPr>
            <a:lvl1pPr marL="171450" marR="0" lvl="0" indent="-171450" fontAlgn="auto">
              <a:lnSpc>
                <a:spcPts val="106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srgbClr val="000000"/>
                </a:solidFill>
                <a:effectLst/>
                <a:uLnTx/>
                <a:uFillTx/>
                <a:latin typeface="Segoe Sans Display" pitchFamily="2" charset="0"/>
                <a:cs typeface="Segoe Sans Display" pitchFamily="2" charset="0"/>
              </a:defRPr>
            </a:lvl1p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Candidate Sourcing, Matching &amp; Screening Agent </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AI-Powered Timesheet Integrity &amp; Fraud Detection</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Automating Content Curation &amp; Learning Administration</a:t>
            </a:r>
          </a:p>
        </p:txBody>
      </p:sp>
      <p:sp>
        <p:nvSpPr>
          <p:cNvPr id="35" name="Rounded Rectangle 19">
            <a:extLst>
              <a:ext uri="{FF2B5EF4-FFF2-40B4-BE49-F238E27FC236}">
                <a16:creationId xmlns:a16="http://schemas.microsoft.com/office/drawing/2014/main" id="{ED850E74-3366-24EC-2985-C18352D03CFE}"/>
              </a:ext>
              <a:ext uri="{C183D7F6-B498-43B3-948B-1728B52AA6E4}">
                <adec:decorative xmlns:adec="http://schemas.microsoft.com/office/drawing/2017/decorative" val="1"/>
              </a:ext>
            </a:extLst>
          </p:cNvPr>
          <p:cNvSpPr/>
          <p:nvPr/>
        </p:nvSpPr>
        <p:spPr>
          <a:xfrm>
            <a:off x="695993" y="5849787"/>
            <a:ext cx="3705033" cy="66194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4572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mn-ea"/>
                <a:cs typeface="Segoe Sans Display Semibold" pitchFamily="2" charset="0"/>
                <a:sym typeface="DM Sans Light"/>
              </a:rPr>
              <a:t>*Reference Architecture Assumptions</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Integration with ATS, HRIS, LMS, and document systems to support personalized onboarding workflows and training enablement</a:t>
            </a:r>
          </a:p>
          <a:p>
            <a:pPr marL="171450" marR="0" lvl="0" indent="-171450" algn="l" defTabSz="914400" rtl="0" eaLnBrk="1" fontAlgn="base" latinLnBrk="0" hangingPunct="1">
              <a:lnSpc>
                <a:spcPct val="10000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rPr>
              <a:t>Defined onboarding processes including compliance validation, task orchestration, and employee communication protocols</a:t>
            </a:r>
            <a:endParaRPr kumimoji="0" lang="en-GB" sz="700" b="0" i="0" u="none" strike="noStrike" kern="1200" cap="none" spc="0" normalizeH="0" baseline="0" noProof="0">
              <a:ln>
                <a:noFill/>
              </a:ln>
              <a:solidFill>
                <a:srgbClr val="D8D9DC">
                  <a:lumMod val="25000"/>
                </a:srgbClr>
              </a:solidFill>
              <a:effectLst/>
              <a:uLnTx/>
              <a:uFillTx/>
              <a:latin typeface="Segoe Sans Display" pitchFamily="2" charset="0"/>
              <a:ea typeface="+mn-ea"/>
              <a:cs typeface="Segoe Sans Display" pitchFamily="2" charset="0"/>
              <a:sym typeface="DM Sans Light"/>
            </a:endParaRPr>
          </a:p>
        </p:txBody>
      </p:sp>
      <p:sp>
        <p:nvSpPr>
          <p:cNvPr id="45" name="Rounded Rectangle 44">
            <a:extLst>
              <a:ext uri="{FF2B5EF4-FFF2-40B4-BE49-F238E27FC236}">
                <a16:creationId xmlns:a16="http://schemas.microsoft.com/office/drawing/2014/main" id="{F5E59C98-0A44-3605-27BD-4E130C72E5F6}"/>
              </a:ext>
              <a:ext uri="{C183D7F6-B498-43B3-948B-1728B52AA6E4}">
                <adec:decorative xmlns:adec="http://schemas.microsoft.com/office/drawing/2017/decorative" val="1"/>
              </a:ext>
            </a:extLst>
          </p:cNvPr>
          <p:cNvSpPr/>
          <p:nvPr/>
        </p:nvSpPr>
        <p:spPr>
          <a:xfrm>
            <a:off x="9493388" y="3922185"/>
            <a:ext cx="1506285" cy="1675859"/>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ounded Rectangle 45">
            <a:extLst>
              <a:ext uri="{FF2B5EF4-FFF2-40B4-BE49-F238E27FC236}">
                <a16:creationId xmlns:a16="http://schemas.microsoft.com/office/drawing/2014/main" id="{556EC846-6269-B46F-4DC3-BA1986299842}"/>
              </a:ext>
              <a:ext uri="{C183D7F6-B498-43B3-948B-1728B52AA6E4}">
                <adec:decorative xmlns:adec="http://schemas.microsoft.com/office/drawing/2017/decorative" val="1"/>
              </a:ext>
            </a:extLst>
          </p:cNvPr>
          <p:cNvSpPr/>
          <p:nvPr/>
        </p:nvSpPr>
        <p:spPr>
          <a:xfrm>
            <a:off x="9447718" y="3855885"/>
            <a:ext cx="1597625" cy="2395673"/>
          </a:xfrm>
          <a:prstGeom prst="roundRect">
            <a:avLst>
              <a:gd name="adj" fmla="val 1344"/>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ounded Rectangle 47">
            <a:extLst>
              <a:ext uri="{FF2B5EF4-FFF2-40B4-BE49-F238E27FC236}">
                <a16:creationId xmlns:a16="http://schemas.microsoft.com/office/drawing/2014/main" id="{1681CCF6-4161-1E81-19F5-1BB010C28E0C}"/>
              </a:ext>
              <a:ext uri="{C183D7F6-B498-43B3-948B-1728B52AA6E4}">
                <adec:decorative xmlns:adec="http://schemas.microsoft.com/office/drawing/2017/decorative" val="1"/>
              </a:ext>
            </a:extLst>
          </p:cNvPr>
          <p:cNvSpPr/>
          <p:nvPr/>
        </p:nvSpPr>
        <p:spPr>
          <a:xfrm>
            <a:off x="9493388" y="5685768"/>
            <a:ext cx="1506285" cy="505830"/>
          </a:xfrm>
          <a:prstGeom prst="roundRect">
            <a:avLst>
              <a:gd name="adj" fmla="val 1112"/>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8473FE78-5C36-517D-21C9-ED0F8E054AEC}"/>
              </a:ext>
              <a:ext uri="{C183D7F6-B498-43B3-948B-1728B52AA6E4}">
                <adec:decorative xmlns:adec="http://schemas.microsoft.com/office/drawing/2017/decorative" val="1"/>
              </a:ext>
            </a:extLst>
          </p:cNvPr>
          <p:cNvSpPr/>
          <p:nvPr/>
        </p:nvSpPr>
        <p:spPr>
          <a:xfrm>
            <a:off x="9528192" y="3960132"/>
            <a:ext cx="1439290" cy="390324"/>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Onboarding Processor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(Candidate data retrieval &amp; configure onboarding process)</a:t>
            </a:r>
          </a:p>
        </p:txBody>
      </p:sp>
      <p:sp>
        <p:nvSpPr>
          <p:cNvPr id="51" name="Rounded Rectangle 50">
            <a:extLst>
              <a:ext uri="{FF2B5EF4-FFF2-40B4-BE49-F238E27FC236}">
                <a16:creationId xmlns:a16="http://schemas.microsoft.com/office/drawing/2014/main" id="{6B14A00B-6F7A-5A93-6F18-2985F405F592}"/>
              </a:ext>
              <a:ext uri="{C183D7F6-B498-43B3-948B-1728B52AA6E4}">
                <adec:decorative xmlns:adec="http://schemas.microsoft.com/office/drawing/2017/decorative" val="1"/>
              </a:ext>
            </a:extLst>
          </p:cNvPr>
          <p:cNvSpPr/>
          <p:nvPr/>
        </p:nvSpPr>
        <p:spPr>
          <a:xfrm>
            <a:off x="9528192" y="4392043"/>
            <a:ext cx="1439290" cy="34695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Validator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(Document collection &amp; validation to confirm all necessary information for onboarding)</a:t>
            </a:r>
          </a:p>
        </p:txBody>
      </p:sp>
      <p:sp>
        <p:nvSpPr>
          <p:cNvPr id="52" name="Rounded Rectangle 51">
            <a:extLst>
              <a:ext uri="{FF2B5EF4-FFF2-40B4-BE49-F238E27FC236}">
                <a16:creationId xmlns:a16="http://schemas.microsoft.com/office/drawing/2014/main" id="{373B9483-AC7B-E71C-29D9-DCACE32ACDE5}"/>
              </a:ext>
              <a:ext uri="{C183D7F6-B498-43B3-948B-1728B52AA6E4}">
                <adec:decorative xmlns:adec="http://schemas.microsoft.com/office/drawing/2017/decorative" val="1"/>
              </a:ext>
            </a:extLst>
          </p:cNvPr>
          <p:cNvSpPr/>
          <p:nvPr/>
        </p:nvSpPr>
        <p:spPr>
          <a:xfrm>
            <a:off x="9528192" y="4786627"/>
            <a:ext cx="1439290" cy="325616"/>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Negotiator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(Onboarding date negotiator)</a:t>
            </a:r>
          </a:p>
        </p:txBody>
      </p:sp>
      <p:sp>
        <p:nvSpPr>
          <p:cNvPr id="53" name="Rounded Rectangle 52">
            <a:extLst>
              <a:ext uri="{FF2B5EF4-FFF2-40B4-BE49-F238E27FC236}">
                <a16:creationId xmlns:a16="http://schemas.microsoft.com/office/drawing/2014/main" id="{B1B5C396-C8E3-2604-DA0E-4D8875461F3B}"/>
              </a:ext>
              <a:ext uri="{C183D7F6-B498-43B3-948B-1728B52AA6E4}">
                <adec:decorative xmlns:adec="http://schemas.microsoft.com/office/drawing/2017/decorative" val="1"/>
              </a:ext>
            </a:extLst>
          </p:cNvPr>
          <p:cNvSpPr/>
          <p:nvPr/>
        </p:nvSpPr>
        <p:spPr>
          <a:xfrm>
            <a:off x="9528192" y="5731804"/>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Handling and security</a:t>
            </a:r>
          </a:p>
        </p:txBody>
      </p:sp>
      <p:sp>
        <p:nvSpPr>
          <p:cNvPr id="54" name="Rounded Rectangle 53">
            <a:extLst>
              <a:ext uri="{FF2B5EF4-FFF2-40B4-BE49-F238E27FC236}">
                <a16:creationId xmlns:a16="http://schemas.microsoft.com/office/drawing/2014/main" id="{6925F3EB-77DE-AABA-FEAE-6621B0E78FAC}"/>
              </a:ext>
              <a:ext uri="{C183D7F6-B498-43B3-948B-1728B52AA6E4}">
                <adec:decorative xmlns:adec="http://schemas.microsoft.com/office/drawing/2017/decorative" val="1"/>
              </a:ext>
            </a:extLst>
          </p:cNvPr>
          <p:cNvSpPr/>
          <p:nvPr/>
        </p:nvSpPr>
        <p:spPr>
          <a:xfrm>
            <a:off x="9528192" y="586596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Workflow Development</a:t>
            </a:r>
          </a:p>
        </p:txBody>
      </p:sp>
      <p:sp>
        <p:nvSpPr>
          <p:cNvPr id="55" name="Rounded Rectangle 54">
            <a:extLst>
              <a:ext uri="{FF2B5EF4-FFF2-40B4-BE49-F238E27FC236}">
                <a16:creationId xmlns:a16="http://schemas.microsoft.com/office/drawing/2014/main" id="{CE9C26BE-9983-BC2D-419B-CE7DA19BEBF3}"/>
              </a:ext>
              <a:ext uri="{C183D7F6-B498-43B3-948B-1728B52AA6E4}">
                <adec:decorative xmlns:adec="http://schemas.microsoft.com/office/drawing/2017/decorative" val="1"/>
              </a:ext>
            </a:extLst>
          </p:cNvPr>
          <p:cNvSpPr/>
          <p:nvPr/>
        </p:nvSpPr>
        <p:spPr>
          <a:xfrm>
            <a:off x="9528192" y="6007183"/>
            <a:ext cx="1439290" cy="106716"/>
          </a:xfrm>
          <a:prstGeom prst="roundRect">
            <a:avLst>
              <a:gd name="adj" fmla="val 50000"/>
            </a:avLst>
          </a:prstGeom>
          <a:solidFill>
            <a:srgbClr val="FFA38B"/>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Data Source Integration</a:t>
            </a:r>
          </a:p>
        </p:txBody>
      </p:sp>
      <p:sp>
        <p:nvSpPr>
          <p:cNvPr id="56" name="Rounded Rectangle 55">
            <a:extLst>
              <a:ext uri="{FF2B5EF4-FFF2-40B4-BE49-F238E27FC236}">
                <a16:creationId xmlns:a16="http://schemas.microsoft.com/office/drawing/2014/main" id="{5DD30B30-8FC8-7ECF-B1FF-AC15D6C68C8E}"/>
              </a:ext>
              <a:ext uri="{C183D7F6-B498-43B3-948B-1728B52AA6E4}">
                <adec:decorative xmlns:adec="http://schemas.microsoft.com/office/drawing/2017/decorative" val="1"/>
              </a:ext>
            </a:extLst>
          </p:cNvPr>
          <p:cNvSpPr/>
          <p:nvPr/>
        </p:nvSpPr>
        <p:spPr>
          <a:xfrm>
            <a:off x="9528192" y="5158279"/>
            <a:ext cx="1439290" cy="394033"/>
          </a:xfrm>
          <a:prstGeom prst="roundRect">
            <a:avLst>
              <a:gd name="adj" fmla="val 6531"/>
            </a:avLst>
          </a:prstGeom>
          <a:solidFill>
            <a:srgbClr val="B9DCD2"/>
          </a:solidFill>
          <a:ln w="9525" cap="flat" cmpd="sng" algn="ctr">
            <a:noFill/>
            <a:prstDash val="solid"/>
            <a:round/>
            <a:headEnd type="none" w="med" len="med"/>
            <a:tailEnd type="none" w="med" len="med"/>
          </a:ln>
          <a:effectLst/>
        </p:spPr>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Communicator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Sans Display Semilight" pitchFamily="2" charset="0"/>
                <a:ea typeface="+mn-ea"/>
                <a:cs typeface="Segoe Sans Display Semilight" pitchFamily="2" charset="0"/>
              </a:rPr>
              <a:t>(onboarding date scheduling, Email notification, Follow-ups)</a:t>
            </a:r>
          </a:p>
        </p:txBody>
      </p:sp>
    </p:spTree>
    <p:extLst>
      <p:ext uri="{BB962C8B-B14F-4D97-AF65-F5344CB8AC3E}">
        <p14:creationId xmlns:p14="http://schemas.microsoft.com/office/powerpoint/2010/main" val="4207924048"/>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6_Office Theme">
  <a:themeElements>
    <a:clrScheme name="Accenture 2020">
      <a:dk1>
        <a:srgbClr val="000000"/>
      </a:dk1>
      <a:lt1>
        <a:srgbClr val="FFFFFF"/>
      </a:lt1>
      <a:dk2>
        <a:srgbClr val="96968C"/>
      </a:dk2>
      <a:lt2>
        <a:srgbClr val="E6E6E6"/>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Graphik Semibold">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ue">
      <a:srgbClr val="0041F0"/>
    </a:custClr>
    <a:custClr name="Light Blue">
      <a:srgbClr val="00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ec632a0-1bd0-4125-8c6d-d2b199a1beac" xsi:nil="true"/>
    <_ip_UnifiedCompliancePolicyUIAction xmlns="http://schemas.microsoft.com/sharepoint/v3" xsi:nil="true"/>
    <Notes xmlns="5b27bcf2-d2a5-4921-b0b8-d8444e972c96" xsi:nil="true"/>
    <Status xmlns="5b27bcf2-d2a5-4921-b0b8-d8444e972c96" xsi:nil="true"/>
    <lcf76f155ced4ddcb4097134ff3c332f xmlns="5b27bcf2-d2a5-4921-b0b8-d8444e972c96">
      <Terms xmlns="http://schemas.microsoft.com/office/infopath/2007/PartnerControls"/>
    </lcf76f155ced4ddcb4097134ff3c332f>
    <Category xmlns="5b27bcf2-d2a5-4921-b0b8-d8444e972c96" xsi:nil="true"/>
    <_ip_UnifiedCompliancePolicyProperties xmlns="http://schemas.microsoft.com/sharepoint/v3" xsi:nil="true"/>
    <Recentasof xmlns="5b27bcf2-d2a5-4921-b0b8-d8444e972c96" xsi:nil="true"/>
    <About xmlns="5b27bcf2-d2a5-4921-b0b8-d8444e972c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218A59F3A1524FAB2A29160B556249" ma:contentTypeVersion="23" ma:contentTypeDescription="Create a new document." ma:contentTypeScope="" ma:versionID="009b8f0309aff3a772f073c7bb6184e7">
  <xsd:schema xmlns:xsd="http://www.w3.org/2001/XMLSchema" xmlns:xs="http://www.w3.org/2001/XMLSchema" xmlns:p="http://schemas.microsoft.com/office/2006/metadata/properties" xmlns:ns1="http://schemas.microsoft.com/sharepoint/v3" xmlns:ns2="5b27bcf2-d2a5-4921-b0b8-d8444e972c96" xmlns:ns3="9ec632a0-1bd0-4125-8c6d-d2b199a1beac" targetNamespace="http://schemas.microsoft.com/office/2006/metadata/properties" ma:root="true" ma:fieldsID="f324b961bee9a14de66460315aaa78b9" ns1:_="" ns2:_="" ns3:_="">
    <xsd:import namespace="http://schemas.microsoft.com/sharepoint/v3"/>
    <xsd:import namespace="5b27bcf2-d2a5-4921-b0b8-d8444e972c96"/>
    <xsd:import namespace="9ec632a0-1bd0-4125-8c6d-d2b199a1beac"/>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Status" minOccurs="0"/>
                <xsd:element ref="ns2:Category" minOccurs="0"/>
                <xsd:element ref="ns2:Recentasof"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About" minOccurs="0"/>
                <xsd:element ref="ns2:Not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7bcf2-d2a5-4921-b0b8-d8444e972c9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Status" ma:index="16" nillable="true" ma:displayName="Status" ma:format="Dropdown" ma:internalName="Status">
      <xsd:simpleType>
        <xsd:restriction base="dms:Choice">
          <xsd:enumeration value="Current"/>
          <xsd:enumeration value="Outdated"/>
          <xsd:enumeration value="WIP"/>
        </xsd:restriction>
      </xsd:simpleType>
    </xsd:element>
    <xsd:element name="Category" ma:index="17" nillable="true" ma:displayName="Category" ma:format="Dropdown" ma:internalName="Category">
      <xsd:simpleType>
        <xsd:restriction base="dms:Choice">
          <xsd:enumeration value="Analysts"/>
          <xsd:enumeration value="Budget"/>
          <xsd:enumeration value="Reporting"/>
          <xsd:enumeration value="Planning"/>
          <xsd:enumeration value="Reseach"/>
          <xsd:enumeration value="Resource"/>
          <xsd:enumeration value="Social"/>
          <xsd:enumeration value="Web"/>
        </xsd:restriction>
      </xsd:simpleType>
    </xsd:element>
    <xsd:element name="Recentasof" ma:index="18" nillable="true" ma:displayName="Recent as of" ma:format="DateOnly" ma:internalName="Recentasof">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About" ma:index="28" nillable="true" ma:displayName="About" ma:format="Dropdown" ma:internalName="About">
      <xsd:simpleType>
        <xsd:restriction base="dms:Text">
          <xsd:maxLength value="255"/>
        </xsd:restriction>
      </xsd:simpleType>
    </xsd:element>
    <xsd:element name="Notes" ma:index="29" nillable="true" ma:displayName="Notes" ma:format="Dropdown" ma:internalName="Notes">
      <xsd:simpleType>
        <xsd:restriction base="dms:Note">
          <xsd:maxLength value="255"/>
        </xsd:restriction>
      </xsd:simpleType>
    </xsd:element>
    <xsd:element name="MediaServiceLocation" ma:index="3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c632a0-1bd0-4125-8c6d-d2b199a1be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c675e44-b45a-4e38-95bd-fe3b15c6a8a8}" ma:internalName="TaxCatchAll" ma:showField="CatchAllData" ma:web="9ec632a0-1bd0-4125-8c6d-d2b199a1be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29AB18-B312-4B85-AE5D-3E9990A9FD75}">
  <ds:schemaRefs>
    <ds:schemaRef ds:uri="http://schemas.microsoft.com/office/2006/metadata/properties"/>
    <ds:schemaRef ds:uri="http://schemas.microsoft.com/office/infopath/2007/PartnerControls"/>
    <ds:schemaRef ds:uri="9ec632a0-1bd0-4125-8c6d-d2b199a1beac"/>
    <ds:schemaRef ds:uri="http://schemas.microsoft.com/sharepoint/v3"/>
    <ds:schemaRef ds:uri="5b27bcf2-d2a5-4921-b0b8-d8444e972c96"/>
  </ds:schemaRefs>
</ds:datastoreItem>
</file>

<file path=customXml/itemProps2.xml><?xml version="1.0" encoding="utf-8"?>
<ds:datastoreItem xmlns:ds="http://schemas.openxmlformats.org/officeDocument/2006/customXml" ds:itemID="{8C0722A1-8ED3-4548-A012-2735661E01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27bcf2-d2a5-4921-b0b8-d8444e972c96"/>
    <ds:schemaRef ds:uri="9ec632a0-1bd0-4125-8c6d-d2b199a1be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44EB37-8F94-4476-B50D-2351D13D895C}">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129</TotalTime>
  <Words>37748</Words>
  <Application>Microsoft Office PowerPoint</Application>
  <PresentationFormat>Widescreen</PresentationFormat>
  <Paragraphs>5905</Paragraphs>
  <Slides>128</Slides>
  <Notes>121</Notes>
  <HiddenSlides>0</HiddenSlides>
  <MMClips>0</MMClips>
  <ScaleCrop>false</ScaleCrop>
  <HeadingPairs>
    <vt:vector size="4" baseType="variant">
      <vt:variant>
        <vt:lpstr>Theme</vt:lpstr>
      </vt:variant>
      <vt:variant>
        <vt:i4>3</vt:i4>
      </vt:variant>
      <vt:variant>
        <vt:lpstr>Slide Titles</vt:lpstr>
      </vt:variant>
      <vt:variant>
        <vt:i4>128</vt:i4>
      </vt:variant>
    </vt:vector>
  </HeadingPairs>
  <TitlesOfParts>
    <vt:vector size="131" baseType="lpstr">
      <vt:lpstr>Microsoft 365 Copilot Template</vt:lpstr>
      <vt:lpstr>6_Office Theme</vt:lpstr>
      <vt:lpstr>4_Office Theme</vt:lpstr>
      <vt:lpstr>Copilot Studio scenarios </vt:lpstr>
      <vt:lpstr>High Impact Industry-Specific Scenarios</vt:lpstr>
      <vt:lpstr>High Impact Function-Specific Scenarios</vt:lpstr>
      <vt:lpstr>PowerPoint Presentation</vt:lpstr>
      <vt:lpstr>PowerPoint Presentation</vt:lpstr>
      <vt:lpstr>Public Sector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Retail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Finance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Manufacturing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service scenarios</vt:lpstr>
      <vt:lpstr>Customer Support Assistance Agent</vt:lpstr>
      <vt:lpstr>Customer Support Assistance Agent</vt:lpstr>
      <vt:lpstr>Personalized Cross-Sell/Upsell Agent</vt:lpstr>
      <vt:lpstr>Personalized Cross-Sell/Upsell Agent</vt:lpstr>
      <vt:lpstr>Knowledge Metadata Agent</vt:lpstr>
      <vt:lpstr>Knowledge Metadata Agent</vt:lpstr>
      <vt:lpstr>Document Compliance Agent</vt:lpstr>
      <vt:lpstr>Document Compliance Agent</vt:lpstr>
      <vt:lpstr>Customer Satisfaction Prediction Agent</vt:lpstr>
      <vt:lpstr>Customer Satisfaction Prediction Agent</vt:lpstr>
      <vt:lpstr>Sales scenarios</vt:lpstr>
      <vt:lpstr>Respond to RFP Agent</vt:lpstr>
      <vt:lpstr>Respond to RFP Agent</vt:lpstr>
      <vt:lpstr>Market Landscape Research Agent</vt:lpstr>
      <vt:lpstr>Market Landscape Research Agent</vt:lpstr>
      <vt:lpstr>Outreach Personalization Agent</vt:lpstr>
      <vt:lpstr>Outreach Personalization Agent</vt:lpstr>
      <vt:lpstr>Lead Prediction Agent</vt:lpstr>
      <vt:lpstr>Lead Prediction Agent</vt:lpstr>
      <vt:lpstr>Conversation Simulation Training Tool </vt:lpstr>
      <vt:lpstr>Conversation Simulation Training Tool</vt:lpstr>
      <vt:lpstr>Marketing scenarios</vt:lpstr>
      <vt:lpstr>Market Research Assistant</vt:lpstr>
      <vt:lpstr>Market Research Assistant</vt:lpstr>
      <vt:lpstr>Marketing Brief Creation Agent</vt:lpstr>
      <vt:lpstr>Marketing Brief Creation Agent</vt:lpstr>
      <vt:lpstr>Campaign Performance Analysis &amp; Insights Agent </vt:lpstr>
      <vt:lpstr>Campaign Performance Analysis &amp; Insights Agent</vt:lpstr>
      <vt:lpstr>Compliance Check Agent </vt:lpstr>
      <vt:lpstr>Compliance Check Agent</vt:lpstr>
      <vt:lpstr>Content Adaptation &amp; Localization Agent </vt:lpstr>
      <vt:lpstr>Content Adaptation &amp; Localization Agent</vt:lpstr>
      <vt:lpstr>Finance scenarios</vt:lpstr>
      <vt:lpstr>Invoice Exception Agent</vt:lpstr>
      <vt:lpstr>Invoice Exception Agent</vt:lpstr>
      <vt:lpstr>Balance Sheet Reconciliation Agent</vt:lpstr>
      <vt:lpstr>Balance Sheet Reconciliation Agent</vt:lpstr>
      <vt:lpstr>Collectors Agent</vt:lpstr>
      <vt:lpstr>Collectors Agent</vt:lpstr>
      <vt:lpstr>Spend Anomaly Identification Agent</vt:lpstr>
      <vt:lpstr>Spend Anomaly Identification Agent</vt:lpstr>
      <vt:lpstr>Finance Q&amp;A Agent</vt:lpstr>
      <vt:lpstr>Finance Q&amp;A Agent</vt:lpstr>
      <vt:lpstr>HR scenarios</vt:lpstr>
      <vt:lpstr>Recruitment Assistant</vt:lpstr>
      <vt:lpstr>Recruitment Assistant</vt:lpstr>
      <vt:lpstr>Smart Onboarding Agent</vt:lpstr>
      <vt:lpstr>Smart Onboarding Agent</vt:lpstr>
      <vt:lpstr>Timesheet Reconciliation Agent</vt:lpstr>
      <vt:lpstr>Timesheet Reconciliation Agent</vt:lpstr>
      <vt:lpstr>Leave-of-Absence Compliance Agent</vt:lpstr>
      <vt:lpstr>Leave-of-Absence Compliance Agent</vt:lpstr>
      <vt:lpstr>Smart Learning Agent</vt:lpstr>
      <vt:lpstr>Smart Learning Agent</vt:lpstr>
      <vt:lpstr>Legal scenarios</vt:lpstr>
      <vt:lpstr>Case &amp; Precedent Analysis</vt:lpstr>
      <vt:lpstr>Case &amp; Precedent Analysis</vt:lpstr>
      <vt:lpstr>Automated Contract Review</vt:lpstr>
      <vt:lpstr>Automated Contract Review</vt:lpstr>
      <vt:lpstr>Contract Lifecycle Management Agent</vt:lpstr>
      <vt:lpstr>Contract Lifecycle Management Agent</vt:lpstr>
      <vt:lpstr>IP Creation Agent</vt:lpstr>
      <vt:lpstr>IP Creation Agent</vt:lpstr>
      <vt:lpstr>IP Protection Agent</vt:lpstr>
      <vt:lpstr>IP Protection Agent</vt:lpstr>
      <vt:lpstr>IT scenarios</vt:lpstr>
      <vt:lpstr>Admin Agent</vt:lpstr>
      <vt:lpstr>Admin Agent</vt:lpstr>
      <vt:lpstr>Root Cause Analysis Agent</vt:lpstr>
      <vt:lpstr>Root Cause Analysis Agent</vt:lpstr>
      <vt:lpstr>Automated QA Testing Agent</vt:lpstr>
      <vt:lpstr>Automated QA Testing Agent</vt:lpstr>
      <vt:lpstr>Machine Configuration Agent</vt:lpstr>
      <vt:lpstr>Machine Configuration Agent</vt:lpstr>
      <vt:lpstr>Project Manager Agent</vt:lpstr>
      <vt:lpstr>Project Manager Agent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Caroline Powers</cp:lastModifiedBy>
  <cp:revision>14</cp:revision>
  <dcterms:created xsi:type="dcterms:W3CDTF">2026-02-02T18:36:41Z</dcterms:created>
  <dcterms:modified xsi:type="dcterms:W3CDTF">2026-02-12T19:41:13Z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0x01010086218A59F3A1524FAB2A29160B556249</vt:lpwstr>
  </property>
  <property fmtid="{D5CDD505-2E9C-101B-9397-08002B2CF9AE}" pid="3" name="MediaServiceImageTags">
    <vt:lpwstr/>
  </property>
</Properties>
</file>