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703" r:id="rId6"/>
    <p:sldMasterId id="2147483788" r:id="rId7"/>
    <p:sldMasterId id="2147483842" r:id="rId8"/>
  </p:sldMasterIdLst>
  <p:notesMasterIdLst>
    <p:notesMasterId r:id="rId65"/>
  </p:notesMasterIdLst>
  <p:handoutMasterIdLst>
    <p:handoutMasterId r:id="rId66"/>
  </p:handoutMasterIdLst>
  <p:sldIdLst>
    <p:sldId id="2147483199" r:id="rId9"/>
    <p:sldId id="2147483200" r:id="rId10"/>
    <p:sldId id="2147481162" r:id="rId11"/>
    <p:sldId id="2147481171" r:id="rId12"/>
    <p:sldId id="2147481170" r:id="rId13"/>
    <p:sldId id="2147481186" r:id="rId14"/>
    <p:sldId id="280" r:id="rId15"/>
    <p:sldId id="2147481172" r:id="rId16"/>
    <p:sldId id="2147483197" r:id="rId17"/>
    <p:sldId id="267" r:id="rId18"/>
    <p:sldId id="270" r:id="rId19"/>
    <p:sldId id="273" r:id="rId20"/>
    <p:sldId id="272" r:id="rId21"/>
    <p:sldId id="2147483578" r:id="rId22"/>
    <p:sldId id="257" r:id="rId23"/>
    <p:sldId id="274" r:id="rId24"/>
    <p:sldId id="2147483537" r:id="rId25"/>
    <p:sldId id="259" r:id="rId26"/>
    <p:sldId id="263" r:id="rId27"/>
    <p:sldId id="2147481325" r:id="rId28"/>
    <p:sldId id="5859" r:id="rId29"/>
    <p:sldId id="1753" r:id="rId30"/>
    <p:sldId id="260" r:id="rId31"/>
    <p:sldId id="262" r:id="rId32"/>
    <p:sldId id="2147483428" r:id="rId33"/>
    <p:sldId id="2147481167" r:id="rId34"/>
    <p:sldId id="2147481168" r:id="rId35"/>
    <p:sldId id="261" r:id="rId36"/>
    <p:sldId id="2076138251" r:id="rId37"/>
    <p:sldId id="2147483605" r:id="rId38"/>
    <p:sldId id="2076138259" r:id="rId39"/>
    <p:sldId id="2076138252" r:id="rId40"/>
    <p:sldId id="2147483147" r:id="rId41"/>
    <p:sldId id="1511" r:id="rId42"/>
    <p:sldId id="1756" r:id="rId43"/>
    <p:sldId id="1757" r:id="rId44"/>
    <p:sldId id="2147482273" r:id="rId45"/>
    <p:sldId id="258" r:id="rId46"/>
    <p:sldId id="264" r:id="rId47"/>
    <p:sldId id="265" r:id="rId48"/>
    <p:sldId id="266" r:id="rId49"/>
    <p:sldId id="276" r:id="rId50"/>
    <p:sldId id="281" r:id="rId51"/>
    <p:sldId id="278" r:id="rId52"/>
    <p:sldId id="277" r:id="rId53"/>
    <p:sldId id="279" r:id="rId54"/>
    <p:sldId id="282" r:id="rId55"/>
    <p:sldId id="284" r:id="rId56"/>
    <p:sldId id="285" r:id="rId57"/>
    <p:sldId id="286" r:id="rId58"/>
    <p:sldId id="287" r:id="rId59"/>
    <p:sldId id="288" r:id="rId60"/>
    <p:sldId id="289" r:id="rId61"/>
    <p:sldId id="290" r:id="rId62"/>
    <p:sldId id="291" r:id="rId63"/>
    <p:sldId id="214747983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ADE81A-29A7-42EB-84C1-38B07E514F78}">
          <p14:sldIdLst>
            <p14:sldId id="2147483199"/>
            <p14:sldId id="2147483200"/>
          </p14:sldIdLst>
        </p14:section>
        <p14:section name="Get ready" id="{C35E3803-E972-4436-AF2F-DDC81FCA3C9F}">
          <p14:sldIdLst>
            <p14:sldId id="2147481162"/>
            <p14:sldId id="2147481171"/>
            <p14:sldId id="2147481170"/>
            <p14:sldId id="2147481186"/>
            <p14:sldId id="280"/>
            <p14:sldId id="2147481172"/>
            <p14:sldId id="2147483197"/>
            <p14:sldId id="267"/>
            <p14:sldId id="270"/>
            <p14:sldId id="273"/>
            <p14:sldId id="272"/>
            <p14:sldId id="2147483578"/>
            <p14:sldId id="257"/>
          </p14:sldIdLst>
        </p14:section>
        <p14:section name="Onboard &amp; engage" id="{DED5EAFF-0FF8-48C8-A57E-4EE5D3204F8D}">
          <p14:sldIdLst>
            <p14:sldId id="274"/>
            <p14:sldId id="2147483537"/>
            <p14:sldId id="259"/>
            <p14:sldId id="263"/>
            <p14:sldId id="2147481325"/>
            <p14:sldId id="5859"/>
            <p14:sldId id="1753"/>
            <p14:sldId id="260"/>
            <p14:sldId id="262"/>
            <p14:sldId id="2147483428"/>
            <p14:sldId id="2147481167"/>
            <p14:sldId id="2147481168"/>
            <p14:sldId id="261"/>
            <p14:sldId id="2076138251"/>
            <p14:sldId id="2147483605"/>
            <p14:sldId id="2076138259"/>
            <p14:sldId id="2076138252"/>
            <p14:sldId id="2147483147"/>
            <p14:sldId id="1511"/>
            <p14:sldId id="1756"/>
            <p14:sldId id="1757"/>
          </p14:sldIdLst>
        </p14:section>
        <p14:section name="Measure impact" id="{48B3F01D-E6F9-40C0-8223-8A35B25A9BED}">
          <p14:sldIdLst>
            <p14:sldId id="2147482273"/>
            <p14:sldId id="258"/>
          </p14:sldIdLst>
        </p14:section>
        <p14:section name="Extend &amp; optimize" id="{E7DB8342-E66D-4559-815D-6BA90E4056A6}">
          <p14:sldIdLst>
            <p14:sldId id="264"/>
            <p14:sldId id="265"/>
            <p14:sldId id="266"/>
            <p14:sldId id="276"/>
            <p14:sldId id="281"/>
            <p14:sldId id="278"/>
            <p14:sldId id="277"/>
            <p14:sldId id="279"/>
            <p14:sldId id="282"/>
            <p14:sldId id="284"/>
            <p14:sldId id="285"/>
            <p14:sldId id="286"/>
            <p14:sldId id="287"/>
            <p14:sldId id="288"/>
            <p14:sldId id="289"/>
            <p14:sldId id="290"/>
            <p14:sldId id="291"/>
            <p14:sldId id="21474798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FE6"/>
    <a:srgbClr val="8661C5"/>
    <a:srgbClr val="134CCB"/>
    <a:srgbClr val="FC6F56"/>
    <a:srgbClr val="FE8538"/>
    <a:srgbClr val="F8C704"/>
    <a:srgbClr val="6EB75F"/>
    <a:srgbClr val="C652BC"/>
    <a:srgbClr val="FFFFFF"/>
    <a:srgbClr val="C452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9E9E3B-842A-48A0-9FD3-AC415F5A715D}" v="4" dt="2024-12-03T00:32:38.9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28" y="284"/>
      </p:cViewPr>
      <p:guideLst/>
    </p:cSldViewPr>
  </p:slideViewPr>
  <p:notesTextViewPr>
    <p:cViewPr>
      <p:scale>
        <a:sx n="1" d="1"/>
        <a:sy n="1" d="1"/>
      </p:scale>
      <p:origin x="0" y="0"/>
    </p:cViewPr>
  </p:notesTextViewPr>
  <p:sorterViewPr>
    <p:cViewPr varScale="1">
      <p:scale>
        <a:sx n="100" d="100"/>
        <a:sy n="100" d="100"/>
      </p:scale>
      <p:origin x="0" y="-8096"/>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a Shrivastava" userId="397ca752-fe86-41e1-b91e-28b61bd18d45" providerId="ADAL" clId="{B80815CF-301B-4459-8FED-42F4525AC721}"/>
    <pc:docChg chg="undo custSel delSld modSld sldOrd modSection">
      <pc:chgData name="Smita Shrivastava" userId="397ca752-fe86-41e1-b91e-28b61bd18d45" providerId="ADAL" clId="{B80815CF-301B-4459-8FED-42F4525AC721}" dt="2024-08-01T21:33:08.549" v="115" actId="20577"/>
      <pc:docMkLst>
        <pc:docMk/>
      </pc:docMkLst>
      <pc:sldChg chg="modSp mod">
        <pc:chgData name="Smita Shrivastava" userId="397ca752-fe86-41e1-b91e-28b61bd18d45" providerId="ADAL" clId="{B80815CF-301B-4459-8FED-42F4525AC721}" dt="2024-08-01T21:32:09.178" v="110"/>
        <pc:sldMkLst>
          <pc:docMk/>
          <pc:sldMk cId="598865939" sldId="257"/>
        </pc:sldMkLst>
      </pc:sldChg>
      <pc:sldChg chg="ord">
        <pc:chgData name="Smita Shrivastava" userId="397ca752-fe86-41e1-b91e-28b61bd18d45" providerId="ADAL" clId="{B80815CF-301B-4459-8FED-42F4525AC721}" dt="2024-07-31T00:27:58.625" v="46"/>
        <pc:sldMkLst>
          <pc:docMk/>
          <pc:sldMk cId="555433994" sldId="258"/>
        </pc:sldMkLst>
      </pc:sldChg>
      <pc:sldChg chg="del ord">
        <pc:chgData name="Smita Shrivastava" userId="397ca752-fe86-41e1-b91e-28b61bd18d45" providerId="ADAL" clId="{B80815CF-301B-4459-8FED-42F4525AC721}" dt="2024-07-31T01:09:23.739" v="96" actId="47"/>
        <pc:sldMkLst>
          <pc:docMk/>
          <pc:sldMk cId="1340675170" sldId="271"/>
        </pc:sldMkLst>
      </pc:sldChg>
      <pc:sldChg chg="modSp mod">
        <pc:chgData name="Smita Shrivastava" userId="397ca752-fe86-41e1-b91e-28b61bd18d45" providerId="ADAL" clId="{B80815CF-301B-4459-8FED-42F4525AC721}" dt="2024-08-01T21:33:08.549" v="115" actId="20577"/>
        <pc:sldMkLst>
          <pc:docMk/>
          <pc:sldMk cId="3831179565" sldId="272"/>
        </pc:sldMkLst>
      </pc:sldChg>
      <pc:sldChg chg="modSp mod">
        <pc:chgData name="Smita Shrivastava" userId="397ca752-fe86-41e1-b91e-28b61bd18d45" providerId="ADAL" clId="{B80815CF-301B-4459-8FED-42F4525AC721}" dt="2024-07-30T20:35:58.566" v="12" actId="27107"/>
        <pc:sldMkLst>
          <pc:docMk/>
          <pc:sldMk cId="1898246854" sldId="274"/>
        </pc:sldMkLst>
      </pc:sldChg>
      <pc:sldChg chg="modSp del mod modShow">
        <pc:chgData name="Smita Shrivastava" userId="397ca752-fe86-41e1-b91e-28b61bd18d45" providerId="ADAL" clId="{B80815CF-301B-4459-8FED-42F4525AC721}" dt="2024-07-31T01:09:29.724" v="97" actId="47"/>
        <pc:sldMkLst>
          <pc:docMk/>
          <pc:sldMk cId="319209132" sldId="2147482271"/>
        </pc:sldMkLst>
      </pc:sldChg>
      <pc:sldChg chg="addSp delSp modSp mod">
        <pc:chgData name="Smita Shrivastava" userId="397ca752-fe86-41e1-b91e-28b61bd18d45" providerId="ADAL" clId="{B80815CF-301B-4459-8FED-42F4525AC721}" dt="2024-07-31T01:09:46.371" v="100"/>
        <pc:sldMkLst>
          <pc:docMk/>
          <pc:sldMk cId="2796593712" sldId="2147482273"/>
        </pc:sldMkLst>
      </pc:sldChg>
      <pc:sldChg chg="addSp modSp mod">
        <pc:chgData name="Smita Shrivastava" userId="397ca752-fe86-41e1-b91e-28b61bd18d45" providerId="ADAL" clId="{B80815CF-301B-4459-8FED-42F4525AC721}" dt="2024-08-01T21:15:16.389" v="108" actId="113"/>
        <pc:sldMkLst>
          <pc:docMk/>
          <pc:sldMk cId="3683446899" sldId="2147483200"/>
        </pc:sldMkLst>
      </pc:sldChg>
    </pc:docChg>
  </pc:docChgLst>
  <pc:docChgLst>
    <pc:chgData name="Smita Shrivastava" userId="397ca752-fe86-41e1-b91e-28b61bd18d45" providerId="ADAL" clId="{4CBEAD86-3AC9-47B7-A0F7-ACA2CC90BD52}"/>
    <pc:docChg chg="modSld">
      <pc:chgData name="Smita Shrivastava" userId="397ca752-fe86-41e1-b91e-28b61bd18d45" providerId="ADAL" clId="{4CBEAD86-3AC9-47B7-A0F7-ACA2CC90BD52}" dt="2024-10-25T16:51:19.531" v="1" actId="20577"/>
      <pc:docMkLst>
        <pc:docMk/>
      </pc:docMkLst>
      <pc:sldChg chg="modSp mod">
        <pc:chgData name="Smita Shrivastava" userId="397ca752-fe86-41e1-b91e-28b61bd18d45" providerId="ADAL" clId="{4CBEAD86-3AC9-47B7-A0F7-ACA2CC90BD52}" dt="2024-10-25T16:51:19.531" v="1" actId="20577"/>
        <pc:sldMkLst>
          <pc:docMk/>
          <pc:sldMk cId="57400607" sldId="2147483199"/>
        </pc:sldMkLst>
        <pc:spChg chg="mod">
          <ac:chgData name="Smita Shrivastava" userId="397ca752-fe86-41e1-b91e-28b61bd18d45" providerId="ADAL" clId="{4CBEAD86-3AC9-47B7-A0F7-ACA2CC90BD52}" dt="2024-10-25T16:51:19.531" v="1" actId="20577"/>
          <ac:spMkLst>
            <pc:docMk/>
            <pc:sldMk cId="57400607" sldId="2147483199"/>
            <ac:spMk id="5" creationId="{67EB2C47-1618-1C83-C1D2-373D75FE0B28}"/>
          </ac:spMkLst>
        </pc:spChg>
      </pc:sldChg>
    </pc:docChg>
  </pc:docChgLst>
  <pc:docChgLst>
    <pc:chgData name="Smita Shrivastava" userId="397ca752-fe86-41e1-b91e-28b61bd18d45" providerId="ADAL" clId="{9C9E9E3B-842A-48A0-9FD3-AC415F5A715D}"/>
    <pc:docChg chg="custSel addSld delSld modSld modSection">
      <pc:chgData name="Smita Shrivastava" userId="397ca752-fe86-41e1-b91e-28b61bd18d45" providerId="ADAL" clId="{9C9E9E3B-842A-48A0-9FD3-AC415F5A715D}" dt="2024-12-03T00:32:38.946" v="1050"/>
      <pc:docMkLst>
        <pc:docMk/>
      </pc:docMkLst>
      <pc:sldChg chg="delSp mod">
        <pc:chgData name="Smita Shrivastava" userId="397ca752-fe86-41e1-b91e-28b61bd18d45" providerId="ADAL" clId="{9C9E9E3B-842A-48A0-9FD3-AC415F5A715D}" dt="2024-11-12T17:52:50.789" v="3" actId="478"/>
        <pc:sldMkLst>
          <pc:docMk/>
          <pc:sldMk cId="555433994" sldId="258"/>
        </pc:sldMkLst>
      </pc:sldChg>
      <pc:sldChg chg="modSp mod">
        <pc:chgData name="Smita Shrivastava" userId="397ca752-fe86-41e1-b91e-28b61bd18d45" providerId="ADAL" clId="{9C9E9E3B-842A-48A0-9FD3-AC415F5A715D}" dt="2024-11-15T22:48:59.058" v="1048" actId="20577"/>
        <pc:sldMkLst>
          <pc:docMk/>
          <pc:sldMk cId="3622332182" sldId="263"/>
        </pc:sldMkLst>
        <pc:graphicFrameChg chg="mod modGraphic">
          <ac:chgData name="Smita Shrivastava" userId="397ca752-fe86-41e1-b91e-28b61bd18d45" providerId="ADAL" clId="{9C9E9E3B-842A-48A0-9FD3-AC415F5A715D}" dt="2024-11-15T22:48:59.058" v="1048" actId="20577"/>
          <ac:graphicFrameMkLst>
            <pc:docMk/>
            <pc:sldMk cId="3622332182" sldId="263"/>
            <ac:graphicFrameMk id="8" creationId="{A03E81E4-B0BB-5D4C-83E1-E0E35F3A8962}"/>
          </ac:graphicFrameMkLst>
        </pc:graphicFrameChg>
      </pc:sldChg>
      <pc:sldChg chg="modSp mod">
        <pc:chgData name="Smita Shrivastava" userId="397ca752-fe86-41e1-b91e-28b61bd18d45" providerId="ADAL" clId="{9C9E9E3B-842A-48A0-9FD3-AC415F5A715D}" dt="2024-12-03T00:32:38.946" v="1050"/>
        <pc:sldMkLst>
          <pc:docMk/>
          <pc:sldMk cId="3746959325" sldId="2147481168"/>
        </pc:sldMkLst>
        <pc:graphicFrameChg chg="mod modGraphic">
          <ac:chgData name="Smita Shrivastava" userId="397ca752-fe86-41e1-b91e-28b61bd18d45" providerId="ADAL" clId="{9C9E9E3B-842A-48A0-9FD3-AC415F5A715D}" dt="2024-12-03T00:32:38.946" v="1050"/>
          <ac:graphicFrameMkLst>
            <pc:docMk/>
            <pc:sldMk cId="3746959325" sldId="2147481168"/>
            <ac:graphicFrameMk id="11" creationId="{BA192BC2-14DE-C152-AD89-351542EDBB3C}"/>
          </ac:graphicFrameMkLst>
        </pc:graphicFrameChg>
      </pc:sldChg>
      <pc:sldChg chg="delSp mod">
        <pc:chgData name="Smita Shrivastava" userId="397ca752-fe86-41e1-b91e-28b61bd18d45" providerId="ADAL" clId="{9C9E9E3B-842A-48A0-9FD3-AC415F5A715D}" dt="2024-11-12T17:52:46.345" v="2" actId="478"/>
        <pc:sldMkLst>
          <pc:docMk/>
          <pc:sldMk cId="2796593712" sldId="2147482273"/>
        </pc:sldMkLst>
      </pc:sldChg>
      <pc:sldChg chg="delSp modSp mod">
        <pc:chgData name="Smita Shrivastava" userId="397ca752-fe86-41e1-b91e-28b61bd18d45" providerId="ADAL" clId="{9C9E9E3B-842A-48A0-9FD3-AC415F5A715D}" dt="2024-11-12T17:53:19.845" v="6" actId="478"/>
        <pc:sldMkLst>
          <pc:docMk/>
          <pc:sldMk cId="3683446899" sldId="2147483200"/>
        </pc:sldMkLst>
        <pc:spChg chg="mod">
          <ac:chgData name="Smita Shrivastava" userId="397ca752-fe86-41e1-b91e-28b61bd18d45" providerId="ADAL" clId="{9C9E9E3B-842A-48A0-9FD3-AC415F5A715D}" dt="2024-11-12T17:53:15.728" v="4" actId="6549"/>
          <ac:spMkLst>
            <pc:docMk/>
            <pc:sldMk cId="3683446899" sldId="2147483200"/>
            <ac:spMk id="12" creationId="{C879BAB2-27C6-3925-570E-5F7299C2B420}"/>
          </ac:spMkLst>
        </pc:spChg>
        <pc:spChg chg="mod">
          <ac:chgData name="Smita Shrivastava" userId="397ca752-fe86-41e1-b91e-28b61bd18d45" providerId="ADAL" clId="{9C9E9E3B-842A-48A0-9FD3-AC415F5A715D}" dt="2024-11-12T17:53:18.389" v="5" actId="20577"/>
          <ac:spMkLst>
            <pc:docMk/>
            <pc:sldMk cId="3683446899" sldId="2147483200"/>
            <ac:spMk id="33" creationId="{E5129488-32C8-C15F-5AB3-8C5334614E69}"/>
          </ac:spMkLst>
        </pc:spChg>
      </pc:sldChg>
      <pc:sldChg chg="add">
        <pc:chgData name="Smita Shrivastava" userId="397ca752-fe86-41e1-b91e-28b61bd18d45" providerId="ADAL" clId="{9C9E9E3B-842A-48A0-9FD3-AC415F5A715D}" dt="2024-11-12T17:52:28.885" v="1"/>
        <pc:sldMkLst>
          <pc:docMk/>
          <pc:sldMk cId="3053006645" sldId="2147483578"/>
        </pc:sldMkLst>
      </pc:sldChg>
      <pc:sldChg chg="del">
        <pc:chgData name="Smita Shrivastava" userId="397ca752-fe86-41e1-b91e-28b61bd18d45" providerId="ADAL" clId="{9C9E9E3B-842A-48A0-9FD3-AC415F5A715D}" dt="2024-11-12T17:52:26.851" v="0" actId="47"/>
        <pc:sldMkLst>
          <pc:docMk/>
          <pc:sldMk cId="3982119235" sldId="2147483647"/>
        </pc:sldMkLst>
      </pc:sldChg>
    </pc:docChg>
  </pc:docChgLst>
  <pc:docChgLst>
    <pc:chgData name="Smita Shrivastava" userId="S::sshriva@microsoft.com::397ca752-fe86-41e1-b91e-28b61bd18d45" providerId="AD" clId="Web-{6AA5E814-9D4F-B3FE-D880-EC16F5625C82}"/>
    <pc:docChg chg="modSld">
      <pc:chgData name="Smita Shrivastava" userId="S::sshriva@microsoft.com::397ca752-fe86-41e1-b91e-28b61bd18d45" providerId="AD" clId="Web-{6AA5E814-9D4F-B3FE-D880-EC16F5625C82}" dt="2024-07-30T16:54:15.746" v="0"/>
      <pc:docMkLst>
        <pc:docMk/>
      </pc:docMkLst>
      <pc:sldChg chg="mod modShow">
        <pc:chgData name="Smita Shrivastava" userId="S::sshriva@microsoft.com::397ca752-fe86-41e1-b91e-28b61bd18d45" providerId="AD" clId="Web-{6AA5E814-9D4F-B3FE-D880-EC16F5625C82}" dt="2024-07-30T16:54:15.746" v="0"/>
        <pc:sldMkLst>
          <pc:docMk/>
          <pc:sldMk cId="1340675170" sldId="27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46A0CB-98C6-A49E-0F55-A591242FDA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110326-7649-ACDC-C818-DF66231CD6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1CF28E-E1D7-4D1F-95D2-F7E1598B43C7}" type="datetimeFigureOut">
              <a:rPr lang="en-US" smtClean="0"/>
              <a:t>12/2/2024</a:t>
            </a:fld>
            <a:endParaRPr lang="en-US"/>
          </a:p>
        </p:txBody>
      </p:sp>
      <p:sp>
        <p:nvSpPr>
          <p:cNvPr id="4" name="Footer Placeholder 3">
            <a:extLst>
              <a:ext uri="{FF2B5EF4-FFF2-40B4-BE49-F238E27FC236}">
                <a16:creationId xmlns:a16="http://schemas.microsoft.com/office/drawing/2014/main" id="{3A689064-7E54-41DC-6372-8525F9D114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31E1CD-A81B-8BF9-8DDE-8FAB112C38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D7ECA5-F1D9-4195-8659-2810F03BD9EE}" type="slidenum">
              <a:rPr lang="en-US" smtClean="0"/>
              <a:t>‹#›</a:t>
            </a:fld>
            <a:endParaRPr lang="en-US"/>
          </a:p>
        </p:txBody>
      </p:sp>
    </p:spTree>
    <p:extLst>
      <p:ext uri="{BB962C8B-B14F-4D97-AF65-F5344CB8AC3E}">
        <p14:creationId xmlns:p14="http://schemas.microsoft.com/office/powerpoint/2010/main" val="1491727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D76FEB-83B8-4704-A087-DBC3615CB20B}"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563E9-6F8F-4124-8F20-013CE7E0D752}" type="slidenum">
              <a:rPr lang="en-US" smtClean="0"/>
              <a:t>‹#›</a:t>
            </a:fld>
            <a:endParaRPr lang="en-US"/>
          </a:p>
        </p:txBody>
      </p:sp>
    </p:spTree>
    <p:extLst>
      <p:ext uri="{BB962C8B-B14F-4D97-AF65-F5344CB8AC3E}">
        <p14:creationId xmlns:p14="http://schemas.microsoft.com/office/powerpoint/2010/main" val="155304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ustomers.microsoft.com/en-us/story/1771760434465986810-lumen-microsoft-copilot-telecommunications-en-united-stat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ustomers.microsoft.com/en-us/story/1771760434465986810-lumen-microsoft-copilot-telecommunications-en-united-stat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7A47C-C50B-4964-8C0E-CEC21AA1C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92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80242-9B56-3EDE-6CC9-64C148963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9FB84-4E35-49AC-8CFB-8E43FB561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4A21E-7124-2731-CBE6-716ADA85E5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1A8ACF-74F8-0A6E-000E-558CFB9AE2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098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80242-9B56-3EDE-6CC9-64C148963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9FB84-4E35-49AC-8CFB-8E43FB561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4A21E-7124-2731-CBE6-716ADA85E5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1A8ACF-74F8-0A6E-000E-558CFB9AE2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218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Microsoft Customer Story-Lumen’s strategic leap: How Copilot is redefining productivity and employee engagement</a:t>
            </a:r>
            <a:endParaRPr lang="en-US"/>
          </a:p>
          <a:p>
            <a:r>
              <a:rPr lang="en-US"/>
              <a:t>https://customers.microsoft.com/en-us/story/1771760434465986810-lumen-microsoft-copilot-telecommunications-en-united-states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DE9488-77CC-46DB-9930-3BF8DB20A4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316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Microsoft Customer Story-Lumen’s strategic leap: How Copilot is redefining productivity and employee engagement</a:t>
            </a:r>
            <a:endParaRPr lang="en-US"/>
          </a:p>
          <a:p>
            <a:r>
              <a:rPr lang="en-US"/>
              <a:t>https://customers.microsoft.com/en-us/story/1771760434465986810-lumen-microsoft-copilot-telecommunications-en-united-states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DE9488-77CC-46DB-9930-3BF8DB20A4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075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2B41D-4B70-4AD2-A5B9-82FB5D3A1D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282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04E2-B9CF-6EE5-3B9A-D69BCE965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136B3-495B-F18F-45E7-4A378549F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B3749-7F60-F2B5-A6F0-286DEB63AE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A4674D-4CD4-1E49-331A-1A172C214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389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b="1">
                <a:cs typeface="Segoe UI" panose="020B0502040204020203" pitchFamily="34" charset="0"/>
              </a:rPr>
              <a:t>Responsibilities</a:t>
            </a:r>
            <a:r>
              <a:rPr lang="en-US" sz="1200">
                <a:cs typeface="Segoe UI" panose="020B0502040204020203" pitchFamily="34" charset="0"/>
              </a:rPr>
              <a:t>: Engages directly with customers to foster strong relationships and drive/close sales. Conducts demos, handles objections, looks for upsell opportunities. </a:t>
            </a:r>
          </a:p>
          <a:p>
            <a:pPr>
              <a:spcAft>
                <a:spcPts val="600"/>
              </a:spcAft>
            </a:pPr>
            <a:r>
              <a:rPr lang="en-US" sz="1200" b="1">
                <a:cs typeface="Segoe UI" panose="020B0502040204020203" pitchFamily="34" charset="0"/>
              </a:rPr>
              <a:t>Skills</a:t>
            </a:r>
            <a:r>
              <a:rPr lang="en-US" sz="1200">
                <a:cs typeface="Segoe UI Semibold" panose="020B0702040204020203" pitchFamily="34" charset="0"/>
              </a:rPr>
              <a:t>: Interpersonal skills, r</a:t>
            </a:r>
            <a:r>
              <a:rPr lang="en-US" sz="1200">
                <a:cs typeface="Segoe UI" panose="020B0502040204020203" pitchFamily="34" charset="0"/>
              </a:rPr>
              <a:t>elationship-building, negotiation, and understanding customer needs.</a:t>
            </a:r>
          </a:p>
          <a:p>
            <a:pPr>
              <a:spcAft>
                <a:spcPts val="600"/>
              </a:spcAft>
            </a:pPr>
            <a:r>
              <a:rPr lang="en-US" sz="1200" b="1">
                <a:cs typeface="Segoe UI" panose="020B0502040204020203" pitchFamily="34" charset="0"/>
              </a:rPr>
              <a:t>Common Titles</a:t>
            </a:r>
            <a:r>
              <a:rPr lang="en-US" sz="1200">
                <a:cs typeface="Segoe UI Semibold" panose="020B0702040204020203" pitchFamily="34" charset="0"/>
              </a:rPr>
              <a:t>: </a:t>
            </a:r>
            <a:r>
              <a:rPr lang="en-US" sz="1200">
                <a:cs typeface="Segoe UI" panose="020B0502040204020203" pitchFamily="34" charset="0"/>
              </a:rPr>
              <a:t>Sales Representative, Sales Development Representative (SDR), Account Executive, Enterprise Account Manager.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293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ea typeface="+mn-ea"/>
                <a:cs typeface="Segoe UI"/>
              </a:rPr>
              <a:t>For users to start seeing value from Copilot for Sales as fast as possible, please use this Copilot for Sales Adoption Playbook. </a:t>
            </a:r>
            <a:r>
              <a:rPr lang="en-US"/>
              <a:t>Source: Microsoft Copilot for Sales Fast Track SMEs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000000"/>
              </a:solidFill>
              <a:effectLst/>
              <a:uLnTx/>
              <a:uFillTx/>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2B41D-4B70-4AD2-A5B9-82FB5D3A1D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610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12/2/2024 4:28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6603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297">
              <a:lnSpc>
                <a:spcPct val="90000"/>
              </a:lnSpc>
              <a:spcAft>
                <a:spcPts val="343"/>
              </a:spcAft>
              <a:defRPr/>
            </a:pPr>
            <a:endParaRPr lang="en-US"/>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6EBACF41-5728-42CD-87BC-FEFD3BDA440E}"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12/2/2024 4:28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17804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8577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12/2/2024 4:28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42686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63E9-6F8F-4124-8F20-013CE7E0D752}" type="slidenum">
              <a:rPr lang="en-US" smtClean="0"/>
              <a:t>23</a:t>
            </a:fld>
            <a:endParaRPr lang="en-US"/>
          </a:p>
        </p:txBody>
      </p:sp>
    </p:spTree>
    <p:extLst>
      <p:ext uri="{BB962C8B-B14F-4D97-AF65-F5344CB8AC3E}">
        <p14:creationId xmlns:p14="http://schemas.microsoft.com/office/powerpoint/2010/main" val="1636526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63E9-6F8F-4124-8F20-013CE7E0D752}" type="slidenum">
              <a:rPr lang="en-US" smtClean="0"/>
              <a:t>26</a:t>
            </a:fld>
            <a:endParaRPr lang="en-US"/>
          </a:p>
        </p:txBody>
      </p:sp>
    </p:spTree>
    <p:extLst>
      <p:ext uri="{BB962C8B-B14F-4D97-AF65-F5344CB8AC3E}">
        <p14:creationId xmlns:p14="http://schemas.microsoft.com/office/powerpoint/2010/main" val="4188469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63E9-6F8F-4124-8F20-013CE7E0D752}" type="slidenum">
              <a:rPr lang="en-US" smtClean="0"/>
              <a:t>28</a:t>
            </a:fld>
            <a:endParaRPr lang="en-US"/>
          </a:p>
        </p:txBody>
      </p:sp>
    </p:spTree>
    <p:extLst>
      <p:ext uri="{BB962C8B-B14F-4D97-AF65-F5344CB8AC3E}">
        <p14:creationId xmlns:p14="http://schemas.microsoft.com/office/powerpoint/2010/main" val="1824897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highlight>
                <a:srgbClr val="F7F7F7"/>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2B41D-4B70-4AD2-A5B9-82FB5D3A1D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834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63E9-6F8F-4124-8F20-013CE7E0D752}" type="slidenum">
              <a:rPr lang="en-US" smtClean="0"/>
              <a:t>31</a:t>
            </a:fld>
            <a:endParaRPr lang="en-US"/>
          </a:p>
        </p:txBody>
      </p:sp>
    </p:spTree>
    <p:extLst>
      <p:ext uri="{BB962C8B-B14F-4D97-AF65-F5344CB8AC3E}">
        <p14:creationId xmlns:p14="http://schemas.microsoft.com/office/powerpoint/2010/main" val="2523519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736D6CF-A8BB-440B-B713-A5A9855DEB28}"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83845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12/2/2024 4:28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77369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12/2/2024 4:28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15178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6BFE5-F77E-88BD-E8F8-C1472FAC1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C2764-2A1A-A42F-143F-89AE67DBD5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59B26-6608-0102-F509-D8143AD4C6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3EA334-16AF-124D-A3AA-09CA31FCE4C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E16CF1-1BC0-4051-8D20-4E9C0AA313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346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This is where we see a huge opportunity for AI as a sales assistant and productivity booster.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AI is poised to reimagine the sales experience for the better by helping sellers: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Cut the drudgery of mundane tasks by automating and simplifying email management, taking meeting notes, and entering data so sellers can focus on building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AI can also surface the right information at the right time, in the flow of work, so sellers can answer customer questions immediately and build credibility with their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AI keeps the momentum rolling so sellers can crush the sale with AI-powered recommendations and reminders when deals are going cold, deadlines are upcoming, and any account updates occur.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And lastly, AI helps sellers continuously improve by providing real-time analysis of customer interactions and coaching insights, so sellers know what works and what doesn’t.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2B41D-4B70-4AD2-A5B9-82FB5D3A1D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028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Send list of filters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CCE12E-650E-4C8A-9477-EF60CFE66A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0233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4DC5A-7BED-4AB2-908D-49D769FBBF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225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4DC5A-7BED-4AB2-908D-49D769FBBF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9401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63E9-6F8F-4124-8F20-013CE7E0D752}" type="slidenum">
              <a:rPr lang="en-US" smtClean="0"/>
              <a:t>50</a:t>
            </a:fld>
            <a:endParaRPr lang="en-US"/>
          </a:p>
        </p:txBody>
      </p:sp>
    </p:spTree>
    <p:extLst>
      <p:ext uri="{BB962C8B-B14F-4D97-AF65-F5344CB8AC3E}">
        <p14:creationId xmlns:p14="http://schemas.microsoft.com/office/powerpoint/2010/main" val="3236985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63E9-6F8F-4124-8F20-013CE7E0D752}" type="slidenum">
              <a:rPr lang="en-US" smtClean="0"/>
              <a:t>53</a:t>
            </a:fld>
            <a:endParaRPr lang="en-US"/>
          </a:p>
        </p:txBody>
      </p:sp>
    </p:spTree>
    <p:extLst>
      <p:ext uri="{BB962C8B-B14F-4D97-AF65-F5344CB8AC3E}">
        <p14:creationId xmlns:p14="http://schemas.microsoft.com/office/powerpoint/2010/main" val="2045498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kern="1200">
                <a:solidFill>
                  <a:schemeClr val="tx1"/>
                </a:solidFill>
                <a:effectLst/>
                <a:latin typeface="Segoe UI Light" pitchFamily="34" charset="0"/>
                <a:ea typeface="+mn-ea"/>
                <a:cs typeface="+mn-cs"/>
              </a:rPr>
              <a:t>With the explosion of information and digital selling,</a:t>
            </a:r>
            <a:r>
              <a:rPr lang="en-US" sz="1200" kern="1200" baseline="0">
                <a:solidFill>
                  <a:schemeClr val="tx1"/>
                </a:solidFill>
                <a:effectLst/>
                <a:latin typeface="Segoe UI Light" pitchFamily="34" charset="0"/>
                <a:ea typeface="+mn-ea"/>
                <a:cs typeface="+mn-cs"/>
              </a:rPr>
              <a:t> </a:t>
            </a:r>
            <a:r>
              <a:rPr lang="en-US" sz="1200" kern="1200" baseline="0">
                <a:solidFill>
                  <a:srgbClr val="000000"/>
                </a:solidFill>
                <a:effectLst/>
                <a:latin typeface="Segoe UI" panose="020B0502040204020203" pitchFamily="34" charset="0"/>
                <a:ea typeface="+mn-ea"/>
                <a:cs typeface="Times New Roman" panose="02020603050405020304" pitchFamily="18" charset="0"/>
              </a:rPr>
              <a:t>t</a:t>
            </a:r>
            <a:r>
              <a:rPr lang="en-US" sz="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he last several years have had a profound impact on work for sellers. Customers are demanding more personalized interactions with their sellers than ever.</a:t>
            </a:r>
            <a:endParaRPr lang="en-US" sz="1200">
              <a:effectLst/>
              <a:latin typeface="Calibri" panose="020F0502020204030204" pitchFamily="34" charset="0"/>
              <a:ea typeface="Aptos" panose="020B0004020202020204" pitchFamily="34" charset="0"/>
            </a:endParaRPr>
          </a:p>
          <a:p>
            <a:endParaRPr lang="en-US" sz="1200">
              <a:effectLst/>
              <a:latin typeface="Calibri" panose="020F0502020204030204" pitchFamily="34" charset="0"/>
              <a:ea typeface="Aptos" panose="020B0004020202020204" pitchFamily="34" charset="0"/>
            </a:endParaRPr>
          </a:p>
          <a:p>
            <a:r>
              <a:rPr lang="en-US" sz="1200">
                <a:effectLst/>
                <a:latin typeface="Calibri" panose="020F0502020204030204" pitchFamily="34" charset="0"/>
                <a:ea typeface="Aptos" panose="020B0004020202020204" pitchFamily="34" charset="0"/>
              </a:rPr>
              <a:t>As a result, Sellers experience increased responsibilities and expectation for work, including greater expected success in sales, account interactions, more tools needed to complete the job, and more number of customers/accounts to support. In a Microsoft-conducted study, we found that 79% of sellers say the expectation of success has increased in the last year. Likewise, 79% of sellers also say that they support more customers and accounts now than they did one year ago.</a:t>
            </a:r>
          </a:p>
          <a:p>
            <a:endParaRPr lang="en-US" sz="1200">
              <a:effectLst/>
              <a:latin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According to research done by </a:t>
            </a:r>
            <a:r>
              <a:rPr lang="en-US" sz="120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Futurum</a:t>
            </a:r>
            <a:r>
              <a:rPr lang="en-US" sz="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in 2022, Sales professionals only spend one-third of their time actually selling. They spend around 70% of their time on administrative and other non-selling duties. These can be tasks from researching prospects, organizing data in their CRM, manually updating sales data across different platforms, and figuring out how to prioritize leads and opportunities.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Lack of focus time negatively impacts sellers’ ability to enjoy their work, manage time efficiently, and develop sales strategies. We need a solution that frees sellers up from these mundane tasks so they can focus on what they excel at: engaging with buyers to understand their needs and motivations, strengthening their customer relationships, and closing the deal.</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2B41D-4B70-4AD2-A5B9-82FB5D3A1D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58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Leading consulting companies have looked into the potential impacts of AI, specifically to the sales role, and found significant results.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indent="-171450">
              <a:buFont typeface="Arial" panose="020B0604020202020204" pitchFamily="34" charset="0"/>
              <a:buChar char="•"/>
            </a:pPr>
            <a:r>
              <a:rPr lang="en-US"/>
              <a:t>Bain and Company estimated that 29% of labor time for sales roles can be automated with generative AI. That’s huge time savings right out of the gate with Generative AI adoption, reducing those mundane tasks I talked about earlier.</a:t>
            </a:r>
          </a:p>
          <a:p>
            <a:pPr marL="171450" indent="-171450">
              <a:buFont typeface="Arial" panose="020B0604020202020204" pitchFamily="34" charset="0"/>
              <a:buChar char="•"/>
            </a:pPr>
            <a:r>
              <a:rPr lang="en-US"/>
              <a:t>Similarly, a McKinsey study found that implementing generative AI could increase sales productivity by approximately 3 to 5 percent of current global sales expenditures.</a:t>
            </a:r>
          </a:p>
          <a:p>
            <a:pPr marL="171450" indent="-171450">
              <a:buFont typeface="Arial" panose="020B0604020202020204" pitchFamily="34" charset="0"/>
              <a:buChar char="•"/>
            </a:pPr>
            <a:r>
              <a:rPr lang="en-US"/>
              <a:t>While it’s true that saved time is only helpful if it’s used productively, we surveyed 700 sellers across various organizations, and found that 99% of sellers surveyed said that if AI saved them an hour, they would reinvest that time on work tasks.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And maybe even more important than the impacts on sales efficiency and productivity are the long-term impacts on organization’s bottom line.</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McKinsey found that organizations can see over a 50% increase in lead-to-sale conversion, cross-selling, and up-selling rates with the adoption of generative AI.</a:t>
            </a:r>
          </a:p>
          <a:p>
            <a:pPr marL="171450" indent="-171450">
              <a:buFont typeface="Arial" panose="020B0604020202020204" pitchFamily="34" charset="0"/>
              <a:buChar char="•"/>
            </a:pPr>
            <a:r>
              <a:rPr lang="en-US"/>
              <a:t>They are also seeing that players that invest in AI are seeing a revenue uplift of 3 to 15 percent and a sales ROI uplift of 10 to 20 percent.</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At Microsoft, we know how important it is for you to equip your employees and sales teams with the tools and skills for success. The solution was clearly AI, and we’ve been focusing our efforts on creating a solution tailored specifically for seller needs. I’m excited today to share with you what we’ve developed.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2B41D-4B70-4AD2-A5B9-82FB5D3A1D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14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Adopting new technology is a daunting task, and I know how important it is for you to evaluate the long-term impacts on the bottom line before committing. We’ve looked extensively into the potential business impacts of adopting Copilot for Sales, pulling together data from early customers, Microsoft’s own deployment, and research done by third-party analysts. </a:t>
            </a:r>
          </a:p>
          <a:p>
            <a:endParaRPr lang="en-US" sz="1200"/>
          </a:p>
          <a:p>
            <a:r>
              <a:rPr lang="en-US" sz="1200"/>
              <a:t>We found that Copilot for Sales can drive revenue-related goals in four major areas of business: customer acquisition, increasing upsell and cross-sell, improving customer retention, and improving operational efficiency. It can do this by:</a:t>
            </a:r>
          </a:p>
          <a:p>
            <a:endParaRPr lang="en-US" sz="1200"/>
          </a:p>
          <a:p>
            <a:pPr marL="171450" indent="-171450">
              <a:buFont typeface="Arial" panose="020B0604020202020204" pitchFamily="34" charset="0"/>
              <a:buChar char="•"/>
            </a:pPr>
            <a:r>
              <a:rPr lang="en-US" sz="1200"/>
              <a:t>Saving time for sellers so they can manage more leads</a:t>
            </a:r>
          </a:p>
          <a:p>
            <a:pPr marL="171450" indent="-171450">
              <a:buFont typeface="Arial" panose="020B0604020202020204" pitchFamily="34" charset="0"/>
              <a:buChar char="•"/>
            </a:pPr>
            <a:r>
              <a:rPr lang="en-US" sz="1200"/>
              <a:t>Provide better meeting prep, cross-company insights, and in-call guidance in the flow of work so they can drive upsell and cross-sell</a:t>
            </a:r>
          </a:p>
          <a:p>
            <a:pPr marL="171450" indent="-171450">
              <a:buFont typeface="Arial" panose="020B0604020202020204" pitchFamily="34" charset="0"/>
              <a:buChar char="•"/>
            </a:pPr>
            <a:r>
              <a:rPr lang="en-US" sz="1200"/>
              <a:t>Keep up with and retain customers with account summaries and actionable insights</a:t>
            </a:r>
          </a:p>
          <a:p>
            <a:pPr marL="171450" indent="-171450">
              <a:buFont typeface="Arial" panose="020B0604020202020204" pitchFamily="34" charset="0"/>
              <a:buChar char="•"/>
            </a:pPr>
            <a:r>
              <a:rPr lang="en-US" sz="1200"/>
              <a:t>And save sales assistant and manager time with seamless CRM updates and account analysis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We’re looking at up to a 0.5% increase in number of leads, 3.1% increase in upsell and cross-sell rates, 1% revenue lift from higher renewal and retention rates, and 2.4% capture of productive manager and sales assistant time.</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2B41D-4B70-4AD2-A5B9-82FB5D3A1D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06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of increased sales efficiency, sales reps at our early customer organizations reported saving up to 30 minutes per customer meeting and 30 minutes per email by using Copilot for Sales meeting summary and email generation capabilities. We surveyed Microsoft sellers to get a better idea of how Copilot for Sales is affecting their experiences personally, and 83% of surveyed sellers said that they are more productive with Copilot for Sales, 79% indicate that Copilot for Sales reduces admin work, and 78% of sellers say it helps them stay in the flow of work.</a:t>
            </a:r>
          </a:p>
          <a:p>
            <a:endParaRPr lang="en-US"/>
          </a:p>
          <a:p>
            <a:r>
              <a:rPr lang="en-US"/>
              <a:t>And I love this quote from David Swenson, the business development director at our customer organization, </a:t>
            </a:r>
            <a:r>
              <a:rPr lang="en-US" err="1"/>
              <a:t>Netlogic</a:t>
            </a:r>
            <a:r>
              <a:rPr lang="en-US"/>
              <a:t>. David said that implementing Copilot for Sales has helped his teams save time, improve skills, contribute to better work-life balance, and increase revenue for the company by 25% in one quarter from this higher level of efficiency. </a:t>
            </a:r>
          </a:p>
          <a:p>
            <a:endParaRPr lang="en-US"/>
          </a:p>
          <a:p>
            <a:r>
              <a:rPr lang="en-US"/>
              <a:t>These testimonials are from customers who were previewing a subset of early Copilot for Sales capabilities. As we continue to improve and expand the product, we expect to see even more dramatic impact metrics.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12/2/2024 4:28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30153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5464" rtl="0" eaLnBrk="1" fontAlgn="auto" latinLnBrk="0" hangingPunct="1">
              <a:lnSpc>
                <a:spcPct val="100000"/>
              </a:lnSpc>
              <a:spcBef>
                <a:spcPts val="0"/>
              </a:spcBef>
              <a:spcAft>
                <a:spcPts val="0"/>
              </a:spcAft>
              <a:buClrTx/>
              <a:buSzTx/>
              <a:buFontTx/>
              <a:buNone/>
              <a:tabLst/>
              <a:defRPr/>
            </a:pPr>
            <a:r>
              <a:rPr lang="en-US"/>
              <a:t>So let’s dive into Microsoft Copilot for Sales some more.</a:t>
            </a:r>
            <a:r>
              <a:rPr lang="en-US" sz="1200" kern="1200" noProof="0">
                <a:solidFill>
                  <a:schemeClr val="tx1"/>
                </a:solidFill>
                <a:effectLst/>
                <a:latin typeface="+mn-lt"/>
                <a:ea typeface="Calibri" panose="020F0502020204030204" pitchFamily="34" charset="0"/>
                <a:cs typeface="Times New Roman" panose="02020603050405020304" pitchFamily="18" charset="0"/>
              </a:rPr>
              <a:t> Microsoft Copilot for Sales is an AI assistant designed for sales teams to maximize productivity and close more deals. It brings </a:t>
            </a:r>
            <a:r>
              <a:rPr lang="en-US"/>
              <a:t>sales insights, recommendations, and next-generation AI </a:t>
            </a:r>
            <a:r>
              <a:rPr lang="en-US" i="0"/>
              <a:t>into</a:t>
            </a:r>
            <a:r>
              <a:rPr lang="en-US"/>
              <a:t> the tools that sellers use daily like Microsoft Outlook, Teams, and Word. This cuts down on tedious tasks for sellers like switching between their collaboration and productivity apps and their CRM system to update the right information, and searching manually for the right information to answer a question or create a document. Together, sellers can harness the benefits of generative AI across all workflows and productivity surfaces seamlessly.</a:t>
            </a:r>
          </a:p>
          <a:p>
            <a:pPr marL="0" marR="0" lvl="0" indent="0" algn="l" defTabSz="925464" rtl="0" eaLnBrk="1" fontAlgn="auto" latinLnBrk="0" hangingPunct="1">
              <a:lnSpc>
                <a:spcPct val="100000"/>
              </a:lnSpc>
              <a:spcBef>
                <a:spcPts val="0"/>
              </a:spcBef>
              <a:spcAft>
                <a:spcPts val="0"/>
              </a:spcAft>
              <a:buClrTx/>
              <a:buSzTx/>
              <a:buFontTx/>
              <a:buNone/>
              <a:tabLst/>
              <a:defRPr/>
            </a:pPr>
            <a:endParaRPr lang="en-US" sz="1200" kern="1200" noProof="0">
              <a:solidFill>
                <a:schemeClr val="tx1"/>
              </a:solidFill>
              <a:effectLst/>
              <a:latin typeface="+mn-lt"/>
              <a:ea typeface="Calibri" panose="020F0502020204030204" pitchFamily="34" charset="0"/>
              <a:cs typeface="Times New Roman" panose="02020603050405020304" pitchFamily="18" charset="0"/>
            </a:endParaRPr>
          </a:p>
          <a:p>
            <a:pPr defTabSz="925464">
              <a:defRPr/>
            </a:pPr>
            <a:r>
              <a:rPr lang="en-US" i="1" u="sng"/>
              <a:t>ALT (for customer familiar with Sales Copilot) </a:t>
            </a:r>
          </a:p>
          <a:p>
            <a:pPr marL="0" marR="0">
              <a:lnSpc>
                <a:spcPct val="107000"/>
              </a:lnSpc>
              <a:spcBef>
                <a:spcPts val="0"/>
              </a:spcBef>
              <a:spcAft>
                <a:spcPts val="800"/>
              </a:spcAft>
            </a:pPr>
            <a:r>
              <a:rPr lang="en-US" sz="1200" i="1">
                <a:effectLst/>
                <a:latin typeface="Segoe UI" panose="020B0502040204020203" pitchFamily="34" charset="0"/>
                <a:ea typeface="Calibri" panose="020F0502020204030204" pitchFamily="34" charset="0"/>
                <a:cs typeface="Arial" panose="020B0604020202020204" pitchFamily="34" charset="0"/>
              </a:rPr>
              <a:t>Microsoft Copilot for Sales </a:t>
            </a:r>
            <a:r>
              <a:rPr lang="en-US" sz="1200" i="1">
                <a:effectLst/>
                <a:latin typeface="Calibri" panose="020F0502020204030204" pitchFamily="34" charset="0"/>
                <a:ea typeface="Calibri" panose="020F0502020204030204" pitchFamily="34" charset="0"/>
                <a:cs typeface="Arial" panose="020B0604020202020204" pitchFamily="34" charset="0"/>
              </a:rPr>
              <a:t> </a:t>
            </a:r>
            <a:r>
              <a:rPr lang="en-US" sz="1200" i="1">
                <a:effectLst/>
                <a:latin typeface="Segoe UI" panose="020B0502040204020203" pitchFamily="34" charset="0"/>
                <a:ea typeface="Calibri" panose="020F0502020204030204" pitchFamily="34" charset="0"/>
                <a:cs typeface="Arial" panose="020B0604020202020204" pitchFamily="34" charset="0"/>
              </a:rPr>
              <a:t>is the next evolution of Microsoft Sales Copilot, bringing the power of Microsoft Copilot for </a:t>
            </a:r>
            <a:r>
              <a:rPr lang="en-US" sz="1200" i="1" err="1">
                <a:effectLst/>
                <a:latin typeface="Segoe UI" panose="020B0502040204020203" pitchFamily="34" charset="0"/>
                <a:ea typeface="Calibri" panose="020F0502020204030204" pitchFamily="34" charset="0"/>
                <a:cs typeface="Arial" panose="020B0604020202020204" pitchFamily="34" charset="0"/>
              </a:rPr>
              <a:t>M365</a:t>
            </a:r>
            <a:r>
              <a:rPr lang="en-US" sz="1200" i="1">
                <a:effectLst/>
                <a:latin typeface="Segoe UI" panose="020B0502040204020203" pitchFamily="34" charset="0"/>
                <a:ea typeface="Calibri" panose="020F0502020204030204" pitchFamily="34" charset="0"/>
                <a:cs typeface="Arial" panose="020B0604020202020204" pitchFamily="34" charset="0"/>
              </a:rPr>
              <a:t>, Microsoft Copilot Studio, and seller specific CRM information in the flow of work. Copilot for Sales works with any CRM, helps sellers save time and energy, generate innovative ideas, build stronger customer relationships, and ultimately close more deals. </a:t>
            </a:r>
            <a:endParaRPr lang="en-US" sz="1200" i="1">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Segoe UI" panose="020B0502040204020203" pitchFamily="34" charset="0"/>
                <a:ea typeface="Calibri" panose="020F0502020204030204" pitchFamily="34" charset="0"/>
                <a:cs typeface="Arial" panose="020B060402020202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Segoe UI" panose="020B0502040204020203" pitchFamily="34" charset="0"/>
                <a:ea typeface="Calibri" panose="020F0502020204030204" pitchFamily="34" charset="0"/>
                <a:cs typeface="Arial" panose="020B0604020202020204" pitchFamily="34" charset="0"/>
              </a:rPr>
              <a:t>Copilot for Sales costs $50 user/month is inclusive of the Copilot for Microsoft 365 subscription. Customers who already have Copilot for Microsoft 365 will be able to purchase Copilot for Sales as a $20 step- up.</a:t>
            </a:r>
          </a:p>
          <a:p>
            <a:pPr marL="0" marR="0">
              <a:lnSpc>
                <a:spcPct val="107000"/>
              </a:lnSpc>
              <a:spcBef>
                <a:spcPts val="0"/>
              </a:spcBef>
              <a:spcAft>
                <a:spcPts val="800"/>
              </a:spcAft>
            </a:pPr>
            <a:endParaRPr lang="en-US" sz="1200" kern="1200" noProof="0">
              <a:solidFill>
                <a:schemeClr val="tx1"/>
              </a:solidFill>
              <a:effectLst/>
              <a:latin typeface="Segoe UI" panose="020B0502040204020203"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kern="1200" noProof="0">
                <a:solidFill>
                  <a:schemeClr val="tx1"/>
                </a:solidFill>
                <a:effectLst/>
                <a:latin typeface="Segoe UI" panose="020B0502040204020203" pitchFamily="34" charset="0"/>
                <a:ea typeface="Calibri" panose="020F0502020204030204" pitchFamily="34" charset="0"/>
                <a:cs typeface="Arial" panose="020B0604020202020204" pitchFamily="34" charset="0"/>
              </a:rPr>
              <a:t>And now, I want to play a short video showing just some of the great things Microsoft Copilot for Sales can do.</a:t>
            </a:r>
            <a:endParaRPr lang="en-US" sz="1200" kern="1200" noProof="0">
              <a:solidFill>
                <a:schemeClr val="tx1"/>
              </a:solidFill>
              <a:effectLst/>
              <a:latin typeface="+mn-lt"/>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2B41D-4B70-4AD2-A5B9-82FB5D3A1D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485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Copilot for Sales builds on Large language models and next-generation AI from Copilot for Microsoft 365, enhancing it with connectivity to your CRM platforms like Microsoft Dynamics 365 Sales and Salesforce Sales Cloud to bring sales-specific insights and recommendations to apps like Microsoft Outlook, Microsoft Teams, Microsoft Word, and more.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C811-1D71-40A8-9772-FB9CCF66E8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2541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1.emf"/><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4.jpe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7.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8.jpe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9.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0.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1.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2.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3.jpe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4.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5.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Master" Target="../slideMasters/slideMaster4.xml"/><Relationship Id="rId4" Type="http://schemas.openxmlformats.org/officeDocument/2006/relationships/image" Target="../media/image7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8.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9.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0.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1.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2.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3.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107.jpe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108.jpe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2.pn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2.jpeg"/><Relationship Id="rId1" Type="http://schemas.openxmlformats.org/officeDocument/2006/relationships/slideMaster" Target="../slideMasters/slideMaster3.xml"/><Relationship Id="rId4" Type="http://schemas.openxmlformats.org/officeDocument/2006/relationships/image" Target="../media/image49.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2.jpeg"/><Relationship Id="rId1" Type="http://schemas.openxmlformats.org/officeDocument/2006/relationships/slideMaster" Target="../slideMasters/slideMaster3.xml"/><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3.xml"/><Relationship Id="rId4" Type="http://schemas.openxmlformats.org/officeDocument/2006/relationships/image" Target="../media/image55.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3.xml"/><Relationship Id="rId5" Type="http://schemas.openxmlformats.org/officeDocument/2006/relationships/image" Target="../media/image59.jpeg"/><Relationship Id="rId4" Type="http://schemas.openxmlformats.org/officeDocument/2006/relationships/image" Target="../media/image58.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2.jpeg"/><Relationship Id="rId1" Type="http://schemas.openxmlformats.org/officeDocument/2006/relationships/slideMaster" Target="../slideMasters/slideMaster3.xml"/><Relationship Id="rId6" Type="http://schemas.openxmlformats.org/officeDocument/2006/relationships/image" Target="../media/image60.jpeg"/><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2.jpeg"/><Relationship Id="rId1" Type="http://schemas.openxmlformats.org/officeDocument/2006/relationships/slideMaster" Target="../slideMasters/slideMaster3.xml"/><Relationship Id="rId4" Type="http://schemas.openxmlformats.org/officeDocument/2006/relationships/image" Target="../media/image4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2.jpeg"/><Relationship Id="rId1" Type="http://schemas.openxmlformats.org/officeDocument/2006/relationships/slideMaster" Target="../slideMasters/slideMaster3.xml"/><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2.jpeg"/><Relationship Id="rId1" Type="http://schemas.openxmlformats.org/officeDocument/2006/relationships/slideMaster" Target="../slideMasters/slideMaster3.xml"/><Relationship Id="rId6" Type="http://schemas.openxmlformats.org/officeDocument/2006/relationships/image" Target="../media/image60.jpeg"/><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bg>
      <p:bgPr>
        <a:solidFill>
          <a:schemeClr val="bg1"/>
        </a:solidFill>
        <a:effectLst/>
      </p:bgPr>
    </p:bg>
    <p:spTree>
      <p:nvGrpSpPr>
        <p:cNvPr id="1" name=""/>
        <p:cNvGrpSpPr/>
        <p:nvPr/>
      </p:nvGrpSpPr>
      <p:grpSpPr>
        <a:xfrm>
          <a:off x="0" y="0"/>
          <a:ext cx="0" cy="0"/>
          <a:chOff x="0" y="0"/>
          <a:chExt cx="0" cy="0"/>
        </a:xfrm>
      </p:grpSpPr>
      <p:sp>
        <p:nvSpPr>
          <p:cNvPr id="11" name="Graphic 9">
            <a:extLst>
              <a:ext uri="{FF2B5EF4-FFF2-40B4-BE49-F238E27FC236}">
                <a16:creationId xmlns:a16="http://schemas.microsoft.com/office/drawing/2014/main" id="{6DD5A9C4-039F-C4C4-917F-095BE526143C}"/>
              </a:ext>
            </a:extLst>
          </p:cNvPr>
          <p:cNvSpPr/>
          <p:nvPr/>
        </p:nvSpPr>
        <p:spPr>
          <a:xfrm>
            <a:off x="10276114" y="-9525"/>
            <a:ext cx="1915886" cy="6868729"/>
          </a:xfrm>
          <a:custGeom>
            <a:avLst/>
            <a:gdLst>
              <a:gd name="connsiteX0" fmla="*/ 2525671 w 2898107"/>
              <a:gd name="connsiteY0" fmla="*/ 13881 h 6859203"/>
              <a:gd name="connsiteX1" fmla="*/ 0 w 2898107"/>
              <a:gd name="connsiteY1" fmla="*/ 6859204 h 6859203"/>
              <a:gd name="connsiteX2" fmla="*/ 2898107 w 2898107"/>
              <a:gd name="connsiteY2" fmla="*/ 6859204 h 6859203"/>
              <a:gd name="connsiteX3" fmla="*/ 2898107 w 2898107"/>
              <a:gd name="connsiteY3" fmla="*/ 0 h 6859203"/>
              <a:gd name="connsiteX4" fmla="*/ 2525671 w 2898107"/>
              <a:gd name="connsiteY4" fmla="*/ 13881 h 6859203"/>
              <a:gd name="connsiteX0" fmla="*/ 2525671 w 2898107"/>
              <a:gd name="connsiteY0" fmla="*/ 1290 h 6860901"/>
              <a:gd name="connsiteX1" fmla="*/ 0 w 2898107"/>
              <a:gd name="connsiteY1" fmla="*/ 6860901 h 6860901"/>
              <a:gd name="connsiteX2" fmla="*/ 2898107 w 2898107"/>
              <a:gd name="connsiteY2" fmla="*/ 6860901 h 6860901"/>
              <a:gd name="connsiteX3" fmla="*/ 2898107 w 2898107"/>
              <a:gd name="connsiteY3" fmla="*/ 1697 h 6860901"/>
              <a:gd name="connsiteX4" fmla="*/ 2525671 w 2898107"/>
              <a:gd name="connsiteY4" fmla="*/ 1290 h 6860901"/>
              <a:gd name="connsiteX0" fmla="*/ 2525671 w 2898107"/>
              <a:gd name="connsiteY0" fmla="*/ 9118 h 6868729"/>
              <a:gd name="connsiteX1" fmla="*/ 0 w 2898107"/>
              <a:gd name="connsiteY1" fmla="*/ 6868729 h 6868729"/>
              <a:gd name="connsiteX2" fmla="*/ 2898107 w 2898107"/>
              <a:gd name="connsiteY2" fmla="*/ 6868729 h 6868729"/>
              <a:gd name="connsiteX3" fmla="*/ 2898107 w 2898107"/>
              <a:gd name="connsiteY3" fmla="*/ 0 h 6868729"/>
              <a:gd name="connsiteX4" fmla="*/ 2525671 w 2898107"/>
              <a:gd name="connsiteY4" fmla="*/ 9118 h 6868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107" h="6868729">
                <a:moveTo>
                  <a:pt x="2525671" y="9118"/>
                </a:moveTo>
                <a:cubicBezTo>
                  <a:pt x="2525671" y="9118"/>
                  <a:pt x="3073107" y="4199750"/>
                  <a:pt x="0" y="6868729"/>
                </a:cubicBezTo>
                <a:lnTo>
                  <a:pt x="2898107" y="6868729"/>
                </a:lnTo>
                <a:lnTo>
                  <a:pt x="2898107" y="0"/>
                </a:lnTo>
                <a:cubicBezTo>
                  <a:pt x="2773962" y="4627"/>
                  <a:pt x="2649816" y="4491"/>
                  <a:pt x="2525671" y="9118"/>
                </a:cubicBezTo>
                <a:close/>
              </a:path>
            </a:pathLst>
          </a:custGeom>
          <a:gradFill>
            <a:gsLst>
              <a:gs pos="0">
                <a:srgbClr val="1344C8"/>
              </a:gs>
              <a:gs pos="19000">
                <a:srgbClr val="0F93E7"/>
              </a:gs>
              <a:gs pos="99000">
                <a:srgbClr val="BA50C9"/>
              </a:gs>
              <a:gs pos="86235">
                <a:srgbClr val="F2598A"/>
              </a:gs>
              <a:gs pos="74000">
                <a:srgbClr val="FF7744"/>
              </a:gs>
              <a:gs pos="55000">
                <a:srgbClr val="FAC703"/>
              </a:gs>
              <a:gs pos="37000">
                <a:srgbClr val="63B666"/>
              </a:gs>
            </a:gsLst>
            <a:lin ang="5400000" scaled="0"/>
          </a:gradFill>
          <a:ln w="0" cap="flat">
            <a:noFill/>
            <a:prstDash val="solid"/>
            <a:miter/>
          </a:ln>
          <a:effectLst>
            <a:innerShdw blurRad="215900" dist="50800" dir="10800000">
              <a:prstClr val="black">
                <a:alpha val="32000"/>
              </a:prstClr>
            </a:innerShdw>
          </a:effectLst>
        </p:spPr>
        <p:txBody>
          <a:bodyPr rtlCol="0" anchor="ctr"/>
          <a:lstStyle/>
          <a:p>
            <a:endParaRPr lang="en-US"/>
          </a:p>
        </p:txBody>
      </p:sp>
      <p:pic>
        <p:nvPicPr>
          <p:cNvPr id="12"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3E84252-AE59-7040-4FC0-21F1BCE55FA6}"/>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 name="Title 6">
            <a:extLst>
              <a:ext uri="{FF2B5EF4-FFF2-40B4-BE49-F238E27FC236}">
                <a16:creationId xmlns:a16="http://schemas.microsoft.com/office/drawing/2014/main" id="{BCBEA8D6-90E0-A409-F128-03F5A686E380}"/>
              </a:ext>
            </a:extLst>
          </p:cNvPr>
          <p:cNvSpPr>
            <a:spLocks noGrp="1"/>
          </p:cNvSpPr>
          <p:nvPr>
            <p:ph type="title"/>
          </p:nvPr>
        </p:nvSpPr>
        <p:spPr>
          <a:xfrm>
            <a:off x="586740" y="3175540"/>
            <a:ext cx="11018520" cy="498598"/>
          </a:xfrm>
          <a:prstGeom prst="rect">
            <a:avLst/>
          </a:prstGeom>
        </p:spPr>
        <p:txBody>
          <a:bodyPr wrap="square" lIns="0" tIns="0" rIns="0" bIns="0" anchor="t">
            <a:spAutoFit/>
          </a:bodyPr>
          <a:lstStyle>
            <a:lvl1pPr>
              <a:defRPr sz="3600"/>
            </a:lvl1pPr>
          </a:lstStyle>
          <a:p>
            <a:r>
              <a:rPr lang="en-US"/>
              <a:t>Click to edit Master title style</a:t>
            </a:r>
          </a:p>
        </p:txBody>
      </p:sp>
      <p:pic>
        <p:nvPicPr>
          <p:cNvPr id="4" name="Picture 3">
            <a:extLst>
              <a:ext uri="{FF2B5EF4-FFF2-40B4-BE49-F238E27FC236}">
                <a16:creationId xmlns:a16="http://schemas.microsoft.com/office/drawing/2014/main" id="{C2AD5B2F-1F4A-DC82-5C38-463EE87EE3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09601" y="685800"/>
            <a:ext cx="1295400" cy="276909"/>
          </a:xfrm>
          <a:prstGeom prst="rect">
            <a:avLst/>
          </a:prstGeom>
        </p:spPr>
      </p:pic>
    </p:spTree>
    <p:extLst>
      <p:ext uri="{BB962C8B-B14F-4D97-AF65-F5344CB8AC3E}">
        <p14:creationId xmlns:p14="http://schemas.microsoft.com/office/powerpoint/2010/main" val="420597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7543374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8375" y="1033463"/>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8375" y="44249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8375" y="48313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Freeform: Shape 11">
            <a:extLst>
              <a:ext uri="{FF2B5EF4-FFF2-40B4-BE49-F238E27FC236}">
                <a16:creationId xmlns:a16="http://schemas.microsoft.com/office/drawing/2014/main" id="{B7906C05-2D3A-4EE1-8C05-624CD0DA8D38}"/>
              </a:ext>
            </a:extLst>
          </p:cNvPr>
          <p:cNvSpPr>
            <a:spLocks/>
          </p:cNvSpPr>
          <p:nvPr userDrawn="1"/>
        </p:nvSpPr>
        <p:spPr bwMode="auto">
          <a:xfrm>
            <a:off x="569912" y="1047750"/>
            <a:ext cx="1270000" cy="1133475"/>
          </a:xfrm>
          <a:custGeom>
            <a:avLst/>
            <a:gdLst>
              <a:gd name="connsiteX0" fmla="*/ 730250 w 1270000"/>
              <a:gd name="connsiteY0" fmla="*/ 0 h 1133475"/>
              <a:gd name="connsiteX1" fmla="*/ 1270000 w 1270000"/>
              <a:gd name="connsiteY1" fmla="*/ 0 h 1133475"/>
              <a:gd name="connsiteX2" fmla="*/ 1270000 w 1270000"/>
              <a:gd name="connsiteY2" fmla="*/ 566949 h 1133475"/>
              <a:gd name="connsiteX3" fmla="*/ 1029312 w 1270000"/>
              <a:gd name="connsiteY3" fmla="*/ 566949 h 1133475"/>
              <a:gd name="connsiteX4" fmla="*/ 1085148 w 1270000"/>
              <a:gd name="connsiteY4" fmla="*/ 773266 h 1133475"/>
              <a:gd name="connsiteX5" fmla="*/ 1270000 w 1270000"/>
              <a:gd name="connsiteY5" fmla="*/ 865432 h 1133475"/>
              <a:gd name="connsiteX6" fmla="*/ 1270000 w 1270000"/>
              <a:gd name="connsiteY6" fmla="*/ 1133475 h 1133475"/>
              <a:gd name="connsiteX7" fmla="*/ 988281 w 1270000"/>
              <a:gd name="connsiteY7" fmla="*/ 1045537 h 1133475"/>
              <a:gd name="connsiteX8" fmla="*/ 825425 w 1270000"/>
              <a:gd name="connsiteY8" fmla="*/ 897986 h 1133475"/>
              <a:gd name="connsiteX9" fmla="*/ 749285 w 1270000"/>
              <a:gd name="connsiteY9" fmla="*/ 702239 h 1133475"/>
              <a:gd name="connsiteX10" fmla="*/ 730250 w 1270000"/>
              <a:gd name="connsiteY10" fmla="*/ 471401 h 1133475"/>
              <a:gd name="connsiteX11" fmla="*/ 0 w 1270000"/>
              <a:gd name="connsiteY11" fmla="*/ 0 h 1133475"/>
              <a:gd name="connsiteX12" fmla="*/ 538163 w 1270000"/>
              <a:gd name="connsiteY12" fmla="*/ 0 h 1133475"/>
              <a:gd name="connsiteX13" fmla="*/ 538163 w 1270000"/>
              <a:gd name="connsiteY13" fmla="*/ 566949 h 1133475"/>
              <a:gd name="connsiteX14" fmla="*/ 297283 w 1270000"/>
              <a:gd name="connsiteY14" fmla="*/ 566949 h 1133475"/>
              <a:gd name="connsiteX15" fmla="*/ 353262 w 1270000"/>
              <a:gd name="connsiteY15" fmla="*/ 773266 h 1133475"/>
              <a:gd name="connsiteX16" fmla="*/ 538163 w 1270000"/>
              <a:gd name="connsiteY16" fmla="*/ 865432 h 1133475"/>
              <a:gd name="connsiteX17" fmla="*/ 538163 w 1270000"/>
              <a:gd name="connsiteY17" fmla="*/ 1133475 h 1133475"/>
              <a:gd name="connsiteX18" fmla="*/ 256147 w 1270000"/>
              <a:gd name="connsiteY18" fmla="*/ 1045537 h 1133475"/>
              <a:gd name="connsiteX19" fmla="*/ 92875 w 1270000"/>
              <a:gd name="connsiteY19" fmla="*/ 897986 h 1133475"/>
              <a:gd name="connsiteX20" fmla="*/ 16539 w 1270000"/>
              <a:gd name="connsiteY20" fmla="*/ 702239 h 1133475"/>
              <a:gd name="connsiteX21" fmla="*/ 0 w 1270000"/>
              <a:gd name="connsiteY21" fmla="*/ 563144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000" h="1133475">
                <a:moveTo>
                  <a:pt x="730250" y="0"/>
                </a:moveTo>
                <a:lnTo>
                  <a:pt x="1270000" y="0"/>
                </a:lnTo>
                <a:lnTo>
                  <a:pt x="1270000" y="566949"/>
                </a:lnTo>
                <a:lnTo>
                  <a:pt x="1029312" y="566949"/>
                </a:lnTo>
                <a:cubicBezTo>
                  <a:pt x="1029312" y="656156"/>
                  <a:pt x="1050039" y="721687"/>
                  <a:pt x="1085148" y="773266"/>
                </a:cubicBezTo>
                <a:cubicBezTo>
                  <a:pt x="1120258" y="824422"/>
                  <a:pt x="1182016" y="855285"/>
                  <a:pt x="1270000" y="865432"/>
                </a:cubicBezTo>
                <a:lnTo>
                  <a:pt x="1270000" y="1133475"/>
                </a:lnTo>
                <a:cubicBezTo>
                  <a:pt x="1152406" y="1114873"/>
                  <a:pt x="1058499" y="1085701"/>
                  <a:pt x="988281" y="1045537"/>
                </a:cubicBezTo>
                <a:cubicBezTo>
                  <a:pt x="918063" y="1005795"/>
                  <a:pt x="863496" y="956330"/>
                  <a:pt x="825425" y="897986"/>
                </a:cubicBezTo>
                <a:cubicBezTo>
                  <a:pt x="787355" y="839220"/>
                  <a:pt x="761975" y="774112"/>
                  <a:pt x="749285" y="702239"/>
                </a:cubicBezTo>
                <a:cubicBezTo>
                  <a:pt x="736595" y="630366"/>
                  <a:pt x="730250" y="553420"/>
                  <a:pt x="730250" y="471401"/>
                </a:cubicBezTo>
                <a:close/>
                <a:moveTo>
                  <a:pt x="0" y="0"/>
                </a:moveTo>
                <a:lnTo>
                  <a:pt x="538163" y="0"/>
                </a:lnTo>
                <a:lnTo>
                  <a:pt x="538163" y="566949"/>
                </a:lnTo>
                <a:lnTo>
                  <a:pt x="297283" y="566949"/>
                </a:lnTo>
                <a:cubicBezTo>
                  <a:pt x="297283" y="655310"/>
                  <a:pt x="317639" y="721687"/>
                  <a:pt x="353262" y="773266"/>
                </a:cubicBezTo>
                <a:cubicBezTo>
                  <a:pt x="388461" y="824422"/>
                  <a:pt x="449954" y="855285"/>
                  <a:pt x="538163" y="865432"/>
                </a:cubicBezTo>
                <a:lnTo>
                  <a:pt x="538163" y="1133475"/>
                </a:lnTo>
                <a:cubicBezTo>
                  <a:pt x="420692" y="1114873"/>
                  <a:pt x="326545" y="1085701"/>
                  <a:pt x="256147" y="1045537"/>
                </a:cubicBezTo>
                <a:cubicBezTo>
                  <a:pt x="185325" y="1005795"/>
                  <a:pt x="131042" y="956330"/>
                  <a:pt x="92875" y="897986"/>
                </a:cubicBezTo>
                <a:cubicBezTo>
                  <a:pt x="54707" y="839220"/>
                  <a:pt x="29262" y="774112"/>
                  <a:pt x="16539" y="702239"/>
                </a:cubicBezTo>
                <a:cubicBezTo>
                  <a:pt x="8482" y="657847"/>
                  <a:pt x="2969" y="611341"/>
                  <a:pt x="0" y="563144"/>
                </a:cubicBezTo>
                <a:close/>
              </a:path>
            </a:pathLst>
          </a:custGeom>
          <a:gradFill>
            <a:gsLst>
              <a:gs pos="0">
                <a:srgbClr val="50E6FF"/>
              </a:gs>
              <a:gs pos="100000">
                <a:srgbClr val="D59DFF"/>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545507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E48B7899-CB4D-47CD-A953-8FAD549121F1}"/>
              </a:ext>
            </a:extLst>
          </p:cNvPr>
          <p:cNvPicPr>
            <a:picLocks noChangeAspect="1"/>
          </p:cNvPicPr>
          <p:nvPr userDrawn="1"/>
        </p:nvPicPr>
        <p:blipFill>
          <a:blip r:embed="rId2"/>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567670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viole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B4EC0E-1A04-488E-9DE2-3E485E0F7BD5}"/>
              </a:ext>
            </a:extLst>
          </p:cNvPr>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9" name="Text Placeholder 4">
            <a:extLst>
              <a:ext uri="{FF2B5EF4-FFF2-40B4-BE49-F238E27FC236}">
                <a16:creationId xmlns:a16="http://schemas.microsoft.com/office/drawing/2014/main" id="{FCC19D23-D1E4-4510-8049-F818AF4AC73B}"/>
              </a:ext>
            </a:extLst>
          </p:cNvPr>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10" name="Text Placeholder 4">
            <a:extLst>
              <a:ext uri="{FF2B5EF4-FFF2-40B4-BE49-F238E27FC236}">
                <a16:creationId xmlns:a16="http://schemas.microsoft.com/office/drawing/2014/main" id="{9C33B5F3-01CE-4749-9431-1FBF746009EB}"/>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350AB3FA-3405-4169-9479-480C4E8FE5D9}"/>
              </a:ext>
            </a:extLst>
          </p:cNvPr>
          <p:cNvPicPr>
            <a:picLocks noChangeAspect="1"/>
          </p:cNvPicPr>
          <p:nvPr userDrawn="1"/>
        </p:nvPicPr>
        <p:blipFill>
          <a:blip r:embed="rId2"/>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8261043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lternate quote">
    <p:bg>
      <p:bgPr>
        <a:solidFill>
          <a:srgbClr val="EAE4D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78741-2E92-4352-847E-7E79AA3BEDE7}"/>
              </a:ext>
            </a:extLst>
          </p:cNvPr>
          <p:cNvSpPr/>
          <p:nvPr userDrawn="1"/>
        </p:nvSpPr>
        <p:spPr bwMode="auto">
          <a:xfrm>
            <a:off x="0" y="0"/>
            <a:ext cx="4064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40156270-9C86-4171-BEB2-C0F0D7A6B76A}"/>
              </a:ext>
            </a:extLst>
          </p:cNvPr>
          <p:cNvSpPr/>
          <p:nvPr userDrawn="1"/>
        </p:nvSpPr>
        <p:spPr bwMode="auto">
          <a:xfrm>
            <a:off x="1066800" y="1623526"/>
            <a:ext cx="10540999" cy="4217537"/>
          </a:xfrm>
          <a:prstGeom prst="rect">
            <a:avLst/>
          </a:prstGeom>
          <a:solidFill>
            <a:schemeClr val="bg1"/>
          </a:solidFill>
          <a:ln>
            <a:noFill/>
            <a:headEnd type="none" w="med" len="med"/>
            <a:tailEnd type="none" w="med" len="med"/>
          </a:ln>
          <a:effectLst>
            <a:outerShdw blurRad="355600" dist="190500" dir="5400000" sx="101000" sy="101000" algn="ctr" rotWithShape="0">
              <a:srgbClr val="000000">
                <a:alpha val="11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1066801" y="2191554"/>
            <a:ext cx="10058399" cy="2195395"/>
          </a:xfrm>
          <a:noFill/>
        </p:spPr>
        <p:txBody>
          <a:bodyPr wrap="square" lIns="457200" tIns="0" rIns="182880" bIns="0" anchor="b" anchorCtr="0">
            <a:normAutofit/>
          </a:bodyPr>
          <a:lstStyle>
            <a:lvl1pPr algn="l" defTabSz="932742" rtl="0" eaLnBrk="1" latinLnBrk="0" hangingPunct="1">
              <a:lnSpc>
                <a:spcPct val="9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1066801" y="4705389"/>
            <a:ext cx="10056883"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1066801" y="5111789"/>
            <a:ext cx="10056882"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Rectangle 11">
            <a:extLst>
              <a:ext uri="{FF2B5EF4-FFF2-40B4-BE49-F238E27FC236}">
                <a16:creationId xmlns:a16="http://schemas.microsoft.com/office/drawing/2014/main" id="{B5CAA7F6-8C5E-4C0C-9380-3938313CCE9B}"/>
              </a:ext>
            </a:extLst>
          </p:cNvPr>
          <p:cNvSpPr/>
          <p:nvPr userDrawn="1"/>
        </p:nvSpPr>
        <p:spPr bwMode="auto">
          <a:xfrm>
            <a:off x="584200" y="866944"/>
            <a:ext cx="1460500" cy="1463040"/>
          </a:xfrm>
          <a:prstGeom prst="rect">
            <a:avLst/>
          </a:prstGeom>
          <a:gradFill>
            <a:gsLst>
              <a:gs pos="1000">
                <a:srgbClr val="50E6FF">
                  <a:alpha val="90000"/>
                </a:srgbClr>
              </a:gs>
              <a:gs pos="100000">
                <a:srgbClr val="D59DFF">
                  <a:alpha val="90000"/>
                </a:srgbClr>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0D984DC6-2262-41BA-8742-20A3565F58FA}"/>
              </a:ext>
            </a:extLst>
          </p:cNvPr>
          <p:cNvPicPr>
            <a:picLocks noChangeAspect="1"/>
          </p:cNvPicPr>
          <p:nvPr userDrawn="1"/>
        </p:nvPicPr>
        <p:blipFill>
          <a:blip r:embed="rId2"/>
          <a:stretch>
            <a:fillRect/>
          </a:stretch>
        </p:blipFill>
        <p:spPr>
          <a:xfrm>
            <a:off x="862537" y="1222206"/>
            <a:ext cx="1079086" cy="969348"/>
          </a:xfrm>
          <a:prstGeom prst="rect">
            <a:avLst/>
          </a:prstGeom>
        </p:spPr>
      </p:pic>
    </p:spTree>
    <p:extLst>
      <p:ext uri="{BB962C8B-B14F-4D97-AF65-F5344CB8AC3E}">
        <p14:creationId xmlns:p14="http://schemas.microsoft.com/office/powerpoint/2010/main" val="6738385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94643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mo slid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545196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mo slide viole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011814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gradient 1">
    <p:bg>
      <p:bgPr>
        <a:gradFill>
          <a:gsLst>
            <a:gs pos="1000">
              <a:srgbClr val="50E6FF"/>
            </a:gs>
            <a:gs pos="99000">
              <a:schemeClr val="accent3"/>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657854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gradient 2">
    <p:bg>
      <p:bgPr>
        <a:gradFill>
          <a:gsLst>
            <a:gs pos="1000">
              <a:srgbClr val="FF9349"/>
            </a:gs>
            <a:gs pos="99000">
              <a:srgbClr val="D83B01"/>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06741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gradient 3">
    <p:bg>
      <p:bgPr>
        <a:gradFill>
          <a:gsLst>
            <a:gs pos="99000">
              <a:srgbClr val="831490"/>
            </a:gs>
            <a:gs pos="1000">
              <a:srgbClr val="D59DFF"/>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42445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36544988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207401"/>
            <a:ext cx="4572000" cy="443198"/>
          </a:xfrm>
          <a:noFill/>
        </p:spPr>
        <p:txBody>
          <a:bodyPr wrap="square" lIns="0" tIns="0" rIns="0" bIns="0" anchor="ctr"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6695C58D-A03F-B5C5-8DBC-4CEC4EA186C2}"/>
              </a:ext>
            </a:extLst>
          </p:cNvPr>
          <p:cNvSpPr/>
          <p:nvPr userDrawn="1"/>
        </p:nvSpPr>
        <p:spPr bwMode="auto">
          <a:xfrm>
            <a:off x="10420066" y="0"/>
            <a:ext cx="1771934" cy="27977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738855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graphic 1">
    <p:bg>
      <p:bgRef idx="1001">
        <a:schemeClr val="bg2"/>
      </p:bgRef>
    </p:bg>
    <p:spTree>
      <p:nvGrpSpPr>
        <p:cNvPr id="1" name=""/>
        <p:cNvGrpSpPr/>
        <p:nvPr/>
      </p:nvGrpSpPr>
      <p:grpSpPr>
        <a:xfrm>
          <a:off x="0" y="0"/>
          <a:ext cx="0" cy="0"/>
          <a:chOff x="0" y="0"/>
          <a:chExt cx="0" cy="0"/>
        </a:xfrm>
      </p:grpSpPr>
      <p:pic>
        <p:nvPicPr>
          <p:cNvPr id="7" name="Dark: Create impact faster">
            <a:extLst>
              <a:ext uri="{FF2B5EF4-FFF2-40B4-BE49-F238E27FC236}">
                <a16:creationId xmlns:a16="http://schemas.microsoft.com/office/drawing/2014/main" id="{53BEC10D-83A8-4649-88F8-525050193CA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bwMode="ltGray">
          <a:xfrm>
            <a:off x="3771901" y="0"/>
            <a:ext cx="8420100" cy="6858000"/>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693440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graphic 2">
    <p:bg>
      <p:bgRef idx="1001">
        <a:schemeClr val="bg2"/>
      </p:bgRef>
    </p:bg>
    <p:spTree>
      <p:nvGrpSpPr>
        <p:cNvPr id="1" name=""/>
        <p:cNvGrpSpPr/>
        <p:nvPr/>
      </p:nvGrpSpPr>
      <p:grpSpPr>
        <a:xfrm>
          <a:off x="0" y="0"/>
          <a:ext cx="0" cy="0"/>
          <a:chOff x="0" y="0"/>
          <a:chExt cx="0" cy="0"/>
        </a:xfrm>
      </p:grpSpPr>
      <p:pic>
        <p:nvPicPr>
          <p:cNvPr id="4" name="Dark: Break through barriers">
            <a:extLst>
              <a:ext uri="{FF2B5EF4-FFF2-40B4-BE49-F238E27FC236}">
                <a16:creationId xmlns:a16="http://schemas.microsoft.com/office/drawing/2014/main" id="{AE01FB6F-69FB-4C55-8F77-47A913335DB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1161"/>
          <a:stretch/>
        </p:blipFill>
        <p:spPr bwMode="ltGray">
          <a:xfrm>
            <a:off x="0" y="-1"/>
            <a:ext cx="12192001"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87057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graphic 3">
    <p:bg>
      <p:bgRef idx="1001">
        <a:schemeClr val="bg2"/>
      </p:bgRef>
    </p:bg>
    <p:spTree>
      <p:nvGrpSpPr>
        <p:cNvPr id="1" name=""/>
        <p:cNvGrpSpPr/>
        <p:nvPr/>
      </p:nvGrpSpPr>
      <p:grpSpPr>
        <a:xfrm>
          <a:off x="0" y="0"/>
          <a:ext cx="0" cy="0"/>
          <a:chOff x="0" y="0"/>
          <a:chExt cx="0" cy="0"/>
        </a:xfrm>
      </p:grpSpPr>
      <p:pic>
        <p:nvPicPr>
          <p:cNvPr id="5" name="Dark: Adapt to anything">
            <a:extLst>
              <a:ext uri="{FF2B5EF4-FFF2-40B4-BE49-F238E27FC236}">
                <a16:creationId xmlns:a16="http://schemas.microsoft.com/office/drawing/2014/main" id="{C01D04A8-6185-4D88-82A2-8E8101A916D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bwMode="ltGray">
          <a:xfrm>
            <a:off x="5334001" y="-1"/>
            <a:ext cx="6858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850367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graphic 4">
    <p:bg>
      <p:bgRef idx="1001">
        <a:schemeClr val="bg2"/>
      </p:bgRef>
    </p:bg>
    <p:spTree>
      <p:nvGrpSpPr>
        <p:cNvPr id="1" name=""/>
        <p:cNvGrpSpPr/>
        <p:nvPr/>
      </p:nvGrpSpPr>
      <p:grpSpPr>
        <a:xfrm>
          <a:off x="0" y="0"/>
          <a:ext cx="0" cy="0"/>
          <a:chOff x="0" y="0"/>
          <a:chExt cx="0" cy="0"/>
        </a:xfrm>
      </p:grpSpPr>
      <p:pic>
        <p:nvPicPr>
          <p:cNvPr id="4" name="Dark: Innovate everywhere">
            <a:extLst>
              <a:ext uri="{FF2B5EF4-FFF2-40B4-BE49-F238E27FC236}">
                <a16:creationId xmlns:a16="http://schemas.microsoft.com/office/drawing/2014/main" id="{4EAC99E1-B968-408B-9767-C938059B736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1657"/>
          <a:stretch/>
        </p:blipFill>
        <p:spPr bwMode="ltGray">
          <a:xfrm>
            <a:off x="0" y="-1"/>
            <a:ext cx="12192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09899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Section title graphic 4">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207401"/>
            <a:ext cx="4572000" cy="443198"/>
          </a:xfrm>
          <a:noFill/>
        </p:spPr>
        <p:txBody>
          <a:bodyPr wrap="square" lIns="0" tIns="0" rIns="0" bIns="0" anchor="ctr"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87127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creensho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5202937" y="1464400"/>
            <a:ext cx="6989063" cy="3929199"/>
          </a:xfrm>
          <a:prstGeom prst="roundRect">
            <a:avLst>
              <a:gd name="adj" fmla="val 0"/>
            </a:avLst>
          </a:prstGeom>
          <a:blipFill>
            <a:blip r:embed="rId2"/>
            <a:stretch>
              <a:fillRect/>
            </a:stretch>
          </a:blipFill>
          <a:ln w="381000">
            <a:solidFill>
              <a:schemeClr val="tx1"/>
            </a:solidFill>
          </a:ln>
          <a:effectLst>
            <a:outerShdw blurRad="254000" dist="292100" dir="2700000" sx="101000" sy="101000" algn="ctr" rotWithShape="0">
              <a:srgbClr val="000000">
                <a:alpha val="15000"/>
              </a:srgbClr>
            </a:outerShdw>
          </a:effectLst>
        </p:spPr>
        <p:txBody>
          <a:bodyPr tIns="2377440"/>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370354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obile Screensho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7713894" y="585216"/>
            <a:ext cx="2625967" cy="5687568"/>
          </a:xfrm>
          <a:prstGeom prst="roundRect">
            <a:avLst>
              <a:gd name="adj" fmla="val 8222"/>
            </a:avLst>
          </a:prstGeom>
          <a:blipFill>
            <a:blip r:embed="rId2"/>
            <a:stretch>
              <a:fillRect/>
            </a:stretch>
          </a:blipFill>
          <a:ln w="241300">
            <a:solidFill>
              <a:schemeClr val="tx1"/>
            </a:solidFill>
          </a:ln>
          <a:effectLst>
            <a:outerShdw blurRad="254000" dist="292100" dir="2700000" sx="101000" sy="101000" algn="ctr" rotWithShape="0">
              <a:srgbClr val="000000">
                <a:alpha val="15000"/>
              </a:srgb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6096249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7630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377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993745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ank you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Text Box 3" descr="This is a copyright notice that should be included on the final slide.">
            <a:extLst>
              <a:ext uri="{FF2B5EF4-FFF2-40B4-BE49-F238E27FC236}">
                <a16:creationId xmlns:a16="http://schemas.microsoft.com/office/drawing/2014/main" id="{6F383736-D87B-F2D1-84EB-7854E4C6028D}"/>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Picture 3" descr="Logo&#10;&#10;Description automatically generated with medium confidence">
            <a:extLst>
              <a:ext uri="{FF2B5EF4-FFF2-40B4-BE49-F238E27FC236}">
                <a16:creationId xmlns:a16="http://schemas.microsoft.com/office/drawing/2014/main" id="{CB86A1CE-46C3-129F-6CE7-889D358366F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51592"/>
          <a:stretch/>
        </p:blipFill>
        <p:spPr>
          <a:xfrm>
            <a:off x="582042" y="581026"/>
            <a:ext cx="1383205" cy="295064"/>
          </a:xfrm>
          <a:prstGeom prst="rect">
            <a:avLst/>
          </a:prstGeom>
        </p:spPr>
      </p:pic>
    </p:spTree>
    <p:extLst>
      <p:ext uri="{BB962C8B-B14F-4D97-AF65-F5344CB8AC3E}">
        <p14:creationId xmlns:p14="http://schemas.microsoft.com/office/powerpoint/2010/main" val="119961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ank you photo">
    <p:bg>
      <p:bgPr>
        <a:solidFill>
          <a:srgbClr val="EAE4D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91641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AE4DC"/>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Logo&#10;&#10;Description automatically generated with medium confidence">
            <a:extLst>
              <a:ext uri="{FF2B5EF4-FFF2-40B4-BE49-F238E27FC236}">
                <a16:creationId xmlns:a16="http://schemas.microsoft.com/office/drawing/2014/main" id="{4E695B53-CE74-45F5-B29D-B6E72D9A8E3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14118999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424199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Horizontal">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6F86FC9-D24A-4994-95C6-18AA0D0A6BFB}"/>
              </a:ext>
            </a:extLst>
          </p:cNvPr>
          <p:cNvSpPr/>
          <p:nvPr userDrawn="1"/>
        </p:nvSpPr>
        <p:spPr>
          <a:xfrm>
            <a:off x="3264630" y="1"/>
            <a:ext cx="8927370" cy="4498170"/>
          </a:xfrm>
          <a:prstGeom prst="rect">
            <a:avLst/>
          </a:prstGeom>
          <a:gradFill>
            <a:gsLst>
              <a:gs pos="0">
                <a:schemeClr val="bg1">
                  <a:alpha val="35000"/>
                </a:schemeClr>
              </a:gs>
              <a:gs pos="100000">
                <a:schemeClr val="bg2">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Box 24">
            <a:extLst>
              <a:ext uri="{FF2B5EF4-FFF2-40B4-BE49-F238E27FC236}">
                <a16:creationId xmlns:a16="http://schemas.microsoft.com/office/drawing/2014/main" id="{F5F6FC98-BF54-8E4B-ADCE-416C088B5FD5}"/>
              </a:ext>
            </a:extLst>
          </p:cNvPr>
          <p:cNvSpPr txBox="1"/>
          <p:nvPr userDrawn="1"/>
        </p:nvSpPr>
        <p:spPr>
          <a:xfrm>
            <a:off x="3557683" y="4610181"/>
            <a:ext cx="1905338" cy="215444"/>
          </a:xfrm>
          <a:prstGeom prst="rect">
            <a:avLst/>
          </a:prstGeom>
          <a:noFill/>
          <a:ln>
            <a:noFill/>
          </a:ln>
        </p:spPr>
        <p:txBody>
          <a:bodyPr wrap="square" lIns="0" tIns="0" rIns="0" bIns="0" rtlCol="0" anchor="ctr" anchorCtr="0">
            <a:spAutoFit/>
          </a:bodyPr>
          <a:lstStyle/>
          <a:p>
            <a:r>
              <a:rPr lang="en-US" sz="1400">
                <a:solidFill>
                  <a:srgbClr val="50E6FF"/>
                </a:solidFill>
                <a:latin typeface="+mj-lt"/>
                <a:cs typeface="Segoe UI Light" panose="020B0502040204020203" pitchFamily="34" charset="0"/>
              </a:rPr>
              <a:t>Situation:</a:t>
            </a:r>
            <a:endParaRPr lang="en-US" sz="1400">
              <a:solidFill>
                <a:srgbClr val="50E6FF"/>
              </a:solidFill>
              <a:latin typeface="+mj-lt"/>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557682" y="3748488"/>
            <a:ext cx="8051705" cy="276999"/>
          </a:xfrm>
          <a:prstGeom prst="rect">
            <a:avLst/>
          </a:prstGeom>
        </p:spPr>
        <p:txBody>
          <a:bodyPr lIns="0" tIns="0" rIns="0" bIns="0" anchor="b" anchorCtr="0"/>
          <a:lstStyle>
            <a:lvl1pPr marL="0" indent="0">
              <a:lnSpc>
                <a:spcPct val="100000"/>
              </a:lnSpc>
              <a:buNone/>
              <a:defRPr sz="1800" b="0" i="0">
                <a:latin typeface="+mn-lt"/>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557683"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557682" y="4158181"/>
            <a:ext cx="8051705" cy="158979"/>
          </a:xfrm>
          <a:prstGeom prst="rect">
            <a:avLst/>
          </a:prstGeom>
        </p:spPr>
        <p:txBody>
          <a:bodyPr lIns="0" tIns="0" rIns="0" bIns="0"/>
          <a:lstStyle>
            <a:lvl1pPr marL="0" indent="0">
              <a:buNone/>
              <a:defRPr sz="1000" b="0" i="0">
                <a:solidFill>
                  <a:schemeClr val="tx1"/>
                </a:solidFill>
                <a:latin typeface="+mj-lt"/>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219238" y="4610181"/>
            <a:ext cx="1905338" cy="215444"/>
          </a:xfrm>
          <a:prstGeom prst="rect">
            <a:avLst/>
          </a:prstGeom>
          <a:noFill/>
          <a:ln>
            <a:noFill/>
          </a:ln>
        </p:spPr>
        <p:txBody>
          <a:bodyPr wrap="square" lIns="0" tIns="0" rIns="0" bIns="0" rtlCol="0" anchor="ctr" anchorCtr="0">
            <a:spAutoFit/>
          </a:bodyPr>
          <a:lstStyle/>
          <a:p>
            <a:r>
              <a:rPr lang="en-US" sz="1400">
                <a:solidFill>
                  <a:srgbClr val="50E6FF"/>
                </a:solidFill>
                <a:latin typeface="+mj-lt"/>
                <a:cs typeface="Segoe UI Light" panose="020B0502040204020203" pitchFamily="34" charset="0"/>
              </a:rPr>
              <a:t>Solution:</a:t>
            </a:r>
            <a:endParaRPr lang="en-US" sz="1400">
              <a:solidFill>
                <a:srgbClr val="50E6FF"/>
              </a:solidFill>
              <a:latin typeface="+mj-lt"/>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219238"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880793" y="4610181"/>
            <a:ext cx="1905338" cy="215444"/>
          </a:xfrm>
          <a:prstGeom prst="rect">
            <a:avLst/>
          </a:prstGeom>
          <a:noFill/>
          <a:ln>
            <a:noFill/>
          </a:ln>
        </p:spPr>
        <p:txBody>
          <a:bodyPr wrap="square" lIns="0" tIns="0" rIns="0" bIns="0" rtlCol="0" anchor="ctr" anchorCtr="0">
            <a:spAutoFit/>
          </a:bodyPr>
          <a:lstStyle/>
          <a:p>
            <a:r>
              <a:rPr lang="en-US" sz="1400">
                <a:solidFill>
                  <a:srgbClr val="50E6FF"/>
                </a:solidFill>
                <a:latin typeface="+mj-lt"/>
                <a:cs typeface="Segoe UI Light" panose="020B0502040204020203" pitchFamily="34" charset="0"/>
              </a:rPr>
              <a:t>Impact:</a:t>
            </a:r>
            <a:endParaRPr lang="en-US" sz="1400">
              <a:solidFill>
                <a:srgbClr val="50E6FF"/>
              </a:solidFill>
              <a:latin typeface="+mj-lt"/>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880793" y="4897438"/>
            <a:ext cx="2728595"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584200" y="774488"/>
            <a:ext cx="1828800" cy="182880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3268758" y="1"/>
            <a:ext cx="8927370" cy="2836070"/>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hasCustomPrompt="1"/>
          </p:nvPr>
        </p:nvSpPr>
        <p:spPr>
          <a:xfrm>
            <a:off x="582611" y="5732133"/>
            <a:ext cx="2013685" cy="525785"/>
          </a:xfrm>
          <a:prstGeom prst="rect">
            <a:avLst/>
          </a:prstGeom>
        </p:spPr>
        <p:txBody>
          <a:bodyPr lIns="0" tIns="0" rIns="0" bIns="0" anchor="b" anchorCtr="0"/>
          <a:lstStyle>
            <a:lvl1pPr marL="0" indent="0">
              <a:lnSpc>
                <a:spcPct val="100000"/>
              </a:lnSpc>
              <a:spcBef>
                <a:spcPts val="800"/>
              </a:spcBef>
              <a:buNone/>
              <a:defRPr sz="1050" b="1" i="0">
                <a:solidFill>
                  <a:schemeClr val="tx1"/>
                </a:solidFill>
                <a:latin typeface="Segoe UI Semibold" panose="020B0502040204020203" pitchFamily="34" charset="0"/>
                <a:cs typeface="Segoe UI Semibold" panose="020B0502040204020203" pitchFamily="34" charset="0"/>
              </a:defRPr>
            </a:lvl1pPr>
            <a:lvl2pPr marL="117475" indent="-115888">
              <a:spcBef>
                <a:spcPts val="200"/>
              </a:spcBef>
              <a:defRPr sz="1000"/>
            </a:lvl2pPr>
            <a:lvl3pPr marL="288925" indent="-168275">
              <a:defRPr sz="1000"/>
            </a:lvl3pPr>
          </a:lstStyle>
          <a:p>
            <a:pPr lvl="0"/>
            <a:r>
              <a:rPr lang="en-US"/>
              <a:t>First level</a:t>
            </a:r>
          </a:p>
          <a:p>
            <a:pPr lvl="1"/>
            <a:r>
              <a:rPr lang="en-US"/>
              <a:t>Second level</a:t>
            </a:r>
          </a:p>
          <a:p>
            <a:pPr lvl="2"/>
            <a:r>
              <a:rPr lang="en-US"/>
              <a:t>Third level</a:t>
            </a:r>
          </a:p>
        </p:txBody>
      </p:sp>
      <p:pic>
        <p:nvPicPr>
          <p:cNvPr id="3" name="Picture 2" descr="Logo&#10;&#10;Description automatically generated">
            <a:extLst>
              <a:ext uri="{FF2B5EF4-FFF2-40B4-BE49-F238E27FC236}">
                <a16:creationId xmlns:a16="http://schemas.microsoft.com/office/drawing/2014/main" id="{9E84A0D1-1A2D-488A-90B3-A093536EDAC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14616" y="118038"/>
            <a:ext cx="1166534" cy="522849"/>
          </a:xfrm>
          <a:prstGeom prst="rect">
            <a:avLst/>
          </a:prstGeom>
        </p:spPr>
      </p:pic>
    </p:spTree>
    <p:extLst>
      <p:ext uri="{BB962C8B-B14F-4D97-AF65-F5344CB8AC3E}">
        <p14:creationId xmlns:p14="http://schemas.microsoft.com/office/powerpoint/2010/main" val="23625084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Horizontal">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6F86FC9-D24A-4994-95C6-18AA0D0A6BFB}"/>
              </a:ext>
            </a:extLst>
          </p:cNvPr>
          <p:cNvSpPr/>
          <p:nvPr userDrawn="1"/>
        </p:nvSpPr>
        <p:spPr>
          <a:xfrm>
            <a:off x="3264630" y="1"/>
            <a:ext cx="8927370" cy="44981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Box 24">
            <a:extLst>
              <a:ext uri="{FF2B5EF4-FFF2-40B4-BE49-F238E27FC236}">
                <a16:creationId xmlns:a16="http://schemas.microsoft.com/office/drawing/2014/main" id="{F5F6FC98-BF54-8E4B-ADCE-416C088B5FD5}"/>
              </a:ext>
            </a:extLst>
          </p:cNvPr>
          <p:cNvSpPr txBox="1"/>
          <p:nvPr userDrawn="1"/>
        </p:nvSpPr>
        <p:spPr>
          <a:xfrm>
            <a:off x="3557683"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Situation:</a:t>
            </a:r>
            <a:endParaRPr lang="en-US" sz="1400">
              <a:solidFill>
                <a:schemeClr val="tx2"/>
              </a:solidFill>
              <a:latin typeface="+mj-lt"/>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557682" y="3748488"/>
            <a:ext cx="8051705" cy="276999"/>
          </a:xfrm>
          <a:prstGeom prst="rect">
            <a:avLst/>
          </a:prstGeom>
        </p:spPr>
        <p:txBody>
          <a:bodyPr lIns="0" tIns="0" rIns="0" bIns="0" anchor="b" anchorCtr="0"/>
          <a:lstStyle>
            <a:lvl1pPr marL="0" indent="0">
              <a:lnSpc>
                <a:spcPct val="100000"/>
              </a:lnSpc>
              <a:buNone/>
              <a:defRPr sz="1800" b="0" i="0">
                <a:latin typeface="+mn-lt"/>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557683"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557682" y="4158181"/>
            <a:ext cx="8051705" cy="158979"/>
          </a:xfrm>
          <a:prstGeom prst="rect">
            <a:avLst/>
          </a:prstGeom>
        </p:spPr>
        <p:txBody>
          <a:bodyPr lIns="0" tIns="0" rIns="0" bIns="0"/>
          <a:lstStyle>
            <a:lvl1pPr marL="0" indent="0">
              <a:buNone/>
              <a:defRPr sz="1000" b="0" i="0">
                <a:solidFill>
                  <a:schemeClr val="tx1"/>
                </a:solidFill>
                <a:latin typeface="+mj-lt"/>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219238"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Solution:</a:t>
            </a:r>
            <a:endParaRPr lang="en-US" sz="1400">
              <a:solidFill>
                <a:schemeClr val="tx2"/>
              </a:solidFill>
              <a:latin typeface="+mj-lt"/>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219238" y="4897438"/>
            <a:ext cx="2377440"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880793" y="4610181"/>
            <a:ext cx="1905338" cy="215444"/>
          </a:xfrm>
          <a:prstGeom prst="rect">
            <a:avLst/>
          </a:prstGeom>
          <a:noFill/>
          <a:ln>
            <a:noFill/>
          </a:ln>
        </p:spPr>
        <p:txBody>
          <a:bodyPr wrap="square" lIns="0" tIns="0" rIns="0" bIns="0" rtlCol="0" anchor="ctr" anchorCtr="0">
            <a:spAutoFit/>
          </a:bodyPr>
          <a:lstStyle/>
          <a:p>
            <a:r>
              <a:rPr lang="en-US" sz="1400">
                <a:solidFill>
                  <a:schemeClr val="tx2"/>
                </a:solidFill>
                <a:latin typeface="+mj-lt"/>
                <a:cs typeface="Segoe UI Light" panose="020B0502040204020203" pitchFamily="34" charset="0"/>
              </a:rPr>
              <a:t>Impact:</a:t>
            </a:r>
            <a:endParaRPr lang="en-US" sz="1400">
              <a:solidFill>
                <a:schemeClr val="tx2"/>
              </a:solidFill>
              <a:latin typeface="+mj-lt"/>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880793" y="4897438"/>
            <a:ext cx="2728595" cy="1371600"/>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584200" y="774488"/>
            <a:ext cx="1828800" cy="182880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3268758" y="1"/>
            <a:ext cx="8927370" cy="2836070"/>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hasCustomPrompt="1"/>
          </p:nvPr>
        </p:nvSpPr>
        <p:spPr>
          <a:xfrm>
            <a:off x="582611" y="5732133"/>
            <a:ext cx="2013685" cy="525785"/>
          </a:xfrm>
          <a:prstGeom prst="rect">
            <a:avLst/>
          </a:prstGeom>
        </p:spPr>
        <p:txBody>
          <a:bodyPr lIns="0" tIns="0" rIns="0" bIns="0" anchor="b" anchorCtr="0"/>
          <a:lstStyle>
            <a:lvl1pPr marL="0" indent="0">
              <a:lnSpc>
                <a:spcPct val="100000"/>
              </a:lnSpc>
              <a:spcBef>
                <a:spcPts val="800"/>
              </a:spcBef>
              <a:buNone/>
              <a:defRPr sz="1050" b="1" i="0">
                <a:solidFill>
                  <a:schemeClr val="tx1"/>
                </a:solidFill>
                <a:latin typeface="Segoe UI Semibold" panose="020B0502040204020203" pitchFamily="34" charset="0"/>
                <a:cs typeface="Segoe UI Semibold" panose="020B0502040204020203" pitchFamily="34" charset="0"/>
              </a:defRPr>
            </a:lvl1pPr>
            <a:lvl2pPr marL="117475" indent="-115888">
              <a:spcBef>
                <a:spcPts val="200"/>
              </a:spcBef>
              <a:defRPr sz="1000"/>
            </a:lvl2pPr>
            <a:lvl3pPr marL="288925" indent="-168275">
              <a:defRPr sz="1000"/>
            </a:lvl3pPr>
          </a:lstStyle>
          <a:p>
            <a:pPr lvl="0"/>
            <a:r>
              <a:rPr lang="en-US"/>
              <a:t>First level</a:t>
            </a:r>
          </a:p>
          <a:p>
            <a:pPr lvl="1"/>
            <a:r>
              <a:rPr lang="en-US"/>
              <a:t>Second level</a:t>
            </a:r>
          </a:p>
          <a:p>
            <a:pPr lvl="2"/>
            <a:r>
              <a:rPr lang="en-US"/>
              <a:t>Third level</a:t>
            </a:r>
          </a:p>
        </p:txBody>
      </p:sp>
      <p:pic>
        <p:nvPicPr>
          <p:cNvPr id="2" name="Picture 1" descr="Logo&#10;&#10;Description automatically generated with medium confidence">
            <a:extLst>
              <a:ext uri="{FF2B5EF4-FFF2-40B4-BE49-F238E27FC236}">
                <a16:creationId xmlns:a16="http://schemas.microsoft.com/office/drawing/2014/main" id="{B12EFB60-F2EC-FAA0-F7B0-9091E645FEE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2043" y="292100"/>
            <a:ext cx="1444402" cy="149155"/>
          </a:xfrm>
          <a:prstGeom prst="rect">
            <a:avLst/>
          </a:prstGeom>
        </p:spPr>
      </p:pic>
    </p:spTree>
    <p:extLst>
      <p:ext uri="{BB962C8B-B14F-4D97-AF65-F5344CB8AC3E}">
        <p14:creationId xmlns:p14="http://schemas.microsoft.com/office/powerpoint/2010/main" val="2214541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536854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Title Slide 4">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12" name="Picture 11" descr="A person standing next to a building&#10;&#10;Description generated with very high confidence">
            <a:extLst>
              <a:ext uri="{FF2B5EF4-FFF2-40B4-BE49-F238E27FC236}">
                <a16:creationId xmlns:a16="http://schemas.microsoft.com/office/drawing/2014/main" id="{42AEB605-56D2-4A41-A121-5D6BAFC78B86}"/>
              </a:ext>
            </a:extLst>
          </p:cNvPr>
          <p:cNvPicPr>
            <a:picLocks noChangeAspect="1"/>
          </p:cNvPicPr>
          <p:nvPr userDrawn="1"/>
        </p:nvPicPr>
        <p:blipFill>
          <a:blip r:embed="rId2"/>
          <a:stretch>
            <a:fillRect/>
          </a:stretch>
        </p:blipFill>
        <p:spPr>
          <a:xfrm>
            <a:off x="0" y="0"/>
            <a:ext cx="12436475" cy="6992469"/>
          </a:xfrm>
          <a:prstGeom prst="rect">
            <a:avLst/>
          </a:prstGeom>
        </p:spPr>
      </p:pic>
      <p:sp>
        <p:nvSpPr>
          <p:cNvPr id="15" name="Rectangle 14">
            <a:extLst>
              <a:ext uri="{FF2B5EF4-FFF2-40B4-BE49-F238E27FC236}">
                <a16:creationId xmlns:a16="http://schemas.microsoft.com/office/drawing/2014/main" id="{B29CFA76-D5A6-BB4A-AB91-5C92AE365E4F}"/>
              </a:ext>
            </a:extLst>
          </p:cNvPr>
          <p:cNvSpPr/>
          <p:nvPr userDrawn="1"/>
        </p:nvSpPr>
        <p:spPr bwMode="auto">
          <a:xfrm>
            <a:off x="0" y="-3047"/>
            <a:ext cx="12436475" cy="6995516"/>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6" name="MS logo white - EMF" descr="Microsoft logo white text version">
            <a:extLst>
              <a:ext uri="{FF2B5EF4-FFF2-40B4-BE49-F238E27FC236}">
                <a16:creationId xmlns:a16="http://schemas.microsoft.com/office/drawing/2014/main" id="{3738198B-CC82-A84F-842F-27D3E5A0980F}"/>
              </a:ext>
            </a:extLst>
          </p:cNvPr>
          <p:cNvPicPr>
            <a:picLocks noChangeAspect="1"/>
          </p:cNvPicPr>
          <p:nvPr userDrawn="1"/>
        </p:nvPicPr>
        <p:blipFill>
          <a:blip r:embed="rId3"/>
          <a:stretch>
            <a:fillRect/>
          </a:stretch>
        </p:blipFill>
        <p:spPr bwMode="black">
          <a:xfrm>
            <a:off x="619225" y="541901"/>
            <a:ext cx="1826404" cy="391160"/>
          </a:xfrm>
          <a:prstGeom prst="rect">
            <a:avLst/>
          </a:prstGeom>
        </p:spPr>
      </p:pic>
    </p:spTree>
    <p:extLst>
      <p:ext uri="{BB962C8B-B14F-4D97-AF65-F5344CB8AC3E}">
        <p14:creationId xmlns:p14="http://schemas.microsoft.com/office/powerpoint/2010/main" val="1041879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6_Title Slide 4">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3389371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806847"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180023"/>
      </p:ext>
    </p:extLst>
  </p:cSld>
  <p:clrMapOvr>
    <a:masterClrMapping/>
  </p:clrMapOvr>
  <p:transition>
    <p:fade/>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3512066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4C58720-4630-EB41-9569-222B3DE80BF9}"/>
              </a:ext>
            </a:extLst>
          </p:cNvPr>
          <p:cNvSpPr txBox="1">
            <a:spLocks/>
          </p:cNvSpPr>
          <p:nvPr userDrawn="1"/>
        </p:nvSpPr>
        <p:spPr>
          <a:xfrm>
            <a:off x="6089651" y="0"/>
            <a:ext cx="6102349" cy="6994525"/>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977751"/>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close up of a woman's hand, holding Surface" title="Microsoft brand photo">
            <a:extLst>
              <a:ext uri="{FF2B5EF4-FFF2-40B4-BE49-F238E27FC236}">
                <a16:creationId xmlns:a16="http://schemas.microsoft.com/office/drawing/2014/main" id="{6025004F-4C71-9049-82D3-7E3E9E038610}"/>
              </a:ext>
            </a:extLst>
          </p:cNvPr>
          <p:cNvPicPr>
            <a:picLocks noChangeAspect="1"/>
          </p:cNvPicPr>
          <p:nvPr userDrawn="1"/>
        </p:nvPicPr>
        <p:blipFill rotWithShape="1">
          <a:blip r:embed="rId3"/>
          <a:srcRect l="40212" t="8676" r="15917" b="17317"/>
          <a:stretch/>
        </p:blipFill>
        <p:spPr>
          <a:xfrm>
            <a:off x="6096000" y="0"/>
            <a:ext cx="6096000" cy="6858000"/>
          </a:xfrm>
          <a:prstGeom prst="rect">
            <a:avLst/>
          </a:prstGeom>
        </p:spPr>
      </p:pic>
      <p:sp>
        <p:nvSpPr>
          <p:cNvPr id="7" name="Rectangle 6">
            <a:extLst>
              <a:ext uri="{FF2B5EF4-FFF2-40B4-BE49-F238E27FC236}">
                <a16:creationId xmlns:a16="http://schemas.microsoft.com/office/drawing/2014/main" id="{F0433711-C437-5040-B2D3-29E08A4B36AA}"/>
              </a:ext>
            </a:extLst>
          </p:cNvPr>
          <p:cNvSpPr>
            <a:spLocks/>
          </p:cNvSpPr>
          <p:nvPr userDrawn="1"/>
        </p:nvSpPr>
        <p:spPr bwMode="auto">
          <a:xfrm rot="16200000">
            <a:off x="4929470" y="-404530"/>
            <a:ext cx="8425246" cy="6099813"/>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276080419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Woman on computer in server room" title="Microsoft brand photo">
            <a:extLst>
              <a:ext uri="{FF2B5EF4-FFF2-40B4-BE49-F238E27FC236}">
                <a16:creationId xmlns:a16="http://schemas.microsoft.com/office/drawing/2014/main" id="{68659FAC-9707-E24F-8047-0E29EFE1590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l="6353" r="43748"/>
          <a:stretch/>
        </p:blipFill>
        <p:spPr>
          <a:xfrm flipH="1">
            <a:off x="6108442" y="0"/>
            <a:ext cx="6083557" cy="6858000"/>
          </a:xfrm>
          <a:prstGeom prst="rect">
            <a:avLst/>
          </a:prstGeom>
        </p:spPr>
      </p:pic>
    </p:spTree>
    <p:extLst>
      <p:ext uri="{BB962C8B-B14F-4D97-AF65-F5344CB8AC3E}">
        <p14:creationId xmlns:p14="http://schemas.microsoft.com/office/powerpoint/2010/main" val="4182825819"/>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Man looking at laptop" title="Microsoft brand photo">
            <a:extLst>
              <a:ext uri="{FF2B5EF4-FFF2-40B4-BE49-F238E27FC236}">
                <a16:creationId xmlns:a16="http://schemas.microsoft.com/office/drawing/2014/main" id="{0302EFF8-510A-6848-AEE6-9B82D1B16397}"/>
              </a:ext>
            </a:extLst>
          </p:cNvPr>
          <p:cNvPicPr>
            <a:picLocks noChangeAspect="1"/>
          </p:cNvPicPr>
          <p:nvPr userDrawn="1"/>
        </p:nvPicPr>
        <p:blipFill rotWithShape="1">
          <a:blip r:embed="rId3"/>
          <a:srcRect l="46569" t="5286" r="10303" b="86"/>
          <a:stretch/>
        </p:blipFill>
        <p:spPr>
          <a:xfrm>
            <a:off x="6108443" y="0"/>
            <a:ext cx="6083557" cy="6858000"/>
          </a:xfrm>
          <a:prstGeom prst="rect">
            <a:avLst/>
          </a:prstGeom>
        </p:spPr>
      </p:pic>
    </p:spTree>
    <p:extLst>
      <p:ext uri="{BB962C8B-B14F-4D97-AF65-F5344CB8AC3E}">
        <p14:creationId xmlns:p14="http://schemas.microsoft.com/office/powerpoint/2010/main" val="3325897406"/>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People in conference room" title="Microsoft brand photo">
            <a:extLst>
              <a:ext uri="{FF2B5EF4-FFF2-40B4-BE49-F238E27FC236}">
                <a16:creationId xmlns:a16="http://schemas.microsoft.com/office/drawing/2014/main" id="{8E3F1BEC-D33C-9948-B43C-6CB010BFD801}"/>
              </a:ext>
            </a:extLst>
          </p:cNvPr>
          <p:cNvPicPr>
            <a:picLocks noChangeAspect="1"/>
          </p:cNvPicPr>
          <p:nvPr userDrawn="1"/>
        </p:nvPicPr>
        <p:blipFill rotWithShape="1">
          <a:blip r:embed="rId3"/>
          <a:srcRect l="58606" t="31156" r="8195" b="12820"/>
          <a:stretch/>
        </p:blipFill>
        <p:spPr>
          <a:xfrm>
            <a:off x="6095999" y="0"/>
            <a:ext cx="6096001" cy="6858000"/>
          </a:xfrm>
          <a:prstGeom prst="rect">
            <a:avLst/>
          </a:prstGeom>
        </p:spPr>
      </p:pic>
    </p:spTree>
    <p:extLst>
      <p:ext uri="{BB962C8B-B14F-4D97-AF65-F5344CB8AC3E}">
        <p14:creationId xmlns:p14="http://schemas.microsoft.com/office/powerpoint/2010/main" val="528307535"/>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Man walking up steps with Surface pen and Surface " title="Microsoft brand photo">
            <a:extLst>
              <a:ext uri="{FF2B5EF4-FFF2-40B4-BE49-F238E27FC236}">
                <a16:creationId xmlns:a16="http://schemas.microsoft.com/office/drawing/2014/main" id="{6C6EF2B4-C995-6F40-80EC-02CA667685A6}"/>
              </a:ext>
            </a:extLst>
          </p:cNvPr>
          <p:cNvPicPr>
            <a:picLocks noChangeAspect="1"/>
          </p:cNvPicPr>
          <p:nvPr userDrawn="1"/>
        </p:nvPicPr>
        <p:blipFill rotWithShape="1">
          <a:blip r:embed="rId3"/>
          <a:srcRect l="43734" t="13403" r="6266" b="2204"/>
          <a:stretch/>
        </p:blipFill>
        <p:spPr>
          <a:xfrm>
            <a:off x="6095999" y="0"/>
            <a:ext cx="6096001" cy="6858001"/>
          </a:xfrm>
          <a:prstGeom prst="rect">
            <a:avLst/>
          </a:prstGeom>
        </p:spPr>
      </p:pic>
    </p:spTree>
    <p:extLst>
      <p:ext uri="{BB962C8B-B14F-4D97-AF65-F5344CB8AC3E}">
        <p14:creationId xmlns:p14="http://schemas.microsoft.com/office/powerpoint/2010/main" val="347873384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2 people looking at a Surface together" title="Microsoft brand photo">
            <a:extLst>
              <a:ext uri="{FF2B5EF4-FFF2-40B4-BE49-F238E27FC236}">
                <a16:creationId xmlns:a16="http://schemas.microsoft.com/office/drawing/2014/main" id="{A654AFA4-A203-B643-A709-354A129AE222}"/>
              </a:ext>
            </a:extLst>
          </p:cNvPr>
          <p:cNvPicPr>
            <a:picLocks noChangeAspect="1"/>
          </p:cNvPicPr>
          <p:nvPr userDrawn="1"/>
        </p:nvPicPr>
        <p:blipFill rotWithShape="1">
          <a:blip r:embed="rId3"/>
          <a:srcRect l="13424" t="9218" r="13357"/>
          <a:stretch/>
        </p:blipFill>
        <p:spPr>
          <a:xfrm>
            <a:off x="6095999" y="0"/>
            <a:ext cx="6096001" cy="6858000"/>
          </a:xfrm>
          <a:prstGeom prst="rect">
            <a:avLst/>
          </a:prstGeom>
        </p:spPr>
      </p:pic>
    </p:spTree>
    <p:extLst>
      <p:ext uri="{BB962C8B-B14F-4D97-AF65-F5344CB8AC3E}">
        <p14:creationId xmlns:p14="http://schemas.microsoft.com/office/powerpoint/2010/main" val="1899120122"/>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E168100-DF77-6D49-BE13-B09BDC4EDD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2889158513"/>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4D5C491-6FB7-DC4F-969D-341100CB57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1327826085"/>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E81C6D-565E-6A42-A638-34E2D38A68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20676534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5806190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descr="Woman smiling" title="Microsoft brand photo">
            <a:extLst>
              <a:ext uri="{FF2B5EF4-FFF2-40B4-BE49-F238E27FC236}">
                <a16:creationId xmlns:a16="http://schemas.microsoft.com/office/drawing/2014/main" id="{F57B6832-EA30-FC42-9BA0-A810E979C131}"/>
              </a:ext>
            </a:extLst>
          </p:cNvPr>
          <p:cNvPicPr>
            <a:picLocks noChangeAspect="1"/>
          </p:cNvPicPr>
          <p:nvPr userDrawn="1"/>
        </p:nvPicPr>
        <p:blipFill rotWithShape="1">
          <a:blip r:embed="rId2"/>
          <a:srcRect l="63609" t="12736" r="6725" b="25180"/>
          <a:stretch/>
        </p:blipFill>
        <p:spPr>
          <a:xfrm>
            <a:off x="-1" y="0"/>
            <a:ext cx="6092191" cy="6858000"/>
          </a:xfrm>
          <a:prstGeom prst="rect">
            <a:avLst/>
          </a:prstGeom>
        </p:spPr>
      </p:pic>
      <p:cxnSp>
        <p:nvCxnSpPr>
          <p:cNvPr id="8" name="Straight Connector 7">
            <a:extLst>
              <a:ext uri="{FF2B5EF4-FFF2-40B4-BE49-F238E27FC236}">
                <a16:creationId xmlns:a16="http://schemas.microsoft.com/office/drawing/2014/main" id="{F75E879A-78D1-5949-AD84-8E85408E4FD3}"/>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6851F9A-52DE-044A-9FE4-5D1E87EF743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362631560"/>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DFF6095-76C5-1D4F-940C-D0DA06882888}"/>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Man looking at his computer" title="Microsoft brand photo">
            <a:extLst>
              <a:ext uri="{FF2B5EF4-FFF2-40B4-BE49-F238E27FC236}">
                <a16:creationId xmlns:a16="http://schemas.microsoft.com/office/drawing/2014/main" id="{9B2874BB-0B37-8846-826B-138175D835CF}"/>
              </a:ext>
            </a:extLst>
          </p:cNvPr>
          <p:cNvPicPr>
            <a:picLocks noChangeAspect="1"/>
          </p:cNvPicPr>
          <p:nvPr userDrawn="1"/>
        </p:nvPicPr>
        <p:blipFill rotWithShape="1">
          <a:blip r:embed="rId2"/>
          <a:srcRect l="65420" t="21050" r="945" b="22155"/>
          <a:stretch/>
        </p:blipFill>
        <p:spPr>
          <a:xfrm>
            <a:off x="-1" y="0"/>
            <a:ext cx="6092191" cy="6858000"/>
          </a:xfrm>
          <a:prstGeom prst="rect">
            <a:avLst/>
          </a:prstGeom>
        </p:spPr>
      </p:pic>
      <p:sp>
        <p:nvSpPr>
          <p:cNvPr id="6" name="Rectangle 5">
            <a:extLst>
              <a:ext uri="{FF2B5EF4-FFF2-40B4-BE49-F238E27FC236}">
                <a16:creationId xmlns:a16="http://schemas.microsoft.com/office/drawing/2014/main" id="{849953B4-BE79-2D4D-A526-CED89F13113F}"/>
              </a:ext>
            </a:extLst>
          </p:cNvPr>
          <p:cNvSpPr>
            <a:spLocks/>
          </p:cNvSpPr>
          <p:nvPr userDrawn="1"/>
        </p:nvSpPr>
        <p:spPr bwMode="auto">
          <a:xfrm rot="16200000">
            <a:off x="-1170340" y="-399865"/>
            <a:ext cx="8425246" cy="6099813"/>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pic>
        <p:nvPicPr>
          <p:cNvPr id="7" name="Picture 6">
            <a:extLst>
              <a:ext uri="{FF2B5EF4-FFF2-40B4-BE49-F238E27FC236}">
                <a16:creationId xmlns:a16="http://schemas.microsoft.com/office/drawing/2014/main" id="{0E3AD38E-8B2F-7B4B-A84B-88DC3FAC35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95748424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descr="Woman holding Surface and smiling" title="Microsoft brand photo">
            <a:extLst>
              <a:ext uri="{FF2B5EF4-FFF2-40B4-BE49-F238E27FC236}">
                <a16:creationId xmlns:a16="http://schemas.microsoft.com/office/drawing/2014/main" id="{8CAF0B22-4A2D-674A-AFE6-95F04A5ACA7A}"/>
              </a:ext>
            </a:extLst>
          </p:cNvPr>
          <p:cNvPicPr>
            <a:picLocks noChangeAspect="1"/>
          </p:cNvPicPr>
          <p:nvPr userDrawn="1"/>
        </p:nvPicPr>
        <p:blipFill rotWithShape="1">
          <a:blip r:embed="rId2"/>
          <a:srcRect l="47943" r="6952" b="9754"/>
          <a:stretch/>
        </p:blipFill>
        <p:spPr>
          <a:xfrm>
            <a:off x="-1" y="0"/>
            <a:ext cx="6092191" cy="6858000"/>
          </a:xfrm>
          <a:prstGeom prst="rect">
            <a:avLst/>
          </a:prstGeom>
        </p:spPr>
      </p:pic>
      <p:cxnSp>
        <p:nvCxnSpPr>
          <p:cNvPr id="5" name="Straight Connector 4">
            <a:extLst>
              <a:ext uri="{FF2B5EF4-FFF2-40B4-BE49-F238E27FC236}">
                <a16:creationId xmlns:a16="http://schemas.microsoft.com/office/drawing/2014/main" id="{2E0ED70E-8537-624F-824B-EB19BCD41BA0}"/>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B77C387-5A29-894B-88D8-BD918AC91A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67028948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descr="Software developer on computer in conference room" title="Microsoft brand photo">
            <a:extLst>
              <a:ext uri="{FF2B5EF4-FFF2-40B4-BE49-F238E27FC236}">
                <a16:creationId xmlns:a16="http://schemas.microsoft.com/office/drawing/2014/main" id="{77C2EA10-359F-5142-8E26-B678EF59EA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679" t="8919" r="4821"/>
          <a:stretch/>
        </p:blipFill>
        <p:spPr>
          <a:xfrm>
            <a:off x="-1" y="0"/>
            <a:ext cx="6090555" cy="6858000"/>
          </a:xfrm>
          <a:prstGeom prst="rect">
            <a:avLst/>
          </a:prstGeom>
        </p:spPr>
      </p:pic>
      <p:cxnSp>
        <p:nvCxnSpPr>
          <p:cNvPr id="5" name="Straight Connector 4">
            <a:extLst>
              <a:ext uri="{FF2B5EF4-FFF2-40B4-BE49-F238E27FC236}">
                <a16:creationId xmlns:a16="http://schemas.microsoft.com/office/drawing/2014/main" id="{E59B46E7-D374-1241-A867-BF6D451BB084}"/>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37AC94F-E664-5248-B76D-32DE7B3DBC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20461819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69E2BB8-E832-7E4B-BBA9-D829DD96C420}"/>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6EB6F7E-DE42-5946-A0E0-856D26C62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5" y="0"/>
            <a:ext cx="6096000" cy="6858000"/>
          </a:xfrm>
          <a:prstGeom prst="rect">
            <a:avLst/>
          </a:prstGeom>
        </p:spPr>
      </p:pic>
      <p:pic>
        <p:nvPicPr>
          <p:cNvPr id="6" name="Picture 5">
            <a:extLst>
              <a:ext uri="{FF2B5EF4-FFF2-40B4-BE49-F238E27FC236}">
                <a16:creationId xmlns:a16="http://schemas.microsoft.com/office/drawing/2014/main" id="{1070FA98-966B-3048-8A29-C67309FEA3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88087079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6217E24-1255-1847-894B-8E80EFBCB666}"/>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title="Photograph">
            <a:extLst>
              <a:ext uri="{FF2B5EF4-FFF2-40B4-BE49-F238E27FC236}">
                <a16:creationId xmlns:a16="http://schemas.microsoft.com/office/drawing/2014/main" id="{AAA9DB85-B930-A445-B47A-003382CDAC51}"/>
              </a:ext>
            </a:extLst>
          </p:cNvPr>
          <p:cNvPicPr>
            <a:picLocks noChangeAspect="1"/>
          </p:cNvPicPr>
          <p:nvPr userDrawn="1"/>
        </p:nvPicPr>
        <p:blipFill rotWithShape="1">
          <a:blip r:embed="rId2"/>
          <a:srcRect l="19829" r="17863"/>
          <a:stretch/>
        </p:blipFill>
        <p:spPr>
          <a:xfrm>
            <a:off x="0" y="0"/>
            <a:ext cx="6090555" cy="6858000"/>
          </a:xfrm>
          <a:prstGeom prst="rect">
            <a:avLst/>
          </a:prstGeom>
        </p:spPr>
      </p:pic>
      <p:pic>
        <p:nvPicPr>
          <p:cNvPr id="6" name="Picture 5">
            <a:extLst>
              <a:ext uri="{FF2B5EF4-FFF2-40B4-BE49-F238E27FC236}">
                <a16:creationId xmlns:a16="http://schemas.microsoft.com/office/drawing/2014/main" id="{B7160CE3-550D-C546-ADCE-C4F0DD4686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95266379"/>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BC3CCE7-EF67-3341-8D31-159948E86855}"/>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title="Photograph">
            <a:extLst>
              <a:ext uri="{FF2B5EF4-FFF2-40B4-BE49-F238E27FC236}">
                <a16:creationId xmlns:a16="http://schemas.microsoft.com/office/drawing/2014/main" id="{655DA26F-585E-934B-9873-6802C9C6B04D}"/>
              </a:ext>
            </a:extLst>
          </p:cNvPr>
          <p:cNvPicPr>
            <a:picLocks noChangeAspect="1"/>
          </p:cNvPicPr>
          <p:nvPr userDrawn="1"/>
        </p:nvPicPr>
        <p:blipFill rotWithShape="1">
          <a:blip r:embed="rId2"/>
          <a:srcRect l="40807" r="1"/>
          <a:stretch/>
        </p:blipFill>
        <p:spPr>
          <a:xfrm>
            <a:off x="0" y="0"/>
            <a:ext cx="6090555" cy="6858000"/>
          </a:xfrm>
          <a:prstGeom prst="rect">
            <a:avLst/>
          </a:prstGeom>
        </p:spPr>
      </p:pic>
      <p:pic>
        <p:nvPicPr>
          <p:cNvPr id="6" name="Picture 5">
            <a:extLst>
              <a:ext uri="{FF2B5EF4-FFF2-40B4-BE49-F238E27FC236}">
                <a16:creationId xmlns:a16="http://schemas.microsoft.com/office/drawing/2014/main" id="{6E62A37D-1905-1F49-8DDD-D3A97B5248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56261644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ECE6E78-4052-F148-B718-2490682D4C57}"/>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DF286F-A5E1-C946-AB99-C765366700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44"/>
          <a:stretch/>
        </p:blipFill>
        <p:spPr>
          <a:xfrm>
            <a:off x="0" y="0"/>
            <a:ext cx="6090554" cy="6858000"/>
          </a:xfrm>
          <a:prstGeom prst="rect">
            <a:avLst/>
          </a:prstGeom>
        </p:spPr>
      </p:pic>
      <p:pic>
        <p:nvPicPr>
          <p:cNvPr id="6" name="Picture 5">
            <a:extLst>
              <a:ext uri="{FF2B5EF4-FFF2-40B4-BE49-F238E27FC236}">
                <a16:creationId xmlns:a16="http://schemas.microsoft.com/office/drawing/2014/main" id="{0F8F1058-0576-9448-8727-0E7DD01DAB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671690529"/>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89590CE-2B79-584B-AC09-9699A1E5D40D}"/>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9EB158C-7D6F-154D-870E-85E663FDC2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3694" r="6350"/>
          <a:stretch/>
        </p:blipFill>
        <p:spPr>
          <a:xfrm>
            <a:off x="0" y="0"/>
            <a:ext cx="6090554" cy="6858000"/>
          </a:xfrm>
          <a:prstGeom prst="rect">
            <a:avLst/>
          </a:prstGeom>
        </p:spPr>
      </p:pic>
      <p:pic>
        <p:nvPicPr>
          <p:cNvPr id="6" name="Picture 5">
            <a:extLst>
              <a:ext uri="{FF2B5EF4-FFF2-40B4-BE49-F238E27FC236}">
                <a16:creationId xmlns:a16="http://schemas.microsoft.com/office/drawing/2014/main" id="{FBC12385-4526-604D-AAF5-20E1A204CF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69530571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6B3D63-4F2E-AF47-A5A8-F23CEB17C4A0}"/>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CC9870E-7B1C-CB40-8460-1B9635B973A5}"/>
              </a:ext>
            </a:extLst>
          </p:cNvPr>
          <p:cNvPicPr>
            <a:picLocks/>
          </p:cNvPicPr>
          <p:nvPr userDrawn="1"/>
        </p:nvPicPr>
        <p:blipFill rotWithShape="1">
          <a:blip r:embed="rId3">
            <a:extLst>
              <a:ext uri="{28A0092B-C50C-407E-A947-70E740481C1C}">
                <a14:useLocalDpi xmlns:a14="http://schemas.microsoft.com/office/drawing/2010/main" val="0"/>
              </a:ext>
            </a:extLst>
          </a:blip>
          <a:srcRect l="38096" r="11948"/>
          <a:stretch/>
        </p:blipFill>
        <p:spPr>
          <a:xfrm>
            <a:off x="0" y="0"/>
            <a:ext cx="6090554" cy="6858000"/>
          </a:xfrm>
          <a:prstGeom prst="rect">
            <a:avLst/>
          </a:prstGeom>
        </p:spPr>
      </p:pic>
      <p:pic>
        <p:nvPicPr>
          <p:cNvPr id="8" name="Picture 7">
            <a:extLst>
              <a:ext uri="{FF2B5EF4-FFF2-40B4-BE49-F238E27FC236}">
                <a16:creationId xmlns:a16="http://schemas.microsoft.com/office/drawing/2014/main" id="{02F82FED-0F13-0245-B1C4-F1816C8C270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249213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6298109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7FE3C-AC6E-6F43-B5EF-7D63D6AEC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cxnSp>
        <p:nvCxnSpPr>
          <p:cNvPr id="4" name="Straight Connector 3">
            <a:extLst>
              <a:ext uri="{FF2B5EF4-FFF2-40B4-BE49-F238E27FC236}">
                <a16:creationId xmlns:a16="http://schemas.microsoft.com/office/drawing/2014/main" id="{B9FABA90-5251-7D40-8935-ABCFF12EDE1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3" descr="C:\Users\Sarah\Documents\_SSD_Business\Clients\BridgePartners\1517_BP_BCS_Ppts_Jessica\_BCS Photos\MSC17_ILSI_006.jpg">
            <a:extLst>
              <a:ext uri="{FF2B5EF4-FFF2-40B4-BE49-F238E27FC236}">
                <a16:creationId xmlns:a16="http://schemas.microsoft.com/office/drawing/2014/main" id="{B12F34B4-56BF-F142-8E47-A62B34D5292C}"/>
              </a:ext>
            </a:extLst>
          </p:cNvPr>
          <p:cNvPicPr>
            <a:picLocks noChangeAspect="1" noChangeArrowheads="1"/>
          </p:cNvPicPr>
          <p:nvPr userDrawn="1"/>
        </p:nvPicPr>
        <p:blipFill rotWithShape="1">
          <a:blip r:embed="rId3">
            <a:extLst>
              <a:ext uri="{28A0092B-C50C-407E-A947-70E740481C1C}">
                <a14:useLocalDpi xmlns:a14="http://schemas.microsoft.com/office/drawing/2010/main"/>
              </a:ext>
            </a:extLst>
          </a:blip>
          <a:srcRect l="50000"/>
          <a:stretch/>
        </p:blipFill>
        <p:spPr bwMode="auto">
          <a:xfrm>
            <a:off x="0" y="0"/>
            <a:ext cx="6096000" cy="688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918358"/>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1A16A7D-857D-E044-B806-6C9F00A5259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Woman using a Surface Studio" title="Microsoft brand photo">
            <a:extLst>
              <a:ext uri="{FF2B5EF4-FFF2-40B4-BE49-F238E27FC236}">
                <a16:creationId xmlns:a16="http://schemas.microsoft.com/office/drawing/2014/main" id="{B444BAAE-1744-FB43-ADB0-CF8D9E92C294}"/>
              </a:ext>
            </a:extLst>
          </p:cNvPr>
          <p:cNvPicPr>
            <a:picLocks noChangeAspect="1"/>
          </p:cNvPicPr>
          <p:nvPr userDrawn="1"/>
        </p:nvPicPr>
        <p:blipFill rotWithShape="1">
          <a:blip r:embed="rId2"/>
          <a:srcRect l="52679" t="251" r="2252" b="529"/>
          <a:stretch/>
        </p:blipFill>
        <p:spPr>
          <a:xfrm>
            <a:off x="0" y="0"/>
            <a:ext cx="6096000" cy="6858000"/>
          </a:xfrm>
          <a:prstGeom prst="rect">
            <a:avLst/>
          </a:prstGeom>
        </p:spPr>
      </p:pic>
      <p:pic>
        <p:nvPicPr>
          <p:cNvPr id="5" name="Picture 4">
            <a:extLst>
              <a:ext uri="{FF2B5EF4-FFF2-40B4-BE49-F238E27FC236}">
                <a16:creationId xmlns:a16="http://schemas.microsoft.com/office/drawing/2014/main" id="{B5D3CCFF-8E63-9546-9708-F302EBA2FB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72413819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D826978-0C66-534F-BC25-EAFEF2BD55E3}"/>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Woman on computer with pen" title="Microsoft brand photo">
            <a:extLst>
              <a:ext uri="{FF2B5EF4-FFF2-40B4-BE49-F238E27FC236}">
                <a16:creationId xmlns:a16="http://schemas.microsoft.com/office/drawing/2014/main" id="{2896F424-517F-8042-8F9F-7B63FDA8FB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1137" r="8864"/>
          <a:stretch/>
        </p:blipFill>
        <p:spPr>
          <a:xfrm>
            <a:off x="0" y="0"/>
            <a:ext cx="6096000" cy="6858000"/>
          </a:xfrm>
          <a:prstGeom prst="rect">
            <a:avLst/>
          </a:prstGeom>
        </p:spPr>
      </p:pic>
      <p:pic>
        <p:nvPicPr>
          <p:cNvPr id="5" name="Picture 4">
            <a:extLst>
              <a:ext uri="{FF2B5EF4-FFF2-40B4-BE49-F238E27FC236}">
                <a16:creationId xmlns:a16="http://schemas.microsoft.com/office/drawing/2014/main" id="{0C9BD7EC-A649-6B4C-9C4B-E2F812F0D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399748469"/>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E2CB82-CFA1-5049-B5BF-1D5051AA7F4C}"/>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2 people wearing HoloLens headsets" title="Microsoft brand photo">
            <a:extLst>
              <a:ext uri="{FF2B5EF4-FFF2-40B4-BE49-F238E27FC236}">
                <a16:creationId xmlns:a16="http://schemas.microsoft.com/office/drawing/2014/main" id="{4ED5176E-F0C5-B14F-B540-FFEF23E854D2}"/>
              </a:ext>
            </a:extLst>
          </p:cNvPr>
          <p:cNvPicPr>
            <a:picLocks noChangeAspect="1"/>
          </p:cNvPicPr>
          <p:nvPr userDrawn="1"/>
        </p:nvPicPr>
        <p:blipFill rotWithShape="1">
          <a:blip r:embed="rId2"/>
          <a:srcRect l="4852" r="6259"/>
          <a:stretch/>
        </p:blipFill>
        <p:spPr>
          <a:xfrm>
            <a:off x="0" y="0"/>
            <a:ext cx="6096000" cy="6858000"/>
          </a:xfrm>
          <a:prstGeom prst="rect">
            <a:avLst/>
          </a:prstGeom>
        </p:spPr>
      </p:pic>
      <p:pic>
        <p:nvPicPr>
          <p:cNvPr id="6" name="Picture 5">
            <a:extLst>
              <a:ext uri="{FF2B5EF4-FFF2-40B4-BE49-F238E27FC236}">
                <a16:creationId xmlns:a16="http://schemas.microsoft.com/office/drawing/2014/main" id="{B501CF88-9203-6A4D-A026-001D9B5CCC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03081021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DC3F9C5-F227-0E47-86D3-2E2D4459410D}"/>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3B14EC6-6CAD-104D-A3E7-7D4A97B385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5" name="Picture 4">
            <a:extLst>
              <a:ext uri="{FF2B5EF4-FFF2-40B4-BE49-F238E27FC236}">
                <a16:creationId xmlns:a16="http://schemas.microsoft.com/office/drawing/2014/main" id="{8C6AAF04-376E-1942-83F1-4A0CFB3A65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219613623"/>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6719F-6508-B447-8F89-DDCCE0CC905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F7EFAD0-7EB8-214A-8FF0-8D0ACEA8A7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5" name="Picture 4">
            <a:extLst>
              <a:ext uri="{FF2B5EF4-FFF2-40B4-BE49-F238E27FC236}">
                <a16:creationId xmlns:a16="http://schemas.microsoft.com/office/drawing/2014/main" id="{6A97EF99-0012-E94D-862D-9D7A3B5B41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56543223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6719F-6508-B447-8F89-DDCCE0CC905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F58C9C5-678C-F144-88DB-CF6C28C49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6" name="Picture 5">
            <a:extLst>
              <a:ext uri="{FF2B5EF4-FFF2-40B4-BE49-F238E27FC236}">
                <a16:creationId xmlns:a16="http://schemas.microsoft.com/office/drawing/2014/main" id="{9423345F-9516-E04B-BD9A-4DA1B7E7C8B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102486360"/>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3_Custom Layout">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F22E6-0BFC-7F4A-AFB9-5935943E0C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4" name="Straight Connector 3">
            <a:extLst>
              <a:ext uri="{FF2B5EF4-FFF2-40B4-BE49-F238E27FC236}">
                <a16:creationId xmlns:a16="http://schemas.microsoft.com/office/drawing/2014/main" id="{C9B3471C-3583-E243-8CF1-015437110401}"/>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8968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0"/>
            <a:ext cx="5473958"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1132538141"/>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WORKSHEE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40D8D6-F646-4377-870E-099E840F7C47}"/>
              </a:ext>
            </a:extLst>
          </p:cNvPr>
          <p:cNvGrpSpPr/>
          <p:nvPr userDrawn="1"/>
        </p:nvGrpSpPr>
        <p:grpSpPr>
          <a:xfrm>
            <a:off x="5043158" y="29835"/>
            <a:ext cx="2291992" cy="317941"/>
            <a:chOff x="4839860" y="29835"/>
            <a:chExt cx="2291992" cy="317941"/>
          </a:xfrm>
        </p:grpSpPr>
        <p:pic>
          <p:nvPicPr>
            <p:cNvPr id="7" name="Picture 6" descr="Pencil">
              <a:extLst>
                <a:ext uri="{FF2B5EF4-FFF2-40B4-BE49-F238E27FC236}">
                  <a16:creationId xmlns:a16="http://schemas.microsoft.com/office/drawing/2014/main" id="{3AFCB530-43DA-4C21-AC79-116D40739D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39860" y="69748"/>
              <a:ext cx="225528" cy="225528"/>
            </a:xfrm>
            <a:prstGeom prst="rect">
              <a:avLst/>
            </a:prstGeom>
          </p:spPr>
        </p:pic>
        <p:sp>
          <p:nvSpPr>
            <p:cNvPr id="8" name="Rectangle 7">
              <a:extLst>
                <a:ext uri="{FF2B5EF4-FFF2-40B4-BE49-F238E27FC236}">
                  <a16:creationId xmlns:a16="http://schemas.microsoft.com/office/drawing/2014/main" id="{560AA1FB-C7D0-44A4-93F6-A2371A077E9F}"/>
                </a:ext>
              </a:extLst>
            </p:cNvPr>
            <p:cNvSpPr/>
            <p:nvPr userDrawn="1"/>
          </p:nvSpPr>
          <p:spPr>
            <a:xfrm>
              <a:off x="5101967" y="29835"/>
              <a:ext cx="2029885" cy="317941"/>
            </a:xfrm>
            <a:prstGeom prst="rect">
              <a:avLst/>
            </a:prstGeom>
          </p:spPr>
          <p:txBody>
            <a:bodyPr wrap="square">
              <a:spAutoFit/>
            </a:bodyPr>
            <a:lstStyle/>
            <a:p>
              <a:pPr marL="0" marR="0" lvl="1" indent="0" algn="l" defTabSz="914102" rtl="0" eaLnBrk="1" fontAlgn="base" latinLnBrk="0" hangingPunct="1">
                <a:lnSpc>
                  <a:spcPct val="90000"/>
                </a:lnSpc>
                <a:spcBef>
                  <a:spcPct val="0"/>
                </a:spcBef>
                <a:spcAft>
                  <a:spcPts val="300"/>
                </a:spcAft>
                <a:buClr>
                  <a:srgbClr val="DC3C00"/>
                </a:buClr>
                <a:buSzTx/>
                <a:buFontTx/>
                <a:buNone/>
                <a:tabLst/>
                <a:defRPr/>
              </a:pPr>
              <a:r>
                <a:rPr kumimoji="0" lang="en-US"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rPr>
                <a:t>Fill this section out</a:t>
              </a:r>
              <a:endParaRPr kumimoji="0" lang="en-NZ"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endParaRPr>
            </a:p>
          </p:txBody>
        </p:sp>
      </p:grpSp>
    </p:spTree>
    <p:extLst>
      <p:ext uri="{BB962C8B-B14F-4D97-AF65-F5344CB8AC3E}">
        <p14:creationId xmlns:p14="http://schemas.microsoft.com/office/powerpoint/2010/main" val="4037739821"/>
      </p:ext>
    </p:extLst>
  </p:cSld>
  <p:clrMapOvr>
    <a:masterClrMapping/>
  </p:clrMapOvr>
  <p:transition>
    <p:fade/>
  </p:transition>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29015971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3A5C2-0FC9-6147-B119-BB9506BCC4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6995AD80-C9D9-1B49-A57F-FA4246FA62BE}"/>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erson sitting in a chair using a computer&#10;&#10;Description generated with very high confidence">
            <a:extLst>
              <a:ext uri="{FF2B5EF4-FFF2-40B4-BE49-F238E27FC236}">
                <a16:creationId xmlns:a16="http://schemas.microsoft.com/office/drawing/2014/main" id="{292E431C-244B-FD47-80A6-2EC6EBBD1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759" r="8297" b="38272"/>
          <a:stretch/>
        </p:blipFill>
        <p:spPr>
          <a:xfrm>
            <a:off x="6095999" y="2625214"/>
            <a:ext cx="6096001" cy="4232786"/>
          </a:xfrm>
          <a:prstGeom prst="rect">
            <a:avLst/>
          </a:prstGeom>
        </p:spPr>
      </p:pic>
      <p:sp>
        <p:nvSpPr>
          <p:cNvPr id="7" name="Rectangle 6">
            <a:extLst>
              <a:ext uri="{FF2B5EF4-FFF2-40B4-BE49-F238E27FC236}">
                <a16:creationId xmlns:a16="http://schemas.microsoft.com/office/drawing/2014/main" id="{48115947-47E6-284F-ABF7-1CAC954379BE}"/>
              </a:ext>
            </a:extLst>
          </p:cNvPr>
          <p:cNvSpPr/>
          <p:nvPr userDrawn="1"/>
        </p:nvSpPr>
        <p:spPr>
          <a:xfrm>
            <a:off x="-13780" y="2625214"/>
            <a:ext cx="6109779" cy="433602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476537327"/>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4308DB-B8D6-3044-961C-73D9EEEEC4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1FEEC926-748F-6244-BFA7-679625A95265}"/>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88357DA-F1EB-E945-9874-405EF84C77EF}"/>
              </a:ext>
            </a:extLst>
          </p:cNvPr>
          <p:cNvSpPr/>
          <p:nvPr userDrawn="1"/>
        </p:nvSpPr>
        <p:spPr>
          <a:xfrm>
            <a:off x="-13780" y="2625214"/>
            <a:ext cx="6109779" cy="433602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1368685788"/>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CB28EA-5A8A-9646-A76A-D84950F0A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1EA02719-2D5C-0146-9938-1C3AC9EDCB4E}"/>
              </a:ext>
            </a:extLst>
          </p:cNvPr>
          <p:cNvCxnSpPr>
            <a:cxnSpLocks/>
          </p:cNvCxnSpPr>
          <p:nvPr userDrawn="1"/>
        </p:nvCxnSpPr>
        <p:spPr>
          <a:xfrm>
            <a:off x="438539" y="746450"/>
            <a:ext cx="434169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6D7255A-464F-6C4E-9400-9593D2D3D943}"/>
              </a:ext>
            </a:extLst>
          </p:cNvPr>
          <p:cNvSpPr/>
          <p:nvPr userDrawn="1"/>
        </p:nvSpPr>
        <p:spPr>
          <a:xfrm>
            <a:off x="5251010" y="0"/>
            <a:ext cx="694099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3936463734"/>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Closing logo slide">
    <p:bg>
      <p:bgPr>
        <a:solidFill>
          <a:schemeClr val="tx2"/>
        </a:solidFill>
        <a:effectLst/>
      </p:bgPr>
    </p:bg>
    <p:spTree>
      <p:nvGrpSpPr>
        <p:cNvPr id="1" name=""/>
        <p:cNvGrpSpPr/>
        <p:nvPr/>
      </p:nvGrpSpPr>
      <p:grpSpPr>
        <a:xfrm>
          <a:off x="0" y="0"/>
          <a:ext cx="0" cy="0"/>
          <a:chOff x="0" y="0"/>
          <a:chExt cx="0" cy="0"/>
        </a:xfrm>
      </p:grpSpPr>
      <p:pic>
        <p:nvPicPr>
          <p:cNvPr id="9" name="Picture 8" descr="A person sitting at a table using a computer&#10;&#10;Description generated with very high confidence">
            <a:extLst>
              <a:ext uri="{FF2B5EF4-FFF2-40B4-BE49-F238E27FC236}">
                <a16:creationId xmlns:a16="http://schemas.microsoft.com/office/drawing/2014/main" id="{CF5EA212-DBD5-0347-9AA0-513738F1C782}"/>
              </a:ext>
            </a:extLst>
          </p:cNvPr>
          <p:cNvPicPr>
            <a:picLocks noChangeAspect="1"/>
          </p:cNvPicPr>
          <p:nvPr userDrawn="1"/>
        </p:nvPicPr>
        <p:blipFill rotWithShape="1">
          <a:blip r:embed="rId2"/>
          <a:srcRect l="1966"/>
          <a:stretch/>
        </p:blipFill>
        <p:spPr>
          <a:xfrm>
            <a:off x="1" y="0"/>
            <a:ext cx="12192000" cy="6995516"/>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1" y="0"/>
            <a:ext cx="12192000" cy="68580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438539" y="746450"/>
            <a:ext cx="11402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441944" y="316920"/>
            <a:ext cx="914400" cy="195837"/>
          </a:xfrm>
          <a:prstGeom prst="rect">
            <a:avLst/>
          </a:prstGeom>
        </p:spPr>
      </p:pic>
    </p:spTree>
    <p:extLst>
      <p:ext uri="{BB962C8B-B14F-4D97-AF65-F5344CB8AC3E}">
        <p14:creationId xmlns:p14="http://schemas.microsoft.com/office/powerpoint/2010/main" val="30287148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Closing logo slide">
    <p:bg>
      <p:bgPr>
        <a:solidFill>
          <a:schemeClr val="tx2"/>
        </a:solidFill>
        <a:effectLst/>
      </p:bgPr>
    </p:bg>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E86D3C08-C203-0845-B827-5B21CBD7FC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53"/>
          <a:stretch/>
        </p:blipFill>
        <p:spPr>
          <a:xfrm>
            <a:off x="0" y="0"/>
            <a:ext cx="12192000" cy="6994521"/>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0" y="0"/>
            <a:ext cx="12192000" cy="68580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438539" y="746450"/>
            <a:ext cx="11402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441944" y="316920"/>
            <a:ext cx="914400" cy="195837"/>
          </a:xfrm>
          <a:prstGeom prst="rect">
            <a:avLst/>
          </a:prstGeom>
        </p:spPr>
      </p:pic>
    </p:spTree>
    <p:extLst>
      <p:ext uri="{BB962C8B-B14F-4D97-AF65-F5344CB8AC3E}">
        <p14:creationId xmlns:p14="http://schemas.microsoft.com/office/powerpoint/2010/main" val="28375643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0C1A04-27D3-7544-847A-7206706814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5DD6E4B9-F56D-6347-8C7B-EC383DE04620}"/>
              </a:ext>
            </a:extLst>
          </p:cNvPr>
          <p:cNvCxnSpPr>
            <a:cxnSpLocks/>
          </p:cNvCxnSpPr>
          <p:nvPr userDrawn="1"/>
        </p:nvCxnSpPr>
        <p:spPr>
          <a:xfrm>
            <a:off x="438539" y="746450"/>
            <a:ext cx="434169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2DFCE28-A863-BC41-B7CB-9BFD0D6FA65C}"/>
              </a:ext>
            </a:extLst>
          </p:cNvPr>
          <p:cNvSpPr/>
          <p:nvPr userDrawn="1"/>
        </p:nvSpPr>
        <p:spPr>
          <a:xfrm>
            <a:off x="5251010" y="0"/>
            <a:ext cx="6940990" cy="6858000"/>
          </a:xfrm>
          <a:prstGeom prst="rect">
            <a:avLst/>
          </a:prstGeom>
          <a:solidFill>
            <a:srgbClr val="02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2314045782"/>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58E8C-D7ED-E347-A13B-53BDAF47D7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B927DF4D-F5AB-4E4F-8FC8-B237470C80E7}"/>
              </a:ext>
            </a:extLst>
          </p:cNvPr>
          <p:cNvCxnSpPr>
            <a:cxnSpLocks/>
          </p:cNvCxnSpPr>
          <p:nvPr userDrawn="1"/>
        </p:nvCxnSpPr>
        <p:spPr>
          <a:xfrm>
            <a:off x="438539" y="746450"/>
            <a:ext cx="59156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C1E8542-63CF-2E46-AF19-656C494FA060}"/>
              </a:ext>
            </a:extLst>
          </p:cNvPr>
          <p:cNvSpPr/>
          <p:nvPr userDrawn="1"/>
        </p:nvSpPr>
        <p:spPr>
          <a:xfrm>
            <a:off x="6718042" y="0"/>
            <a:ext cx="547395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1607692501"/>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0873FE-8B4B-C54B-90D8-A92121D419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26BAF40A-8523-F441-940A-D0439DD7168A}"/>
              </a:ext>
            </a:extLst>
          </p:cNvPr>
          <p:cNvCxnSpPr>
            <a:cxnSpLocks/>
          </p:cNvCxnSpPr>
          <p:nvPr userDrawn="1"/>
        </p:nvCxnSpPr>
        <p:spPr>
          <a:xfrm>
            <a:off x="438539" y="746450"/>
            <a:ext cx="59156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530CE1E-4089-434E-AAF5-DA9D1BB44473}"/>
              </a:ext>
            </a:extLst>
          </p:cNvPr>
          <p:cNvSpPr/>
          <p:nvPr userDrawn="1"/>
        </p:nvSpPr>
        <p:spPr>
          <a:xfrm>
            <a:off x="6718042" y="0"/>
            <a:ext cx="5473958" cy="6858000"/>
          </a:xfrm>
          <a:prstGeom prst="rect">
            <a:avLst/>
          </a:prstGeom>
          <a:solidFill>
            <a:srgbClr val="02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3245813647"/>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C0C09-FCD4-0C49-BEF6-20148C2EE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C4840213-C0D4-5B41-80BC-45EF63C137BA}"/>
              </a:ext>
            </a:extLst>
          </p:cNvPr>
          <p:cNvCxnSpPr>
            <a:cxnSpLocks/>
          </p:cNvCxnSpPr>
          <p:nvPr userDrawn="1"/>
        </p:nvCxnSpPr>
        <p:spPr>
          <a:xfrm>
            <a:off x="438539" y="746450"/>
            <a:ext cx="635555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7D7F229-98BB-5B40-AB5F-ACBEFA0ACA6E}"/>
              </a:ext>
            </a:extLst>
          </p:cNvPr>
          <p:cNvSpPr/>
          <p:nvPr userDrawn="1"/>
        </p:nvSpPr>
        <p:spPr>
          <a:xfrm>
            <a:off x="7141326" y="0"/>
            <a:ext cx="5050673"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2873955469"/>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78608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516104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8445249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52415"/>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BLANK 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7799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390021"/>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Use Cas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27063"/>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2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1356635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blank" preserve="1">
  <p:cSld name="Cover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A3E653-2084-133E-D8DF-FBEA91573C37}"/>
              </a:ext>
            </a:extLst>
          </p:cNvPr>
          <p:cNvSpPr/>
          <p:nvPr userDrawn="1"/>
        </p:nvSpPr>
        <p:spPr bwMode="auto">
          <a:xfrm>
            <a:off x="0" y="0"/>
            <a:ext cx="12192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Graphic 9">
            <a:extLst>
              <a:ext uri="{FF2B5EF4-FFF2-40B4-BE49-F238E27FC236}">
                <a16:creationId xmlns:a16="http://schemas.microsoft.com/office/drawing/2014/main" id="{6DD5A9C4-039F-C4C4-917F-095BE526143C}"/>
              </a:ext>
            </a:extLst>
          </p:cNvPr>
          <p:cNvSpPr/>
          <p:nvPr/>
        </p:nvSpPr>
        <p:spPr>
          <a:xfrm>
            <a:off x="10276114" y="-9525"/>
            <a:ext cx="1915886" cy="6868729"/>
          </a:xfrm>
          <a:custGeom>
            <a:avLst/>
            <a:gdLst>
              <a:gd name="connsiteX0" fmla="*/ 2525671 w 2898107"/>
              <a:gd name="connsiteY0" fmla="*/ 13881 h 6859203"/>
              <a:gd name="connsiteX1" fmla="*/ 0 w 2898107"/>
              <a:gd name="connsiteY1" fmla="*/ 6859204 h 6859203"/>
              <a:gd name="connsiteX2" fmla="*/ 2898107 w 2898107"/>
              <a:gd name="connsiteY2" fmla="*/ 6859204 h 6859203"/>
              <a:gd name="connsiteX3" fmla="*/ 2898107 w 2898107"/>
              <a:gd name="connsiteY3" fmla="*/ 0 h 6859203"/>
              <a:gd name="connsiteX4" fmla="*/ 2525671 w 2898107"/>
              <a:gd name="connsiteY4" fmla="*/ 13881 h 6859203"/>
              <a:gd name="connsiteX0" fmla="*/ 2525671 w 2898107"/>
              <a:gd name="connsiteY0" fmla="*/ 1290 h 6860901"/>
              <a:gd name="connsiteX1" fmla="*/ 0 w 2898107"/>
              <a:gd name="connsiteY1" fmla="*/ 6860901 h 6860901"/>
              <a:gd name="connsiteX2" fmla="*/ 2898107 w 2898107"/>
              <a:gd name="connsiteY2" fmla="*/ 6860901 h 6860901"/>
              <a:gd name="connsiteX3" fmla="*/ 2898107 w 2898107"/>
              <a:gd name="connsiteY3" fmla="*/ 1697 h 6860901"/>
              <a:gd name="connsiteX4" fmla="*/ 2525671 w 2898107"/>
              <a:gd name="connsiteY4" fmla="*/ 1290 h 6860901"/>
              <a:gd name="connsiteX0" fmla="*/ 2525671 w 2898107"/>
              <a:gd name="connsiteY0" fmla="*/ 9118 h 6868729"/>
              <a:gd name="connsiteX1" fmla="*/ 0 w 2898107"/>
              <a:gd name="connsiteY1" fmla="*/ 6868729 h 6868729"/>
              <a:gd name="connsiteX2" fmla="*/ 2898107 w 2898107"/>
              <a:gd name="connsiteY2" fmla="*/ 6868729 h 6868729"/>
              <a:gd name="connsiteX3" fmla="*/ 2898107 w 2898107"/>
              <a:gd name="connsiteY3" fmla="*/ 0 h 6868729"/>
              <a:gd name="connsiteX4" fmla="*/ 2525671 w 2898107"/>
              <a:gd name="connsiteY4" fmla="*/ 9118 h 6868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107" h="6868729">
                <a:moveTo>
                  <a:pt x="2525671" y="9118"/>
                </a:moveTo>
                <a:cubicBezTo>
                  <a:pt x="2525671" y="9118"/>
                  <a:pt x="3073107" y="4199750"/>
                  <a:pt x="0" y="6868729"/>
                </a:cubicBezTo>
                <a:lnTo>
                  <a:pt x="2898107" y="6868729"/>
                </a:lnTo>
                <a:lnTo>
                  <a:pt x="2898107" y="0"/>
                </a:lnTo>
                <a:cubicBezTo>
                  <a:pt x="2773962" y="4627"/>
                  <a:pt x="2649816" y="4491"/>
                  <a:pt x="2525671" y="9118"/>
                </a:cubicBezTo>
                <a:close/>
              </a:path>
            </a:pathLst>
          </a:custGeom>
          <a:gradFill>
            <a:gsLst>
              <a:gs pos="0">
                <a:srgbClr val="1344C8"/>
              </a:gs>
              <a:gs pos="19000">
                <a:srgbClr val="0F93E7"/>
              </a:gs>
              <a:gs pos="99000">
                <a:srgbClr val="BA50C9"/>
              </a:gs>
              <a:gs pos="86235">
                <a:srgbClr val="F2598A"/>
              </a:gs>
              <a:gs pos="74000">
                <a:srgbClr val="FF7744"/>
              </a:gs>
              <a:gs pos="55000">
                <a:srgbClr val="FAC703"/>
              </a:gs>
              <a:gs pos="37000">
                <a:srgbClr val="63B666"/>
              </a:gs>
            </a:gsLst>
            <a:lin ang="5400000" scaled="0"/>
          </a:gradFill>
          <a:ln w="0" cap="flat">
            <a:noFill/>
            <a:prstDash val="solid"/>
            <a:miter/>
          </a:ln>
          <a:effectLst>
            <a:innerShdw blurRad="215900" dist="50800" dir="10800000">
              <a:prstClr val="black">
                <a:alpha val="32000"/>
              </a:prstClr>
            </a:innerShdw>
          </a:effectLst>
        </p:spPr>
        <p:txBody>
          <a:bodyPr rtlCol="0" anchor="ctr"/>
          <a:lstStyle/>
          <a:p>
            <a:endParaRPr lang="en-US"/>
          </a:p>
        </p:txBody>
      </p:sp>
      <p:pic>
        <p:nvPicPr>
          <p:cNvPr id="12"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3E84252-AE59-7040-4FC0-21F1BCE55FA6}"/>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Tree>
    <p:extLst>
      <p:ext uri="{BB962C8B-B14F-4D97-AF65-F5344CB8AC3E}">
        <p14:creationId xmlns:p14="http://schemas.microsoft.com/office/powerpoint/2010/main" val="38465221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Section break">
    <p:bg>
      <p:bgPr>
        <a:solidFill>
          <a:schemeClr val="bg1"/>
        </a:solidFill>
        <a:effectLst/>
      </p:bgPr>
    </p:bg>
    <p:spTree>
      <p:nvGrpSpPr>
        <p:cNvPr id="1" name=""/>
        <p:cNvGrpSpPr/>
        <p:nvPr/>
      </p:nvGrpSpPr>
      <p:grpSpPr>
        <a:xfrm>
          <a:off x="0" y="0"/>
          <a:ext cx="0" cy="0"/>
          <a:chOff x="0" y="0"/>
          <a:chExt cx="0" cy="0"/>
        </a:xfrm>
      </p:grpSpPr>
      <p:pic>
        <p:nvPicPr>
          <p:cNvPr id="12"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3E84252-AE59-7040-4FC0-21F1BCE55FA6}"/>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 name="Flowchart: Process 2">
            <a:extLst>
              <a:ext uri="{FF2B5EF4-FFF2-40B4-BE49-F238E27FC236}">
                <a16:creationId xmlns:a16="http://schemas.microsoft.com/office/drawing/2014/main" id="{B950D5F1-1A4A-A9B5-1B0B-015D8EE2764C}"/>
              </a:ext>
            </a:extLst>
          </p:cNvPr>
          <p:cNvSpPr/>
          <p:nvPr userDrawn="1"/>
        </p:nvSpPr>
        <p:spPr>
          <a:xfrm rot="5400000" flipV="1">
            <a:off x="-3172298" y="3170726"/>
            <a:ext cx="6867817" cy="523221"/>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EB4BDA-E71E-349C-8491-05C859E13178}"/>
              </a:ext>
            </a:extLst>
          </p:cNvPr>
          <p:cNvSpPr/>
          <p:nvPr userDrawn="1"/>
        </p:nvSpPr>
        <p:spPr>
          <a:xfrm rot="10800000">
            <a:off x="208547" y="-3"/>
            <a:ext cx="11983452" cy="6867817"/>
          </a:xfrm>
          <a:prstGeom prst="rect">
            <a:avLst/>
          </a:prstGeom>
          <a:solidFill>
            <a:schemeClr val="bg1"/>
          </a:solidFill>
          <a:ln>
            <a:noFill/>
          </a:ln>
          <a:effectLst>
            <a:outerShdw blurRad="2921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6">
            <a:extLst>
              <a:ext uri="{FF2B5EF4-FFF2-40B4-BE49-F238E27FC236}">
                <a16:creationId xmlns:a16="http://schemas.microsoft.com/office/drawing/2014/main" id="{BDB8AA04-D820-B910-6B69-011EE8B83977}"/>
              </a:ext>
            </a:extLst>
          </p:cNvPr>
          <p:cNvSpPr>
            <a:spLocks noGrp="1"/>
          </p:cNvSpPr>
          <p:nvPr>
            <p:ph type="title"/>
          </p:nvPr>
        </p:nvSpPr>
        <p:spPr>
          <a:xfrm>
            <a:off x="586740" y="3197569"/>
            <a:ext cx="11018520" cy="498598"/>
          </a:xfrm>
          <a:prstGeom prst="rect">
            <a:avLst/>
          </a:prstGeom>
        </p:spPr>
        <p:txBody>
          <a:bodyPr wrap="square" lIns="0" tIns="0" rIns="0" bIns="0" anchor="t">
            <a:spAutoFit/>
          </a:bodyPr>
          <a:lstStyle>
            <a:lvl1pPr>
              <a:defRPr sz="3600"/>
            </a:lvl1pPr>
          </a:lstStyle>
          <a:p>
            <a:r>
              <a:rPr lang="en-US"/>
              <a:t>Click to edit Master title style</a:t>
            </a:r>
          </a:p>
        </p:txBody>
      </p:sp>
    </p:spTree>
    <p:extLst>
      <p:ext uri="{BB962C8B-B14F-4D97-AF65-F5344CB8AC3E}">
        <p14:creationId xmlns:p14="http://schemas.microsoft.com/office/powerpoint/2010/main" val="41815305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1_Section title">
    <p:bg>
      <p:bgPr>
        <a:solidFill>
          <a:schemeClr val="bg1"/>
        </a:solidFill>
        <a:effectLst/>
      </p:bgPr>
    </p:bg>
    <p:spTree>
      <p:nvGrpSpPr>
        <p:cNvPr id="1" name=""/>
        <p:cNvGrpSpPr/>
        <p:nvPr/>
      </p:nvGrpSpPr>
      <p:grpSpPr>
        <a:xfrm>
          <a:off x="0" y="0"/>
          <a:ext cx="0" cy="0"/>
          <a:chOff x="0" y="0"/>
          <a:chExt cx="0" cy="0"/>
        </a:xfrm>
      </p:grpSpPr>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370B452-A70F-1B5D-CF99-0E6924DA35C7}"/>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2" name="Flowchart: Process 1">
            <a:extLst>
              <a:ext uri="{FF2B5EF4-FFF2-40B4-BE49-F238E27FC236}">
                <a16:creationId xmlns:a16="http://schemas.microsoft.com/office/drawing/2014/main" id="{CBE8885E-8343-DCBF-E15D-6BF64BE6A023}"/>
              </a:ext>
            </a:extLst>
          </p:cNvPr>
          <p:cNvSpPr/>
          <p:nvPr userDrawn="1"/>
        </p:nvSpPr>
        <p:spPr>
          <a:xfrm>
            <a:off x="0" y="6759952"/>
            <a:ext cx="12192000" cy="98048"/>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CCBB495-B0A2-D050-640E-8997EA31D72D}"/>
              </a:ext>
            </a:extLst>
          </p:cNvPr>
          <p:cNvSpPr>
            <a:spLocks noGrp="1"/>
          </p:cNvSpPr>
          <p:nvPr>
            <p:ph type="title"/>
          </p:nvPr>
        </p:nvSpPr>
        <p:spPr>
          <a:xfrm>
            <a:off x="586740" y="630831"/>
            <a:ext cx="11018520" cy="498598"/>
          </a:xfrm>
          <a:prstGeom prst="rect">
            <a:avLst/>
          </a:prstGeom>
        </p:spPr>
        <p:txBody>
          <a:bodyPr wrap="square" lIns="0" tIns="0" rIns="0" bIns="0" anchor="t">
            <a:spAutoFit/>
          </a:bodyPr>
          <a:lstStyle>
            <a:lvl1pPr>
              <a:defRPr sz="3600"/>
            </a:lvl1pPr>
          </a:lstStyle>
          <a:p>
            <a:r>
              <a:rPr lang="en-US"/>
              <a:t>Click to edit Master title style</a:t>
            </a:r>
          </a:p>
        </p:txBody>
      </p:sp>
    </p:spTree>
    <p:extLst>
      <p:ext uri="{BB962C8B-B14F-4D97-AF65-F5344CB8AC3E}">
        <p14:creationId xmlns:p14="http://schemas.microsoft.com/office/powerpoint/2010/main" val="42802398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370B452-A70F-1B5D-CF99-0E6924DA35C7}"/>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2" name="Flowchart: Process 1">
            <a:extLst>
              <a:ext uri="{FF2B5EF4-FFF2-40B4-BE49-F238E27FC236}">
                <a16:creationId xmlns:a16="http://schemas.microsoft.com/office/drawing/2014/main" id="{CBE8885E-8343-DCBF-E15D-6BF64BE6A023}"/>
              </a:ext>
            </a:extLst>
          </p:cNvPr>
          <p:cNvSpPr/>
          <p:nvPr userDrawn="1"/>
        </p:nvSpPr>
        <p:spPr>
          <a:xfrm>
            <a:off x="0" y="6759952"/>
            <a:ext cx="12192000" cy="98048"/>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CCBB495-B0A2-D050-640E-8997EA31D72D}"/>
              </a:ext>
            </a:extLst>
          </p:cNvPr>
          <p:cNvSpPr>
            <a:spLocks noGrp="1"/>
          </p:cNvSpPr>
          <p:nvPr>
            <p:ph type="title"/>
          </p:nvPr>
        </p:nvSpPr>
        <p:spPr>
          <a:xfrm>
            <a:off x="586740" y="630831"/>
            <a:ext cx="11018520" cy="443198"/>
          </a:xfrm>
          <a:prstGeom prst="rect">
            <a:avLst/>
          </a:prstGeom>
        </p:spPr>
        <p:txBody>
          <a:bodyPr wrap="square" lIns="0" tIns="0" rIns="0" bIns="0" anchor="t">
            <a:spAutoFit/>
          </a:bodyPr>
          <a:lstStyle>
            <a:lvl1pPr>
              <a:defRPr sz="3200"/>
            </a:lvl1pPr>
          </a:lstStyle>
          <a:p>
            <a:r>
              <a:rPr lang="en-US"/>
              <a:t>Click to edit Master title style</a:t>
            </a:r>
          </a:p>
        </p:txBody>
      </p:sp>
    </p:spTree>
    <p:extLst>
      <p:ext uri="{BB962C8B-B14F-4D97-AF65-F5344CB8AC3E}">
        <p14:creationId xmlns:p14="http://schemas.microsoft.com/office/powerpoint/2010/main" val="2882824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17497559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blank" preserve="1">
  <p:cSld name="Blank with Footer">
    <p:bg>
      <p:bgPr>
        <a:solidFill>
          <a:schemeClr val="bg1"/>
        </a:solidFill>
        <a:effectLst/>
      </p:bgPr>
    </p:bg>
    <p:spTree>
      <p:nvGrpSpPr>
        <p:cNvPr id="1" name=""/>
        <p:cNvGrpSpPr/>
        <p:nvPr/>
      </p:nvGrpSpPr>
      <p:grpSpPr>
        <a:xfrm>
          <a:off x="0" y="0"/>
          <a:ext cx="0" cy="0"/>
          <a:chOff x="0" y="0"/>
          <a:chExt cx="0" cy="0"/>
        </a:xfrm>
      </p:grpSpPr>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370B452-A70F-1B5D-CF99-0E6924DA35C7}"/>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2" name="Flowchart: Process 1">
            <a:extLst>
              <a:ext uri="{FF2B5EF4-FFF2-40B4-BE49-F238E27FC236}">
                <a16:creationId xmlns:a16="http://schemas.microsoft.com/office/drawing/2014/main" id="{CBE8885E-8343-DCBF-E15D-6BF64BE6A023}"/>
              </a:ext>
            </a:extLst>
          </p:cNvPr>
          <p:cNvSpPr/>
          <p:nvPr userDrawn="1"/>
        </p:nvSpPr>
        <p:spPr>
          <a:xfrm>
            <a:off x="0" y="6759952"/>
            <a:ext cx="12192000" cy="98048"/>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5319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CBAE46-BB76-A006-2DCD-EC9B968D03F4}"/>
              </a:ext>
            </a:extLst>
          </p:cNvPr>
          <p:cNvSpPr>
            <a:spLocks noGrp="1"/>
          </p:cNvSpPr>
          <p:nvPr>
            <p:ph type="title" idx="4294967295"/>
          </p:nvPr>
        </p:nvSpPr>
        <p:spPr>
          <a:xfrm>
            <a:off x="586581" y="401638"/>
            <a:ext cx="11018838" cy="492125"/>
          </a:xfrm>
          <a:prstGeom prst="rect">
            <a:avLst/>
          </a:prstGeom>
        </p:spPr>
        <p:txBody>
          <a:bodyPr>
            <a:noAutofit/>
          </a:bodyPr>
          <a:lstStyle>
            <a:lvl1pPr>
              <a:defRPr sz="3600">
                <a:latin typeface="Segoe UI Semibold" panose="020B0702040204020203" pitchFamily="34" charset="0"/>
                <a:cs typeface="Segoe UI Semibold" panose="020B0702040204020203" pitchFamily="34" charset="0"/>
              </a:defRPr>
            </a:lvl1pPr>
          </a:lstStyle>
          <a:p>
            <a:endParaRPr lang="en-US" sz="3200"/>
          </a:p>
        </p:txBody>
      </p:sp>
      <p:sp>
        <p:nvSpPr>
          <p:cNvPr id="4" name="Content Placeholder 2">
            <a:extLst>
              <a:ext uri="{FF2B5EF4-FFF2-40B4-BE49-F238E27FC236}">
                <a16:creationId xmlns:a16="http://schemas.microsoft.com/office/drawing/2014/main" id="{D8BB5B7B-7177-3312-EA43-9F5543B932F4}"/>
              </a:ext>
            </a:extLst>
          </p:cNvPr>
          <p:cNvSpPr>
            <a:spLocks noGrp="1"/>
          </p:cNvSpPr>
          <p:nvPr>
            <p:ph sz="quarter" idx="4294967295"/>
          </p:nvPr>
        </p:nvSpPr>
        <p:spPr>
          <a:xfrm>
            <a:off x="590967" y="988987"/>
            <a:ext cx="9812338" cy="301993"/>
          </a:xfrm>
          <a:prstGeom prst="rect">
            <a:avLst/>
          </a:prstGeom>
        </p:spPr>
        <p:txBody>
          <a:bodyPr/>
          <a:lstStyle>
            <a:lvl1pPr>
              <a:defRPr>
                <a:latin typeface="Segoe UI" panose="020B0502040204020203" pitchFamily="34" charset="0"/>
                <a:cs typeface="Segoe UI" panose="020B0502040204020203" pitchFamily="34" charset="0"/>
              </a:defRPr>
            </a:lvl1pPr>
          </a:lstStyle>
          <a:p>
            <a:pPr marL="0" indent="0">
              <a:buNone/>
            </a:pPr>
            <a:endParaRPr lang="en-US" sz="1800">
              <a:solidFill>
                <a:srgbClr val="28956E"/>
              </a:solidFill>
            </a:endParaRPr>
          </a:p>
        </p:txBody>
      </p:sp>
      <p:pic>
        <p:nvPicPr>
          <p:cNvPr id="5"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E604FC40-9106-2BE9-8771-A43AFE91439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Tree>
    <p:extLst>
      <p:ext uri="{BB962C8B-B14F-4D97-AF65-F5344CB8AC3E}">
        <p14:creationId xmlns:p14="http://schemas.microsoft.com/office/powerpoint/2010/main" val="5501436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XR - Section title">
    <p:bg>
      <p:bgPr>
        <a:solidFill>
          <a:schemeClr val="bg1"/>
        </a:solidFill>
        <a:effectLst/>
      </p:bgPr>
    </p:bg>
    <p:spTree>
      <p:nvGrpSpPr>
        <p:cNvPr id="1" name=""/>
        <p:cNvGrpSpPr/>
        <p:nvPr/>
      </p:nvGrpSpPr>
      <p:grpSpPr>
        <a:xfrm>
          <a:off x="0" y="0"/>
          <a:ext cx="0" cy="0"/>
          <a:chOff x="0" y="0"/>
          <a:chExt cx="0" cy="0"/>
        </a:xfrm>
      </p:grpSpPr>
      <p:sp>
        <p:nvSpPr>
          <p:cNvPr id="2" name="Flowchart: Process 1">
            <a:extLst>
              <a:ext uri="{FF2B5EF4-FFF2-40B4-BE49-F238E27FC236}">
                <a16:creationId xmlns:a16="http://schemas.microsoft.com/office/drawing/2014/main" id="{CBE8885E-8343-DCBF-E15D-6BF64BE6A023}"/>
              </a:ext>
            </a:extLst>
          </p:cNvPr>
          <p:cNvSpPr/>
          <p:nvPr userDrawn="1"/>
        </p:nvSpPr>
        <p:spPr>
          <a:xfrm>
            <a:off x="0" y="6759952"/>
            <a:ext cx="12192000" cy="98048"/>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91EFCEF-E073-FD89-B607-5BC3D2E6C33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0814109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4_title 2 lines">
    <p:bg>
      <p:bgPr>
        <a:solidFill>
          <a:schemeClr val="bg1"/>
        </a:solidFill>
        <a:effectLst/>
      </p:bgPr>
    </p:bg>
    <p:spTree>
      <p:nvGrpSpPr>
        <p:cNvPr id="1" name=""/>
        <p:cNvGrpSpPr/>
        <p:nvPr/>
      </p:nvGrpSpPr>
      <p:grpSpPr>
        <a:xfrm>
          <a:off x="0" y="0"/>
          <a:ext cx="0" cy="0"/>
          <a:chOff x="0" y="0"/>
          <a:chExt cx="0" cy="0"/>
        </a:xfrm>
      </p:grpSpPr>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370B452-A70F-1B5D-CF99-0E6924DA35C7}"/>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6" name="Rectangle 5">
            <a:extLst>
              <a:ext uri="{FF2B5EF4-FFF2-40B4-BE49-F238E27FC236}">
                <a16:creationId xmlns:a16="http://schemas.microsoft.com/office/drawing/2014/main" id="{3AEB682A-610F-7702-6F05-94832E8D3F88}"/>
              </a:ext>
            </a:extLst>
          </p:cNvPr>
          <p:cNvSpPr/>
          <p:nvPr userDrawn="1"/>
        </p:nvSpPr>
        <p:spPr>
          <a:xfrm>
            <a:off x="-17086" y="0"/>
            <a:ext cx="3687894" cy="6867817"/>
          </a:xfrm>
          <a:prstGeom prst="rect">
            <a:avLst/>
          </a:prstGeom>
          <a:solidFill>
            <a:schemeClr val="bg1"/>
          </a:solidFill>
          <a:ln>
            <a:noFill/>
          </a:ln>
          <a:effectLst>
            <a:outerShdw blurRad="213245" dist="38100" algn="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Process 22">
            <a:extLst>
              <a:ext uri="{FF2B5EF4-FFF2-40B4-BE49-F238E27FC236}">
                <a16:creationId xmlns:a16="http://schemas.microsoft.com/office/drawing/2014/main" id="{C0A76085-2183-8E00-1446-DCA94C37173C}"/>
              </a:ext>
            </a:extLst>
          </p:cNvPr>
          <p:cNvSpPr/>
          <p:nvPr userDrawn="1"/>
        </p:nvSpPr>
        <p:spPr>
          <a:xfrm rot="5400000">
            <a:off x="-3386687" y="3364872"/>
            <a:ext cx="6858001" cy="125105"/>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FFB3BD1-C2D5-1790-39BC-32300A9EFAEF}"/>
              </a:ext>
            </a:extLst>
          </p:cNvPr>
          <p:cNvSpPr>
            <a:spLocks noGrp="1"/>
          </p:cNvSpPr>
          <p:nvPr>
            <p:ph type="body" sz="quarter" idx="10" hasCustomPrompt="1"/>
          </p:nvPr>
        </p:nvSpPr>
        <p:spPr>
          <a:xfrm>
            <a:off x="521208" y="438912"/>
            <a:ext cx="3149600" cy="646331"/>
          </a:xfrm>
        </p:spPr>
        <p:txBody>
          <a:bodyPr>
            <a:spAutoFit/>
          </a:bodyPr>
          <a:lstStyle>
            <a:lvl1pPr marL="0" indent="0">
              <a:lnSpc>
                <a:spcPct val="100000"/>
              </a:lnSpc>
              <a:spcBef>
                <a:spcPts val="0"/>
              </a:spcBef>
              <a:buNone/>
              <a:defRPr sz="3600" b="1">
                <a:solidFill>
                  <a:srgbClr val="2F2F2F"/>
                </a:solidFill>
                <a:latin typeface="+mj-lt"/>
              </a:defRPr>
            </a:lvl1pPr>
          </a:lstStyle>
          <a:p>
            <a:pPr lvl="0"/>
            <a:r>
              <a:rPr lang="en-US"/>
              <a:t>Title</a:t>
            </a:r>
          </a:p>
        </p:txBody>
      </p:sp>
      <p:sp>
        <p:nvSpPr>
          <p:cNvPr id="16" name="Text Placeholder 15">
            <a:extLst>
              <a:ext uri="{FF2B5EF4-FFF2-40B4-BE49-F238E27FC236}">
                <a16:creationId xmlns:a16="http://schemas.microsoft.com/office/drawing/2014/main" id="{A228687C-41B3-1F8A-ABEA-28393FD25F25}"/>
              </a:ext>
            </a:extLst>
          </p:cNvPr>
          <p:cNvSpPr>
            <a:spLocks noGrp="1"/>
          </p:cNvSpPr>
          <p:nvPr>
            <p:ph type="body" sz="quarter" idx="11" hasCustomPrompt="1"/>
          </p:nvPr>
        </p:nvSpPr>
        <p:spPr>
          <a:xfrm>
            <a:off x="521208" y="2103120"/>
            <a:ext cx="3170237" cy="307777"/>
          </a:xfrm>
        </p:spPr>
        <p:txBody>
          <a:bodyPr>
            <a:spAutoFit/>
          </a:bodyPr>
          <a:lstStyle>
            <a:lvl1pPr marL="0" indent="0">
              <a:lnSpc>
                <a:spcPct val="100000"/>
              </a:lnSpc>
              <a:spcBef>
                <a:spcPts val="0"/>
              </a:spcBef>
              <a:buNone/>
              <a:defRPr sz="1400" b="0">
                <a:solidFill>
                  <a:srgbClr val="2F2F2F"/>
                </a:solidFill>
                <a:latin typeface="+mn-lt"/>
              </a:defRPr>
            </a:lvl1pPr>
            <a:lvl2pPr marL="457200" indent="0">
              <a:buNone/>
              <a:defRPr sz="1400" b="1">
                <a:latin typeface="+mn-lt"/>
              </a:defRPr>
            </a:lvl2pPr>
            <a:lvl3pPr marL="914400" indent="0">
              <a:buNone/>
              <a:defRPr sz="1400" b="1">
                <a:latin typeface="+mn-lt"/>
              </a:defRPr>
            </a:lvl3pPr>
            <a:lvl4pPr marL="1371600" indent="0">
              <a:buNone/>
              <a:defRPr sz="1400" b="1">
                <a:latin typeface="+mn-lt"/>
              </a:defRPr>
            </a:lvl4pPr>
            <a:lvl5pPr marL="1828800" indent="0">
              <a:buNone/>
              <a:defRPr sz="1400" b="1">
                <a:latin typeface="+mn-lt"/>
              </a:defRPr>
            </a:lvl5pPr>
          </a:lstStyle>
          <a:p>
            <a:pPr lvl="0"/>
            <a:r>
              <a:rPr lang="en-US"/>
              <a:t>Body text</a:t>
            </a:r>
          </a:p>
        </p:txBody>
      </p:sp>
      <p:pic>
        <p:nvPicPr>
          <p:cNvPr id="3" name="Picture 2" descr="Logo&#10;&#10;Description automatically generated with medium confidence">
            <a:extLst>
              <a:ext uri="{FF2B5EF4-FFF2-40B4-BE49-F238E27FC236}">
                <a16:creationId xmlns:a16="http://schemas.microsoft.com/office/drawing/2014/main" id="{E145D769-AC98-4725-C7FB-0FE191E584C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23415" r="50942"/>
          <a:stretch/>
        </p:blipFill>
        <p:spPr>
          <a:xfrm>
            <a:off x="616879" y="257176"/>
            <a:ext cx="708595" cy="184080"/>
          </a:xfrm>
          <a:prstGeom prst="rect">
            <a:avLst/>
          </a:prstGeom>
        </p:spPr>
      </p:pic>
      <p:sp>
        <p:nvSpPr>
          <p:cNvPr id="7" name="Flowchart: Process 6">
            <a:extLst>
              <a:ext uri="{FF2B5EF4-FFF2-40B4-BE49-F238E27FC236}">
                <a16:creationId xmlns:a16="http://schemas.microsoft.com/office/drawing/2014/main" id="{597F7937-825E-C874-14DC-59E46AECFCA0}"/>
              </a:ext>
            </a:extLst>
          </p:cNvPr>
          <p:cNvSpPr/>
          <p:nvPr userDrawn="1"/>
        </p:nvSpPr>
        <p:spPr>
          <a:xfrm>
            <a:off x="3670808" y="4088595"/>
            <a:ext cx="8521192" cy="2779222"/>
          </a:xfrm>
          <a:prstGeom prst="flowChartProcess">
            <a:avLst/>
          </a:prstGeom>
          <a:solidFill>
            <a:schemeClr val="bg1"/>
          </a:solidFill>
          <a:ln>
            <a:noFill/>
          </a:ln>
          <a:effectLst>
            <a:innerShdw blurRad="63500" dist="38100" dir="16200000">
              <a:prstClr val="black">
                <a:alpha val="1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244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122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370B452-A70F-1B5D-CF99-0E6924DA35C7}"/>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2" name="Flowchart: Process 1">
            <a:extLst>
              <a:ext uri="{FF2B5EF4-FFF2-40B4-BE49-F238E27FC236}">
                <a16:creationId xmlns:a16="http://schemas.microsoft.com/office/drawing/2014/main" id="{CBE8885E-8343-DCBF-E15D-6BF64BE6A023}"/>
              </a:ext>
            </a:extLst>
          </p:cNvPr>
          <p:cNvSpPr/>
          <p:nvPr userDrawn="1"/>
        </p:nvSpPr>
        <p:spPr>
          <a:xfrm>
            <a:off x="0" y="6759952"/>
            <a:ext cx="12192000" cy="98048"/>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CCBB495-B0A2-D050-640E-8997EA31D72D}"/>
              </a:ext>
            </a:extLst>
          </p:cNvPr>
          <p:cNvSpPr>
            <a:spLocks noGrp="1"/>
          </p:cNvSpPr>
          <p:nvPr>
            <p:ph type="title"/>
          </p:nvPr>
        </p:nvSpPr>
        <p:spPr>
          <a:xfrm>
            <a:off x="586740" y="630831"/>
            <a:ext cx="11018520" cy="498598"/>
          </a:xfrm>
          <a:prstGeom prst="rect">
            <a:avLst/>
          </a:prstGeom>
        </p:spPr>
        <p:txBody>
          <a:bodyPr wrap="square" lIns="0" tIns="0" rIns="0" bIns="0" anchor="t">
            <a:spAutoFit/>
          </a:bodyPr>
          <a:lstStyle>
            <a:lvl1pPr>
              <a:defRPr sz="3600"/>
            </a:lvl1pPr>
          </a:lstStyle>
          <a:p>
            <a:r>
              <a:rPr lang="en-US"/>
              <a:t>Click to edit Master title style</a:t>
            </a:r>
          </a:p>
        </p:txBody>
      </p:sp>
    </p:spTree>
    <p:extLst>
      <p:ext uri="{BB962C8B-B14F-4D97-AF65-F5344CB8AC3E}">
        <p14:creationId xmlns:p14="http://schemas.microsoft.com/office/powerpoint/2010/main" val="1438808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12/2/2024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459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12/2/2024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679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8260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4639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7504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12/2/2024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138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64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0103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8736672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12/2/2024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71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with Footer">
    <p:bg>
      <p:bgPr>
        <a:solidFill>
          <a:schemeClr val="bg1"/>
        </a:solidFill>
        <a:effectLst/>
      </p:bgPr>
    </p:bg>
    <p:spTree>
      <p:nvGrpSpPr>
        <p:cNvPr id="1" name=""/>
        <p:cNvGrpSpPr/>
        <p:nvPr/>
      </p:nvGrpSpPr>
      <p:grpSpPr>
        <a:xfrm>
          <a:off x="0" y="0"/>
          <a:ext cx="0" cy="0"/>
          <a:chOff x="0" y="0"/>
          <a:chExt cx="0" cy="0"/>
        </a:xfrm>
      </p:grpSpPr>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370B452-A70F-1B5D-CF99-0E6924DA35C7}"/>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2" name="Flowchart: Process 1">
            <a:extLst>
              <a:ext uri="{FF2B5EF4-FFF2-40B4-BE49-F238E27FC236}">
                <a16:creationId xmlns:a16="http://schemas.microsoft.com/office/drawing/2014/main" id="{CBE8885E-8343-DCBF-E15D-6BF64BE6A023}"/>
              </a:ext>
            </a:extLst>
          </p:cNvPr>
          <p:cNvSpPr/>
          <p:nvPr userDrawn="1"/>
        </p:nvSpPr>
        <p:spPr>
          <a:xfrm>
            <a:off x="0" y="6759952"/>
            <a:ext cx="12192000" cy="98048"/>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5625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12/2/2024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181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12/2/2024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057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12/2/2024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545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12/2/2024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300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12/2/2024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485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12/2/2024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25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12/2/2024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447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12/2/2024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06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12/2/2024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994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2585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CBAE46-BB76-A006-2DCD-EC9B968D03F4}"/>
              </a:ext>
            </a:extLst>
          </p:cNvPr>
          <p:cNvSpPr>
            <a:spLocks noGrp="1"/>
          </p:cNvSpPr>
          <p:nvPr>
            <p:ph type="title" idx="4294967295"/>
          </p:nvPr>
        </p:nvSpPr>
        <p:spPr>
          <a:xfrm>
            <a:off x="586581" y="401638"/>
            <a:ext cx="11018838" cy="492125"/>
          </a:xfrm>
          <a:prstGeom prst="rect">
            <a:avLst/>
          </a:prstGeom>
        </p:spPr>
        <p:txBody>
          <a:bodyPr>
            <a:noAutofit/>
          </a:bodyPr>
          <a:lstStyle>
            <a:lvl1pPr>
              <a:defRPr sz="3600">
                <a:latin typeface="Segoe UI Semibold" panose="020B0702040204020203" pitchFamily="34" charset="0"/>
                <a:cs typeface="Segoe UI Semibold" panose="020B0702040204020203" pitchFamily="34" charset="0"/>
              </a:defRPr>
            </a:lvl1pPr>
          </a:lstStyle>
          <a:p>
            <a:endParaRPr lang="en-US" sz="3200"/>
          </a:p>
        </p:txBody>
      </p:sp>
      <p:sp>
        <p:nvSpPr>
          <p:cNvPr id="4" name="Content Placeholder 2">
            <a:extLst>
              <a:ext uri="{FF2B5EF4-FFF2-40B4-BE49-F238E27FC236}">
                <a16:creationId xmlns:a16="http://schemas.microsoft.com/office/drawing/2014/main" id="{D8BB5B7B-7177-3312-EA43-9F5543B932F4}"/>
              </a:ext>
            </a:extLst>
          </p:cNvPr>
          <p:cNvSpPr>
            <a:spLocks noGrp="1"/>
          </p:cNvSpPr>
          <p:nvPr>
            <p:ph sz="quarter" idx="4294967295"/>
          </p:nvPr>
        </p:nvSpPr>
        <p:spPr>
          <a:xfrm>
            <a:off x="590967" y="988987"/>
            <a:ext cx="9812338" cy="301993"/>
          </a:xfrm>
          <a:prstGeom prst="rect">
            <a:avLst/>
          </a:prstGeom>
        </p:spPr>
        <p:txBody>
          <a:bodyPr/>
          <a:lstStyle>
            <a:lvl1pPr>
              <a:defRPr>
                <a:latin typeface="Segoe UI" panose="020B0502040204020203" pitchFamily="34" charset="0"/>
                <a:cs typeface="Segoe UI" panose="020B0502040204020203" pitchFamily="34" charset="0"/>
              </a:defRPr>
            </a:lvl1pPr>
          </a:lstStyle>
          <a:p>
            <a:pPr marL="0" indent="0">
              <a:buNone/>
            </a:pPr>
            <a:endParaRPr lang="en-US" sz="1800">
              <a:solidFill>
                <a:srgbClr val="28956E"/>
              </a:solidFill>
            </a:endParaRPr>
          </a:p>
        </p:txBody>
      </p:sp>
      <p:pic>
        <p:nvPicPr>
          <p:cNvPr id="5"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E604FC40-9106-2BE9-8771-A43AFE91439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Tree>
    <p:extLst>
      <p:ext uri="{BB962C8B-B14F-4D97-AF65-F5344CB8AC3E}">
        <p14:creationId xmlns:p14="http://schemas.microsoft.com/office/powerpoint/2010/main" val="1253882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30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08000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emo slide blue">
    <p:bg>
      <p:bgPr>
        <a:solidFill>
          <a:schemeClr val="bg2"/>
        </a:solidFill>
        <a:effectLst/>
      </p:bgPr>
    </p:bg>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B355369A-E2EB-03D2-F1CD-63F68B8D1685}"/>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731663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 Titl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73B97E-E47B-9268-D94B-EFB4284FB3B3}"/>
              </a:ext>
            </a:extLst>
          </p:cNvPr>
          <p:cNvSpPr/>
          <p:nvPr userDrawn="1"/>
        </p:nvSpPr>
        <p:spPr bwMode="auto">
          <a:xfrm>
            <a:off x="6104624" y="769925"/>
            <a:ext cx="5499113" cy="5499112"/>
          </a:xfrm>
          <a:prstGeom prst="rect">
            <a:avLst/>
          </a:prstGeom>
          <a:gradFill flip="none" rotWithShape="1">
            <a:gsLst>
              <a:gs pos="35000">
                <a:srgbClr val="196EBF"/>
              </a:gs>
              <a:gs pos="70000">
                <a:srgbClr val="15AFFE"/>
              </a:gs>
              <a:gs pos="92000">
                <a:srgbClr val="43D2A2"/>
              </a:gs>
            </a:gsLst>
            <a:lin ang="0" scaled="1"/>
            <a:tileRect/>
          </a:gradFill>
          <a:ln>
            <a:noFill/>
          </a:ln>
          <a:effectLst>
            <a:outerShdw blurRad="63500" dist="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196EB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51149"/>
          <a:stretch/>
        </p:blipFill>
        <p:spPr>
          <a:xfrm>
            <a:off x="582042" y="581026"/>
            <a:ext cx="1395845" cy="295064"/>
          </a:xfrm>
          <a:prstGeom prst="rect">
            <a:avLst/>
          </a:prstGeom>
        </p:spPr>
      </p:pic>
      <p:sp>
        <p:nvSpPr>
          <p:cNvPr id="10" name="Picture Placeholder 9">
            <a:extLst>
              <a:ext uri="{FF2B5EF4-FFF2-40B4-BE49-F238E27FC236}">
                <a16:creationId xmlns:a16="http://schemas.microsoft.com/office/drawing/2014/main" id="{77BEEE07-64AA-1E20-888A-42F2A9A704FA}"/>
              </a:ext>
            </a:extLst>
          </p:cNvPr>
          <p:cNvSpPr>
            <a:spLocks noGrp="1"/>
          </p:cNvSpPr>
          <p:nvPr>
            <p:ph type="pic" sz="quarter" idx="13"/>
          </p:nvPr>
        </p:nvSpPr>
        <p:spPr>
          <a:xfrm>
            <a:off x="5929313" y="581025"/>
            <a:ext cx="5499100" cy="5499112"/>
          </a:xfrm>
        </p:spPr>
        <p:txBody>
          <a:bodyPr/>
          <a:lstStyle/>
          <a:p>
            <a:endParaRPr lang="en-US"/>
          </a:p>
        </p:txBody>
      </p:sp>
    </p:spTree>
    <p:extLst>
      <p:ext uri="{BB962C8B-B14F-4D97-AF65-F5344CB8AC3E}">
        <p14:creationId xmlns:p14="http://schemas.microsoft.com/office/powerpoint/2010/main" val="23158849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 Title">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Graphic: Create impact faster metaphor" descr="Image of create impact faster metaphor">
            <a:extLst>
              <a:ext uri="{FF2B5EF4-FFF2-40B4-BE49-F238E27FC236}">
                <a16:creationId xmlns:a16="http://schemas.microsoft.com/office/drawing/2014/main" id="{71E6F1EB-96BE-40C0-8FF7-9CA9D6B5675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065081" y="478972"/>
            <a:ext cx="5900060" cy="6074228"/>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753149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EAE4DC"/>
        </a:solidFill>
        <a:effectLst/>
      </p:bgPr>
    </p:bg>
    <p:spTree>
      <p:nvGrpSpPr>
        <p:cNvPr id="1" name=""/>
        <p:cNvGrpSpPr/>
        <p:nvPr/>
      </p:nvGrpSpPr>
      <p:grpSpPr>
        <a:xfrm>
          <a:off x="0" y="0"/>
          <a:ext cx="0" cy="0"/>
          <a:chOff x="0" y="0"/>
          <a:chExt cx="0" cy="0"/>
        </a:xfrm>
      </p:grpSpPr>
      <p:pic>
        <p:nvPicPr>
          <p:cNvPr id="7" name="Light: Break through barriers">
            <a:extLst>
              <a:ext uri="{FF2B5EF4-FFF2-40B4-BE49-F238E27FC236}">
                <a16:creationId xmlns:a16="http://schemas.microsoft.com/office/drawing/2014/main" id="{168BE704-B556-45E9-BE93-C19A745DB30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5638197" y="260049"/>
            <a:ext cx="6337904" cy="633790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Logo&#10;&#10;Description automatically generated with medium confidence">
            <a:extLst>
              <a:ext uri="{FF2B5EF4-FFF2-40B4-BE49-F238E27FC236}">
                <a16:creationId xmlns:a16="http://schemas.microsoft.com/office/drawing/2014/main" id="{2A9CEB69-ACA2-426E-A1A5-54DB916D618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1531397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3">
    <p:bg>
      <p:bgPr>
        <a:solidFill>
          <a:srgbClr val="EAE4DC"/>
        </a:solidFill>
        <a:effectLst/>
      </p:bgPr>
    </p:bg>
    <p:spTree>
      <p:nvGrpSpPr>
        <p:cNvPr id="1" name=""/>
        <p:cNvGrpSpPr/>
        <p:nvPr/>
      </p:nvGrpSpPr>
      <p:grpSpPr>
        <a:xfrm>
          <a:off x="0" y="0"/>
          <a:ext cx="0" cy="0"/>
          <a:chOff x="0" y="0"/>
          <a:chExt cx="0" cy="0"/>
        </a:xfrm>
      </p:grpSpPr>
      <p:pic>
        <p:nvPicPr>
          <p:cNvPr id="8" name="Light: Adapt to anything ">
            <a:extLst>
              <a:ext uri="{FF2B5EF4-FFF2-40B4-BE49-F238E27FC236}">
                <a16:creationId xmlns:a16="http://schemas.microsoft.com/office/drawing/2014/main" id="{547E7F7C-2D58-481F-8331-3FE0241E1FB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5880702" y="194129"/>
            <a:ext cx="6311298" cy="6311287"/>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1616942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4">
    <p:bg>
      <p:bgPr>
        <a:solidFill>
          <a:srgbClr val="EAE4DC"/>
        </a:solidFill>
        <a:effectLst/>
      </p:bgPr>
    </p:bg>
    <p:spTree>
      <p:nvGrpSpPr>
        <p:cNvPr id="1" name=""/>
        <p:cNvGrpSpPr/>
        <p:nvPr/>
      </p:nvGrpSpPr>
      <p:grpSpPr>
        <a:xfrm>
          <a:off x="0" y="0"/>
          <a:ext cx="0" cy="0"/>
          <a:chOff x="0" y="0"/>
          <a:chExt cx="0" cy="0"/>
        </a:xfrm>
      </p:grpSpPr>
      <p:pic>
        <p:nvPicPr>
          <p:cNvPr id="6" name="Light: Innovate everywhere">
            <a:extLst>
              <a:ext uri="{FF2B5EF4-FFF2-40B4-BE49-F238E27FC236}">
                <a16:creationId xmlns:a16="http://schemas.microsoft.com/office/drawing/2014/main" id="{DC04341E-C617-413D-A754-103CAA84E5C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5456117" y="53298"/>
            <a:ext cx="6592960" cy="659296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49085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ark Titl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Graphical user interface&#10;&#10;Description automatically generated with low confidence">
            <a:extLst>
              <a:ext uri="{FF2B5EF4-FFF2-40B4-BE49-F238E27FC236}">
                <a16:creationId xmlns:a16="http://schemas.microsoft.com/office/drawing/2014/main" id="{E44A620F-90A5-4F90-A46E-589E29C354F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3" name="Picture 2" descr="Logo&#10;&#10;Description automatically generated">
            <a:extLst>
              <a:ext uri="{FF2B5EF4-FFF2-40B4-BE49-F238E27FC236}">
                <a16:creationId xmlns:a16="http://schemas.microsoft.com/office/drawing/2014/main" id="{5D8CC200-3AA6-534A-8B38-3F7B82E00B8D}"/>
              </a:ext>
            </a:extLst>
          </p:cNvPr>
          <p:cNvPicPr>
            <a:picLocks noChangeAspect="1"/>
          </p:cNvPicPr>
          <p:nvPr userDrawn="1"/>
        </p:nvPicPr>
        <p:blipFill>
          <a:blip r:embed="rId3"/>
          <a:stretch>
            <a:fillRect/>
          </a:stretch>
        </p:blipFill>
        <p:spPr>
          <a:xfrm>
            <a:off x="5907088" y="292100"/>
            <a:ext cx="6273800" cy="6273800"/>
          </a:xfrm>
          <a:prstGeom prst="rect">
            <a:avLst/>
          </a:prstGeom>
        </p:spPr>
      </p:pic>
    </p:spTree>
    <p:extLst>
      <p:ext uri="{BB962C8B-B14F-4D97-AF65-F5344CB8AC3E}">
        <p14:creationId xmlns:p14="http://schemas.microsoft.com/office/powerpoint/2010/main" val="760371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ark titl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Graphical user interface&#10;&#10;Description automatically generated with low confidence">
            <a:extLst>
              <a:ext uri="{FF2B5EF4-FFF2-40B4-BE49-F238E27FC236}">
                <a16:creationId xmlns:a16="http://schemas.microsoft.com/office/drawing/2014/main" id="{5FFF0A47-7543-41B6-9868-D5B1EA73518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3" name="Picture 2">
            <a:extLst>
              <a:ext uri="{FF2B5EF4-FFF2-40B4-BE49-F238E27FC236}">
                <a16:creationId xmlns:a16="http://schemas.microsoft.com/office/drawing/2014/main" id="{98688AFB-CA86-0CDF-C6FA-36CD90A356D3}"/>
              </a:ext>
            </a:extLst>
          </p:cNvPr>
          <p:cNvPicPr>
            <a:picLocks noChangeAspect="1"/>
          </p:cNvPicPr>
          <p:nvPr userDrawn="1"/>
        </p:nvPicPr>
        <p:blipFill>
          <a:blip r:embed="rId3"/>
          <a:stretch>
            <a:fillRect/>
          </a:stretch>
        </p:blipFill>
        <p:spPr>
          <a:xfrm>
            <a:off x="5624511" y="292100"/>
            <a:ext cx="6273802" cy="6273802"/>
          </a:xfrm>
          <a:prstGeom prst="rect">
            <a:avLst/>
          </a:prstGeom>
        </p:spPr>
      </p:pic>
    </p:spTree>
    <p:extLst>
      <p:ext uri="{BB962C8B-B14F-4D97-AF65-F5344CB8AC3E}">
        <p14:creationId xmlns:p14="http://schemas.microsoft.com/office/powerpoint/2010/main" val="3722138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XR - Section title">
    <p:bg>
      <p:bgPr>
        <a:solidFill>
          <a:schemeClr val="bg1"/>
        </a:solidFill>
        <a:effectLst/>
      </p:bgPr>
    </p:bg>
    <p:spTree>
      <p:nvGrpSpPr>
        <p:cNvPr id="1" name=""/>
        <p:cNvGrpSpPr/>
        <p:nvPr/>
      </p:nvGrpSpPr>
      <p:grpSpPr>
        <a:xfrm>
          <a:off x="0" y="0"/>
          <a:ext cx="0" cy="0"/>
          <a:chOff x="0" y="0"/>
          <a:chExt cx="0" cy="0"/>
        </a:xfrm>
      </p:grpSpPr>
      <p:sp>
        <p:nvSpPr>
          <p:cNvPr id="2" name="Flowchart: Process 1">
            <a:extLst>
              <a:ext uri="{FF2B5EF4-FFF2-40B4-BE49-F238E27FC236}">
                <a16:creationId xmlns:a16="http://schemas.microsoft.com/office/drawing/2014/main" id="{CBE8885E-8343-DCBF-E15D-6BF64BE6A023}"/>
              </a:ext>
            </a:extLst>
          </p:cNvPr>
          <p:cNvSpPr/>
          <p:nvPr userDrawn="1"/>
        </p:nvSpPr>
        <p:spPr>
          <a:xfrm>
            <a:off x="0" y="6759952"/>
            <a:ext cx="12192000" cy="98048"/>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91EFCEF-E073-FD89-B607-5BC3D2E6C33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6787589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 title 3">
    <p:bg>
      <p:bgRef idx="1001">
        <a:schemeClr val="bg2"/>
      </p:bgRef>
    </p:bg>
    <p:spTree>
      <p:nvGrpSpPr>
        <p:cNvPr id="1" name=""/>
        <p:cNvGrpSpPr/>
        <p:nvPr/>
      </p:nvGrpSpPr>
      <p:grpSpPr>
        <a:xfrm>
          <a:off x="0" y="0"/>
          <a:ext cx="0" cy="0"/>
          <a:chOff x="0" y="0"/>
          <a:chExt cx="0" cy="0"/>
        </a:xfrm>
      </p:grpSpPr>
      <p:pic>
        <p:nvPicPr>
          <p:cNvPr id="8" name="Dark: Adapt to anything">
            <a:extLst>
              <a:ext uri="{FF2B5EF4-FFF2-40B4-BE49-F238E27FC236}">
                <a16:creationId xmlns:a16="http://schemas.microsoft.com/office/drawing/2014/main" id="{994EB93C-6F19-49E9-A6E6-6858355E513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bwMode="ltGray">
          <a:xfrm>
            <a:off x="5854695" y="152401"/>
            <a:ext cx="6347416" cy="6347406"/>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spTree>
    <p:extLst>
      <p:ext uri="{BB962C8B-B14F-4D97-AF65-F5344CB8AC3E}">
        <p14:creationId xmlns:p14="http://schemas.microsoft.com/office/powerpoint/2010/main" val="95998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 titl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7" name="Dark:">
            <a:extLst>
              <a:ext uri="{FF2B5EF4-FFF2-40B4-BE49-F238E27FC236}">
                <a16:creationId xmlns:a16="http://schemas.microsoft.com/office/drawing/2014/main" id="{7D8593D0-D7C9-4321-A0F9-23E7597E2F4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bwMode="ltGray">
          <a:xfrm>
            <a:off x="5453615" y="50801"/>
            <a:ext cx="6597966" cy="6597956"/>
          </a:xfrm>
          <a:prstGeom prst="rect">
            <a:avLst/>
          </a:prstGeom>
        </p:spPr>
      </p:pic>
    </p:spTree>
    <p:extLst>
      <p:ext uri="{BB962C8B-B14F-4D97-AF65-F5344CB8AC3E}">
        <p14:creationId xmlns:p14="http://schemas.microsoft.com/office/powerpoint/2010/main" val="39816813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1D9633D-0250-45DF-8C52-8A5F894D7FA7}"/>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6" name="Picture 5" descr="Logo&#10;&#10;Description automatically generated with medium confidence">
            <a:extLst>
              <a:ext uri="{FF2B5EF4-FFF2-40B4-BE49-F238E27FC236}">
                <a16:creationId xmlns:a16="http://schemas.microsoft.com/office/drawing/2014/main" id="{D9214802-33BD-472E-84C0-CBCD65AD4E6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1456082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tan">
    <p:bg>
      <p:bgPr>
        <a:solidFill>
          <a:srgbClr val="EAE4D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Logo&#10;&#10;Description automatically generated with medium confidence">
            <a:extLst>
              <a:ext uri="{FF2B5EF4-FFF2-40B4-BE49-F238E27FC236}">
                <a16:creationId xmlns:a16="http://schemas.microsoft.com/office/drawing/2014/main" id="{F4838EB7-9B13-4ACB-97C0-51BAB78757B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38308002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1">
    <p:bg>
      <p:bgPr>
        <a:solidFill>
          <a:srgbClr val="EAE4D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14E108-2258-4959-A182-798030A0C286}"/>
              </a:ext>
            </a:extLst>
          </p:cNvPr>
          <p:cNvSpPr/>
          <p:nvPr userDrawn="1"/>
        </p:nvSpPr>
        <p:spPr bwMode="auto">
          <a:xfrm>
            <a:off x="0" y="0"/>
            <a:ext cx="3556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3152001"/>
            <a:ext cx="2053337" cy="553998"/>
          </a:xfrm>
        </p:spPr>
        <p:txBody>
          <a:bodyPr/>
          <a:lstStyle>
            <a:lvl1pPr>
              <a:defRPr>
                <a:solidFill>
                  <a:schemeClr val="bg1"/>
                </a:solidFill>
              </a:defRPr>
            </a:lvl1pPr>
          </a:lstStyle>
          <a:p>
            <a:r>
              <a:rPr lang="en-US"/>
              <a:t>Agenda</a:t>
            </a:r>
          </a:p>
        </p:txBody>
      </p:sp>
      <p:sp>
        <p:nvSpPr>
          <p:cNvPr id="4" name="Text Placeholder 3"/>
          <p:cNvSpPr>
            <a:spLocks noGrp="1"/>
          </p:cNvSpPr>
          <p:nvPr>
            <p:ph type="body" sz="quarter" idx="10"/>
          </p:nvPr>
        </p:nvSpPr>
        <p:spPr>
          <a:xfrm>
            <a:off x="4165600" y="2604159"/>
            <a:ext cx="5212080" cy="1649682"/>
          </a:xfrm>
        </p:spPr>
        <p:txBody>
          <a:bodyPr wrap="square" anchor="ctr" anchorCtr="0">
            <a:spAutoFit/>
          </a:bodyPr>
          <a:lstStyle>
            <a:lvl1pPr marL="457200" indent="-457200">
              <a:spcBef>
                <a:spcPts val="1224"/>
              </a:spcBef>
              <a:buClr>
                <a:schemeClr val="tx1"/>
              </a:buClr>
              <a:buFont typeface="Arial" panose="020B0604020202020204" pitchFamily="34" charset="0"/>
              <a:buChar char="•"/>
              <a:defRPr sz="2800" b="0">
                <a:latin typeface="Segoe UI" panose="020B0502040204020203" pitchFamily="34" charset="0"/>
                <a:cs typeface="Segoe UI" panose="020B0502040204020203" pitchFamily="34" charset="0"/>
              </a:defRPr>
            </a:lvl1pPr>
            <a:lvl2pPr marL="598488" indent="-342900">
              <a:buFont typeface="Arial" panose="020B0604020202020204" pitchFamily="34" charset="0"/>
              <a:buChar char="•"/>
              <a:defRPr sz="2000" b="0"/>
            </a:lvl2pPr>
            <a:lvl3pPr marL="736600" indent="-285750">
              <a:buFont typeface="Arial" panose="020B0604020202020204" pitchFamily="34" charset="0"/>
              <a:buChar char="•"/>
              <a:tabLst/>
              <a:defRPr sz="1600" b="0"/>
            </a:lvl3pPr>
            <a:lvl4pPr marL="938212" indent="-285750">
              <a:buFont typeface="Arial" panose="020B0604020202020204" pitchFamily="34" charset="0"/>
              <a:buChar char="•"/>
              <a:defRPr sz="1400" b="0"/>
            </a:lvl4pPr>
            <a:lvl5pPr marL="1139825" indent="-285750">
              <a:buFont typeface="Arial" panose="020B0604020202020204" pitchFamily="34" charset="0"/>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7820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rgbClr val="EAE4D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accent2"/>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614046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7008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07502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Bullet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59781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 Column Bullet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237262"/>
          </a:xfrm>
        </p:spPr>
        <p:txBody>
          <a:bodyPr/>
          <a:lstStyle>
            <a:lvl1pPr marL="0" indent="0">
              <a:spcBef>
                <a:spcPts val="1200"/>
              </a:spcBef>
              <a:buNone/>
              <a:defRPr sz="1800">
                <a:gradFill flip="none" rotWithShape="1">
                  <a:gsLst>
                    <a:gs pos="0">
                      <a:srgbClr val="50E6FF"/>
                    </a:gs>
                    <a:gs pos="100000">
                      <a:srgbClr val="D59DFF"/>
                    </a:gs>
                  </a:gsLst>
                  <a:lin ang="10800000" scaled="1"/>
                  <a:tileRect/>
                </a:gradFill>
                <a:latin typeface="+mj-lt"/>
              </a:defRPr>
            </a:lvl1pPr>
            <a:lvl2pPr marL="228600" indent="0">
              <a:buNone/>
              <a:defRPr sz="1600"/>
            </a:lvl2pPr>
            <a:lvl3pPr marL="457200" indent="0">
              <a:buNone/>
              <a:defRPr sz="1200"/>
            </a:lvl3pPr>
            <a:lvl4pPr marL="661988" indent="0">
              <a:buNone/>
              <a:defRPr sz="1100"/>
            </a:lvl4pPr>
            <a:lvl5pPr marL="855663"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865188" y="5594817"/>
            <a:ext cx="10744200" cy="969496"/>
          </a:xfrm>
          <a:solidFill>
            <a:schemeClr val="bg2"/>
          </a:solidFill>
        </p:spPr>
        <p:txBody>
          <a:bodyPr lIns="457200" tIns="182880" rIns="2514600" bIns="182880" anchor="b"/>
          <a:lstStyle>
            <a:lvl1pPr marL="0" indent="0">
              <a:buNone/>
              <a:defRPr sz="1800"/>
            </a:lvl1pPr>
            <a:lvl2pPr marL="0" indent="0" algn="r">
              <a:spcBef>
                <a:spcPts val="600"/>
              </a:spcBef>
              <a:buNone/>
              <a:defRPr sz="1600"/>
            </a:lvl2pPr>
            <a:lvl3pPr marL="457200" indent="0">
              <a:buNone/>
              <a:defRPr sz="1200"/>
            </a:lvl3pPr>
            <a:lvl4pPr marL="661988" indent="0">
              <a:buNone/>
              <a:defRPr sz="1100"/>
            </a:lvl4pPr>
            <a:lvl5pPr marL="855663" indent="0">
              <a:buNone/>
              <a:defRPr sz="1100"/>
            </a:lvl5p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27069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2 lines">
    <p:bg>
      <p:bgPr>
        <a:solidFill>
          <a:schemeClr val="bg1"/>
        </a:solidFill>
        <a:effectLst/>
      </p:bgPr>
    </p:bg>
    <p:spTree>
      <p:nvGrpSpPr>
        <p:cNvPr id="1" name=""/>
        <p:cNvGrpSpPr/>
        <p:nvPr/>
      </p:nvGrpSpPr>
      <p:grpSpPr>
        <a:xfrm>
          <a:off x="0" y="0"/>
          <a:ext cx="0" cy="0"/>
          <a:chOff x="0" y="0"/>
          <a:chExt cx="0" cy="0"/>
        </a:xfrm>
      </p:grpSpPr>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370B452-A70F-1B5D-CF99-0E6924DA35C7}"/>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6" name="Rectangle 5">
            <a:extLst>
              <a:ext uri="{FF2B5EF4-FFF2-40B4-BE49-F238E27FC236}">
                <a16:creationId xmlns:a16="http://schemas.microsoft.com/office/drawing/2014/main" id="{3AEB682A-610F-7702-6F05-94832E8D3F88}"/>
              </a:ext>
            </a:extLst>
          </p:cNvPr>
          <p:cNvSpPr/>
          <p:nvPr userDrawn="1"/>
        </p:nvSpPr>
        <p:spPr>
          <a:xfrm>
            <a:off x="-17086" y="0"/>
            <a:ext cx="3687894" cy="6867817"/>
          </a:xfrm>
          <a:prstGeom prst="rect">
            <a:avLst/>
          </a:prstGeom>
          <a:solidFill>
            <a:schemeClr val="bg1"/>
          </a:solidFill>
          <a:ln>
            <a:noFill/>
          </a:ln>
          <a:effectLst>
            <a:outerShdw blurRad="213245" dist="38100" algn="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Process 22">
            <a:extLst>
              <a:ext uri="{FF2B5EF4-FFF2-40B4-BE49-F238E27FC236}">
                <a16:creationId xmlns:a16="http://schemas.microsoft.com/office/drawing/2014/main" id="{C0A76085-2183-8E00-1446-DCA94C37173C}"/>
              </a:ext>
            </a:extLst>
          </p:cNvPr>
          <p:cNvSpPr/>
          <p:nvPr userDrawn="1"/>
        </p:nvSpPr>
        <p:spPr>
          <a:xfrm rot="5400000">
            <a:off x="-3386687" y="3364872"/>
            <a:ext cx="6858001" cy="125105"/>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FFB3BD1-C2D5-1790-39BC-32300A9EFAEF}"/>
              </a:ext>
            </a:extLst>
          </p:cNvPr>
          <p:cNvSpPr>
            <a:spLocks noGrp="1"/>
          </p:cNvSpPr>
          <p:nvPr>
            <p:ph type="body" sz="quarter" idx="10" hasCustomPrompt="1"/>
          </p:nvPr>
        </p:nvSpPr>
        <p:spPr>
          <a:xfrm>
            <a:off x="521208" y="438912"/>
            <a:ext cx="3149600" cy="646331"/>
          </a:xfrm>
        </p:spPr>
        <p:txBody>
          <a:bodyPr>
            <a:spAutoFit/>
          </a:bodyPr>
          <a:lstStyle>
            <a:lvl1pPr marL="0" indent="0">
              <a:lnSpc>
                <a:spcPct val="100000"/>
              </a:lnSpc>
              <a:spcBef>
                <a:spcPts val="0"/>
              </a:spcBef>
              <a:buNone/>
              <a:defRPr sz="3600" b="1">
                <a:solidFill>
                  <a:srgbClr val="2F2F2F"/>
                </a:solidFill>
                <a:latin typeface="+mj-lt"/>
              </a:defRPr>
            </a:lvl1pPr>
          </a:lstStyle>
          <a:p>
            <a:pPr lvl="0"/>
            <a:r>
              <a:rPr lang="en-US"/>
              <a:t>Title</a:t>
            </a:r>
          </a:p>
        </p:txBody>
      </p:sp>
      <p:sp>
        <p:nvSpPr>
          <p:cNvPr id="16" name="Text Placeholder 15">
            <a:extLst>
              <a:ext uri="{FF2B5EF4-FFF2-40B4-BE49-F238E27FC236}">
                <a16:creationId xmlns:a16="http://schemas.microsoft.com/office/drawing/2014/main" id="{A228687C-41B3-1F8A-ABEA-28393FD25F25}"/>
              </a:ext>
            </a:extLst>
          </p:cNvPr>
          <p:cNvSpPr>
            <a:spLocks noGrp="1"/>
          </p:cNvSpPr>
          <p:nvPr>
            <p:ph type="body" sz="quarter" idx="11" hasCustomPrompt="1"/>
          </p:nvPr>
        </p:nvSpPr>
        <p:spPr>
          <a:xfrm>
            <a:off x="521208" y="2103120"/>
            <a:ext cx="3170237" cy="307777"/>
          </a:xfrm>
        </p:spPr>
        <p:txBody>
          <a:bodyPr>
            <a:spAutoFit/>
          </a:bodyPr>
          <a:lstStyle>
            <a:lvl1pPr marL="0" indent="0">
              <a:lnSpc>
                <a:spcPct val="100000"/>
              </a:lnSpc>
              <a:spcBef>
                <a:spcPts val="0"/>
              </a:spcBef>
              <a:buNone/>
              <a:defRPr sz="1400" b="0">
                <a:solidFill>
                  <a:srgbClr val="2F2F2F"/>
                </a:solidFill>
                <a:latin typeface="+mn-lt"/>
              </a:defRPr>
            </a:lvl1pPr>
            <a:lvl2pPr marL="457200" indent="0">
              <a:buNone/>
              <a:defRPr sz="1400" b="1">
                <a:latin typeface="+mn-lt"/>
              </a:defRPr>
            </a:lvl2pPr>
            <a:lvl3pPr marL="914400" indent="0">
              <a:buNone/>
              <a:defRPr sz="1400" b="1">
                <a:latin typeface="+mn-lt"/>
              </a:defRPr>
            </a:lvl3pPr>
            <a:lvl4pPr marL="1371600" indent="0">
              <a:buNone/>
              <a:defRPr sz="1400" b="1">
                <a:latin typeface="+mn-lt"/>
              </a:defRPr>
            </a:lvl4pPr>
            <a:lvl5pPr marL="1828800" indent="0">
              <a:buNone/>
              <a:defRPr sz="1400" b="1">
                <a:latin typeface="+mn-lt"/>
              </a:defRPr>
            </a:lvl5pPr>
          </a:lstStyle>
          <a:p>
            <a:pPr lvl="0"/>
            <a:r>
              <a:rPr lang="en-US"/>
              <a:t>Body text</a:t>
            </a:r>
          </a:p>
        </p:txBody>
      </p:sp>
      <p:pic>
        <p:nvPicPr>
          <p:cNvPr id="3" name="Picture 2" descr="Logo&#10;&#10;Description automatically generated with medium confidence">
            <a:extLst>
              <a:ext uri="{FF2B5EF4-FFF2-40B4-BE49-F238E27FC236}">
                <a16:creationId xmlns:a16="http://schemas.microsoft.com/office/drawing/2014/main" id="{E145D769-AC98-4725-C7FB-0FE191E584C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23415" r="50942"/>
          <a:stretch/>
        </p:blipFill>
        <p:spPr>
          <a:xfrm>
            <a:off x="616879" y="257176"/>
            <a:ext cx="708595" cy="184080"/>
          </a:xfrm>
          <a:prstGeom prst="rect">
            <a:avLst/>
          </a:prstGeom>
        </p:spPr>
      </p:pic>
      <p:sp>
        <p:nvSpPr>
          <p:cNvPr id="7" name="Flowchart: Process 6">
            <a:extLst>
              <a:ext uri="{FF2B5EF4-FFF2-40B4-BE49-F238E27FC236}">
                <a16:creationId xmlns:a16="http://schemas.microsoft.com/office/drawing/2014/main" id="{597F7937-825E-C874-14DC-59E46AECFCA0}"/>
              </a:ext>
            </a:extLst>
          </p:cNvPr>
          <p:cNvSpPr/>
          <p:nvPr userDrawn="1"/>
        </p:nvSpPr>
        <p:spPr>
          <a:xfrm>
            <a:off x="3670808" y="4088595"/>
            <a:ext cx="8521192" cy="2779222"/>
          </a:xfrm>
          <a:prstGeom prst="flowChartProcess">
            <a:avLst/>
          </a:prstGeom>
          <a:solidFill>
            <a:schemeClr val="bg1"/>
          </a:solidFill>
          <a:ln>
            <a:noFill/>
          </a:ln>
          <a:effectLst>
            <a:innerShdw blurRad="63500" dist="38100" dir="16200000">
              <a:prstClr val="black">
                <a:alpha val="1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204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alf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2019300"/>
            <a:ext cx="5212080" cy="1341906"/>
          </a:xfrm>
        </p:spPr>
        <p:txBody>
          <a:bodyPr wrap="square">
            <a:spAutoFit/>
          </a:bodyPr>
          <a:lstStyle>
            <a:lvl1pPr marL="0" indent="0">
              <a:spcBef>
                <a:spcPts val="2400"/>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800" b="0">
                <a:latin typeface="+mn-lt"/>
              </a:defRPr>
            </a:lvl2pPr>
            <a:lvl3pPr marL="450850" indent="0">
              <a:buFont typeface="Wingdings" panose="05000000000000000000" pitchFamily="2" charset="2"/>
              <a:buNone/>
              <a:tabLst/>
              <a:defRPr sz="1400" b="0">
                <a:latin typeface="+mn-lt"/>
              </a:defRPr>
            </a:lvl3pPr>
            <a:lvl4pPr marL="652462" indent="0">
              <a:buFont typeface="Wingdings" panose="05000000000000000000" pitchFamily="2" charset="2"/>
              <a:buNone/>
              <a:defRPr sz="1200" b="0">
                <a:latin typeface="+mn-lt"/>
              </a:defRPr>
            </a:lvl4pPr>
            <a:lvl5pPr marL="854075" indent="0">
              <a:buFont typeface="Wingdings" panose="05000000000000000000" pitchFamily="2" charset="2"/>
              <a:buNone/>
              <a:tabLst/>
              <a:defRPr sz="12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4861CE2D-8C0B-5841-637D-61C9F1F599F8}"/>
              </a:ext>
            </a:extLst>
          </p:cNvPr>
          <p:cNvSpPr>
            <a:spLocks noGrp="1"/>
          </p:cNvSpPr>
          <p:nvPr>
            <p:ph type="body" sz="quarter" idx="11" hasCustomPrompt="1"/>
          </p:nvPr>
        </p:nvSpPr>
        <p:spPr>
          <a:xfrm>
            <a:off x="584200" y="1011198"/>
            <a:ext cx="11018520" cy="369332"/>
          </a:xfrm>
        </p:spPr>
        <p:txBody>
          <a:bodyPr/>
          <a:lstStyle>
            <a:lvl1pPr marL="0" indent="0">
              <a:buNone/>
              <a:defRPr sz="2400" spc="-20" baseline="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Click to edit subtitle</a:t>
            </a:r>
          </a:p>
        </p:txBody>
      </p:sp>
      <p:sp>
        <p:nvSpPr>
          <p:cNvPr id="7" name="Title 6">
            <a:extLst>
              <a:ext uri="{FF2B5EF4-FFF2-40B4-BE49-F238E27FC236}">
                <a16:creationId xmlns:a16="http://schemas.microsoft.com/office/drawing/2014/main" id="{35B44433-5D0E-D3A5-5A77-87C0D0FAF6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51046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9013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4857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6480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24708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616656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5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E65613-14F1-09CD-5134-A79239DDC25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17031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87E53-38B6-22C0-9A2D-EF80FB3E29FB}"/>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4BFA7BB-4E2B-4AA5-6EB1-D357B193A4F3}"/>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B8E65613-14F1-09CD-5134-A79239DDC25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21519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91794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10765100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4226054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817290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se study">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337118"/>
            <a:ext cx="5335588" cy="3931920"/>
          </a:xfrm>
        </p:spPr>
        <p:txBody>
          <a:bodyPr/>
          <a:lstStyle>
            <a:lvl1pPr marL="0" indent="0">
              <a:spcBef>
                <a:spcPts val="1200"/>
              </a:spcBef>
              <a:buNone/>
              <a:defRPr sz="1800">
                <a:gradFill flip="none" rotWithShape="1">
                  <a:gsLst>
                    <a:gs pos="0">
                      <a:srgbClr val="D59DFF"/>
                    </a:gs>
                    <a:gs pos="99000">
                      <a:srgbClr val="50E6FF"/>
                    </a:gs>
                  </a:gsLst>
                  <a:lin ang="0" scaled="1"/>
                  <a:tileRect/>
                </a:gradFill>
                <a:latin typeface="+mj-lt"/>
              </a:defRPr>
            </a:lvl1pPr>
            <a:lvl2pPr marL="0" indent="0">
              <a:spcBef>
                <a:spcPts val="300"/>
              </a:spcBef>
              <a:buNone/>
              <a:defRPr sz="16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Sublevel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502400" y="0"/>
            <a:ext cx="56896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A2B78294-C45D-CF09-312C-DF3CDFBAB775}"/>
              </a:ext>
            </a:extLst>
          </p:cNvPr>
          <p:cNvSpPr>
            <a:spLocks noGrp="1"/>
          </p:cNvSpPr>
          <p:nvPr>
            <p:ph type="title"/>
          </p:nvPr>
        </p:nvSpPr>
        <p:spPr>
          <a:xfrm>
            <a:off x="588263" y="457200"/>
            <a:ext cx="5335588" cy="409343"/>
          </a:xfrm>
        </p:spPr>
        <p:txBody>
          <a:bodyPr/>
          <a:lstStyle>
            <a:lvl1pPr>
              <a:lnSpc>
                <a:spcPct val="95000"/>
              </a:lnSpc>
              <a:defRPr sz="2800" spc="-30" baseline="0"/>
            </a:lvl1pPr>
          </a:lstStyle>
          <a:p>
            <a:r>
              <a:rPr lang="en-US"/>
              <a:t>Click to edit Master title style</a:t>
            </a:r>
          </a:p>
        </p:txBody>
      </p:sp>
      <p:sp>
        <p:nvSpPr>
          <p:cNvPr id="7" name="Text Placeholder 6">
            <a:extLst>
              <a:ext uri="{FF2B5EF4-FFF2-40B4-BE49-F238E27FC236}">
                <a16:creationId xmlns:a16="http://schemas.microsoft.com/office/drawing/2014/main" id="{C3CFB25F-180B-2A2D-2FAE-6C795F301831}"/>
              </a:ext>
            </a:extLst>
          </p:cNvPr>
          <p:cNvSpPr>
            <a:spLocks noGrp="1"/>
          </p:cNvSpPr>
          <p:nvPr>
            <p:ph type="body" sz="quarter" idx="12"/>
          </p:nvPr>
        </p:nvSpPr>
        <p:spPr>
          <a:xfrm>
            <a:off x="6787262" y="5724273"/>
            <a:ext cx="4822126" cy="544765"/>
          </a:xfrm>
        </p:spPr>
        <p:txBody>
          <a:bodyPr anchor="b"/>
          <a:lstStyle>
            <a:lvl1pPr marL="0" indent="0">
              <a:spcBef>
                <a:spcPts val="0"/>
              </a:spcBef>
              <a:spcAft>
                <a:spcPts val="600"/>
              </a:spcAft>
              <a:buNone/>
              <a:defRPr sz="1600"/>
            </a:lvl1pPr>
            <a:lvl2pPr marL="228600" indent="0" algn="r">
              <a:buNone/>
              <a:defRPr sz="1200">
                <a:latin typeface="+mj-lt"/>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704351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 Square Photo ">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1435100"/>
            <a:ext cx="6261482" cy="4833938"/>
          </a:xfrm>
        </p:spPr>
        <p:txBody>
          <a:bodyPr/>
          <a:lstStyle>
            <a:lvl1pPr marL="0" indent="0">
              <a:spcBef>
                <a:spcPts val="1200"/>
              </a:spcBef>
              <a:buNone/>
              <a:defRPr sz="1800">
                <a:gradFill flip="none" rotWithShape="1">
                  <a:gsLst>
                    <a:gs pos="0">
                      <a:srgbClr val="D59DFF"/>
                    </a:gs>
                    <a:gs pos="99000">
                      <a:srgbClr val="50E6FF"/>
                    </a:gs>
                  </a:gsLst>
                  <a:lin ang="0" scaled="1"/>
                  <a:tileRect/>
                </a:gradFill>
                <a:latin typeface="+mj-lt"/>
              </a:defRPr>
            </a:lvl1pPr>
            <a:lvl2pPr marL="0" indent="0">
              <a:spcBef>
                <a:spcPts val="300"/>
              </a:spcBef>
              <a:buNone/>
              <a:defRPr sz="16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Sublevel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7437120" y="0"/>
            <a:ext cx="475488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A2B78294-C45D-CF09-312C-DF3CDFBAB775}"/>
              </a:ext>
            </a:extLst>
          </p:cNvPr>
          <p:cNvSpPr>
            <a:spLocks noGrp="1"/>
          </p:cNvSpPr>
          <p:nvPr>
            <p:ph type="title"/>
          </p:nvPr>
        </p:nvSpPr>
        <p:spPr>
          <a:xfrm>
            <a:off x="588263" y="457200"/>
            <a:ext cx="6261482" cy="443198"/>
          </a:xfrm>
        </p:spPr>
        <p:txBody>
          <a:bodyPr/>
          <a:lstStyle>
            <a:lvl1pPr>
              <a:lnSpc>
                <a:spcPct val="90000"/>
              </a:lnSpc>
              <a:defRPr sz="3200"/>
            </a:lvl1pPr>
          </a:lstStyle>
          <a:p>
            <a:r>
              <a:rPr lang="en-US"/>
              <a:t>Click to edit Master title style</a:t>
            </a:r>
          </a:p>
        </p:txBody>
      </p:sp>
    </p:spTree>
    <p:extLst>
      <p:ext uri="{BB962C8B-B14F-4D97-AF65-F5344CB8AC3E}">
        <p14:creationId xmlns:p14="http://schemas.microsoft.com/office/powerpoint/2010/main" val="1145334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045269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308220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2749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426040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43275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027409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5"/>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30440850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839660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7177695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951585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22852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350818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29963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38336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75095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34869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76564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1292940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912605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16762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2858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31926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7644066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1456192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887205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3875886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292648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740480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image" Target="../media/image4.svg"/><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image" Target="../media/image3.pn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8" Type="http://schemas.openxmlformats.org/officeDocument/2006/relationships/slideLayout" Target="../slideLayouts/slideLayout14.xml"/><Relationship Id="rId3"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67.xml"/><Relationship Id="rId21" Type="http://schemas.openxmlformats.org/officeDocument/2006/relationships/slideLayout" Target="../slideLayouts/slideLayout62.xml"/><Relationship Id="rId42" Type="http://schemas.openxmlformats.org/officeDocument/2006/relationships/slideLayout" Target="../slideLayouts/slideLayout83.xml"/><Relationship Id="rId47" Type="http://schemas.openxmlformats.org/officeDocument/2006/relationships/slideLayout" Target="../slideLayouts/slideLayout88.xml"/><Relationship Id="rId63" Type="http://schemas.openxmlformats.org/officeDocument/2006/relationships/slideLayout" Target="../slideLayouts/slideLayout104.xml"/><Relationship Id="rId68" Type="http://schemas.openxmlformats.org/officeDocument/2006/relationships/slideLayout" Target="../slideLayouts/slideLayout109.xml"/><Relationship Id="rId84" Type="http://schemas.openxmlformats.org/officeDocument/2006/relationships/slideLayout" Target="../slideLayouts/slideLayout125.xml"/><Relationship Id="rId16" Type="http://schemas.openxmlformats.org/officeDocument/2006/relationships/slideLayout" Target="../slideLayouts/slideLayout57.xml"/><Relationship Id="rId11" Type="http://schemas.openxmlformats.org/officeDocument/2006/relationships/slideLayout" Target="../slideLayouts/slideLayout52.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53" Type="http://schemas.openxmlformats.org/officeDocument/2006/relationships/slideLayout" Target="../slideLayouts/slideLayout94.xml"/><Relationship Id="rId58" Type="http://schemas.openxmlformats.org/officeDocument/2006/relationships/slideLayout" Target="../slideLayouts/slideLayout99.xml"/><Relationship Id="rId74" Type="http://schemas.openxmlformats.org/officeDocument/2006/relationships/slideLayout" Target="../slideLayouts/slideLayout115.xml"/><Relationship Id="rId79" Type="http://schemas.openxmlformats.org/officeDocument/2006/relationships/slideLayout" Target="../slideLayouts/slideLayout120.xml"/><Relationship Id="rId5" Type="http://schemas.openxmlformats.org/officeDocument/2006/relationships/slideLayout" Target="../slideLayouts/slideLayout46.xml"/><Relationship Id="rId19" Type="http://schemas.openxmlformats.org/officeDocument/2006/relationships/slideLayout" Target="../slideLayouts/slideLayout6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48" Type="http://schemas.openxmlformats.org/officeDocument/2006/relationships/slideLayout" Target="../slideLayouts/slideLayout89.xml"/><Relationship Id="rId56" Type="http://schemas.openxmlformats.org/officeDocument/2006/relationships/slideLayout" Target="../slideLayouts/slideLayout97.xml"/><Relationship Id="rId64" Type="http://schemas.openxmlformats.org/officeDocument/2006/relationships/slideLayout" Target="../slideLayouts/slideLayout105.xml"/><Relationship Id="rId69" Type="http://schemas.openxmlformats.org/officeDocument/2006/relationships/slideLayout" Target="../slideLayouts/slideLayout110.xml"/><Relationship Id="rId77" Type="http://schemas.openxmlformats.org/officeDocument/2006/relationships/slideLayout" Target="../slideLayouts/slideLayout118.xml"/><Relationship Id="rId8" Type="http://schemas.openxmlformats.org/officeDocument/2006/relationships/slideLayout" Target="../slideLayouts/slideLayout49.xml"/><Relationship Id="rId51" Type="http://schemas.openxmlformats.org/officeDocument/2006/relationships/slideLayout" Target="../slideLayouts/slideLayout92.xml"/><Relationship Id="rId72" Type="http://schemas.openxmlformats.org/officeDocument/2006/relationships/slideLayout" Target="../slideLayouts/slideLayout113.xml"/><Relationship Id="rId80" Type="http://schemas.openxmlformats.org/officeDocument/2006/relationships/slideLayout" Target="../slideLayouts/slideLayout121.xml"/><Relationship Id="rId85" Type="http://schemas.openxmlformats.org/officeDocument/2006/relationships/theme" Target="../theme/theme3.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slideLayout" Target="../slideLayouts/slideLayout87.xml"/><Relationship Id="rId59" Type="http://schemas.openxmlformats.org/officeDocument/2006/relationships/slideLayout" Target="../slideLayouts/slideLayout100.xml"/><Relationship Id="rId67" Type="http://schemas.openxmlformats.org/officeDocument/2006/relationships/slideLayout" Target="../slideLayouts/slideLayout108.xml"/><Relationship Id="rId20" Type="http://schemas.openxmlformats.org/officeDocument/2006/relationships/slideLayout" Target="../slideLayouts/slideLayout61.xml"/><Relationship Id="rId41" Type="http://schemas.openxmlformats.org/officeDocument/2006/relationships/slideLayout" Target="../slideLayouts/slideLayout82.xml"/><Relationship Id="rId54" Type="http://schemas.openxmlformats.org/officeDocument/2006/relationships/slideLayout" Target="../slideLayouts/slideLayout95.xml"/><Relationship Id="rId62" Type="http://schemas.openxmlformats.org/officeDocument/2006/relationships/slideLayout" Target="../slideLayouts/slideLayout103.xml"/><Relationship Id="rId70" Type="http://schemas.openxmlformats.org/officeDocument/2006/relationships/slideLayout" Target="../slideLayouts/slideLayout111.xml"/><Relationship Id="rId75" Type="http://schemas.openxmlformats.org/officeDocument/2006/relationships/slideLayout" Target="../slideLayouts/slideLayout116.xml"/><Relationship Id="rId83" Type="http://schemas.openxmlformats.org/officeDocument/2006/relationships/slideLayout" Target="../slideLayouts/slideLayout12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49" Type="http://schemas.openxmlformats.org/officeDocument/2006/relationships/slideLayout" Target="../slideLayouts/slideLayout90.xml"/><Relationship Id="rId57" Type="http://schemas.openxmlformats.org/officeDocument/2006/relationships/slideLayout" Target="../slideLayouts/slideLayout98.xml"/><Relationship Id="rId10" Type="http://schemas.openxmlformats.org/officeDocument/2006/relationships/slideLayout" Target="../slideLayouts/slideLayout51.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52" Type="http://schemas.openxmlformats.org/officeDocument/2006/relationships/slideLayout" Target="../slideLayouts/slideLayout93.xml"/><Relationship Id="rId60" Type="http://schemas.openxmlformats.org/officeDocument/2006/relationships/slideLayout" Target="../slideLayouts/slideLayout101.xml"/><Relationship Id="rId65" Type="http://schemas.openxmlformats.org/officeDocument/2006/relationships/slideLayout" Target="../slideLayouts/slideLayout106.xml"/><Relationship Id="rId73" Type="http://schemas.openxmlformats.org/officeDocument/2006/relationships/slideLayout" Target="../slideLayouts/slideLayout114.xml"/><Relationship Id="rId78" Type="http://schemas.openxmlformats.org/officeDocument/2006/relationships/slideLayout" Target="../slideLayouts/slideLayout119.xml"/><Relationship Id="rId81" Type="http://schemas.openxmlformats.org/officeDocument/2006/relationships/slideLayout" Target="../slideLayouts/slideLayout12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9" Type="http://schemas.openxmlformats.org/officeDocument/2006/relationships/slideLayout" Target="../slideLayouts/slideLayout80.xml"/><Relationship Id="rId34" Type="http://schemas.openxmlformats.org/officeDocument/2006/relationships/slideLayout" Target="../slideLayouts/slideLayout75.xml"/><Relationship Id="rId50" Type="http://schemas.openxmlformats.org/officeDocument/2006/relationships/slideLayout" Target="../slideLayouts/slideLayout91.xml"/><Relationship Id="rId55" Type="http://schemas.openxmlformats.org/officeDocument/2006/relationships/slideLayout" Target="../slideLayouts/slideLayout96.xml"/><Relationship Id="rId76" Type="http://schemas.openxmlformats.org/officeDocument/2006/relationships/slideLayout" Target="../slideLayouts/slideLayout117.xml"/><Relationship Id="rId7" Type="http://schemas.openxmlformats.org/officeDocument/2006/relationships/slideLayout" Target="../slideLayouts/slideLayout48.xml"/><Relationship Id="rId71" Type="http://schemas.openxmlformats.org/officeDocument/2006/relationships/slideLayout" Target="../slideLayouts/slideLayout112.xml"/><Relationship Id="rId2" Type="http://schemas.openxmlformats.org/officeDocument/2006/relationships/slideLayout" Target="../slideLayouts/slideLayout43.xml"/><Relationship Id="rId29" Type="http://schemas.openxmlformats.org/officeDocument/2006/relationships/slideLayout" Target="../slideLayouts/slideLayout70.xml"/><Relationship Id="rId24" Type="http://schemas.openxmlformats.org/officeDocument/2006/relationships/slideLayout" Target="../slideLayouts/slideLayout65.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66" Type="http://schemas.openxmlformats.org/officeDocument/2006/relationships/slideLayout" Target="../slideLayouts/slideLayout107.xml"/><Relationship Id="rId61" Type="http://schemas.openxmlformats.org/officeDocument/2006/relationships/slideLayout" Target="../slideLayouts/slideLayout102.xml"/><Relationship Id="rId82" Type="http://schemas.openxmlformats.org/officeDocument/2006/relationships/slideLayout" Target="../slideLayouts/slideLayout1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50" Type="http://schemas.openxmlformats.org/officeDocument/2006/relationships/slideLayout" Target="../slideLayouts/slideLayout175.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9" Type="http://schemas.openxmlformats.org/officeDocument/2006/relationships/slideLayout" Target="../slideLayouts/slideLayout154.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slideLayout" Target="../slideLayouts/slideLayout174.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52" Type="http://schemas.openxmlformats.org/officeDocument/2006/relationships/image" Target="../media/image70.emf"/><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8" Type="http://schemas.openxmlformats.org/officeDocument/2006/relationships/slideLayout" Target="../slideLayouts/slideLayout133.xml"/><Relationship Id="rId51" Type="http://schemas.openxmlformats.org/officeDocument/2006/relationships/theme" Target="../theme/theme4.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20" Type="http://schemas.openxmlformats.org/officeDocument/2006/relationships/slideLayout" Target="../slideLayouts/slideLayout145.xml"/><Relationship Id="rId41" Type="http://schemas.openxmlformats.org/officeDocument/2006/relationships/slideLayout" Target="../slideLayouts/slideLayout166.xml"/><Relationship Id="rId1" Type="http://schemas.openxmlformats.org/officeDocument/2006/relationships/slideLayout" Target="../slideLayouts/slideLayout126.xml"/><Relationship Id="rId6" Type="http://schemas.openxmlformats.org/officeDocument/2006/relationships/slideLayout" Target="../slideLayouts/slideLayout1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5" Type="http://schemas.openxmlformats.org/officeDocument/2006/relationships/slideLayout" Target="../slideLayouts/slideLayout180.xml"/><Relationship Id="rId10" Type="http://schemas.openxmlformats.org/officeDocument/2006/relationships/image" Target="../media/image1.emf"/><Relationship Id="rId4" Type="http://schemas.openxmlformats.org/officeDocument/2006/relationships/slideLayout" Target="../slideLayouts/slideLayout17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3CEF05-F916-BCC0-52EB-501FBF71884D}"/>
              </a:ext>
            </a:extLst>
          </p:cNvPr>
          <p:cNvSpPr>
            <a:spLocks noGrp="1"/>
          </p:cNvSpPr>
          <p:nvPr>
            <p:ph type="body" idx="1"/>
          </p:nvPr>
        </p:nvSpPr>
        <p:spPr>
          <a:xfrm>
            <a:off x="509427" y="1197244"/>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86F041-FD3E-96BD-8B53-A7842DB6F023}"/>
              </a:ext>
              <a:ext uri="{C183D7F6-B498-43B3-948B-1728B52AA6E4}">
                <adec:decorative xmlns:adec="http://schemas.microsoft.com/office/drawing/2017/decorative" val="0"/>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6" name="Title 6">
            <a:extLst>
              <a:ext uri="{FF2B5EF4-FFF2-40B4-BE49-F238E27FC236}">
                <a16:creationId xmlns:a16="http://schemas.microsoft.com/office/drawing/2014/main" id="{ADED5DF9-8A4C-1477-9984-02789AAFD0F4}"/>
              </a:ext>
            </a:extLst>
          </p:cNvPr>
          <p:cNvSpPr txBox="1">
            <a:spLocks/>
          </p:cNvSpPr>
          <p:nvPr userDrawn="1"/>
        </p:nvSpPr>
        <p:spPr>
          <a:xfrm>
            <a:off x="586740" y="630831"/>
            <a:ext cx="11018520" cy="498598"/>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3600" kern="120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668560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84">
          <p15:clr>
            <a:srgbClr val="F26B43"/>
          </p15:clr>
        </p15:guide>
        <p15:guide id="3" pos="7296">
          <p15:clr>
            <a:srgbClr val="F26B43"/>
          </p15:clr>
        </p15:guide>
        <p15:guide id="4" orient="horz" pos="2160">
          <p15:clr>
            <a:srgbClr val="F26B43"/>
          </p15:clr>
        </p15:guide>
        <p15:guide id="5" orient="horz" pos="432">
          <p15:clr>
            <a:srgbClr val="F26B43"/>
          </p15:clr>
        </p15:guide>
        <p15:guide id="6" orient="horz" pos="3888">
          <p15:clr>
            <a:srgbClr val="F26B43"/>
          </p15:clr>
        </p15:guide>
        <p15:guide id="7" orient="horz" pos="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12/2/2024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7">
            <a:extLst>
              <a:ext uri="{96DAC541-7B7A-43D3-8B79-37D633B846F1}">
                <asvg:svgBlip xmlns:asvg="http://schemas.microsoft.com/office/drawing/2016/SVG/main" r:embed="rId38"/>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104015709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50" name="Group 49">
            <a:extLst>
              <a:ext uri="{FF2B5EF4-FFF2-40B4-BE49-F238E27FC236}">
                <a16:creationId xmlns:a16="http://schemas.microsoft.com/office/drawing/2014/main" id="{88412AAE-39D5-601C-371D-99AD1C89B2C0}"/>
              </a:ext>
            </a:extLst>
          </p:cNvPr>
          <p:cNvGrpSpPr/>
          <p:nvPr userDrawn="1"/>
        </p:nvGrpSpPr>
        <p:grpSpPr>
          <a:xfrm>
            <a:off x="12286611" y="0"/>
            <a:ext cx="474477" cy="1082977"/>
            <a:chOff x="12286611" y="0"/>
            <a:chExt cx="474477" cy="1082977"/>
          </a:xfrm>
        </p:grpSpPr>
        <p:sp>
          <p:nvSpPr>
            <p:cNvPr id="5" name="Oval 4">
              <a:extLst>
                <a:ext uri="{FF2B5EF4-FFF2-40B4-BE49-F238E27FC236}">
                  <a16:creationId xmlns:a16="http://schemas.microsoft.com/office/drawing/2014/main" id="{17EA23BF-AD78-0531-F1EB-A59C802A0B6C}"/>
                </a:ext>
              </a:extLst>
            </p:cNvPr>
            <p:cNvSpPr/>
            <p:nvPr userDrawn="1"/>
          </p:nvSpPr>
          <p:spPr>
            <a:xfrm>
              <a:off x="12286611" y="282615"/>
              <a:ext cx="235131" cy="235131"/>
            </a:xfrm>
            <a:prstGeom prst="ellipse">
              <a:avLst/>
            </a:prstGeom>
            <a:solidFill>
              <a:srgbClr val="15AFFE"/>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 name="Oval 5">
              <a:extLst>
                <a:ext uri="{FF2B5EF4-FFF2-40B4-BE49-F238E27FC236}">
                  <a16:creationId xmlns:a16="http://schemas.microsoft.com/office/drawing/2014/main" id="{A70063A9-6918-CA47-0813-1E0B36F64C7F}"/>
                </a:ext>
              </a:extLst>
            </p:cNvPr>
            <p:cNvSpPr/>
            <p:nvPr userDrawn="1"/>
          </p:nvSpPr>
          <p:spPr>
            <a:xfrm>
              <a:off x="12286611" y="0"/>
              <a:ext cx="235131" cy="235131"/>
            </a:xfrm>
            <a:prstGeom prst="ellipse">
              <a:avLst/>
            </a:prstGeom>
            <a:solidFill>
              <a:srgbClr val="43D2A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 name="Oval 33">
              <a:extLst>
                <a:ext uri="{FF2B5EF4-FFF2-40B4-BE49-F238E27FC236}">
                  <a16:creationId xmlns:a16="http://schemas.microsoft.com/office/drawing/2014/main" id="{AC1BB378-CB0D-259A-5C38-E79C920B2AE9}"/>
                </a:ext>
              </a:extLst>
            </p:cNvPr>
            <p:cNvSpPr/>
            <p:nvPr userDrawn="1"/>
          </p:nvSpPr>
          <p:spPr>
            <a:xfrm>
              <a:off x="12286611" y="565230"/>
              <a:ext cx="235131" cy="235131"/>
            </a:xfrm>
            <a:prstGeom prst="ellipse">
              <a:avLst/>
            </a:prstGeom>
            <a:solidFill>
              <a:srgbClr val="196EB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6" name="Oval 35">
              <a:extLst>
                <a:ext uri="{FF2B5EF4-FFF2-40B4-BE49-F238E27FC236}">
                  <a16:creationId xmlns:a16="http://schemas.microsoft.com/office/drawing/2014/main" id="{78EBFB22-9651-64BC-24BC-BC666434406E}"/>
                </a:ext>
              </a:extLst>
            </p:cNvPr>
            <p:cNvSpPr/>
            <p:nvPr userDrawn="1"/>
          </p:nvSpPr>
          <p:spPr>
            <a:xfrm>
              <a:off x="12286611" y="847846"/>
              <a:ext cx="235131" cy="235131"/>
            </a:xfrm>
            <a:prstGeom prst="ellipse">
              <a:avLst/>
            </a:prstGeom>
            <a:solidFill>
              <a:srgbClr val="0736C3"/>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8" name="Arrow: Right 37">
              <a:extLst>
                <a:ext uri="{FF2B5EF4-FFF2-40B4-BE49-F238E27FC236}">
                  <a16:creationId xmlns:a16="http://schemas.microsoft.com/office/drawing/2014/main" id="{4C88B5C9-E46C-D3DC-20EC-82BC5E2919A2}"/>
                </a:ext>
              </a:extLst>
            </p:cNvPr>
            <p:cNvSpPr/>
            <p:nvPr userDrawn="1"/>
          </p:nvSpPr>
          <p:spPr bwMode="auto">
            <a:xfrm rot="10800000">
              <a:off x="12593255" y="607560"/>
              <a:ext cx="167833" cy="150471"/>
            </a:xfrm>
            <a:prstGeom prst="right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49" name="Group 48">
            <a:extLst>
              <a:ext uri="{FF2B5EF4-FFF2-40B4-BE49-F238E27FC236}">
                <a16:creationId xmlns:a16="http://schemas.microsoft.com/office/drawing/2014/main" id="{383AC03A-9734-50BF-D893-00F93D42CD76}"/>
              </a:ext>
            </a:extLst>
          </p:cNvPr>
          <p:cNvGrpSpPr/>
          <p:nvPr userDrawn="1"/>
        </p:nvGrpSpPr>
        <p:grpSpPr>
          <a:xfrm>
            <a:off x="12286611" y="1387549"/>
            <a:ext cx="237744" cy="802974"/>
            <a:chOff x="12523344" y="0"/>
            <a:chExt cx="237744" cy="802974"/>
          </a:xfrm>
        </p:grpSpPr>
        <p:sp>
          <p:nvSpPr>
            <p:cNvPr id="8" name="Oval 7">
              <a:extLst>
                <a:ext uri="{FF2B5EF4-FFF2-40B4-BE49-F238E27FC236}">
                  <a16:creationId xmlns:a16="http://schemas.microsoft.com/office/drawing/2014/main" id="{1A199F0F-334C-A7A7-81D2-14AFF84A8349}"/>
                </a:ext>
              </a:extLst>
            </p:cNvPr>
            <p:cNvSpPr/>
            <p:nvPr userDrawn="1"/>
          </p:nvSpPr>
          <p:spPr>
            <a:xfrm>
              <a:off x="12523344" y="0"/>
              <a:ext cx="237744" cy="237744"/>
            </a:xfrm>
            <a:prstGeom prst="ellipse">
              <a:avLst/>
            </a:prstGeom>
            <a:solidFill>
              <a:srgbClr val="464FEB"/>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7" name="Oval 36">
              <a:extLst>
                <a:ext uri="{FF2B5EF4-FFF2-40B4-BE49-F238E27FC236}">
                  <a16:creationId xmlns:a16="http://schemas.microsoft.com/office/drawing/2014/main" id="{5F064929-C793-5D41-9943-727D514A43FC}"/>
                </a:ext>
              </a:extLst>
            </p:cNvPr>
            <p:cNvSpPr/>
            <p:nvPr userDrawn="1"/>
          </p:nvSpPr>
          <p:spPr>
            <a:xfrm>
              <a:off x="12523344" y="282615"/>
              <a:ext cx="237744" cy="237744"/>
            </a:xfrm>
            <a:prstGeom prst="ellipse">
              <a:avLst/>
            </a:prstGeom>
            <a:solidFill>
              <a:srgbClr val="47CFFA"/>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8" name="Oval 47">
              <a:extLst>
                <a:ext uri="{FF2B5EF4-FFF2-40B4-BE49-F238E27FC236}">
                  <a16:creationId xmlns:a16="http://schemas.microsoft.com/office/drawing/2014/main" id="{7AA484B4-F798-7A8C-4106-28FC098FE640}"/>
                </a:ext>
              </a:extLst>
            </p:cNvPr>
            <p:cNvSpPr/>
            <p:nvPr userDrawn="1"/>
          </p:nvSpPr>
          <p:spPr>
            <a:xfrm>
              <a:off x="12523344" y="565230"/>
              <a:ext cx="237744" cy="237744"/>
            </a:xfrm>
            <a:prstGeom prst="ellipse">
              <a:avLst/>
            </a:prstGeom>
            <a:solidFill>
              <a:srgbClr val="B47CF8"/>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63727970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 id="2147483746" r:id="rId43"/>
    <p:sldLayoutId id="2147483747" r:id="rId44"/>
    <p:sldLayoutId id="2147483748" r:id="rId45"/>
    <p:sldLayoutId id="2147483749" r:id="rId46"/>
    <p:sldLayoutId id="2147483750" r:id="rId47"/>
    <p:sldLayoutId id="2147483751" r:id="rId48"/>
    <p:sldLayoutId id="2147483752" r:id="rId49"/>
    <p:sldLayoutId id="2147483753" r:id="rId50"/>
    <p:sldLayoutId id="2147483754" r:id="rId51"/>
    <p:sldLayoutId id="2147483755" r:id="rId52"/>
    <p:sldLayoutId id="2147483756" r:id="rId53"/>
    <p:sldLayoutId id="2147483757" r:id="rId54"/>
    <p:sldLayoutId id="2147483758" r:id="rId55"/>
    <p:sldLayoutId id="2147483759" r:id="rId56"/>
    <p:sldLayoutId id="2147483760" r:id="rId57"/>
    <p:sldLayoutId id="2147483761" r:id="rId58"/>
    <p:sldLayoutId id="2147483762" r:id="rId59"/>
    <p:sldLayoutId id="2147483763" r:id="rId60"/>
    <p:sldLayoutId id="2147483764" r:id="rId61"/>
    <p:sldLayoutId id="2147483765" r:id="rId62"/>
    <p:sldLayoutId id="2147483766" r:id="rId63"/>
    <p:sldLayoutId id="2147483767" r:id="rId64"/>
    <p:sldLayoutId id="2147483768" r:id="rId65"/>
    <p:sldLayoutId id="2147483769" r:id="rId66"/>
    <p:sldLayoutId id="2147483770" r:id="rId67"/>
    <p:sldLayoutId id="2147483771" r:id="rId68"/>
    <p:sldLayoutId id="2147483772" r:id="rId69"/>
    <p:sldLayoutId id="2147483773" r:id="rId70"/>
    <p:sldLayoutId id="2147483774" r:id="rId71"/>
    <p:sldLayoutId id="2147483775" r:id="rId72"/>
    <p:sldLayoutId id="2147483776" r:id="rId73"/>
    <p:sldLayoutId id="2147483777" r:id="rId74"/>
    <p:sldLayoutId id="2147483778" r:id="rId75"/>
    <p:sldLayoutId id="2147483779" r:id="rId76"/>
    <p:sldLayoutId id="2147483780" r:id="rId77"/>
    <p:sldLayoutId id="2147483781" r:id="rId78"/>
    <p:sldLayoutId id="2147483782" r:id="rId79"/>
    <p:sldLayoutId id="2147483783" r:id="rId80"/>
    <p:sldLayoutId id="2147483784" r:id="rId81"/>
    <p:sldLayoutId id="2147483785" r:id="rId82"/>
    <p:sldLayoutId id="2147483786" r:id="rId83"/>
    <p:sldLayoutId id="2147483787" r:id="rId8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63550222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 id="2147483825" r:id="rId37"/>
    <p:sldLayoutId id="2147483826" r:id="rId38"/>
    <p:sldLayoutId id="2147483827" r:id="rId39"/>
    <p:sldLayoutId id="2147483828" r:id="rId40"/>
    <p:sldLayoutId id="2147483829" r:id="rId41"/>
    <p:sldLayoutId id="2147483830" r:id="rId42"/>
    <p:sldLayoutId id="2147483831" r:id="rId43"/>
    <p:sldLayoutId id="2147483832" r:id="rId44"/>
    <p:sldLayoutId id="2147483833" r:id="rId45"/>
    <p:sldLayoutId id="2147483834" r:id="rId46"/>
    <p:sldLayoutId id="2147483835" r:id="rId47"/>
    <p:sldLayoutId id="2147483836" r:id="rId48"/>
    <p:sldLayoutId id="2147483837" r:id="rId49"/>
    <p:sldLayoutId id="2147483838" r:id="rId50"/>
  </p:sldLayoutIdLst>
  <p:transition>
    <p:fade/>
  </p:transition>
  <p:hf hdr="0" ftr="0" dt="0"/>
  <p:txStyles>
    <p:title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3CEF05-F916-BCC0-52EB-501FBF71884D}"/>
              </a:ext>
            </a:extLst>
          </p:cNvPr>
          <p:cNvSpPr>
            <a:spLocks noGrp="1"/>
          </p:cNvSpPr>
          <p:nvPr>
            <p:ph type="body" idx="1"/>
          </p:nvPr>
        </p:nvSpPr>
        <p:spPr>
          <a:xfrm>
            <a:off x="509427" y="1197244"/>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86F041-FD3E-96BD-8B53-A7842DB6F023}"/>
              </a:ext>
              <a:ext uri="{C183D7F6-B498-43B3-948B-1728B52AA6E4}">
                <adec:decorative xmlns:adec="http://schemas.microsoft.com/office/drawing/2017/decorative" val="0"/>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6" name="Title 6">
            <a:extLst>
              <a:ext uri="{FF2B5EF4-FFF2-40B4-BE49-F238E27FC236}">
                <a16:creationId xmlns:a16="http://schemas.microsoft.com/office/drawing/2014/main" id="{ADED5DF9-8A4C-1477-9984-02789AAFD0F4}"/>
              </a:ext>
            </a:extLst>
          </p:cNvPr>
          <p:cNvSpPr txBox="1">
            <a:spLocks/>
          </p:cNvSpPr>
          <p:nvPr userDrawn="1"/>
        </p:nvSpPr>
        <p:spPr>
          <a:xfrm>
            <a:off x="586740" y="630831"/>
            <a:ext cx="11018520" cy="498598"/>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3600" kern="120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65723254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84">
          <p15:clr>
            <a:srgbClr val="F26B43"/>
          </p15:clr>
        </p15:guide>
        <p15:guide id="3" pos="7296">
          <p15:clr>
            <a:srgbClr val="F26B43"/>
          </p15:clr>
        </p15:guide>
        <p15:guide id="4" orient="horz" pos="2160">
          <p15:clr>
            <a:srgbClr val="F26B43"/>
          </p15:clr>
        </p15:guide>
        <p15:guide id="5" orient="horz" pos="432">
          <p15:clr>
            <a:srgbClr val="F26B43"/>
          </p15:clr>
        </p15:guide>
        <p15:guide id="6" orient="horz" pos="3888">
          <p15:clr>
            <a:srgbClr val="F26B43"/>
          </p15:clr>
        </p15:guide>
        <p15:guide id="7" orient="horz" pos="8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s://customers.microsoft.com/en-us/story/845584-the-heico-companies-manufacturing-dynamics-365" TargetMode="External"/><Relationship Id="rId4" Type="http://schemas.openxmlformats.org/officeDocument/2006/relationships/hyperlink" Target="https://customers.microsoft.com/en-us/story/1777785808385732889-investec-microsoft-teams-banking-and-capital-markets-en-united-kingd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ustomers.microsoft.com/en-us/story/1771760434465986810-lumen-microsoft-copilot-telecommunications-en-united-states"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40.jpeg"/><Relationship Id="rId4" Type="http://schemas.openxmlformats.org/officeDocument/2006/relationships/hyperlink" Target="https://customers.microsoft.com/en-us/story/845584-the-heico-companies-manufacturing-dynamics-36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adoption.microsoft.com/en-us/copilot-for-sales/" TargetMode="Externa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5.xml.rels><?xml version="1.0" encoding="UTF-8" standalone="yes"?>
<Relationships xmlns="http://schemas.openxmlformats.org/package/2006/relationships"><Relationship Id="rId8" Type="http://schemas.openxmlformats.org/officeDocument/2006/relationships/hyperlink" Target="https://learn.microsoft.com/en-us/microsoft-sales-copilot/open-app" TargetMode="External"/><Relationship Id="rId13" Type="http://schemas.openxmlformats.org/officeDocument/2006/relationships/hyperlink" Target="https://aka.ms/SalesCopilotTipTime" TargetMode="External"/><Relationship Id="rId18" Type="http://schemas.openxmlformats.org/officeDocument/2006/relationships/hyperlink" Target="https://learn.microsoft.com/en-us/microsoft-sales-copilot/supported-languages" TargetMode="External"/><Relationship Id="rId3" Type="http://schemas.openxmlformats.org/officeDocument/2006/relationships/hyperlink" Target="https://www.microsoft.com/en-us/ai/microsoft-sales-copilot" TargetMode="External"/><Relationship Id="rId21" Type="http://schemas.openxmlformats.org/officeDocument/2006/relationships/hyperlink" Target="https://learn.microsoft.com/en-us/microsoft-sales-copilot/suggested-replies" TargetMode="External"/><Relationship Id="rId7" Type="http://schemas.openxmlformats.org/officeDocument/2006/relationships/hyperlink" Target="https://learn.microsoft.com/en-us/microsoft-sales-copilot/deploy-viva-sales-d365" TargetMode="External"/><Relationship Id="rId12" Type="http://schemas.openxmlformats.org/officeDocument/2006/relationships/hyperlink" Target="https://adoption.microsoft.com/en-us/copilot-for-sales/" TargetMode="External"/><Relationship Id="rId17" Type="http://schemas.openxmlformats.org/officeDocument/2006/relationships/hyperlink" Target="https://learn.microsoft.com/en-us/microsoft-sales-copilot/responsible-ai-overview" TargetMode="External"/><Relationship Id="rId2" Type="http://schemas.openxmlformats.org/officeDocument/2006/relationships/notesSlide" Target="../notesSlides/notesSlide14.xml"/><Relationship Id="rId16" Type="http://schemas.openxmlformats.org/officeDocument/2006/relationships/hyperlink" Target="https://learn.microsoft.com/en-us/microsoft-sales-copilot/architecture" TargetMode="External"/><Relationship Id="rId20" Type="http://schemas.openxmlformats.org/officeDocument/2006/relationships/hyperlink" Target="https://learn.microsoft.com/en-us/microsoft-sales-copilot/customize-forms-and-fields" TargetMode="External"/><Relationship Id="rId1" Type="http://schemas.openxmlformats.org/officeDocument/2006/relationships/slideLayout" Target="../slideLayouts/slideLayout2.xml"/><Relationship Id="rId6" Type="http://schemas.openxmlformats.org/officeDocument/2006/relationships/hyperlink" Target="https://learn.microsoft.com/en-us/microsoft-sales-copilot/deploy-viva-sales-sf" TargetMode="External"/><Relationship Id="rId11" Type="http://schemas.openxmlformats.org/officeDocument/2006/relationships/hyperlink" Target="https://learn.microsoft.com/en-us/microsoft-sales-copilot/troubleshoot" TargetMode="External"/><Relationship Id="rId24" Type="http://schemas.openxmlformats.org/officeDocument/2006/relationships/image" Target="../media/image144.svg"/><Relationship Id="rId5" Type="http://schemas.openxmlformats.org/officeDocument/2006/relationships/hyperlink" Target="https://learn.microsoft.com/en-us/microsoft-sales-copilot/sales-copilot-faq" TargetMode="External"/><Relationship Id="rId15" Type="http://schemas.openxmlformats.org/officeDocument/2006/relationships/hyperlink" Target="https://learn.microsoft.com/en-us/microsoft-sales-copilot/functional-overview" TargetMode="External"/><Relationship Id="rId23" Type="http://schemas.openxmlformats.org/officeDocument/2006/relationships/image" Target="../media/image143.png"/><Relationship Id="rId10" Type="http://schemas.openxmlformats.org/officeDocument/2006/relationships/hyperlink" Target="https://learn.microsoft.com/en-us/microsoft-sales-copilot/use-sales-copilot-teams" TargetMode="External"/><Relationship Id="rId19" Type="http://schemas.openxmlformats.org/officeDocument/2006/relationships/hyperlink" Target="https://learn.microsoft.com/en-us/microsoft-sales-copilot/data-handling" TargetMode="External"/><Relationship Id="rId4" Type="http://schemas.openxmlformats.org/officeDocument/2006/relationships/hyperlink" Target="https://techcommunity.microsoft.com/t5/microsoft-copilot-for-sales-blog/bg-p/VivaSales-Blog" TargetMode="External"/><Relationship Id="rId9" Type="http://schemas.openxmlformats.org/officeDocument/2006/relationships/hyperlink" Target="https://learn.microsoft.com/en-us/microsoft-sales-copilot/use-sales-copilot-outlook" TargetMode="External"/><Relationship Id="rId14" Type="http://schemas.openxmlformats.org/officeDocument/2006/relationships/hyperlink" Target="https://learn.microsoft.com/en-us/microsoft-sales-copilot/get-support" TargetMode="External"/><Relationship Id="rId22" Type="http://schemas.openxmlformats.org/officeDocument/2006/relationships/hyperlink" Target="https://learn.microsoft.com/en-us/microsoft-sales-copilot/extend-copilot-for-sale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xml"/><Relationship Id="rId1" Type="http://schemas.openxmlformats.org/officeDocument/2006/relationships/slideLayout" Target="../slideLayouts/slideLayout179.xml"/></Relationships>
</file>

<file path=ppt/slides/_rels/slide1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xml"/><Relationship Id="rId1" Type="http://schemas.openxmlformats.org/officeDocument/2006/relationships/slideLayout" Target="../slideLayouts/slideLayout179.xml"/></Relationships>
</file>

<file path=ppt/slides/_rels/slide1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microsoft.com/solutionassessments/safeedbackform" TargetMode="External"/><Relationship Id="rId4" Type="http://schemas.openxmlformats.org/officeDocument/2006/relationships/image" Target="../media/image110.svg"/></Relationships>
</file>

<file path=ppt/slides/_rels/slide2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microsoft.com/en-us/microsoft-365/succes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svg"/><Relationship Id="rId7" Type="http://schemas.openxmlformats.org/officeDocument/2006/relationships/image" Target="../media/image151.sv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svg"/><Relationship Id="rId4" Type="http://schemas.openxmlformats.org/officeDocument/2006/relationships/image" Target="../media/image148.png"/><Relationship Id="rId9" Type="http://schemas.openxmlformats.org/officeDocument/2006/relationships/image" Target="../media/image153.svg"/></Relationships>
</file>

<file path=ppt/slides/_rels/slide2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ocs.microsoft.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hyperlink" Target="https://techcommunity.microsoft.co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59.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61.w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8.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145.png"/><Relationship Id="rId10" Type="http://schemas.openxmlformats.org/officeDocument/2006/relationships/image" Target="../media/image160.wmf"/><Relationship Id="rId4" Type="http://schemas.openxmlformats.org/officeDocument/2006/relationships/image" Target="../media/image157.emf"/><Relationship Id="rId9" Type="http://schemas.openxmlformats.org/officeDocument/2006/relationships/oleObject" Target="../embeddings/oleObject4.bin"/><Relationship Id="rId14" Type="http://schemas.openxmlformats.org/officeDocument/2006/relationships/image" Target="../media/image162.wmf"/></Relationships>
</file>

<file path=ppt/slides/_rels/slide3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support.microsoft.com/en-us/topic/introduction-to-microsoft-sales-copilot-e1b89ece-e97f-4a9d-9cdc-9018fde0a6a5" TargetMode="External"/><Relationship Id="rId7" Type="http://schemas.openxmlformats.org/officeDocument/2006/relationships/image" Target="../media/image145.png"/><Relationship Id="rId2" Type="http://schemas.openxmlformats.org/officeDocument/2006/relationships/hyperlink" Target="https://learn.microsoft.com/en-us/training/modules/boost-sales-performance/" TargetMode="External"/><Relationship Id="rId1" Type="http://schemas.openxmlformats.org/officeDocument/2006/relationships/slideLayout" Target="../slideLayouts/slideLayout2.xml"/><Relationship Id="rId6" Type="http://schemas.openxmlformats.org/officeDocument/2006/relationships/hyperlink" Target="https://go.microsoft.com/fwlink/p/?linkid=2230849" TargetMode="External"/><Relationship Id="rId5" Type="http://schemas.openxmlformats.org/officeDocument/2006/relationships/hyperlink" Target="https://go.microsoft.com/fwlink/p/?linkid=2230905" TargetMode="External"/><Relationship Id="rId4" Type="http://schemas.openxmlformats.org/officeDocument/2006/relationships/hyperlink" Target="https://aka.ms/SalesCopilotTipTime"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techcommunity.microsoft.com/t5/viva-insights-blog/microsoft-copilot-dashboard-now-generally-available/ba-p/4097742?lightbox-message-images-4097742=565480i38CEACC999BCECB3" TargetMode="External"/><Relationship Id="rId4" Type="http://schemas.openxmlformats.org/officeDocument/2006/relationships/image" Target="../media/image164.png"/></Relationships>
</file>

<file path=ppt/slides/_rels/slide3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png"/><Relationship Id="rId3" Type="http://schemas.openxmlformats.org/officeDocument/2006/relationships/image" Target="../media/image166.png"/><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16.png"/><Relationship Id="rId10" Type="http://schemas.openxmlformats.org/officeDocument/2006/relationships/image" Target="../media/image172.png"/><Relationship Id="rId4" Type="http://schemas.openxmlformats.org/officeDocument/2006/relationships/image" Target="../media/image167.svg"/><Relationship Id="rId9" Type="http://schemas.openxmlformats.org/officeDocument/2006/relationships/image" Target="../media/image17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 Id="rId9" Type="http://schemas.openxmlformats.org/officeDocument/2006/relationships/image" Target="../media/image176.png"/></Relationships>
</file>

<file path=ppt/slides/_rels/slide41.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4.png"/><Relationship Id="rId18" Type="http://schemas.openxmlformats.org/officeDocument/2006/relationships/image" Target="../media/image189.png"/><Relationship Id="rId3" Type="http://schemas.openxmlformats.org/officeDocument/2006/relationships/image" Target="../media/image178.png"/><Relationship Id="rId7" Type="http://schemas.openxmlformats.org/officeDocument/2006/relationships/image" Target="../media/image116.png"/><Relationship Id="rId12" Type="http://schemas.openxmlformats.org/officeDocument/2006/relationships/image" Target="../media/image183.png"/><Relationship Id="rId17" Type="http://schemas.openxmlformats.org/officeDocument/2006/relationships/image" Target="../media/image188.svg"/><Relationship Id="rId2" Type="http://schemas.openxmlformats.org/officeDocument/2006/relationships/image" Target="../media/image177.png"/><Relationship Id="rId16"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182.png"/><Relationship Id="rId5" Type="http://schemas.openxmlformats.org/officeDocument/2006/relationships/image" Target="../media/image179.png"/><Relationship Id="rId15" Type="http://schemas.openxmlformats.org/officeDocument/2006/relationships/image" Target="../media/image186.png"/><Relationship Id="rId10" Type="http://schemas.openxmlformats.org/officeDocument/2006/relationships/image" Target="../media/image167.svg"/><Relationship Id="rId19" Type="http://schemas.openxmlformats.org/officeDocument/2006/relationships/image" Target="../media/image190.svg"/><Relationship Id="rId4" Type="http://schemas.openxmlformats.org/officeDocument/2006/relationships/image" Target="../media/image171.png"/><Relationship Id="rId9" Type="http://schemas.openxmlformats.org/officeDocument/2006/relationships/image" Target="../media/image166.png"/><Relationship Id="rId14" Type="http://schemas.openxmlformats.org/officeDocument/2006/relationships/image" Target="../media/image185.png"/></Relationships>
</file>

<file path=ppt/slides/_rels/slide4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67.svg"/><Relationship Id="rId5" Type="http://schemas.openxmlformats.org/officeDocument/2006/relationships/image" Target="../media/image166.png"/><Relationship Id="rId4" Type="http://schemas.openxmlformats.org/officeDocument/2006/relationships/image" Target="../media/image191.svg"/></Relationships>
</file>

<file path=ppt/slides/_rels/slide43.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79.png"/><Relationship Id="rId3" Type="http://schemas.openxmlformats.org/officeDocument/2006/relationships/image" Target="../media/image187.png"/><Relationship Id="rId7" Type="http://schemas.openxmlformats.org/officeDocument/2006/relationships/image" Target="../media/image192.png"/><Relationship Id="rId12" Type="http://schemas.openxmlformats.org/officeDocument/2006/relationships/image" Target="../media/image171.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90.svg"/><Relationship Id="rId11" Type="http://schemas.openxmlformats.org/officeDocument/2006/relationships/image" Target="../media/image178.png"/><Relationship Id="rId5" Type="http://schemas.openxmlformats.org/officeDocument/2006/relationships/image" Target="../media/image189.png"/><Relationship Id="rId10" Type="http://schemas.openxmlformats.org/officeDocument/2006/relationships/image" Target="../media/image177.png"/><Relationship Id="rId4" Type="http://schemas.openxmlformats.org/officeDocument/2006/relationships/image" Target="../media/image188.svg"/><Relationship Id="rId9" Type="http://schemas.openxmlformats.org/officeDocument/2006/relationships/image" Target="../media/image193.png"/><Relationship Id="rId14" Type="http://schemas.openxmlformats.org/officeDocument/2006/relationships/image" Target="../media/image181.png"/></Relationships>
</file>

<file path=ppt/slides/_rels/slide44.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4.png"/><Relationship Id="rId18" Type="http://schemas.openxmlformats.org/officeDocument/2006/relationships/image" Target="../media/image189.png"/><Relationship Id="rId3" Type="http://schemas.openxmlformats.org/officeDocument/2006/relationships/image" Target="../media/image178.png"/><Relationship Id="rId7" Type="http://schemas.openxmlformats.org/officeDocument/2006/relationships/image" Target="../media/image116.png"/><Relationship Id="rId12" Type="http://schemas.openxmlformats.org/officeDocument/2006/relationships/image" Target="../media/image183.png"/><Relationship Id="rId17" Type="http://schemas.openxmlformats.org/officeDocument/2006/relationships/image" Target="../media/image188.svg"/><Relationship Id="rId2" Type="http://schemas.openxmlformats.org/officeDocument/2006/relationships/image" Target="../media/image177.png"/><Relationship Id="rId16"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182.png"/><Relationship Id="rId5" Type="http://schemas.openxmlformats.org/officeDocument/2006/relationships/image" Target="../media/image179.png"/><Relationship Id="rId15" Type="http://schemas.openxmlformats.org/officeDocument/2006/relationships/image" Target="../media/image186.png"/><Relationship Id="rId10" Type="http://schemas.openxmlformats.org/officeDocument/2006/relationships/image" Target="../media/image167.svg"/><Relationship Id="rId19" Type="http://schemas.openxmlformats.org/officeDocument/2006/relationships/image" Target="../media/image190.svg"/><Relationship Id="rId4" Type="http://schemas.openxmlformats.org/officeDocument/2006/relationships/image" Target="../media/image171.png"/><Relationship Id="rId9" Type="http://schemas.openxmlformats.org/officeDocument/2006/relationships/image" Target="../media/image166.png"/><Relationship Id="rId14" Type="http://schemas.openxmlformats.org/officeDocument/2006/relationships/image" Target="../media/image185.png"/></Relationships>
</file>

<file path=ppt/slides/_rels/slide4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4.png"/><Relationship Id="rId18" Type="http://schemas.openxmlformats.org/officeDocument/2006/relationships/image" Target="../media/image189.png"/><Relationship Id="rId3" Type="http://schemas.openxmlformats.org/officeDocument/2006/relationships/image" Target="../media/image178.png"/><Relationship Id="rId7" Type="http://schemas.openxmlformats.org/officeDocument/2006/relationships/image" Target="../media/image116.png"/><Relationship Id="rId12" Type="http://schemas.openxmlformats.org/officeDocument/2006/relationships/image" Target="../media/image183.png"/><Relationship Id="rId17" Type="http://schemas.openxmlformats.org/officeDocument/2006/relationships/image" Target="../media/image188.svg"/><Relationship Id="rId2" Type="http://schemas.openxmlformats.org/officeDocument/2006/relationships/image" Target="../media/image177.png"/><Relationship Id="rId16"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182.png"/><Relationship Id="rId5" Type="http://schemas.openxmlformats.org/officeDocument/2006/relationships/image" Target="../media/image179.png"/><Relationship Id="rId15" Type="http://schemas.openxmlformats.org/officeDocument/2006/relationships/image" Target="../media/image186.png"/><Relationship Id="rId10" Type="http://schemas.openxmlformats.org/officeDocument/2006/relationships/image" Target="../media/image167.svg"/><Relationship Id="rId19" Type="http://schemas.openxmlformats.org/officeDocument/2006/relationships/image" Target="../media/image190.svg"/><Relationship Id="rId4" Type="http://schemas.openxmlformats.org/officeDocument/2006/relationships/image" Target="../media/image171.png"/><Relationship Id="rId9" Type="http://schemas.openxmlformats.org/officeDocument/2006/relationships/image" Target="../media/image166.png"/><Relationship Id="rId14" Type="http://schemas.openxmlformats.org/officeDocument/2006/relationships/image" Target="../media/image185.png"/></Relationships>
</file>

<file path=ppt/slides/_rels/slide4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4.png"/><Relationship Id="rId18" Type="http://schemas.openxmlformats.org/officeDocument/2006/relationships/image" Target="../media/image189.png"/><Relationship Id="rId3" Type="http://schemas.openxmlformats.org/officeDocument/2006/relationships/image" Target="../media/image178.png"/><Relationship Id="rId7" Type="http://schemas.openxmlformats.org/officeDocument/2006/relationships/image" Target="../media/image116.png"/><Relationship Id="rId12" Type="http://schemas.openxmlformats.org/officeDocument/2006/relationships/image" Target="../media/image183.png"/><Relationship Id="rId17" Type="http://schemas.openxmlformats.org/officeDocument/2006/relationships/image" Target="../media/image188.svg"/><Relationship Id="rId2" Type="http://schemas.openxmlformats.org/officeDocument/2006/relationships/image" Target="../media/image177.png"/><Relationship Id="rId16"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182.png"/><Relationship Id="rId5" Type="http://schemas.openxmlformats.org/officeDocument/2006/relationships/image" Target="../media/image179.png"/><Relationship Id="rId15" Type="http://schemas.openxmlformats.org/officeDocument/2006/relationships/image" Target="../media/image186.png"/><Relationship Id="rId10" Type="http://schemas.openxmlformats.org/officeDocument/2006/relationships/image" Target="../media/image167.svg"/><Relationship Id="rId19" Type="http://schemas.openxmlformats.org/officeDocument/2006/relationships/image" Target="../media/image190.svg"/><Relationship Id="rId4" Type="http://schemas.openxmlformats.org/officeDocument/2006/relationships/image" Target="../media/image171.png"/><Relationship Id="rId9" Type="http://schemas.openxmlformats.org/officeDocument/2006/relationships/image" Target="../media/image166.png"/><Relationship Id="rId14" Type="http://schemas.openxmlformats.org/officeDocument/2006/relationships/image" Target="../media/image185.png"/></Relationships>
</file>

<file path=ppt/slides/_rels/slide4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bain.com/insights/how-generative-ai-will-supercharge-productivity-snap-char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mckinsey.com/capabilities/growth-marketing-and-sales/our-insights/ai-powered-marketing-and-sales-reach-new-heights-with-generative-ai" TargetMode="External"/><Relationship Id="rId4" Type="http://schemas.openxmlformats.org/officeDocument/2006/relationships/hyperlink" Target="https://www.mckinsey.com/capabilities/mckinsey-digital/our-insights/the-economic-potential-of-generative-ai-the-next-productivity-frontier"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4.png"/><Relationship Id="rId18" Type="http://schemas.openxmlformats.org/officeDocument/2006/relationships/image" Target="../media/image189.png"/><Relationship Id="rId3" Type="http://schemas.openxmlformats.org/officeDocument/2006/relationships/image" Target="../media/image178.png"/><Relationship Id="rId7" Type="http://schemas.openxmlformats.org/officeDocument/2006/relationships/image" Target="../media/image116.png"/><Relationship Id="rId12" Type="http://schemas.openxmlformats.org/officeDocument/2006/relationships/image" Target="../media/image183.png"/><Relationship Id="rId17" Type="http://schemas.openxmlformats.org/officeDocument/2006/relationships/image" Target="../media/image188.svg"/><Relationship Id="rId2" Type="http://schemas.openxmlformats.org/officeDocument/2006/relationships/image" Target="../media/image177.png"/><Relationship Id="rId16"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182.png"/><Relationship Id="rId5" Type="http://schemas.openxmlformats.org/officeDocument/2006/relationships/image" Target="../media/image179.png"/><Relationship Id="rId15" Type="http://schemas.openxmlformats.org/officeDocument/2006/relationships/image" Target="../media/image186.png"/><Relationship Id="rId10" Type="http://schemas.openxmlformats.org/officeDocument/2006/relationships/image" Target="../media/image167.svg"/><Relationship Id="rId19" Type="http://schemas.openxmlformats.org/officeDocument/2006/relationships/image" Target="../media/image190.svg"/><Relationship Id="rId4" Type="http://schemas.openxmlformats.org/officeDocument/2006/relationships/image" Target="../media/image171.png"/><Relationship Id="rId9" Type="http://schemas.openxmlformats.org/officeDocument/2006/relationships/image" Target="../media/image166.png"/><Relationship Id="rId14" Type="http://schemas.openxmlformats.org/officeDocument/2006/relationships/image" Target="../media/image185.png"/></Relationships>
</file>

<file path=ppt/slides/_rels/slide53.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90.svg"/><Relationship Id="rId3" Type="http://schemas.openxmlformats.org/officeDocument/2006/relationships/image" Target="../media/image179.png"/><Relationship Id="rId7" Type="http://schemas.openxmlformats.org/officeDocument/2006/relationships/image" Target="../media/image171.png"/><Relationship Id="rId12" Type="http://schemas.openxmlformats.org/officeDocument/2006/relationships/image" Target="../media/image18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67.svg"/><Relationship Id="rId5" Type="http://schemas.openxmlformats.org/officeDocument/2006/relationships/image" Target="../media/image181.png"/><Relationship Id="rId15" Type="http://schemas.openxmlformats.org/officeDocument/2006/relationships/image" Target="../media/image188.svg"/><Relationship Id="rId10" Type="http://schemas.openxmlformats.org/officeDocument/2006/relationships/image" Target="../media/image166.png"/><Relationship Id="rId4" Type="http://schemas.openxmlformats.org/officeDocument/2006/relationships/image" Target="../media/image180.png"/><Relationship Id="rId9" Type="http://schemas.openxmlformats.org/officeDocument/2006/relationships/image" Target="../media/image116.png"/><Relationship Id="rId14" Type="http://schemas.openxmlformats.org/officeDocument/2006/relationships/image" Target="../media/image187.png"/></Relationships>
</file>

<file path=ppt/slides/_rels/slide5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5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techcommunity.microsoft.com/t5/microsoft-sales-copilot-blog/how-netlogic-computer-consulting-is-boosting-its-sales/ba-p/383175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microsoft.com/en-us/worklab/work-trend-index/copilots-earliest-users-teach-us-about-generative-ai-at-work" TargetMode="External"/><Relationship Id="rId4" Type="http://schemas.openxmlformats.org/officeDocument/2006/relationships/hyperlink" Target="https://customers.microsoft.com/en-us/story/1706310669000452858-avanade-dynamics365-sales-partner-professional-services-usa"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1.png"/><Relationship Id="rId7" Type="http://schemas.openxmlformats.org/officeDocument/2006/relationships/image" Target="../media/image115.svg"/><Relationship Id="rId12" Type="http://schemas.openxmlformats.org/officeDocument/2006/relationships/image" Target="../media/image120.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svg"/><Relationship Id="rId10" Type="http://schemas.openxmlformats.org/officeDocument/2006/relationships/image" Target="../media/image118.sv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svg"/></Relationships>
</file>

<file path=ppt/slides/_rels/slide9.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133.png"/><Relationship Id="rId18" Type="http://schemas.openxmlformats.org/officeDocument/2006/relationships/image" Target="../media/image138.sv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svg"/><Relationship Id="rId17" Type="http://schemas.openxmlformats.org/officeDocument/2006/relationships/image" Target="../media/image137.png"/><Relationship Id="rId2" Type="http://schemas.openxmlformats.org/officeDocument/2006/relationships/notesSlide" Target="../notesSlides/notesSlide9.xml"/><Relationship Id="rId16" Type="http://schemas.openxmlformats.org/officeDocument/2006/relationships/image" Target="../media/image136.svg"/><Relationship Id="rId1" Type="http://schemas.openxmlformats.org/officeDocument/2006/relationships/slideLayout" Target="../slideLayouts/slideLayout4.xml"/><Relationship Id="rId6" Type="http://schemas.openxmlformats.org/officeDocument/2006/relationships/image" Target="../media/image126.sv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35.png"/><Relationship Id="rId10" Type="http://schemas.openxmlformats.org/officeDocument/2006/relationships/image" Target="../media/image130.sv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B2C47-1618-1C83-C1D2-373D75FE0B28}"/>
              </a:ext>
            </a:extLst>
          </p:cNvPr>
          <p:cNvSpPr txBox="1">
            <a:spLocks noGrp="1"/>
          </p:cNvSpPr>
          <p:nvPr>
            <p:ph type="title"/>
          </p:nvPr>
        </p:nvSpPr>
        <p:spPr>
          <a:xfrm>
            <a:off x="586740" y="2997030"/>
            <a:ext cx="7376642" cy="67710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rgbClr val="2253CE"/>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dirty="0">
                <a:ln w="3175">
                  <a:noFill/>
                </a:ln>
                <a:solidFill>
                  <a:schemeClr val="tx1"/>
                </a:solidFill>
                <a:effectLst/>
                <a:uLnTx/>
                <a:uFillTx/>
                <a:latin typeface="Segoe UI Semibold"/>
                <a:ea typeface="+mn-ea"/>
                <a:cs typeface="Segoe UI" pitchFamily="34" charset="0"/>
              </a:rPr>
              <a:t>Transform Sales with Gen AI</a:t>
            </a:r>
          </a:p>
        </p:txBody>
      </p:sp>
      <p:sp>
        <p:nvSpPr>
          <p:cNvPr id="6" name="Text Placeholder 4">
            <a:extLst>
              <a:ext uri="{FF2B5EF4-FFF2-40B4-BE49-F238E27FC236}">
                <a16:creationId xmlns:a16="http://schemas.microsoft.com/office/drawing/2014/main" id="{C64E3C7A-E8C3-CCAD-056C-3A4510044269}"/>
              </a:ext>
            </a:extLst>
          </p:cNvPr>
          <p:cNvSpPr txBox="1">
            <a:spLocks/>
          </p:cNvSpPr>
          <p:nvPr/>
        </p:nvSpPr>
        <p:spPr>
          <a:xfrm>
            <a:off x="596900" y="3819521"/>
            <a:ext cx="4164583" cy="30777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2F2F2F"/>
                </a:solidFill>
                <a:effectLst/>
                <a:uLnTx/>
                <a:uFillTx/>
                <a:latin typeface="Segoe UI"/>
                <a:ea typeface="+mn-ea"/>
                <a:cs typeface="Segoe UI" panose="020B0502040204020203" pitchFamily="34" charset="0"/>
              </a:rPr>
              <a:t>Microsoft 365 Copilot for Sales</a:t>
            </a:r>
          </a:p>
        </p:txBody>
      </p:sp>
      <p:pic>
        <p:nvPicPr>
          <p:cNvPr id="2" name="Picture 1">
            <a:extLst>
              <a:ext uri="{FF2B5EF4-FFF2-40B4-BE49-F238E27FC236}">
                <a16:creationId xmlns:a16="http://schemas.microsoft.com/office/drawing/2014/main" id="{EF93CE80-3C43-43F6-F9CC-3F3152BA71D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9601" y="685800"/>
            <a:ext cx="1295400" cy="276909"/>
          </a:xfrm>
          <a:prstGeom prst="rect">
            <a:avLst/>
          </a:prstGeom>
        </p:spPr>
      </p:pic>
    </p:spTree>
    <p:extLst>
      <p:ext uri="{BB962C8B-B14F-4D97-AF65-F5344CB8AC3E}">
        <p14:creationId xmlns:p14="http://schemas.microsoft.com/office/powerpoint/2010/main" val="5740060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B965F-5E79-49FB-0C2C-FAD0E2F807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EBE6B0E-DF58-B4FB-545D-1D2F2C3E0D0D}"/>
              </a:ext>
            </a:extLst>
          </p:cNvPr>
          <p:cNvSpPr>
            <a:spLocks noGrp="1"/>
          </p:cNvSpPr>
          <p:nvPr>
            <p:ph type="title"/>
          </p:nvPr>
        </p:nvSpPr>
        <p:spPr>
          <a:xfrm>
            <a:off x="586740" y="659446"/>
            <a:ext cx="11018520" cy="886397"/>
          </a:xfrm>
        </p:spPr>
        <p:txBody>
          <a:bodyPr/>
          <a:lstStyle/>
          <a:p>
            <a:r>
              <a:rPr lang="en-US" sz="3200"/>
              <a:t>Enhance Copilot for Microsoft 365 with capabilities </a:t>
            </a:r>
            <a:br>
              <a:rPr lang="en-US" sz="3200"/>
            </a:br>
            <a:r>
              <a:rPr lang="en-US" sz="3200"/>
              <a:t>for specific teams </a:t>
            </a:r>
            <a:r>
              <a:rPr lang="en-US" sz="2000" spc="-50">
                <a:latin typeface="Segoe UI" panose="020B0502040204020203" pitchFamily="34" charset="0"/>
                <a:cs typeface="Segoe UI" panose="020B0502040204020203" pitchFamily="34" charset="0"/>
              </a:rPr>
              <a:t>(1 of 2)</a:t>
            </a:r>
          </a:p>
        </p:txBody>
      </p:sp>
      <p:sp>
        <p:nvSpPr>
          <p:cNvPr id="14" name="TextBox 13">
            <a:extLst>
              <a:ext uri="{FF2B5EF4-FFF2-40B4-BE49-F238E27FC236}">
                <a16:creationId xmlns:a16="http://schemas.microsoft.com/office/drawing/2014/main" id="{4D0309D0-CC67-5589-6BFB-E6F13CF9C4A3}"/>
              </a:ext>
            </a:extLst>
          </p:cNvPr>
          <p:cNvSpPr txBox="1"/>
          <p:nvPr/>
        </p:nvSpPr>
        <p:spPr>
          <a:xfrm>
            <a:off x="2301073" y="1861489"/>
            <a:ext cx="4471964" cy="215444"/>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Pct val="90000"/>
              <a:buFontTx/>
              <a:buNone/>
              <a:tabLst/>
              <a:defRPr/>
            </a:pPr>
            <a:r>
              <a:rPr kumimoji="0" lang="en-US" sz="1400" b="0" i="0" u="none" strike="noStrike" kern="1200" cap="none" spc="0" normalizeH="0" baseline="0" noProof="0">
                <a:ln w="3175">
                  <a:noFill/>
                </a:ln>
                <a:solidFill>
                  <a:prstClr val="black"/>
                </a:solidFill>
                <a:effectLst/>
                <a:uLnTx/>
                <a:uFillTx/>
                <a:latin typeface="Segoe UI Semibold"/>
                <a:ea typeface="+mn-ea"/>
                <a:cs typeface="Segoe UI" pitchFamily="34" charset="0"/>
              </a:rPr>
              <a:t>Microsoft Copilot for Sales</a:t>
            </a:r>
          </a:p>
        </p:txBody>
      </p:sp>
      <p:sp>
        <p:nvSpPr>
          <p:cNvPr id="11" name="Title 1">
            <a:extLst>
              <a:ext uri="{FF2B5EF4-FFF2-40B4-BE49-F238E27FC236}">
                <a16:creationId xmlns:a16="http://schemas.microsoft.com/office/drawing/2014/main" id="{67F9769D-BC8C-9D09-1524-295C045AF843}"/>
              </a:ext>
              <a:ext uri="{C183D7F6-B498-43B3-948B-1728B52AA6E4}">
                <adec:decorative xmlns:adec="http://schemas.microsoft.com/office/drawing/2017/decorative" val="0"/>
              </a:ext>
            </a:extLst>
          </p:cNvPr>
          <p:cNvSpPr txBox="1">
            <a:spLocks/>
          </p:cNvSpPr>
          <p:nvPr/>
        </p:nvSpPr>
        <p:spPr>
          <a:xfrm>
            <a:off x="7095238" y="1861489"/>
            <a:ext cx="4785362" cy="215444"/>
          </a:xfrm>
          <a:prstGeom prst="rect">
            <a:avLst/>
          </a:prstGeom>
        </p:spPr>
        <p:txBody>
          <a:bodyPr wrap="square" lIns="0" tIns="0" rIns="0" bIns="0">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Pct val="90000"/>
              <a:buFontTx/>
              <a:buNone/>
              <a:tabLst/>
              <a:defRPr/>
            </a:pPr>
            <a:r>
              <a:rPr kumimoji="0" lang="en-US" sz="1400" b="0" i="0" u="none" strike="noStrike" kern="1200" cap="none" spc="0" normalizeH="0" baseline="0" noProof="0">
                <a:ln w="3175">
                  <a:noFill/>
                </a:ln>
                <a:solidFill>
                  <a:prstClr val="black"/>
                </a:solidFill>
                <a:effectLst/>
                <a:uLnTx/>
                <a:uFillTx/>
                <a:latin typeface="Segoe UI Semibold"/>
                <a:ea typeface="+mn-ea"/>
                <a:cs typeface="Segoe UI" pitchFamily="34" charset="0"/>
              </a:rPr>
              <a:t>Copilot for Microsoft 365</a:t>
            </a:r>
          </a:p>
        </p:txBody>
      </p:sp>
      <p:graphicFrame>
        <p:nvGraphicFramePr>
          <p:cNvPr id="40" name="Table 39">
            <a:extLst>
              <a:ext uri="{FF2B5EF4-FFF2-40B4-BE49-F238E27FC236}">
                <a16:creationId xmlns:a16="http://schemas.microsoft.com/office/drawing/2014/main" id="{A38EDC8B-2A7E-7AF8-3DAD-7DC590F2996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249963550"/>
              </p:ext>
            </p:extLst>
          </p:nvPr>
        </p:nvGraphicFramePr>
        <p:xfrm>
          <a:off x="586740" y="2261407"/>
          <a:ext cx="11018522" cy="4236720"/>
        </p:xfrm>
        <a:graphic>
          <a:graphicData uri="http://schemas.openxmlformats.org/drawingml/2006/table">
            <a:tbl>
              <a:tblPr firstRow="1" bandRow="1">
                <a:tableStyleId>{5C22544A-7EE6-4342-B048-85BDC9FD1C3A}</a:tableStyleId>
              </a:tblPr>
              <a:tblGrid>
                <a:gridCol w="1797645">
                  <a:extLst>
                    <a:ext uri="{9D8B030D-6E8A-4147-A177-3AD203B41FA5}">
                      <a16:colId xmlns:a16="http://schemas.microsoft.com/office/drawing/2014/main" val="1674804738"/>
                    </a:ext>
                  </a:extLst>
                </a:gridCol>
                <a:gridCol w="4415196">
                  <a:extLst>
                    <a:ext uri="{9D8B030D-6E8A-4147-A177-3AD203B41FA5}">
                      <a16:colId xmlns:a16="http://schemas.microsoft.com/office/drawing/2014/main" val="2431789316"/>
                    </a:ext>
                  </a:extLst>
                </a:gridCol>
                <a:gridCol w="4805681">
                  <a:extLst>
                    <a:ext uri="{9D8B030D-6E8A-4147-A177-3AD203B41FA5}">
                      <a16:colId xmlns:a16="http://schemas.microsoft.com/office/drawing/2014/main" val="79071660"/>
                    </a:ext>
                  </a:extLst>
                </a:gridCol>
              </a:tblGrid>
              <a:tr h="548640">
                <a:tc>
                  <a:txBody>
                    <a:bodyPr/>
                    <a:lstStyle/>
                    <a:p>
                      <a:pPr algn="l"/>
                      <a:r>
                        <a:rPr lang="en-US" sz="1400" b="0" spc="0" baseline="0">
                          <a:solidFill>
                            <a:schemeClr val="tx1"/>
                          </a:solidFill>
                          <a:latin typeface="+mj-lt"/>
                        </a:rPr>
                        <a:t>Users that benefit most</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ts val="600"/>
                        </a:spcBef>
                        <a:spcAft>
                          <a:spcPct val="0"/>
                        </a:spcAft>
                        <a:buClrTx/>
                        <a:buSzPct val="120000"/>
                        <a:buFontTx/>
                        <a:buNone/>
                        <a:tabLst/>
                        <a:defRPr/>
                      </a:pPr>
                      <a:r>
                        <a:rPr kumimoji="0" lang="en-US" sz="1000" b="0" i="0" u="none" strike="noStrike" kern="1200" cap="none" spc="0" normalizeH="0" baseline="0" noProof="0">
                          <a:ln w="3175">
                            <a:noFill/>
                          </a:ln>
                          <a:solidFill>
                            <a:schemeClr val="tx1"/>
                          </a:solidFill>
                          <a:effectLst/>
                          <a:highlight>
                            <a:srgbClr val="FFFF00"/>
                          </a:highlight>
                          <a:uLnTx/>
                          <a:uFillTx/>
                          <a:latin typeface="+mj-lt"/>
                          <a:ea typeface="+mn-ea"/>
                          <a:cs typeface="Segoe UI" pitchFamily="34" charset="0"/>
                        </a:rPr>
                        <a:t>Sellers, Sales Managers, Sales Operations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w="3175">
                            <a:noFill/>
                          </a:ln>
                          <a:solidFill>
                            <a:schemeClr val="tx1"/>
                          </a:solidFill>
                          <a:effectLst/>
                          <a:uLnTx/>
                          <a:uFillTx/>
                          <a:latin typeface="+mj-lt"/>
                          <a:ea typeface="+mn-ea"/>
                          <a:cs typeface="Segoe UI" pitchFamily="34" charset="0"/>
                        </a:rPr>
                        <a:t>Information Workers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60153024"/>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spc="0" baseline="0">
                          <a:solidFill>
                            <a:schemeClr val="tx1"/>
                          </a:solidFill>
                          <a:latin typeface="+mj-lt"/>
                        </a:rPr>
                        <a:t>Out-of-the-box integrations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a:buFont typeface="Arial" panose="020B0604020202020204" pitchFamily="34" charset="0"/>
                        <a:buChar char="•"/>
                      </a:pPr>
                      <a:r>
                        <a:rPr kumimoji="0" lang="en-US" sz="1000" b="0" i="0" u="none" strike="noStrike" kern="1200" cap="none" spc="0" normalizeH="0" baseline="0" noProof="0">
                          <a:ln>
                            <a:noFill/>
                          </a:ln>
                          <a:solidFill>
                            <a:schemeClr val="tx1"/>
                          </a:solidFill>
                          <a:effectLst/>
                          <a:uLnTx/>
                          <a:uFillTx/>
                          <a:latin typeface="+mj-lt"/>
                          <a:ea typeface="+mn-ea"/>
                          <a:cs typeface="Segoe UI" panose="020B0502040204020203" pitchFamily="34" charset="0"/>
                        </a:rPr>
                        <a:t>Salesforce Sales Cloud</a:t>
                      </a:r>
                    </a:p>
                    <a:p>
                      <a:pPr marL="171450" indent="-171450" algn="l">
                        <a:buFont typeface="Arial" panose="020B0604020202020204" pitchFamily="34" charset="0"/>
                        <a:buChar char="•"/>
                      </a:pPr>
                      <a:r>
                        <a:rPr kumimoji="0" lang="en-US" sz="1000" b="0" i="0" u="none" strike="noStrike" kern="1200" cap="none" spc="0" normalizeH="0" baseline="0" noProof="0">
                          <a:ln>
                            <a:noFill/>
                          </a:ln>
                          <a:solidFill>
                            <a:schemeClr val="tx1"/>
                          </a:solidFill>
                          <a:effectLst/>
                          <a:uLnTx/>
                          <a:uFillTx/>
                          <a:latin typeface="+mj-lt"/>
                          <a:ea typeface="+mn-ea"/>
                          <a:cs typeface="Segoe UI" panose="020B0502040204020203" pitchFamily="34" charset="0"/>
                        </a:rPr>
                        <a:t>Microsoft Dynamics 365 Sales</a:t>
                      </a:r>
                      <a:endParaRPr lang="en-US" sz="1000" spc="0">
                        <a:solidFill>
                          <a:schemeClr val="tx1"/>
                        </a:solidFill>
                        <a:latin typeface="+mj-lt"/>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000" spc="0">
                        <a:solidFill>
                          <a:schemeClr val="tx1"/>
                        </a:solidFill>
                        <a:latin typeface="+mn-lt"/>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536522"/>
                  </a:ext>
                </a:extLst>
              </a:tr>
              <a:tr h="310896">
                <a:tc rowSpan="5">
                  <a:txBody>
                    <a:bodyPr/>
                    <a:lstStyle/>
                    <a:p>
                      <a:pPr algn="l"/>
                      <a:r>
                        <a:rPr lang="en-US" sz="1400" b="0" spc="0" baseline="0">
                          <a:solidFill>
                            <a:schemeClr val="tx1"/>
                          </a:solidFill>
                          <a:latin typeface="+mj-lt"/>
                        </a:rPr>
                        <a:t>Sample </a:t>
                      </a:r>
                    </a:p>
                    <a:p>
                      <a:pPr algn="l"/>
                      <a:r>
                        <a:rPr lang="en-US" sz="1400" b="0" spc="0" baseline="0">
                          <a:solidFill>
                            <a:schemeClr val="tx1"/>
                          </a:solidFill>
                          <a:latin typeface="+mj-lt"/>
                        </a:rPr>
                        <a:t>use-cases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base" latinLnBrk="0" hangingPunct="1">
                        <a:lnSpc>
                          <a:spcPct val="100000"/>
                        </a:lnSpc>
                        <a:spcBef>
                          <a:spcPts val="0"/>
                        </a:spcBef>
                        <a:spcAft>
                          <a:spcPts val="0"/>
                        </a:spcAft>
                        <a:buClrTx/>
                        <a:buSzPct val="100000"/>
                        <a:buFont typeface="Arial" panose="020B0604020202020204" pitchFamily="34" charset="0"/>
                        <a:buChar char="•"/>
                        <a:tabLst/>
                        <a:defRPr/>
                      </a:pPr>
                      <a:r>
                        <a:rPr lang="en-US" sz="1000" spc="0">
                          <a:solidFill>
                            <a:schemeClr val="tx1"/>
                          </a:solidFill>
                          <a:latin typeface="+mn-lt"/>
                        </a:rPr>
                        <a:t>Draft email replies</a:t>
                      </a:r>
                      <a:r>
                        <a:rPr lang="en-US" sz="1000" spc="0">
                          <a:solidFill>
                            <a:schemeClr val="tx1"/>
                          </a:solidFill>
                          <a:latin typeface="+mj-lt"/>
                        </a:rPr>
                        <a:t> </a:t>
                      </a:r>
                      <a: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t>using CRM data and insights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indent="-137160" algn="l">
                        <a:lnSpc>
                          <a:spcPct val="100000"/>
                        </a:lnSpc>
                        <a:spcBef>
                          <a:spcPts val="0"/>
                        </a:spcBef>
                        <a:spcAft>
                          <a:spcPts val="0"/>
                        </a:spcAft>
                        <a:buFont typeface="Arial" panose="020B0604020202020204" pitchFamily="34" charset="0"/>
                        <a:buChar char="•"/>
                      </a:pPr>
                      <a:r>
                        <a:rPr kumimoji="0" lang="en-US" sz="1000" b="0" i="0" u="none" strike="noStrike" kern="1200" cap="none" spc="0" normalizeH="0" baseline="0">
                          <a:ln w="3175">
                            <a:noFill/>
                          </a:ln>
                          <a:solidFill>
                            <a:schemeClr val="tx1"/>
                          </a:solidFill>
                          <a:effectLst/>
                          <a:uLnTx/>
                          <a:uFillTx/>
                          <a:latin typeface="+mn-lt"/>
                          <a:ea typeface="+mn-ea"/>
                          <a:cs typeface="Segoe UI" pitchFamily="34" charset="0"/>
                        </a:rPr>
                        <a:t>Draft email replies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3694866"/>
                  </a:ext>
                </a:extLst>
              </a:tr>
              <a:tr h="438912">
                <a:tc vMerge="1">
                  <a:txBody>
                    <a:bodyPr/>
                    <a:lstStyle/>
                    <a:p>
                      <a:pPr algn="r"/>
                      <a:endParaRPr lang="en-US" sz="90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spc="0">
                          <a:solidFill>
                            <a:schemeClr val="tx1"/>
                          </a:solidFill>
                          <a:latin typeface="+mn-lt"/>
                        </a:rPr>
                        <a:t>Summarize emails </a:t>
                      </a:r>
                      <a: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t>with customer context</a:t>
                      </a:r>
                      <a:b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br>
                      <a: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t>from CRM and see sales-specific suggested actions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a:ln w="3175">
                            <a:noFill/>
                          </a:ln>
                          <a:solidFill>
                            <a:schemeClr val="tx1"/>
                          </a:solidFill>
                          <a:effectLst/>
                          <a:uLnTx/>
                          <a:uFillTx/>
                          <a:latin typeface="+mn-lt"/>
                          <a:ea typeface="+mn-ea"/>
                          <a:cs typeface="Segoe UI" pitchFamily="34" charset="0"/>
                        </a:rPr>
                        <a:t>Summarize emails to catch up quickly</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3433788"/>
                  </a:ext>
                </a:extLst>
              </a:tr>
              <a:tr h="310896">
                <a:tc vMerge="1">
                  <a:txBody>
                    <a:bodyPr/>
                    <a:lstStyle/>
                    <a:p>
                      <a:pPr algn="r"/>
                      <a:endParaRPr lang="en-US" sz="90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spc="0">
                          <a:solidFill>
                            <a:schemeClr val="tx1"/>
                          </a:solidFill>
                          <a:latin typeface="+mn-lt"/>
                        </a:rPr>
                        <a:t>Draft a document </a:t>
                      </a:r>
                      <a: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t>(e.g., sales brief) using CRM records as source</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a:ln w="3175">
                            <a:noFill/>
                          </a:ln>
                          <a:solidFill>
                            <a:schemeClr val="tx1"/>
                          </a:solidFill>
                          <a:effectLst/>
                          <a:uLnTx/>
                          <a:uFillTx/>
                          <a:latin typeface="+mn-lt"/>
                          <a:ea typeface="+mn-ea"/>
                          <a:cs typeface="Segoe UI" pitchFamily="34" charset="0"/>
                        </a:rPr>
                        <a:t>Draft a document from multiple source files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23544661"/>
                  </a:ext>
                </a:extLst>
              </a:tr>
              <a:tr h="310896">
                <a:tc vMerge="1">
                  <a:txBody>
                    <a:bodyPr/>
                    <a:lstStyle/>
                    <a:p>
                      <a:pPr algn="r"/>
                      <a:endParaRPr lang="en-US" sz="90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spc="0">
                          <a:solidFill>
                            <a:schemeClr val="tx1"/>
                          </a:solidFill>
                          <a:latin typeface="+mn-lt"/>
                        </a:rPr>
                        <a:t>In meetings, </a:t>
                      </a:r>
                      <a: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t>get real-time sales tips and opportunity </a:t>
                      </a:r>
                      <a:b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br>
                      <a: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t>summary from CRM</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a:ln w="3175">
                            <a:noFill/>
                          </a:ln>
                          <a:solidFill>
                            <a:schemeClr val="tx1"/>
                          </a:solidFill>
                          <a:effectLst/>
                          <a:uLnTx/>
                          <a:uFillTx/>
                          <a:latin typeface="+mn-lt"/>
                          <a:ea typeface="+mn-ea"/>
                          <a:cs typeface="Segoe UI" pitchFamily="34" charset="0"/>
                        </a:rPr>
                        <a:t>In meetings, get answers on meeting discussions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2864069"/>
                  </a:ext>
                </a:extLst>
              </a:tr>
              <a:tr h="438912">
                <a:tc vMerge="1">
                  <a:txBody>
                    <a:bodyPr/>
                    <a:lstStyle/>
                    <a:p>
                      <a:pPr algn="r"/>
                      <a:endParaRPr lang="en-US" sz="90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spc="0">
                          <a:solidFill>
                            <a:schemeClr val="tx1"/>
                          </a:solidFill>
                          <a:latin typeface="+mn-lt"/>
                        </a:rPr>
                        <a:t>Summarize meeting; </a:t>
                      </a:r>
                      <a: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t>Add action items as tasks in CRM </a:t>
                      </a:r>
                      <a:b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br>
                      <a: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t>directly from Teams, analyze sales keywords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a:ln w="3175">
                            <a:noFill/>
                          </a:ln>
                          <a:solidFill>
                            <a:schemeClr val="tx1"/>
                          </a:solidFill>
                          <a:effectLst/>
                          <a:uLnTx/>
                          <a:uFillTx/>
                          <a:latin typeface="+mn-lt"/>
                          <a:ea typeface="+mn-ea"/>
                          <a:cs typeface="Segoe UI" pitchFamily="34" charset="0"/>
                        </a:rPr>
                        <a:t>Summarize meeting with action items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16733124"/>
                  </a:ext>
                </a:extLst>
              </a:tr>
              <a:tr h="310896">
                <a:tc rowSpan="4">
                  <a:txBody>
                    <a:bodyPr/>
                    <a:lstStyle/>
                    <a:p>
                      <a:pPr algn="l"/>
                      <a:r>
                        <a:rPr lang="en-US" sz="1400" b="0" spc="0" baseline="0">
                          <a:solidFill>
                            <a:schemeClr val="tx1"/>
                          </a:solidFill>
                          <a:latin typeface="+mj-lt"/>
                        </a:rPr>
                        <a:t>Email Read</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000" spc="0">
                          <a:ln w="3175">
                            <a:noFill/>
                          </a:ln>
                          <a:solidFill>
                            <a:schemeClr val="tx1"/>
                          </a:solidFill>
                          <a:latin typeface="+mn-lt"/>
                          <a:cs typeface="Segoe UI" pitchFamily="34" charset="0"/>
                        </a:rPr>
                        <a:t>Save Emails and Appointments to </a:t>
                      </a: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CRM</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1286329"/>
                  </a:ext>
                </a:extLst>
              </a:tr>
              <a:tr h="310896">
                <a:tc vMerge="1">
                  <a:txBody>
                    <a:bodyPr/>
                    <a:lstStyle/>
                    <a:p>
                      <a:pPr algn="l"/>
                      <a:endParaRPr lang="en-US" sz="900" b="1" spc="0" baseline="0">
                        <a:solidFill>
                          <a:schemeClr val="tx1"/>
                        </a:solidFill>
                        <a:latin typeface="+mn-lt"/>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000" spc="0">
                          <a:ln w="3175">
                            <a:noFill/>
                          </a:ln>
                          <a:solidFill>
                            <a:schemeClr val="tx1"/>
                          </a:solidFill>
                        </a:rPr>
                        <a:t>Summarize Email Threads with linked </a:t>
                      </a:r>
                      <a:r>
                        <a:rPr kumimoji="0" lang="en-SG" sz="1000" b="0" i="0" u="none" strike="noStrike" kern="1200" cap="none" spc="0" normalizeH="0" baseline="0">
                          <a:ln w="3175">
                            <a:noFill/>
                          </a:ln>
                          <a:solidFill>
                            <a:schemeClr val="tx1"/>
                          </a:solidFill>
                          <a:effectLst/>
                          <a:uLnTx/>
                          <a:uFillTx/>
                          <a:latin typeface="+mj-lt"/>
                          <a:ea typeface="+mn-ea"/>
                          <a:cs typeface="Segoe UI" pitchFamily="34" charset="0"/>
                        </a:rPr>
                        <a:t>CRM data and BANT analysis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59962639"/>
                  </a:ext>
                </a:extLst>
              </a:tr>
              <a:tr h="310896">
                <a:tc vMerge="1">
                  <a:txBody>
                    <a:bodyPr/>
                    <a:lstStyle/>
                    <a:p>
                      <a:pPr algn="l"/>
                      <a:endParaRPr lang="en-US" sz="900" b="1" spc="0" baseline="0">
                        <a:solidFill>
                          <a:schemeClr val="tx1"/>
                        </a:solidFill>
                        <a:latin typeface="+mn-lt"/>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indent="-137160" algn="l">
                        <a:lnSpc>
                          <a:spcPct val="100000"/>
                        </a:lnSpc>
                        <a:spcBef>
                          <a:spcPts val="0"/>
                        </a:spcBef>
                        <a:spcAft>
                          <a:spcPts val="0"/>
                        </a:spcAft>
                        <a:buFont typeface="Arial" panose="020B0604020202020204" pitchFamily="34" charset="0"/>
                        <a:buChar char="•"/>
                      </a:pPr>
                      <a:r>
                        <a:rPr lang="en-SG" sz="1000" spc="0">
                          <a:solidFill>
                            <a:schemeClr val="tx1"/>
                          </a:solidFill>
                        </a:rPr>
                        <a:t>Auto Update Contact Info To </a:t>
                      </a: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CRM</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8681128"/>
                  </a:ext>
                </a:extLst>
              </a:tr>
              <a:tr h="310896">
                <a:tc vMerge="1">
                  <a:txBody>
                    <a:bodyPr/>
                    <a:lstStyle/>
                    <a:p>
                      <a:pPr algn="l"/>
                      <a:endParaRPr lang="en-US" sz="900" b="1" spc="0" baseline="0">
                        <a:solidFill>
                          <a:schemeClr val="tx1"/>
                        </a:solidFill>
                        <a:latin typeface="+mn-lt"/>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indent="-137160" algn="l">
                        <a:lnSpc>
                          <a:spcPct val="100000"/>
                        </a:lnSpc>
                        <a:spcBef>
                          <a:spcPts val="0"/>
                        </a:spcBef>
                        <a:spcAft>
                          <a:spcPts val="0"/>
                        </a:spcAft>
                        <a:buFont typeface="Arial" panose="020B0604020202020204" pitchFamily="34" charset="0"/>
                        <a:buChar char="•"/>
                      </a:pPr>
                      <a:r>
                        <a:rPr lang="en-SG" sz="1000" b="0" spc="0">
                          <a:solidFill>
                            <a:schemeClr val="tx1"/>
                          </a:solidFill>
                        </a:rPr>
                        <a:t>Read / Write / Summarize access to </a:t>
                      </a: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related CRM entities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19278036"/>
                  </a:ext>
                </a:extLst>
              </a:tr>
            </a:tbl>
          </a:graphicData>
        </a:graphic>
      </p:graphicFrame>
      <p:pic>
        <p:nvPicPr>
          <p:cNvPr id="15" name="!Copilot">
            <a:extLst>
              <a:ext uri="{FF2B5EF4-FFF2-40B4-BE49-F238E27FC236}">
                <a16:creationId xmlns:a16="http://schemas.microsoft.com/office/drawing/2014/main" id="{48C39103-36C5-47E9-7D15-B89C7D92A84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41384" y="1844442"/>
            <a:ext cx="285181" cy="285179"/>
          </a:xfrm>
          <a:prstGeom prst="rect">
            <a:avLst/>
          </a:prstGeom>
          <a:noFill/>
          <a:ln>
            <a:noFill/>
            <a:headEnd type="none" w="med" len="med"/>
            <a:tailEnd type="none" w="med" len="med"/>
          </a:ln>
          <a:effectLst/>
        </p:spPr>
      </p:pic>
      <p:grpSp>
        <p:nvGrpSpPr>
          <p:cNvPr id="29" name="Group 28">
            <a:extLst>
              <a:ext uri="{FF2B5EF4-FFF2-40B4-BE49-F238E27FC236}">
                <a16:creationId xmlns:a16="http://schemas.microsoft.com/office/drawing/2014/main" id="{35997E98-F4E0-AC77-C084-6D8B532F235C}"/>
              </a:ext>
              <a:ext uri="{C183D7F6-B498-43B3-948B-1728B52AA6E4}">
                <adec:decorative xmlns:adec="http://schemas.microsoft.com/office/drawing/2017/decorative" val="1"/>
              </a:ext>
            </a:extLst>
          </p:cNvPr>
          <p:cNvGrpSpPr/>
          <p:nvPr/>
        </p:nvGrpSpPr>
        <p:grpSpPr>
          <a:xfrm>
            <a:off x="6608606" y="1830451"/>
            <a:ext cx="335377" cy="285179"/>
            <a:chOff x="6554818" y="2129140"/>
            <a:chExt cx="423033" cy="359715"/>
          </a:xfrm>
          <a:gradFill>
            <a:gsLst>
              <a:gs pos="0">
                <a:srgbClr val="8661C5"/>
              </a:gs>
              <a:gs pos="81000">
                <a:srgbClr val="134CCB"/>
              </a:gs>
            </a:gsLst>
            <a:lin ang="2700000" scaled="1"/>
          </a:gradFill>
        </p:grpSpPr>
        <p:grpSp>
          <p:nvGrpSpPr>
            <p:cNvPr id="24" name="Group 23">
              <a:extLst>
                <a:ext uri="{FF2B5EF4-FFF2-40B4-BE49-F238E27FC236}">
                  <a16:creationId xmlns:a16="http://schemas.microsoft.com/office/drawing/2014/main" id="{1A7FFA9A-93F1-34C9-A5C9-FEFF6558233D}"/>
                </a:ext>
              </a:extLst>
            </p:cNvPr>
            <p:cNvGrpSpPr/>
            <p:nvPr/>
          </p:nvGrpSpPr>
          <p:grpSpPr>
            <a:xfrm>
              <a:off x="6618136" y="2129140"/>
              <a:ext cx="359715" cy="359715"/>
              <a:chOff x="6656711" y="2128838"/>
              <a:chExt cx="359715" cy="359715"/>
            </a:xfrm>
            <a:grpFill/>
          </p:grpSpPr>
          <p:sp>
            <p:nvSpPr>
              <p:cNvPr id="25" name="Rectangle 24">
                <a:extLst>
                  <a:ext uri="{FF2B5EF4-FFF2-40B4-BE49-F238E27FC236}">
                    <a16:creationId xmlns:a16="http://schemas.microsoft.com/office/drawing/2014/main" id="{77DABE0C-AEE4-F2D1-7031-AEEBBD99063C}"/>
                  </a:ext>
                </a:extLst>
              </p:cNvPr>
              <p:cNvSpPr/>
              <p:nvPr/>
            </p:nvSpPr>
            <p:spPr>
              <a:xfrm>
                <a:off x="6784181" y="2128838"/>
                <a:ext cx="104775" cy="35971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B264DF64-A146-66FF-FD6F-4953422A1ACA}"/>
                  </a:ext>
                </a:extLst>
              </p:cNvPr>
              <p:cNvSpPr/>
              <p:nvPr/>
            </p:nvSpPr>
            <p:spPr>
              <a:xfrm rot="5400000">
                <a:off x="6784181" y="2128838"/>
                <a:ext cx="104775" cy="35971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8" name="Arrow: Left 17">
              <a:extLst>
                <a:ext uri="{FF2B5EF4-FFF2-40B4-BE49-F238E27FC236}">
                  <a16:creationId xmlns:a16="http://schemas.microsoft.com/office/drawing/2014/main" id="{BB2EEE55-2672-BFA2-FD6D-DC856F8FE3DA}"/>
                </a:ext>
              </a:extLst>
            </p:cNvPr>
            <p:cNvSpPr/>
            <p:nvPr/>
          </p:nvSpPr>
          <p:spPr>
            <a:xfrm>
              <a:off x="6554818" y="2217668"/>
              <a:ext cx="265083" cy="182658"/>
            </a:xfrm>
            <a:prstGeom prst="leftArrow">
              <a:avLst>
                <a:gd name="adj1" fmla="val 57822"/>
                <a:gd name="adj2"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0" name="Flowchart: Process 29">
            <a:extLst>
              <a:ext uri="{FF2B5EF4-FFF2-40B4-BE49-F238E27FC236}">
                <a16:creationId xmlns:a16="http://schemas.microsoft.com/office/drawing/2014/main" id="{BF6C6096-3AE8-9BAF-F62D-E6046EE8C5A2}"/>
              </a:ext>
              <a:ext uri="{C183D7F6-B498-43B3-948B-1728B52AA6E4}">
                <adec:decorative xmlns:adec="http://schemas.microsoft.com/office/drawing/2017/decorative" val="1"/>
              </a:ext>
            </a:extLst>
          </p:cNvPr>
          <p:cNvSpPr/>
          <p:nvPr/>
        </p:nvSpPr>
        <p:spPr>
          <a:xfrm>
            <a:off x="2384384" y="2183458"/>
            <a:ext cx="9220875" cy="79791"/>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823507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B965F-5E79-49FB-0C2C-FAD0E2F807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EBE6B0E-DF58-B4FB-545D-1D2F2C3E0D0D}"/>
              </a:ext>
            </a:extLst>
          </p:cNvPr>
          <p:cNvSpPr>
            <a:spLocks noGrp="1"/>
          </p:cNvSpPr>
          <p:nvPr>
            <p:ph type="title"/>
          </p:nvPr>
        </p:nvSpPr>
        <p:spPr>
          <a:xfrm>
            <a:off x="586740" y="656894"/>
            <a:ext cx="11018520" cy="886397"/>
          </a:xfrm>
        </p:spPr>
        <p:txBody>
          <a:bodyPr/>
          <a:lstStyle/>
          <a:p>
            <a:r>
              <a:rPr lang="en-US" sz="3200"/>
              <a:t>Enhance Copilot for Microsoft 365 with capabilities</a:t>
            </a:r>
            <a:br>
              <a:rPr lang="en-US" sz="3200"/>
            </a:br>
            <a:r>
              <a:rPr lang="en-US" sz="3200"/>
              <a:t>for specific teams </a:t>
            </a:r>
            <a:r>
              <a:rPr lang="en-US" sz="2000" spc="-50">
                <a:latin typeface="Segoe UI" panose="020B0502040204020203" pitchFamily="34" charset="0"/>
                <a:cs typeface="Segoe UI" panose="020B0502040204020203" pitchFamily="34" charset="0"/>
              </a:rPr>
              <a:t>(2 of 2)</a:t>
            </a:r>
          </a:p>
        </p:txBody>
      </p:sp>
      <p:graphicFrame>
        <p:nvGraphicFramePr>
          <p:cNvPr id="40" name="Table 39">
            <a:extLst>
              <a:ext uri="{FF2B5EF4-FFF2-40B4-BE49-F238E27FC236}">
                <a16:creationId xmlns:a16="http://schemas.microsoft.com/office/drawing/2014/main" id="{A38EDC8B-2A7E-7AF8-3DAD-7DC590F2996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543567823"/>
              </p:ext>
            </p:extLst>
          </p:nvPr>
        </p:nvGraphicFramePr>
        <p:xfrm>
          <a:off x="586740" y="2252074"/>
          <a:ext cx="11018522" cy="4151376"/>
        </p:xfrm>
        <a:graphic>
          <a:graphicData uri="http://schemas.openxmlformats.org/drawingml/2006/table">
            <a:tbl>
              <a:tblPr firstRow="1" bandRow="1">
                <a:tableStyleId>{5C22544A-7EE6-4342-B048-85BDC9FD1C3A}</a:tableStyleId>
              </a:tblPr>
              <a:tblGrid>
                <a:gridCol w="1809219">
                  <a:extLst>
                    <a:ext uri="{9D8B030D-6E8A-4147-A177-3AD203B41FA5}">
                      <a16:colId xmlns:a16="http://schemas.microsoft.com/office/drawing/2014/main" val="1674804738"/>
                    </a:ext>
                  </a:extLst>
                </a:gridCol>
                <a:gridCol w="4403622">
                  <a:extLst>
                    <a:ext uri="{9D8B030D-6E8A-4147-A177-3AD203B41FA5}">
                      <a16:colId xmlns:a16="http://schemas.microsoft.com/office/drawing/2014/main" val="2431789316"/>
                    </a:ext>
                  </a:extLst>
                </a:gridCol>
                <a:gridCol w="4805681">
                  <a:extLst>
                    <a:ext uri="{9D8B030D-6E8A-4147-A177-3AD203B41FA5}">
                      <a16:colId xmlns:a16="http://schemas.microsoft.com/office/drawing/2014/main" val="79071660"/>
                    </a:ext>
                  </a:extLst>
                </a:gridCol>
              </a:tblGrid>
              <a:tr h="329184">
                <a:tc rowSpan="4">
                  <a:txBody>
                    <a:bodyPr/>
                    <a:lstStyle/>
                    <a:p>
                      <a:pPr algn="l"/>
                      <a:r>
                        <a:rPr lang="en-US" sz="1400" b="0" spc="0" baseline="0">
                          <a:solidFill>
                            <a:schemeClr val="tx1"/>
                          </a:solidFill>
                          <a:latin typeface="+mj-lt"/>
                        </a:rPr>
                        <a:t>Email Compose</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indent="-137160" algn="l">
                        <a:lnSpc>
                          <a:spcPct val="100000"/>
                        </a:lnSpc>
                        <a:spcBef>
                          <a:spcPts val="0"/>
                        </a:spcBef>
                        <a:spcAft>
                          <a:spcPts val="0"/>
                        </a:spcAft>
                        <a:buFont typeface="Arial" panose="020B0604020202020204" pitchFamily="34" charset="0"/>
                        <a:buChar char="•"/>
                      </a:pPr>
                      <a:r>
                        <a:rPr lang="en-SG" sz="1000" b="0" spc="0">
                          <a:solidFill>
                            <a:schemeClr val="tx1"/>
                          </a:solidFill>
                        </a:rPr>
                        <a:t>Draft Reply With </a:t>
                      </a: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CRM Data</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2559121"/>
                  </a:ext>
                </a:extLst>
              </a:tr>
              <a:tr h="329184">
                <a:tc vMerge="1">
                  <a:txBody>
                    <a:bodyPr/>
                    <a:lstStyle/>
                    <a:p>
                      <a:pPr algn="l"/>
                      <a:endParaRPr lang="en-US" sz="900" b="1" spc="0" baseline="0">
                        <a:solidFill>
                          <a:schemeClr val="tx1"/>
                        </a:solidFill>
                        <a:latin typeface="+mn-lt"/>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000" spc="0">
                          <a:solidFill>
                            <a:schemeClr val="tx1"/>
                          </a:solidFill>
                        </a:rPr>
                        <a:t>Draft Reply with </a:t>
                      </a: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Teams Meeting Summary and Tasks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55675649"/>
                  </a:ext>
                </a:extLst>
              </a:tr>
              <a:tr h="329184">
                <a:tc vMerge="1">
                  <a:txBody>
                    <a:bodyPr/>
                    <a:lstStyle/>
                    <a:p>
                      <a:pPr algn="l"/>
                      <a:endParaRPr lang="en-US" sz="900" b="1" spc="0" baseline="0">
                        <a:solidFill>
                          <a:schemeClr val="tx1"/>
                        </a:solidFill>
                        <a:latin typeface="+mn-lt"/>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000" kern="1200" spc="0">
                          <a:solidFill>
                            <a:schemeClr val="tx1"/>
                          </a:solidFill>
                        </a:rPr>
                        <a:t>Set Up Teams Channels From Outlook </a:t>
                      </a: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(Collab Spaces / Deal Rooms)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8333950"/>
                  </a:ext>
                </a:extLst>
              </a:tr>
              <a:tr h="329184">
                <a:tc vMerge="1">
                  <a:txBody>
                    <a:bodyPr/>
                    <a:lstStyle/>
                    <a:p>
                      <a:pPr algn="l"/>
                      <a:endParaRPr lang="en-US" sz="900" b="1" spc="0" baseline="0">
                        <a:solidFill>
                          <a:schemeClr val="tx1"/>
                        </a:solidFill>
                        <a:latin typeface="+mn-lt"/>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indent="-137160" algn="l">
                        <a:lnSpc>
                          <a:spcPct val="100000"/>
                        </a:lnSpc>
                        <a:spcBef>
                          <a:spcPts val="0"/>
                        </a:spcBef>
                        <a:spcAft>
                          <a:spcPts val="0"/>
                        </a:spcAft>
                        <a:buFont typeface="Arial" panose="020B0604020202020204" pitchFamily="34" charset="0"/>
                        <a:buChar char="•"/>
                      </a:pPr>
                      <a:r>
                        <a:rPr lang="en-SG" sz="1000" b="0" spc="0">
                          <a:solidFill>
                            <a:schemeClr val="tx1"/>
                          </a:solidFill>
                        </a:rPr>
                        <a:t>Read / Write / Summarize access to </a:t>
                      </a: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related CRM entities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4524035"/>
                  </a:ext>
                </a:extLst>
              </a:tr>
              <a:tr h="329184">
                <a:tc rowSpan="2">
                  <a:txBody>
                    <a:bodyPr/>
                    <a:lstStyle/>
                    <a:p>
                      <a:pPr algn="l"/>
                      <a:r>
                        <a:rPr lang="en-US" sz="1400" b="0" spc="0" baseline="0">
                          <a:solidFill>
                            <a:schemeClr val="tx1"/>
                          </a:solidFill>
                          <a:latin typeface="+mj-lt"/>
                        </a:rPr>
                        <a:t>Calendar</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indent="-137160" algn="l" defTabSz="932742" rtl="0" eaLnBrk="1" fontAlgn="base" latinLnBrk="0" hangingPunct="1">
                        <a:lnSpc>
                          <a:spcPct val="100000"/>
                        </a:lnSpc>
                        <a:spcBef>
                          <a:spcPts val="0"/>
                        </a:spcBef>
                        <a:spcAft>
                          <a:spcPts val="0"/>
                        </a:spcAft>
                        <a:buFont typeface="Arial" panose="020B0604020202020204" pitchFamily="34" charset="0"/>
                        <a:buChar char="•"/>
                      </a:pPr>
                      <a:r>
                        <a:rPr lang="en-SG" sz="1000" kern="1200" spc="0">
                          <a:solidFill>
                            <a:schemeClr val="tx1"/>
                          </a:solidFill>
                        </a:rPr>
                        <a:t>Meeting Prep w/ </a:t>
                      </a: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CRM Opportunity Summary</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54449"/>
                  </a:ext>
                </a:extLst>
              </a:tr>
              <a:tr h="329184">
                <a:tc vMerge="1">
                  <a:txBody>
                    <a:bodyPr/>
                    <a:lstStyle/>
                    <a:p>
                      <a:pPr algn="l"/>
                      <a:endParaRPr lang="en-US" sz="900" b="1" spc="0" baseline="0">
                        <a:solidFill>
                          <a:schemeClr val="tx1"/>
                        </a:solidFill>
                        <a:latin typeface="+mn-lt"/>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indent="-137160" algn="l">
                        <a:lnSpc>
                          <a:spcPct val="100000"/>
                        </a:lnSpc>
                        <a:spcBef>
                          <a:spcPts val="0"/>
                        </a:spcBef>
                        <a:spcAft>
                          <a:spcPts val="0"/>
                        </a:spcAft>
                        <a:buFont typeface="Arial" panose="020B0604020202020204" pitchFamily="34" charset="0"/>
                        <a:buChar char="•"/>
                      </a:pPr>
                      <a:r>
                        <a:rPr lang="en-SG" sz="1000" b="0" spc="0">
                          <a:solidFill>
                            <a:schemeClr val="tx1"/>
                          </a:solidFill>
                        </a:rPr>
                        <a:t>Read / Write / Summarize access to </a:t>
                      </a: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related CRM entities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00626957"/>
                  </a:ext>
                </a:extLst>
              </a:tr>
              <a:tr h="329184">
                <a:tc rowSpan="2">
                  <a:txBody>
                    <a:bodyPr/>
                    <a:lstStyle/>
                    <a:p>
                      <a:pPr algn="l"/>
                      <a:r>
                        <a:rPr lang="en-US" sz="1400" b="0" spc="0" baseline="0">
                          <a:solidFill>
                            <a:schemeClr val="tx1"/>
                          </a:solidFill>
                          <a:latin typeface="+mj-lt"/>
                        </a:rPr>
                        <a:t>During Meeting</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indent="-137160" algn="l">
                        <a:lnSpc>
                          <a:spcPct val="100000"/>
                        </a:lnSpc>
                        <a:spcBef>
                          <a:spcPts val="0"/>
                        </a:spcBef>
                        <a:spcAft>
                          <a:spcPts val="0"/>
                        </a:spcAft>
                        <a:buClr>
                          <a:schemeClr val="tx1"/>
                        </a:buClr>
                        <a:buFont typeface="Arial" panose="020B0604020202020204" pitchFamily="34" charset="0"/>
                        <a:buChar char="•"/>
                      </a:pP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Real-time sales tips (Competitor/Brand mentions)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211615"/>
                  </a:ext>
                </a:extLst>
              </a:tr>
              <a:tr h="329184">
                <a:tc vMerge="1">
                  <a:txBody>
                    <a:bodyPr/>
                    <a:lstStyle/>
                    <a:p>
                      <a:pPr algn="l"/>
                      <a:endParaRPr lang="en-US" sz="900" b="1" spc="0" baseline="0">
                        <a:solidFill>
                          <a:schemeClr val="tx1"/>
                        </a:solidFill>
                        <a:latin typeface="+mn-lt"/>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indent="-137160" algn="l">
                        <a:lnSpc>
                          <a:spcPct val="100000"/>
                        </a:lnSpc>
                        <a:spcBef>
                          <a:spcPts val="0"/>
                        </a:spcBef>
                        <a:spcAft>
                          <a:spcPts val="0"/>
                        </a:spcAft>
                        <a:buFont typeface="Arial" panose="020B0604020202020204" pitchFamily="34" charset="0"/>
                        <a:buChar char="•"/>
                      </a:pPr>
                      <a:r>
                        <a:rPr lang="en-SG" sz="1000" b="0" spc="0">
                          <a:solidFill>
                            <a:schemeClr val="tx1"/>
                          </a:solidFill>
                        </a:rPr>
                        <a:t>Read / Write / Summarize access to </a:t>
                      </a: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related CRM entities</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1395600"/>
                  </a:ext>
                </a:extLst>
              </a:tr>
              <a:tr h="329184">
                <a:tc rowSpan="2">
                  <a:txBody>
                    <a:bodyPr/>
                    <a:lstStyle/>
                    <a:p>
                      <a:pPr algn="l"/>
                      <a:r>
                        <a:rPr lang="en-US" sz="1400" b="0" spc="0" baseline="0">
                          <a:solidFill>
                            <a:schemeClr val="tx1"/>
                          </a:solidFill>
                          <a:latin typeface="+mj-lt"/>
                        </a:rPr>
                        <a:t>Post Meeting</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indent="-137160" algn="l" defTabSz="932742" rtl="0" eaLnBrk="1" latinLnBrk="0" hangingPunct="1">
                        <a:lnSpc>
                          <a:spcPct val="100000"/>
                        </a:lnSpc>
                        <a:spcBef>
                          <a:spcPts val="0"/>
                        </a:spcBef>
                        <a:spcAft>
                          <a:spcPts val="0"/>
                        </a:spcAft>
                        <a:buFont typeface="Arial" panose="020B0604020202020204" pitchFamily="34" charset="0"/>
                        <a:buChar char="•"/>
                      </a:pPr>
                      <a:r>
                        <a:rPr lang="en-SG" sz="1000" kern="1200" spc="0">
                          <a:solidFill>
                            <a:schemeClr val="tx1"/>
                          </a:solidFill>
                        </a:rPr>
                        <a:t>Sentiments, Talking Speed, Talk To Listen Ratio</a:t>
                      </a:r>
                      <a:br>
                        <a:rPr lang="en-SG" sz="1000" kern="1200" spc="0">
                          <a:solidFill>
                            <a:schemeClr val="tx1"/>
                          </a:solidFill>
                        </a:rPr>
                      </a:br>
                      <a:r>
                        <a:rPr lang="en-SG" sz="1000" kern="1200" spc="0">
                          <a:solidFill>
                            <a:schemeClr val="tx1"/>
                          </a:solidFill>
                          <a:latin typeface="+mj-lt"/>
                        </a:rPr>
                        <a:t>for </a:t>
                      </a: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seller self-improvement</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3794284"/>
                  </a:ext>
                </a:extLst>
              </a:tr>
              <a:tr h="329184">
                <a:tc vMerge="1">
                  <a:txBody>
                    <a:bodyPr/>
                    <a:lstStyle/>
                    <a:p>
                      <a:pPr algn="l"/>
                      <a:endParaRPr lang="en-US" sz="900" b="1" spc="0" baseline="0">
                        <a:solidFill>
                          <a:schemeClr val="tx1"/>
                        </a:solidFill>
                        <a:latin typeface="+mn-lt"/>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indent="-137160" algn="l" defTabSz="932742" rtl="0" eaLnBrk="1" latinLnBrk="0" hangingPunct="1">
                        <a:lnSpc>
                          <a:spcPct val="100000"/>
                        </a:lnSpc>
                        <a:spcBef>
                          <a:spcPts val="0"/>
                        </a:spcBef>
                        <a:spcAft>
                          <a:spcPts val="0"/>
                        </a:spcAft>
                        <a:buFont typeface="Arial" panose="020B0604020202020204" pitchFamily="34" charset="0"/>
                        <a:buChar char="•"/>
                      </a:pPr>
                      <a:r>
                        <a:rPr lang="en-SG" sz="1000" kern="1200" spc="0">
                          <a:solidFill>
                            <a:schemeClr val="tx1"/>
                          </a:solidFill>
                        </a:rPr>
                        <a:t>Create </a:t>
                      </a: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CRM Tasks </a:t>
                      </a:r>
                      <a:r>
                        <a:rPr lang="en-SG" sz="1000" kern="1200" spc="0">
                          <a:solidFill>
                            <a:schemeClr val="tx1"/>
                          </a:solidFill>
                        </a:rPr>
                        <a:t>from Follow-ups</a:t>
                      </a:r>
                      <a:endParaRPr lang="en-SG" sz="1000" kern="1200" spc="0">
                        <a:solidFill>
                          <a:schemeClr val="tx1"/>
                        </a:solidFill>
                        <a:latin typeface="+mn-lt"/>
                        <a:ea typeface="+mn-ea"/>
                        <a:cs typeface="+mn-cs"/>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33061705"/>
                  </a:ext>
                </a:extLst>
              </a:tr>
              <a:tr h="329184">
                <a:tc>
                  <a:txBody>
                    <a:bodyPr/>
                    <a:lstStyle/>
                    <a:p>
                      <a:pPr algn="l"/>
                      <a:r>
                        <a:rPr lang="en-US" sz="1400" b="0" spc="0" baseline="0">
                          <a:solidFill>
                            <a:schemeClr val="tx1"/>
                          </a:solidFill>
                          <a:latin typeface="+mj-lt"/>
                        </a:rPr>
                        <a:t>Team/Channel</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spc="0">
                          <a:solidFill>
                            <a:schemeClr val="tx1"/>
                          </a:solidFill>
                        </a:rPr>
                        <a:t>Collaborate using </a:t>
                      </a:r>
                      <a: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t>Collab Spaces – </a:t>
                      </a:r>
                      <a:b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br>
                      <a:r>
                        <a:rPr kumimoji="0" lang="en-US" sz="1000" b="1" i="0" u="none" strike="noStrike" kern="1200" cap="none" spc="0" normalizeH="0" baseline="0">
                          <a:ln w="3175">
                            <a:noFill/>
                          </a:ln>
                          <a:solidFill>
                            <a:schemeClr val="tx1"/>
                          </a:solidFill>
                          <a:effectLst/>
                          <a:uLnTx/>
                          <a:uFillTx/>
                          <a:latin typeface="+mj-lt"/>
                          <a:ea typeface="+mn-ea"/>
                          <a:cs typeface="Segoe UI" pitchFamily="34" charset="0"/>
                        </a:rPr>
                        <a:t>Account and Deal Room sales templates</a:t>
                      </a:r>
                      <a:endParaRPr kumimoji="0" lang="en-SG" sz="1000" b="1" i="0" u="none" strike="noStrike" kern="1200" cap="none" spc="0" normalizeH="0" baseline="0">
                        <a:ln w="3175">
                          <a:noFill/>
                        </a:ln>
                        <a:solidFill>
                          <a:schemeClr val="tx1"/>
                        </a:solidFill>
                        <a:effectLst/>
                        <a:uLnTx/>
                        <a:uFillTx/>
                        <a:latin typeface="+mj-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4327048"/>
                  </a:ext>
                </a:extLst>
              </a:tr>
              <a:tr h="329184">
                <a:tc>
                  <a:txBody>
                    <a:bodyPr/>
                    <a:lstStyle/>
                    <a:p>
                      <a:pPr algn="l"/>
                      <a:r>
                        <a:rPr lang="en-US" sz="1400" b="0" spc="-20" baseline="0">
                          <a:solidFill>
                            <a:schemeClr val="tx1"/>
                          </a:solidFill>
                          <a:latin typeface="+mj-lt"/>
                        </a:rPr>
                        <a:t>Message Extension</a:t>
                      </a: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000" spc="0">
                          <a:ln w="3175">
                            <a:noFill/>
                          </a:ln>
                          <a:solidFill>
                            <a:schemeClr val="tx1"/>
                          </a:solidFill>
                        </a:rPr>
                        <a:t>Search and </a:t>
                      </a:r>
                      <a:r>
                        <a:rPr kumimoji="0" lang="en-SG" sz="1000" b="1" i="0" u="none" strike="noStrike" kern="1200" cap="none" spc="0" normalizeH="0" baseline="0">
                          <a:ln w="3175">
                            <a:noFill/>
                          </a:ln>
                          <a:solidFill>
                            <a:schemeClr val="tx1"/>
                          </a:solidFill>
                          <a:effectLst/>
                          <a:uLnTx/>
                          <a:uFillTx/>
                          <a:latin typeface="+mj-lt"/>
                          <a:ea typeface="+mn-ea"/>
                          <a:cs typeface="Segoe UI" pitchFamily="34" charset="0"/>
                        </a:rPr>
                        <a:t>share CRM entities as adaptive cards </a:t>
                      </a:r>
                      <a:br>
                        <a:rPr kumimoji="0" lang="en-SG" sz="1000" b="1" i="0" u="none" strike="noStrike" kern="1200" cap="none" spc="0" normalizeH="0" baseline="0">
                          <a:ln w="3175">
                            <a:noFill/>
                          </a:ln>
                          <a:solidFill>
                            <a:schemeClr val="tx1"/>
                          </a:solidFill>
                          <a:effectLst/>
                          <a:uLnTx/>
                          <a:uFillTx/>
                          <a:latin typeface="+mn-lt"/>
                          <a:ea typeface="+mn-ea"/>
                          <a:cs typeface="Segoe UI" pitchFamily="34" charset="0"/>
                        </a:rPr>
                      </a:br>
                      <a:r>
                        <a:rPr lang="en-SG" sz="1000" spc="0">
                          <a:ln w="3175">
                            <a:noFill/>
                          </a:ln>
                          <a:solidFill>
                            <a:schemeClr val="tx1"/>
                          </a:solidFill>
                        </a:rPr>
                        <a:t>across Outlook and Teams</a:t>
                      </a:r>
                      <a:endParaRPr lang="en-SG" sz="1000" kern="1200" spc="0">
                        <a:solidFill>
                          <a:schemeClr val="tx1"/>
                        </a:solidFill>
                        <a:latin typeface="+mn-lt"/>
                        <a:ea typeface="+mn-ea"/>
                        <a:cs typeface="+mn-cs"/>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w="3175">
                          <a:noFill/>
                        </a:ln>
                        <a:solidFill>
                          <a:schemeClr val="tx1"/>
                        </a:solidFill>
                        <a:effectLst/>
                        <a:uLnTx/>
                        <a:uFillTx/>
                        <a:latin typeface="+mn-lt"/>
                        <a:ea typeface="+mn-ea"/>
                        <a:cs typeface="Segoe UI" pitchFamily="34" charset="0"/>
                      </a:endParaRPr>
                    </a:p>
                  </a:txBody>
                  <a:tcPr marL="137160" marR="13716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6109691"/>
                  </a:ext>
                </a:extLst>
              </a:tr>
            </a:tbl>
          </a:graphicData>
        </a:graphic>
      </p:graphicFrame>
      <p:sp>
        <p:nvSpPr>
          <p:cNvPr id="9" name="Flowchart: Process 8">
            <a:extLst>
              <a:ext uri="{FF2B5EF4-FFF2-40B4-BE49-F238E27FC236}">
                <a16:creationId xmlns:a16="http://schemas.microsoft.com/office/drawing/2014/main" id="{0D418357-A88B-00EF-79E7-89B2AD9F0A9F}"/>
              </a:ext>
              <a:ext uri="{C183D7F6-B498-43B3-948B-1728B52AA6E4}">
                <adec:decorative xmlns:adec="http://schemas.microsoft.com/office/drawing/2017/decorative" val="1"/>
              </a:ext>
            </a:extLst>
          </p:cNvPr>
          <p:cNvSpPr/>
          <p:nvPr/>
        </p:nvSpPr>
        <p:spPr>
          <a:xfrm>
            <a:off x="2384384" y="2183458"/>
            <a:ext cx="9220875" cy="79791"/>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TextBox 3">
            <a:extLst>
              <a:ext uri="{FF2B5EF4-FFF2-40B4-BE49-F238E27FC236}">
                <a16:creationId xmlns:a16="http://schemas.microsoft.com/office/drawing/2014/main" id="{DCF8299E-82D7-F1B8-56EB-41E1E1E43F50}"/>
              </a:ext>
            </a:extLst>
          </p:cNvPr>
          <p:cNvSpPr txBox="1"/>
          <p:nvPr/>
        </p:nvSpPr>
        <p:spPr>
          <a:xfrm>
            <a:off x="2301073" y="1861489"/>
            <a:ext cx="4471964" cy="215444"/>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Pct val="90000"/>
              <a:buFontTx/>
              <a:buNone/>
              <a:tabLst/>
              <a:defRPr/>
            </a:pPr>
            <a:r>
              <a:rPr kumimoji="0" lang="en-US" sz="1400" b="0" i="0" u="none" strike="noStrike" kern="1200" cap="none" spc="0" normalizeH="0" baseline="0" noProof="0">
                <a:ln w="3175">
                  <a:noFill/>
                </a:ln>
                <a:solidFill>
                  <a:prstClr val="black"/>
                </a:solidFill>
                <a:effectLst/>
                <a:uLnTx/>
                <a:uFillTx/>
                <a:latin typeface="Segoe UI Semibold"/>
                <a:ea typeface="+mn-ea"/>
                <a:cs typeface="Segoe UI" pitchFamily="34" charset="0"/>
              </a:rPr>
              <a:t>Microsoft Copilot for Sales</a:t>
            </a:r>
          </a:p>
        </p:txBody>
      </p:sp>
      <p:sp>
        <p:nvSpPr>
          <p:cNvPr id="3" name="Title 1">
            <a:extLst>
              <a:ext uri="{FF2B5EF4-FFF2-40B4-BE49-F238E27FC236}">
                <a16:creationId xmlns:a16="http://schemas.microsoft.com/office/drawing/2014/main" id="{733E1D9E-0CF5-7582-7C0D-2018421B78E2}"/>
              </a:ext>
              <a:ext uri="{C183D7F6-B498-43B3-948B-1728B52AA6E4}">
                <adec:decorative xmlns:adec="http://schemas.microsoft.com/office/drawing/2017/decorative" val="0"/>
              </a:ext>
            </a:extLst>
          </p:cNvPr>
          <p:cNvSpPr txBox="1">
            <a:spLocks/>
          </p:cNvSpPr>
          <p:nvPr/>
        </p:nvSpPr>
        <p:spPr>
          <a:xfrm>
            <a:off x="7095238" y="1861489"/>
            <a:ext cx="4785362" cy="215444"/>
          </a:xfrm>
          <a:prstGeom prst="rect">
            <a:avLst/>
          </a:prstGeom>
        </p:spPr>
        <p:txBody>
          <a:bodyPr wrap="square" lIns="0" tIns="0" rIns="0" bIns="0">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Pct val="90000"/>
              <a:buFontTx/>
              <a:buNone/>
              <a:tabLst/>
              <a:defRPr/>
            </a:pPr>
            <a:r>
              <a:rPr kumimoji="0" lang="en-US" sz="1400" b="0" i="0" u="none" strike="noStrike" kern="1200" cap="none" spc="0" normalizeH="0" baseline="0" noProof="0">
                <a:ln w="3175">
                  <a:noFill/>
                </a:ln>
                <a:solidFill>
                  <a:prstClr val="black"/>
                </a:solidFill>
                <a:effectLst/>
                <a:uLnTx/>
                <a:uFillTx/>
                <a:latin typeface="Segoe UI Semibold"/>
                <a:ea typeface="+mn-ea"/>
                <a:cs typeface="Segoe UI" pitchFamily="34" charset="0"/>
              </a:rPr>
              <a:t>Copilot for Microsoft 365</a:t>
            </a:r>
          </a:p>
        </p:txBody>
      </p:sp>
      <p:pic>
        <p:nvPicPr>
          <p:cNvPr id="6" name="!Copilot">
            <a:extLst>
              <a:ext uri="{FF2B5EF4-FFF2-40B4-BE49-F238E27FC236}">
                <a16:creationId xmlns:a16="http://schemas.microsoft.com/office/drawing/2014/main" id="{61D39A99-DFA7-F690-FBD0-3CFF312C05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41384" y="1844442"/>
            <a:ext cx="285181" cy="285179"/>
          </a:xfrm>
          <a:prstGeom prst="rect">
            <a:avLst/>
          </a:prstGeom>
          <a:noFill/>
          <a:ln>
            <a:noFill/>
            <a:headEnd type="none" w="med" len="med"/>
            <a:tailEnd type="none" w="med" len="med"/>
          </a:ln>
          <a:effectLst/>
        </p:spPr>
      </p:pic>
      <p:grpSp>
        <p:nvGrpSpPr>
          <p:cNvPr id="8" name="Group 7">
            <a:extLst>
              <a:ext uri="{FF2B5EF4-FFF2-40B4-BE49-F238E27FC236}">
                <a16:creationId xmlns:a16="http://schemas.microsoft.com/office/drawing/2014/main" id="{C8D3FE8F-7DCB-3B4A-F88E-38626F5D5DC4}"/>
              </a:ext>
              <a:ext uri="{C183D7F6-B498-43B3-948B-1728B52AA6E4}">
                <adec:decorative xmlns:adec="http://schemas.microsoft.com/office/drawing/2017/decorative" val="1"/>
              </a:ext>
            </a:extLst>
          </p:cNvPr>
          <p:cNvGrpSpPr/>
          <p:nvPr/>
        </p:nvGrpSpPr>
        <p:grpSpPr>
          <a:xfrm>
            <a:off x="6608606" y="1830451"/>
            <a:ext cx="335377" cy="285179"/>
            <a:chOff x="6554818" y="2129140"/>
            <a:chExt cx="423033" cy="359715"/>
          </a:xfrm>
          <a:gradFill>
            <a:gsLst>
              <a:gs pos="0">
                <a:srgbClr val="8661C5"/>
              </a:gs>
              <a:gs pos="81000">
                <a:srgbClr val="134CCB"/>
              </a:gs>
            </a:gsLst>
            <a:lin ang="2700000" scaled="1"/>
          </a:gradFill>
        </p:grpSpPr>
        <p:grpSp>
          <p:nvGrpSpPr>
            <p:cNvPr id="12" name="Group 11">
              <a:extLst>
                <a:ext uri="{FF2B5EF4-FFF2-40B4-BE49-F238E27FC236}">
                  <a16:creationId xmlns:a16="http://schemas.microsoft.com/office/drawing/2014/main" id="{FCE36887-F2F2-D5F2-501F-0FA8C74A3EBA}"/>
                </a:ext>
              </a:extLst>
            </p:cNvPr>
            <p:cNvGrpSpPr/>
            <p:nvPr/>
          </p:nvGrpSpPr>
          <p:grpSpPr>
            <a:xfrm>
              <a:off x="6618136" y="2129140"/>
              <a:ext cx="359715" cy="359715"/>
              <a:chOff x="6656711" y="2128838"/>
              <a:chExt cx="359715" cy="359715"/>
            </a:xfrm>
            <a:grpFill/>
          </p:grpSpPr>
          <p:sp>
            <p:nvSpPr>
              <p:cNvPr id="14" name="Rectangle 13">
                <a:extLst>
                  <a:ext uri="{FF2B5EF4-FFF2-40B4-BE49-F238E27FC236}">
                    <a16:creationId xmlns:a16="http://schemas.microsoft.com/office/drawing/2014/main" id="{FBA9E29A-9AF0-FC12-9474-36A6B256C1D8}"/>
                  </a:ext>
                </a:extLst>
              </p:cNvPr>
              <p:cNvSpPr/>
              <p:nvPr/>
            </p:nvSpPr>
            <p:spPr>
              <a:xfrm>
                <a:off x="6784181" y="2128838"/>
                <a:ext cx="104775" cy="35971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F457DBF3-B4F9-EAA5-AD13-C7B2E35DE8A0}"/>
                  </a:ext>
                </a:extLst>
              </p:cNvPr>
              <p:cNvSpPr/>
              <p:nvPr/>
            </p:nvSpPr>
            <p:spPr>
              <a:xfrm rot="5400000">
                <a:off x="6784181" y="2128838"/>
                <a:ext cx="104775" cy="35971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3" name="Arrow: Left 12">
              <a:extLst>
                <a:ext uri="{FF2B5EF4-FFF2-40B4-BE49-F238E27FC236}">
                  <a16:creationId xmlns:a16="http://schemas.microsoft.com/office/drawing/2014/main" id="{67B564FF-5AB0-9AB6-F908-E7A19CED87C7}"/>
                </a:ext>
              </a:extLst>
            </p:cNvPr>
            <p:cNvSpPr/>
            <p:nvPr/>
          </p:nvSpPr>
          <p:spPr>
            <a:xfrm>
              <a:off x="6554818" y="2217668"/>
              <a:ext cx="265083" cy="182658"/>
            </a:xfrm>
            <a:prstGeom prst="leftArrow">
              <a:avLst>
                <a:gd name="adj1" fmla="val 57822"/>
                <a:gd name="adj2"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796449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88439BA5-30AA-8FD1-0DA3-F63FE41519DC}"/>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8" t="10547" r="588" b="24177"/>
          <a:stretch/>
        </p:blipFill>
        <p:spPr bwMode="auto">
          <a:xfrm>
            <a:off x="3672840" y="0"/>
            <a:ext cx="8519160" cy="26670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7">
            <a:extLst>
              <a:ext uri="{FF2B5EF4-FFF2-40B4-BE49-F238E27FC236}">
                <a16:creationId xmlns:a16="http://schemas.microsoft.com/office/drawing/2014/main" id="{DC716D65-6F59-DF4B-643E-DB92F24CCA2E}"/>
              </a:ext>
            </a:extLst>
          </p:cNvPr>
          <p:cNvSpPr txBox="1">
            <a:spLocks noGrp="1"/>
          </p:cNvSpPr>
          <p:nvPr>
            <p:ph type="title" idx="4294967295"/>
          </p:nvPr>
        </p:nvSpPr>
        <p:spPr>
          <a:xfrm>
            <a:off x="574432" y="1333500"/>
            <a:ext cx="314960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Investec</a:t>
            </a:r>
          </a:p>
        </p:txBody>
      </p:sp>
      <p:sp>
        <p:nvSpPr>
          <p:cNvPr id="18" name="Text Placeholder 6">
            <a:extLst>
              <a:ext uri="{FF2B5EF4-FFF2-40B4-BE49-F238E27FC236}">
                <a16:creationId xmlns:a16="http://schemas.microsoft.com/office/drawing/2014/main" id="{E52CBB23-DA43-97F1-B309-DC0E8C39743A}"/>
              </a:ext>
            </a:extLst>
          </p:cNvPr>
          <p:cNvSpPr txBox="1">
            <a:spLocks/>
          </p:cNvSpPr>
          <p:nvPr/>
        </p:nvSpPr>
        <p:spPr>
          <a:xfrm>
            <a:off x="519264" y="2744054"/>
            <a:ext cx="2776051" cy="381540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Customer:</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Investec</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Industry:</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Banking and Capital Markets</a:t>
            </a:r>
          </a:p>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Country:</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United Kingdom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Products and services:</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nn-NO"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Dynamics 365</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nn-NO"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Dynamics 365 Customer </a:t>
            </a:r>
            <a:br>
              <a:rPr kumimoji="0" lang="nn-NO"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nn-NO"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Insights - Journeys</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nn-NO"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Dynamics 365 Customer Service</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nn-NO"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Dynamics 365 Sales</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nn-NO"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Microsoft Copilot for Sales</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nn-NO"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Microsoft Teams</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nn-NO"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Outlook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hlinkClick r:id="rId4">
                  <a:extLst>
                    <a:ext uri="{A12FA001-AC4F-418D-AE19-62706E023703}">
                      <ahyp:hlinkClr xmlns:ahyp="http://schemas.microsoft.com/office/drawing/2018/hyperlinkcolor" val="tx"/>
                    </a:ext>
                  </a:extLst>
                </a:hlinkClick>
              </a:rPr>
              <a:t>Read full story here</a:t>
            </a:r>
            <a:endParaRPr kumimoji="0" lang="en-US" sz="12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hlinkClick r:id="rId5">
                <a:extLst>
                  <a:ext uri="{A12FA001-AC4F-418D-AE19-62706E023703}">
                    <ahyp:hlinkClr xmlns:ahyp="http://schemas.microsoft.com/office/drawing/2018/hyperlinkcolor" val="tx"/>
                  </a:ext>
                </a:extLst>
              </a:hlinkClick>
            </a:endParaRPr>
          </a:p>
        </p:txBody>
      </p:sp>
      <p:sp>
        <p:nvSpPr>
          <p:cNvPr id="14" name="Text Placeholder 1">
            <a:extLst>
              <a:ext uri="{FF2B5EF4-FFF2-40B4-BE49-F238E27FC236}">
                <a16:creationId xmlns:a16="http://schemas.microsoft.com/office/drawing/2014/main" id="{FD4D5512-6716-5A4E-BD53-4E61FA71EC9E}"/>
              </a:ext>
            </a:extLst>
          </p:cNvPr>
          <p:cNvSpPr txBox="1">
            <a:spLocks/>
          </p:cNvSpPr>
          <p:nvPr/>
        </p:nvSpPr>
        <p:spPr>
          <a:xfrm>
            <a:off x="3924300" y="2890928"/>
            <a:ext cx="7734571" cy="738664"/>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Font typeface="Arial" panose="020B0604020202020204" pitchFamily="34" charset="0"/>
              <a:buNone/>
              <a:defRPr sz="3600" b="1" kern="1200">
                <a:solidFill>
                  <a:srgbClr val="2F2F2F"/>
                </a:solidFill>
                <a:latin typeface="+mj-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“We’re estimating that we’re making approximately 200 hours of savings a year across the bank. That’s a huge amount of time that we can transfer from doing mundane tasks to energy directed straight back to clients.” </a:t>
            </a:r>
          </a:p>
        </p:txBody>
      </p:sp>
      <p:sp>
        <p:nvSpPr>
          <p:cNvPr id="15" name="Text Placeholder 3">
            <a:extLst>
              <a:ext uri="{FF2B5EF4-FFF2-40B4-BE49-F238E27FC236}">
                <a16:creationId xmlns:a16="http://schemas.microsoft.com/office/drawing/2014/main" id="{9D7FEB5F-C8BE-D021-7F27-9A40AC138CE0}"/>
              </a:ext>
            </a:extLst>
          </p:cNvPr>
          <p:cNvSpPr txBox="1">
            <a:spLocks/>
          </p:cNvSpPr>
          <p:nvPr/>
        </p:nvSpPr>
        <p:spPr>
          <a:xfrm>
            <a:off x="3924302" y="3642866"/>
            <a:ext cx="7548298" cy="246221"/>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Font typeface="Arial" panose="020B0604020202020204" pitchFamily="34" charset="0"/>
              <a:buNone/>
              <a:defRPr sz="1400" b="0" kern="1200">
                <a:solidFill>
                  <a:srgbClr val="2F2F2F"/>
                </a:solidFill>
                <a:latin typeface="+mn-lt"/>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solidFill>
                <a:latin typeface="+mn-lt"/>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b="1" kern="1200">
                <a:solidFill>
                  <a:schemeClr val="tx1"/>
                </a:solidFill>
                <a:latin typeface="+mn-lt"/>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b="1" kern="1200">
                <a:solidFill>
                  <a:schemeClr val="tx1"/>
                </a:solidFill>
                <a:latin typeface="+mn-lt"/>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b="1" kern="1200">
                <a:solidFill>
                  <a:schemeClr val="tx1"/>
                </a:solidFill>
                <a:latin typeface="+mn-lt"/>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Daniel Speirits: Sales and Marketing Product Manager at Investec</a:t>
            </a:r>
          </a:p>
        </p:txBody>
      </p:sp>
      <p:sp>
        <p:nvSpPr>
          <p:cNvPr id="27" name="Text Placeholder 1">
            <a:extLst>
              <a:ext uri="{FF2B5EF4-FFF2-40B4-BE49-F238E27FC236}">
                <a16:creationId xmlns:a16="http://schemas.microsoft.com/office/drawing/2014/main" id="{EAB8B8CD-CE65-8241-60B1-08E837BFEE89}"/>
              </a:ext>
            </a:extLst>
          </p:cNvPr>
          <p:cNvSpPr txBox="1">
            <a:spLocks/>
          </p:cNvSpPr>
          <p:nvPr/>
        </p:nvSpPr>
        <p:spPr>
          <a:xfrm>
            <a:off x="3832589" y="4446539"/>
            <a:ext cx="970356" cy="307777"/>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Font typeface="Arial" panose="020B0604020202020204" pitchFamily="34" charset="0"/>
              <a:buNone/>
              <a:defRPr sz="3600" b="1" kern="1200">
                <a:solidFill>
                  <a:srgbClr val="2F2F2F"/>
                </a:solidFill>
                <a:latin typeface="+mj-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Situation:</a:t>
            </a:r>
          </a:p>
        </p:txBody>
      </p:sp>
      <p:sp>
        <p:nvSpPr>
          <p:cNvPr id="19" name="Text Placeholder 2">
            <a:extLst>
              <a:ext uri="{FF2B5EF4-FFF2-40B4-BE49-F238E27FC236}">
                <a16:creationId xmlns:a16="http://schemas.microsoft.com/office/drawing/2014/main" id="{BBAFF32B-7679-C2C4-6B50-91AD9A605FC0}"/>
              </a:ext>
            </a:extLst>
          </p:cNvPr>
          <p:cNvSpPr txBox="1">
            <a:spLocks/>
          </p:cNvSpPr>
          <p:nvPr/>
        </p:nvSpPr>
        <p:spPr>
          <a:xfrm>
            <a:off x="3924300" y="4871062"/>
            <a:ext cx="2407791" cy="16280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International banking firm Investec faced challenges in efficiently managing customer relationships and sales processes. They needed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 solution to enhance customer engagement and streamline sales operations. The goal: deliver white glove service at scale. </a:t>
            </a:r>
          </a:p>
        </p:txBody>
      </p:sp>
      <p:sp>
        <p:nvSpPr>
          <p:cNvPr id="28" name="Text Placeholder 1">
            <a:extLst>
              <a:ext uri="{FF2B5EF4-FFF2-40B4-BE49-F238E27FC236}">
                <a16:creationId xmlns:a16="http://schemas.microsoft.com/office/drawing/2014/main" id="{66FD5174-C452-2842-E8E7-F37AE8F7A6C7}"/>
              </a:ext>
            </a:extLst>
          </p:cNvPr>
          <p:cNvSpPr txBox="1">
            <a:spLocks/>
          </p:cNvSpPr>
          <p:nvPr/>
        </p:nvSpPr>
        <p:spPr>
          <a:xfrm>
            <a:off x="6494901" y="4446539"/>
            <a:ext cx="970356" cy="307777"/>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Font typeface="Arial" panose="020B0604020202020204" pitchFamily="34" charset="0"/>
              <a:buNone/>
              <a:defRPr sz="3600" b="1" kern="1200">
                <a:solidFill>
                  <a:srgbClr val="2F2F2F"/>
                </a:solidFill>
                <a:latin typeface="+mj-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Solution:</a:t>
            </a:r>
          </a:p>
        </p:txBody>
      </p:sp>
      <p:sp>
        <p:nvSpPr>
          <p:cNvPr id="20" name="Text Placeholder 9">
            <a:extLst>
              <a:ext uri="{FF2B5EF4-FFF2-40B4-BE49-F238E27FC236}">
                <a16:creationId xmlns:a16="http://schemas.microsoft.com/office/drawing/2014/main" id="{C4406682-BD0E-B2C2-E7E0-FBEFC65353B3}"/>
              </a:ext>
            </a:extLst>
          </p:cNvPr>
          <p:cNvSpPr txBox="1">
            <a:spLocks/>
          </p:cNvSpPr>
          <p:nvPr/>
        </p:nvSpPr>
        <p:spPr>
          <a:xfrm>
            <a:off x="6581693" y="4871061"/>
            <a:ext cx="2375553" cy="162805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 early adopter, Investec implemented Copilot for Sales, leveraging its AI-driven insights and automation capabilities. Copilot helped the sales teams prioritize leads, personalize interactions, and gain richer, real-time insights into customer data. </a:t>
            </a:r>
          </a:p>
        </p:txBody>
      </p:sp>
      <p:sp>
        <p:nvSpPr>
          <p:cNvPr id="29" name="Text Placeholder 1">
            <a:extLst>
              <a:ext uri="{FF2B5EF4-FFF2-40B4-BE49-F238E27FC236}">
                <a16:creationId xmlns:a16="http://schemas.microsoft.com/office/drawing/2014/main" id="{F0A86195-DA67-5CDB-8427-F87AF3DADFA9}"/>
              </a:ext>
            </a:extLst>
          </p:cNvPr>
          <p:cNvSpPr txBox="1">
            <a:spLocks/>
          </p:cNvSpPr>
          <p:nvPr/>
        </p:nvSpPr>
        <p:spPr>
          <a:xfrm>
            <a:off x="9134353" y="4446539"/>
            <a:ext cx="970356" cy="307777"/>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Font typeface="Arial" panose="020B0604020202020204" pitchFamily="34" charset="0"/>
              <a:buNone/>
              <a:defRPr sz="3600" b="1" kern="1200">
                <a:solidFill>
                  <a:srgbClr val="2F2F2F"/>
                </a:solidFill>
                <a:latin typeface="+mj-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Impact:</a:t>
            </a:r>
          </a:p>
        </p:txBody>
      </p:sp>
      <p:sp>
        <p:nvSpPr>
          <p:cNvPr id="21" name="Text Placeholder 12">
            <a:extLst>
              <a:ext uri="{FF2B5EF4-FFF2-40B4-BE49-F238E27FC236}">
                <a16:creationId xmlns:a16="http://schemas.microsoft.com/office/drawing/2014/main" id="{0DCE63F5-E62C-ECC4-85C3-1150D759D221}"/>
              </a:ext>
            </a:extLst>
          </p:cNvPr>
          <p:cNvSpPr txBox="1">
            <a:spLocks/>
          </p:cNvSpPr>
          <p:nvPr/>
        </p:nvSpPr>
        <p:spPr>
          <a:xfrm>
            <a:off x="9206848" y="4871061"/>
            <a:ext cx="2503725" cy="145140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adoption of Copilot for Sales led to significant improvements in sales performance. Investec experienced enhanced customer satisfaction, increased sales productivity, and a more cohesive sales strategy that continues to drive business growth. </a:t>
            </a:r>
          </a:p>
        </p:txBody>
      </p:sp>
    </p:spTree>
    <p:extLst>
      <p:ext uri="{BB962C8B-B14F-4D97-AF65-F5344CB8AC3E}">
        <p14:creationId xmlns:p14="http://schemas.microsoft.com/office/powerpoint/2010/main" val="85606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DC716D65-6F59-DF4B-643E-DB92F24CCA2E}"/>
              </a:ext>
            </a:extLst>
          </p:cNvPr>
          <p:cNvSpPr txBox="1">
            <a:spLocks noGrp="1"/>
          </p:cNvSpPr>
          <p:nvPr>
            <p:ph type="title" idx="4294967295"/>
          </p:nvPr>
        </p:nvSpPr>
        <p:spPr>
          <a:xfrm>
            <a:off x="574432" y="1334594"/>
            <a:ext cx="3149600"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Lumen Technologies</a:t>
            </a:r>
          </a:p>
        </p:txBody>
      </p:sp>
      <p:sp>
        <p:nvSpPr>
          <p:cNvPr id="18" name="Text Placeholder 6">
            <a:extLst>
              <a:ext uri="{FF2B5EF4-FFF2-40B4-BE49-F238E27FC236}">
                <a16:creationId xmlns:a16="http://schemas.microsoft.com/office/drawing/2014/main" id="{E52CBB23-DA43-97F1-B309-DC0E8C39743A}"/>
              </a:ext>
            </a:extLst>
          </p:cNvPr>
          <p:cNvSpPr txBox="1">
            <a:spLocks/>
          </p:cNvSpPr>
          <p:nvPr/>
        </p:nvSpPr>
        <p:spPr>
          <a:xfrm>
            <a:off x="519264" y="3481450"/>
            <a:ext cx="2776051" cy="307366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Segoe UI" panose="020B0502040204020203" pitchFamily="34" charset="0"/>
              </a:rPr>
              <a:t>Customer:</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Lumen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Segoe UI" panose="020B0502040204020203" pitchFamily="34" charset="0"/>
              </a:rPr>
              <a:t>Industry:</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Telecommunications</a:t>
            </a:r>
          </a:p>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Segoe UI" panose="020B0502040204020203" pitchFamily="34" charset="0"/>
              </a:rPr>
              <a:t>Country:</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United States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Segoe UI" panose="020B0502040204020203" pitchFamily="34" charset="0"/>
              </a:rPr>
              <a:t>Products and services:</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nn-NO"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Microsoft Copilot</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nn-NO"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Microsoft Copilot for M365</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nn-NO"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Microsoft Copilot for Sales</a:t>
            </a:r>
          </a:p>
          <a:p>
            <a:pPr marL="117475" marR="0" lvl="1" indent="-115888"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nn-NO"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Microsoft Teams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hlinkClick r:id="rId3">
                  <a:extLst>
                    <a:ext uri="{A12FA001-AC4F-418D-AE19-62706E023703}">
                      <ahyp:hlinkClr xmlns:ahyp="http://schemas.microsoft.com/office/drawing/2018/hyperlinkcolor" val="tx"/>
                    </a:ext>
                  </a:extLst>
                </a:hlinkClick>
              </a:rPr>
              <a:t>Read full story here</a:t>
            </a:r>
            <a:endParaRPr kumimoji="0" lang="en-US" sz="12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hlinkClick r:id="rId4">
                <a:extLst>
                  <a:ext uri="{A12FA001-AC4F-418D-AE19-62706E023703}">
                    <ahyp:hlinkClr xmlns:ahyp="http://schemas.microsoft.com/office/drawing/2018/hyperlinkcolor" val="tx"/>
                  </a:ext>
                </a:extLst>
              </a:hlinkClick>
            </a:endParaRPr>
          </a:p>
        </p:txBody>
      </p:sp>
      <p:sp>
        <p:nvSpPr>
          <p:cNvPr id="14" name="Text Placeholder 1">
            <a:extLst>
              <a:ext uri="{FF2B5EF4-FFF2-40B4-BE49-F238E27FC236}">
                <a16:creationId xmlns:a16="http://schemas.microsoft.com/office/drawing/2014/main" id="{FD4D5512-6716-5A4E-BD53-4E61FA71EC9E}"/>
              </a:ext>
            </a:extLst>
          </p:cNvPr>
          <p:cNvSpPr txBox="1">
            <a:spLocks/>
          </p:cNvSpPr>
          <p:nvPr/>
        </p:nvSpPr>
        <p:spPr>
          <a:xfrm>
            <a:off x="3924298" y="2900619"/>
            <a:ext cx="7734571" cy="738664"/>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Font typeface="Arial" panose="020B0604020202020204" pitchFamily="34" charset="0"/>
              <a:buNone/>
              <a:defRPr sz="3600" b="1" kern="1200">
                <a:solidFill>
                  <a:srgbClr val="2F2F2F"/>
                </a:solidFill>
                <a:latin typeface="+mj-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“It typically takes a seller four hours to do research for customer outreach, and with generative AI, they can now do that in 15 minutes. Four hours back each week is worth </a:t>
            </a:r>
            <a:b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b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$50 million in revenue over a 12-month period.”</a:t>
            </a:r>
          </a:p>
        </p:txBody>
      </p:sp>
      <p:sp>
        <p:nvSpPr>
          <p:cNvPr id="15" name="Text Placeholder 3">
            <a:extLst>
              <a:ext uri="{FF2B5EF4-FFF2-40B4-BE49-F238E27FC236}">
                <a16:creationId xmlns:a16="http://schemas.microsoft.com/office/drawing/2014/main" id="{9D7FEB5F-C8BE-D021-7F27-9A40AC138CE0}"/>
              </a:ext>
            </a:extLst>
          </p:cNvPr>
          <p:cNvSpPr txBox="1">
            <a:spLocks/>
          </p:cNvSpPr>
          <p:nvPr/>
        </p:nvSpPr>
        <p:spPr>
          <a:xfrm>
            <a:off x="3924300" y="3652557"/>
            <a:ext cx="7548298" cy="246221"/>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Font typeface="Arial" panose="020B0604020202020204" pitchFamily="34" charset="0"/>
              <a:buNone/>
              <a:defRPr sz="1400" b="0" kern="1200">
                <a:solidFill>
                  <a:srgbClr val="2F2F2F"/>
                </a:solidFill>
                <a:latin typeface="+mn-lt"/>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solidFill>
                <a:latin typeface="+mn-lt"/>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b="1" kern="1200">
                <a:solidFill>
                  <a:schemeClr val="tx1"/>
                </a:solidFill>
                <a:latin typeface="+mn-lt"/>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b="1" kern="1200">
                <a:solidFill>
                  <a:schemeClr val="tx1"/>
                </a:solidFill>
                <a:latin typeface="+mn-lt"/>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b="1" kern="1200">
                <a:solidFill>
                  <a:schemeClr val="tx1"/>
                </a:solidFill>
                <a:latin typeface="+mn-lt"/>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Ashley Haynes-Gaspar: Chief Revenue Officer at Lumen Technologies</a:t>
            </a:r>
          </a:p>
        </p:txBody>
      </p:sp>
      <p:pic>
        <p:nvPicPr>
          <p:cNvPr id="16" name="Picture 2">
            <a:extLst>
              <a:ext uri="{FF2B5EF4-FFF2-40B4-BE49-F238E27FC236}">
                <a16:creationId xmlns:a16="http://schemas.microsoft.com/office/drawing/2014/main" id="{B239073B-808C-7503-09C0-CDB1A4128A09}"/>
              </a:ext>
              <a:ext uri="{C183D7F6-B498-43B3-948B-1728B52AA6E4}">
                <adec:decorative xmlns:adec="http://schemas.microsoft.com/office/drawing/2017/decorative" val="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5" t="8015" b="26036"/>
          <a:stretch/>
        </p:blipFill>
        <p:spPr bwMode="auto">
          <a:xfrm>
            <a:off x="3672840" y="1"/>
            <a:ext cx="8519160" cy="2667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 Placeholder 1">
            <a:extLst>
              <a:ext uri="{FF2B5EF4-FFF2-40B4-BE49-F238E27FC236}">
                <a16:creationId xmlns:a16="http://schemas.microsoft.com/office/drawing/2014/main" id="{EAB8B8CD-CE65-8241-60B1-08E837BFEE89}"/>
              </a:ext>
            </a:extLst>
          </p:cNvPr>
          <p:cNvSpPr txBox="1">
            <a:spLocks/>
          </p:cNvSpPr>
          <p:nvPr/>
        </p:nvSpPr>
        <p:spPr>
          <a:xfrm>
            <a:off x="3832589" y="4446539"/>
            <a:ext cx="970356" cy="307777"/>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Font typeface="Arial" panose="020B0604020202020204" pitchFamily="34" charset="0"/>
              <a:buNone/>
              <a:defRPr sz="3600" b="1" kern="1200">
                <a:solidFill>
                  <a:srgbClr val="2F2F2F"/>
                </a:solidFill>
                <a:latin typeface="+mj-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Situation:</a:t>
            </a:r>
          </a:p>
        </p:txBody>
      </p:sp>
      <p:sp>
        <p:nvSpPr>
          <p:cNvPr id="19" name="Text Placeholder 2">
            <a:extLst>
              <a:ext uri="{FF2B5EF4-FFF2-40B4-BE49-F238E27FC236}">
                <a16:creationId xmlns:a16="http://schemas.microsoft.com/office/drawing/2014/main" id="{BBAFF32B-7679-C2C4-6B50-91AD9A605FC0}"/>
              </a:ext>
            </a:extLst>
          </p:cNvPr>
          <p:cNvSpPr txBox="1">
            <a:spLocks/>
          </p:cNvSpPr>
          <p:nvPr/>
        </p:nvSpPr>
        <p:spPr>
          <a:xfrm>
            <a:off x="3924300" y="4871062"/>
            <a:ext cx="2407791" cy="16280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Lumen Technologies, a global leader in communications, was transitioning from traditional telecom to a tech-driven, innovative, and efficient  enterprise. They needed a solution to enhance productivity and customer service.</a:t>
            </a:r>
          </a:p>
        </p:txBody>
      </p:sp>
      <p:sp>
        <p:nvSpPr>
          <p:cNvPr id="28" name="Text Placeholder 1">
            <a:extLst>
              <a:ext uri="{FF2B5EF4-FFF2-40B4-BE49-F238E27FC236}">
                <a16:creationId xmlns:a16="http://schemas.microsoft.com/office/drawing/2014/main" id="{66FD5174-C452-2842-E8E7-F37AE8F7A6C7}"/>
              </a:ext>
            </a:extLst>
          </p:cNvPr>
          <p:cNvSpPr txBox="1">
            <a:spLocks/>
          </p:cNvSpPr>
          <p:nvPr/>
        </p:nvSpPr>
        <p:spPr>
          <a:xfrm>
            <a:off x="6494901" y="4446539"/>
            <a:ext cx="970356" cy="307777"/>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Font typeface="Arial" panose="020B0604020202020204" pitchFamily="34" charset="0"/>
              <a:buNone/>
              <a:defRPr sz="3600" b="1" kern="1200">
                <a:solidFill>
                  <a:srgbClr val="2F2F2F"/>
                </a:solidFill>
                <a:latin typeface="+mj-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Solution:</a:t>
            </a:r>
          </a:p>
        </p:txBody>
      </p:sp>
      <p:sp>
        <p:nvSpPr>
          <p:cNvPr id="20" name="Text Placeholder 9">
            <a:extLst>
              <a:ext uri="{FF2B5EF4-FFF2-40B4-BE49-F238E27FC236}">
                <a16:creationId xmlns:a16="http://schemas.microsoft.com/office/drawing/2014/main" id="{C4406682-BD0E-B2C2-E7E0-FBEFC65353B3}"/>
              </a:ext>
            </a:extLst>
          </p:cNvPr>
          <p:cNvSpPr txBox="1">
            <a:spLocks/>
          </p:cNvSpPr>
          <p:nvPr/>
        </p:nvSpPr>
        <p:spPr>
          <a:xfrm>
            <a:off x="6581693" y="4871061"/>
            <a:ext cx="2375553" cy="162805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Change can be challenging, and Lumen knew they needed the best tools. So, they adopted Copilot for Sales for several thousand employees. It automated routine tasks, increasing efficiency and empowering the workforce as the enterprise evolved.  </a:t>
            </a:r>
          </a:p>
        </p:txBody>
      </p:sp>
      <p:sp>
        <p:nvSpPr>
          <p:cNvPr id="29" name="Text Placeholder 1">
            <a:extLst>
              <a:ext uri="{FF2B5EF4-FFF2-40B4-BE49-F238E27FC236}">
                <a16:creationId xmlns:a16="http://schemas.microsoft.com/office/drawing/2014/main" id="{F0A86195-DA67-5CDB-8427-F87AF3DADFA9}"/>
              </a:ext>
            </a:extLst>
          </p:cNvPr>
          <p:cNvSpPr txBox="1">
            <a:spLocks/>
          </p:cNvSpPr>
          <p:nvPr/>
        </p:nvSpPr>
        <p:spPr>
          <a:xfrm>
            <a:off x="9134353" y="4446539"/>
            <a:ext cx="970356" cy="307777"/>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Font typeface="Arial" panose="020B0604020202020204" pitchFamily="34" charset="0"/>
              <a:buNone/>
              <a:defRPr sz="3600" b="1" kern="1200">
                <a:solidFill>
                  <a:srgbClr val="2F2F2F"/>
                </a:solidFill>
                <a:latin typeface="+mj-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Impact:</a:t>
            </a:r>
          </a:p>
        </p:txBody>
      </p:sp>
      <p:sp>
        <p:nvSpPr>
          <p:cNvPr id="21" name="Text Placeholder 12">
            <a:extLst>
              <a:ext uri="{FF2B5EF4-FFF2-40B4-BE49-F238E27FC236}">
                <a16:creationId xmlns:a16="http://schemas.microsoft.com/office/drawing/2014/main" id="{0DCE63F5-E62C-ECC4-85C3-1150D759D221}"/>
              </a:ext>
            </a:extLst>
          </p:cNvPr>
          <p:cNvSpPr txBox="1">
            <a:spLocks/>
          </p:cNvSpPr>
          <p:nvPr/>
        </p:nvSpPr>
        <p:spPr>
          <a:xfrm>
            <a:off x="9206847" y="4871061"/>
            <a:ext cx="2465890" cy="145140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Making strategic use of Copilot for Sales has  significantly improved employees’ work-life balance and enhanced customer satisfaction. By streamlining operations, Lumen has maintained a competitive edge and positioned itself as a leader in the digital age.</a:t>
            </a:r>
          </a:p>
        </p:txBody>
      </p:sp>
    </p:spTree>
    <p:extLst>
      <p:ext uri="{BB962C8B-B14F-4D97-AF65-F5344CB8AC3E}">
        <p14:creationId xmlns:p14="http://schemas.microsoft.com/office/powerpoint/2010/main" val="383117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44A96-BA7A-700B-78BD-06AADE4C4C3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5A147A9-8132-6406-A6C1-1873D42E3124}"/>
              </a:ext>
            </a:extLst>
          </p:cNvPr>
          <p:cNvSpPr>
            <a:spLocks noGrp="1"/>
          </p:cNvSpPr>
          <p:nvPr>
            <p:ph type="title"/>
          </p:nvPr>
        </p:nvSpPr>
        <p:spPr>
          <a:xfrm>
            <a:off x="602615" y="629312"/>
            <a:ext cx="11018520" cy="498598"/>
          </a:xfrm>
        </p:spPr>
        <p:txBody>
          <a:bodyPr>
            <a:noAutofit/>
          </a:bodyPr>
          <a:lstStyle/>
          <a:p>
            <a:r>
              <a:rPr lang="en-US" sz="3200"/>
              <a:t>Top 10 to try first with Microsoft 365 Copilot for Sales</a:t>
            </a:r>
          </a:p>
        </p:txBody>
      </p:sp>
      <p:sp>
        <p:nvSpPr>
          <p:cNvPr id="2" name="Content Placeholder 2">
            <a:extLst>
              <a:ext uri="{FF2B5EF4-FFF2-40B4-BE49-F238E27FC236}">
                <a16:creationId xmlns:a16="http://schemas.microsoft.com/office/drawing/2014/main" id="{5DF434C7-0279-957C-A05B-AF67FB42F96B}"/>
              </a:ext>
            </a:extLst>
          </p:cNvPr>
          <p:cNvSpPr txBox="1">
            <a:spLocks/>
          </p:cNvSpPr>
          <p:nvPr/>
        </p:nvSpPr>
        <p:spPr>
          <a:xfrm>
            <a:off x="594518" y="1130958"/>
            <a:ext cx="2689386" cy="196162"/>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Foundational skills for new users</a:t>
            </a:r>
            <a:endParaRPr kumimoji="0" lang="en-IN"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8" name="TextBox 47">
            <a:extLst>
              <a:ext uri="{FF2B5EF4-FFF2-40B4-BE49-F238E27FC236}">
                <a16:creationId xmlns:a16="http://schemas.microsoft.com/office/drawing/2014/main" id="{CC38A1F8-BBA9-204B-0E04-AD204DFD1616}"/>
              </a:ext>
              <a:ext uri="{C183D7F6-B498-43B3-948B-1728B52AA6E4}">
                <adec:decorative xmlns:adec="http://schemas.microsoft.com/office/drawing/2017/decorative" val="0"/>
              </a:ext>
            </a:extLst>
          </p:cNvPr>
          <p:cNvSpPr txBox="1"/>
          <p:nvPr/>
        </p:nvSpPr>
        <p:spPr>
          <a:xfrm>
            <a:off x="4449555" y="6450390"/>
            <a:ext cx="3292889" cy="229678"/>
          </a:xfrm>
          <a:prstGeom prst="rect">
            <a:avLst/>
          </a:prstGeom>
          <a:noFill/>
        </p:spPr>
        <p:txBody>
          <a:bodyPr wrap="none" lIns="91440" tIns="45720" rIns="91440" bIns="45720" anchor="t">
            <a:spAutoFit/>
          </a:bodyPr>
          <a:lstStyle/>
          <a:p>
            <a:pPr marL="0" marR="0" lvl="0" indent="0" algn="ctr" defTabSz="914400" rtl="0" eaLnBrk="1" fontAlgn="auto" latinLnBrk="0" hangingPunct="1">
              <a:lnSpc>
                <a:spcPct val="107000"/>
              </a:lnSpc>
              <a:spcBef>
                <a:spcPts val="600"/>
              </a:spcBef>
              <a:spcAft>
                <a:spcPts val="113"/>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Semibold"/>
                <a:ea typeface="+mn-ea"/>
                <a:cs typeface="+mn-cs"/>
              </a:rPr>
              <a:t> For more scenarios, visit: </a:t>
            </a:r>
            <a:r>
              <a:rPr kumimoji="0" lang="en-US" sz="900" b="0" i="0" u="none" strike="noStrike" kern="1200" cap="none" spc="0" normalizeH="0" baseline="0" noProof="0">
                <a:ln>
                  <a:noFill/>
                </a:ln>
                <a:solidFill>
                  <a:prstClr val="black"/>
                </a:solidFill>
                <a:effectLst/>
                <a:uLnTx/>
                <a:uFillTx/>
                <a:latin typeface="Segoe UI Semibold"/>
                <a:ea typeface="+mn-ea"/>
                <a:cs typeface="+mn-cs"/>
                <a:hlinkClick r:id="rId2">
                  <a:extLst>
                    <a:ext uri="{A12FA001-AC4F-418D-AE19-62706E023703}">
                      <ahyp:hlinkClr xmlns:ahyp="http://schemas.microsoft.com/office/drawing/2018/hyperlinkcolor" val="tx"/>
                    </a:ext>
                  </a:extLst>
                </a:hlinkClick>
              </a:rPr>
              <a:t>aka.ms/</a:t>
            </a:r>
            <a:r>
              <a:rPr kumimoji="0" lang="en-US" sz="900" b="0" i="0" u="none" strike="noStrike" kern="1200" cap="none" spc="0" normalizeH="0" baseline="0" noProof="0" err="1">
                <a:ln>
                  <a:noFill/>
                </a:ln>
                <a:solidFill>
                  <a:prstClr val="black"/>
                </a:solidFill>
                <a:effectLst/>
                <a:uLnTx/>
                <a:uFillTx/>
                <a:latin typeface="Segoe UI Semibold"/>
                <a:ea typeface="+mn-ea"/>
                <a:cs typeface="+mn-cs"/>
                <a:hlinkClick r:id="rId2">
                  <a:extLst>
                    <a:ext uri="{A12FA001-AC4F-418D-AE19-62706E023703}">
                      <ahyp:hlinkClr xmlns:ahyp="http://schemas.microsoft.com/office/drawing/2018/hyperlinkcolor" val="tx"/>
                    </a:ext>
                  </a:extLst>
                </a:hlinkClick>
              </a:rPr>
              <a:t>CopilotForSalesAdoption</a:t>
            </a:r>
            <a:r>
              <a:rPr kumimoji="0" lang="en-US" sz="900" b="0" i="0" u="none" strike="noStrike" kern="1200" cap="none" spc="0" normalizeH="0" baseline="0" noProof="0">
                <a:ln>
                  <a:noFill/>
                </a:ln>
                <a:solidFill>
                  <a:prstClr val="black"/>
                </a:solidFill>
                <a:effectLst/>
                <a:uLnTx/>
                <a:uFillTx/>
                <a:latin typeface="Segoe UI Semibold"/>
                <a:ea typeface="+mn-ea"/>
                <a:cs typeface="+mn-cs"/>
              </a:rPr>
              <a:t> </a:t>
            </a:r>
          </a:p>
        </p:txBody>
      </p:sp>
      <p:sp>
        <p:nvSpPr>
          <p:cNvPr id="7" name="Rectangle: Rounded Corners 6">
            <a:extLst>
              <a:ext uri="{FF2B5EF4-FFF2-40B4-BE49-F238E27FC236}">
                <a16:creationId xmlns:a16="http://schemas.microsoft.com/office/drawing/2014/main" id="{72BD5BBD-C342-F0DB-5910-73720D0E4B03}"/>
              </a:ext>
              <a:ext uri="{C183D7F6-B498-43B3-948B-1728B52AA6E4}">
                <adec:decorative xmlns:adec="http://schemas.microsoft.com/office/drawing/2017/decorative" val="1"/>
              </a:ext>
            </a:extLst>
          </p:cNvPr>
          <p:cNvSpPr/>
          <p:nvPr/>
        </p:nvSpPr>
        <p:spPr>
          <a:xfrm>
            <a:off x="515572" y="3989341"/>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7" name="TextBox 26">
            <a:extLst>
              <a:ext uri="{FF2B5EF4-FFF2-40B4-BE49-F238E27FC236}">
                <a16:creationId xmlns:a16="http://schemas.microsoft.com/office/drawing/2014/main" id="{A8B0AB54-F08C-BFAD-EAF3-271B3BB79CB3}"/>
              </a:ext>
            </a:extLst>
          </p:cNvPr>
          <p:cNvSpPr txBox="1"/>
          <p:nvPr/>
        </p:nvSpPr>
        <p:spPr>
          <a:xfrm>
            <a:off x="1885909" y="4038354"/>
            <a:ext cx="586770" cy="584775"/>
          </a:xfrm>
          <a:prstGeom prst="rect">
            <a:avLst/>
          </a:prstGeom>
          <a:noFill/>
          <a:ln>
            <a:noFill/>
          </a:ln>
          <a:effectLst>
            <a:outerShdw blurRad="63500" sx="102000" sy="102000" algn="ctr" rotWithShape="0">
              <a:prstClr val="black">
                <a:alpha val="6000"/>
              </a:prstClr>
            </a:outerShdw>
          </a:effectLst>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6</a:t>
            </a:r>
          </a:p>
        </p:txBody>
      </p:sp>
      <p:sp>
        <p:nvSpPr>
          <p:cNvPr id="17" name="TextBox 16">
            <a:extLst>
              <a:ext uri="{FF2B5EF4-FFF2-40B4-BE49-F238E27FC236}">
                <a16:creationId xmlns:a16="http://schemas.microsoft.com/office/drawing/2014/main" id="{DFDB84A7-EF53-BE80-0FEA-0E0F21C7CB04}"/>
              </a:ext>
            </a:extLst>
          </p:cNvPr>
          <p:cNvSpPr txBox="1"/>
          <p:nvPr/>
        </p:nvSpPr>
        <p:spPr>
          <a:xfrm>
            <a:off x="583297" y="4522141"/>
            <a:ext cx="2011680" cy="766364"/>
          </a:xfrm>
          <a:prstGeom prst="rect">
            <a:avLst/>
          </a:prstGeom>
          <a:noFill/>
        </p:spPr>
        <p:txBody>
          <a:bodyPr wrap="square" lIns="0" tIns="73152" rIns="0" bIns="0" anchor="t">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Follow up with an email after a customer meeting</a:t>
            </a:r>
          </a:p>
        </p:txBody>
      </p:sp>
      <p:pic>
        <p:nvPicPr>
          <p:cNvPr id="37" name="Picture 36">
            <a:extLst>
              <a:ext uri="{FF2B5EF4-FFF2-40B4-BE49-F238E27FC236}">
                <a16:creationId xmlns:a16="http://schemas.microsoft.com/office/drawing/2014/main" id="{9389B8CD-2E50-6FE7-9C1F-8384ECCE8E3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22" y="4158251"/>
            <a:ext cx="320040" cy="297667"/>
          </a:xfrm>
          <a:prstGeom prst="rect">
            <a:avLst/>
          </a:prstGeom>
        </p:spPr>
      </p:pic>
      <p:sp>
        <p:nvSpPr>
          <p:cNvPr id="8" name="Rectangle: Rounded Corners 7">
            <a:extLst>
              <a:ext uri="{FF2B5EF4-FFF2-40B4-BE49-F238E27FC236}">
                <a16:creationId xmlns:a16="http://schemas.microsoft.com/office/drawing/2014/main" id="{ED6C5F29-06C5-469C-9289-3D44EE3F486C}"/>
              </a:ext>
              <a:ext uri="{C183D7F6-B498-43B3-948B-1728B52AA6E4}">
                <adec:decorative xmlns:adec="http://schemas.microsoft.com/office/drawing/2017/decorative" val="1"/>
              </a:ext>
            </a:extLst>
          </p:cNvPr>
          <p:cNvSpPr/>
          <p:nvPr/>
        </p:nvSpPr>
        <p:spPr>
          <a:xfrm>
            <a:off x="5195099" y="3989341"/>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8" name="TextBox 27">
            <a:extLst>
              <a:ext uri="{FF2B5EF4-FFF2-40B4-BE49-F238E27FC236}">
                <a16:creationId xmlns:a16="http://schemas.microsoft.com/office/drawing/2014/main" id="{49F4A859-34D8-6B03-629A-4A2671D9D66B}"/>
              </a:ext>
            </a:extLst>
          </p:cNvPr>
          <p:cNvSpPr txBox="1"/>
          <p:nvPr/>
        </p:nvSpPr>
        <p:spPr>
          <a:xfrm>
            <a:off x="6538056" y="4046216"/>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8</a:t>
            </a:r>
          </a:p>
        </p:txBody>
      </p:sp>
      <p:sp>
        <p:nvSpPr>
          <p:cNvPr id="18" name="TextBox 17">
            <a:extLst>
              <a:ext uri="{FF2B5EF4-FFF2-40B4-BE49-F238E27FC236}">
                <a16:creationId xmlns:a16="http://schemas.microsoft.com/office/drawing/2014/main" id="{7C118FAC-4274-32EB-E936-264E086D7459}"/>
              </a:ext>
            </a:extLst>
          </p:cNvPr>
          <p:cNvSpPr txBox="1"/>
          <p:nvPr/>
        </p:nvSpPr>
        <p:spPr>
          <a:xfrm>
            <a:off x="5235444" y="4522141"/>
            <a:ext cx="2173816" cy="766364"/>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Summarize an </a:t>
            </a:r>
            <a:b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br>
            <a: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email thread </a:t>
            </a:r>
            <a:r>
              <a:rPr lang="en-US" sz="1500" b="1" dirty="0">
                <a:ln w="3175">
                  <a:noFill/>
                </a:ln>
                <a:gradFill>
                  <a:gsLst>
                    <a:gs pos="0">
                      <a:srgbClr val="1264B1"/>
                    </a:gs>
                    <a:gs pos="100000">
                      <a:srgbClr val="944DCF"/>
                    </a:gs>
                  </a:gsLst>
                  <a:lin ang="0" scaled="1"/>
                </a:gradFill>
                <a:latin typeface="Segoe UI"/>
                <a:cs typeface="Segoe UI" pitchFamily="34" charset="0"/>
              </a:rPr>
              <a:t>with</a:t>
            </a:r>
            <a: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sales data from CRM</a:t>
            </a:r>
          </a:p>
        </p:txBody>
      </p:sp>
      <p:pic>
        <p:nvPicPr>
          <p:cNvPr id="39" name="Picture 38">
            <a:extLst>
              <a:ext uri="{FF2B5EF4-FFF2-40B4-BE49-F238E27FC236}">
                <a16:creationId xmlns:a16="http://schemas.microsoft.com/office/drawing/2014/main" id="{937879C5-C52D-4F25-C27A-C4FFF58EE35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0269" y="4166113"/>
            <a:ext cx="320040" cy="297668"/>
          </a:xfrm>
          <a:prstGeom prst="rect">
            <a:avLst/>
          </a:prstGeom>
        </p:spPr>
      </p:pic>
      <p:sp>
        <p:nvSpPr>
          <p:cNvPr id="9" name="Rectangle: Rounded Corners 8">
            <a:extLst>
              <a:ext uri="{FF2B5EF4-FFF2-40B4-BE49-F238E27FC236}">
                <a16:creationId xmlns:a16="http://schemas.microsoft.com/office/drawing/2014/main" id="{FC8CD275-0105-4983-A8D0-D1D5583F3CD6}"/>
              </a:ext>
              <a:ext uri="{C183D7F6-B498-43B3-948B-1728B52AA6E4}">
                <adec:decorative xmlns:adec="http://schemas.microsoft.com/office/drawing/2017/decorative" val="1"/>
              </a:ext>
            </a:extLst>
          </p:cNvPr>
          <p:cNvSpPr/>
          <p:nvPr/>
        </p:nvSpPr>
        <p:spPr>
          <a:xfrm>
            <a:off x="7531558" y="3989341"/>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9" name="TextBox 28">
            <a:extLst>
              <a:ext uri="{FF2B5EF4-FFF2-40B4-BE49-F238E27FC236}">
                <a16:creationId xmlns:a16="http://schemas.microsoft.com/office/drawing/2014/main" id="{823A28CD-C968-9878-0A62-670256409890}"/>
              </a:ext>
            </a:extLst>
          </p:cNvPr>
          <p:cNvSpPr txBox="1"/>
          <p:nvPr/>
        </p:nvSpPr>
        <p:spPr>
          <a:xfrm>
            <a:off x="8902468" y="4054382"/>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lang="en-US" sz="3200">
                <a:solidFill>
                  <a:prstClr val="white">
                    <a:lumMod val="75000"/>
                  </a:prstClr>
                </a:solidFill>
                <a:latin typeface="Segoe Pro Semibold" panose="020B0702040504020203" pitchFamily="34" charset="0"/>
                <a:cs typeface="Segoe UI" panose="020B0502040204020203" pitchFamily="34" charset="0"/>
              </a:rPr>
              <a:t>9</a:t>
            </a:r>
            <a:endPar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endParaRPr>
          </a:p>
        </p:txBody>
      </p:sp>
      <p:sp>
        <p:nvSpPr>
          <p:cNvPr id="19" name="TextBox 18">
            <a:extLst>
              <a:ext uri="{FF2B5EF4-FFF2-40B4-BE49-F238E27FC236}">
                <a16:creationId xmlns:a16="http://schemas.microsoft.com/office/drawing/2014/main" id="{D59CFC3B-473C-8506-301B-8D10505FE5FB}"/>
              </a:ext>
            </a:extLst>
          </p:cNvPr>
          <p:cNvSpPr txBox="1"/>
          <p:nvPr/>
        </p:nvSpPr>
        <p:spPr>
          <a:xfrm>
            <a:off x="7599856" y="4522141"/>
            <a:ext cx="2011680" cy="535531"/>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Draft an email reply with sales information</a:t>
            </a:r>
          </a:p>
        </p:txBody>
      </p:sp>
      <p:pic>
        <p:nvPicPr>
          <p:cNvPr id="40" name="Picture 39">
            <a:extLst>
              <a:ext uri="{FF2B5EF4-FFF2-40B4-BE49-F238E27FC236}">
                <a16:creationId xmlns:a16="http://schemas.microsoft.com/office/drawing/2014/main" id="{AC86E33E-5B00-FDB4-FD62-9F79CFB55A6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4681" y="4144716"/>
            <a:ext cx="320040" cy="297668"/>
          </a:xfrm>
          <a:prstGeom prst="rect">
            <a:avLst/>
          </a:prstGeom>
        </p:spPr>
      </p:pic>
      <p:sp>
        <p:nvSpPr>
          <p:cNvPr id="10" name="Rectangle: Rounded Corners 9">
            <a:extLst>
              <a:ext uri="{FF2B5EF4-FFF2-40B4-BE49-F238E27FC236}">
                <a16:creationId xmlns:a16="http://schemas.microsoft.com/office/drawing/2014/main" id="{C58D2CBF-CFAC-A696-528C-DFCBECFC6B8B}"/>
              </a:ext>
              <a:ext uri="{C183D7F6-B498-43B3-948B-1728B52AA6E4}">
                <adec:decorative xmlns:adec="http://schemas.microsoft.com/office/drawing/2017/decorative" val="1"/>
              </a:ext>
            </a:extLst>
          </p:cNvPr>
          <p:cNvSpPr/>
          <p:nvPr/>
        </p:nvSpPr>
        <p:spPr>
          <a:xfrm>
            <a:off x="2797826" y="1441742"/>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0" name="TextBox 29">
            <a:extLst>
              <a:ext uri="{FF2B5EF4-FFF2-40B4-BE49-F238E27FC236}">
                <a16:creationId xmlns:a16="http://schemas.microsoft.com/office/drawing/2014/main" id="{D94CFF87-AE44-2BC0-0DDE-B9CAA0C4C1FF}"/>
              </a:ext>
            </a:extLst>
          </p:cNvPr>
          <p:cNvSpPr txBox="1"/>
          <p:nvPr/>
        </p:nvSpPr>
        <p:spPr>
          <a:xfrm>
            <a:off x="4168163" y="1490755"/>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2</a:t>
            </a:r>
          </a:p>
        </p:txBody>
      </p:sp>
      <p:sp>
        <p:nvSpPr>
          <p:cNvPr id="20" name="TextBox 19">
            <a:extLst>
              <a:ext uri="{FF2B5EF4-FFF2-40B4-BE49-F238E27FC236}">
                <a16:creationId xmlns:a16="http://schemas.microsoft.com/office/drawing/2014/main" id="{09AFF684-441F-930D-A410-20E750A44DB4}"/>
              </a:ext>
            </a:extLst>
          </p:cNvPr>
          <p:cNvSpPr txBox="1"/>
          <p:nvPr/>
        </p:nvSpPr>
        <p:spPr>
          <a:xfrm>
            <a:off x="2960375" y="2047076"/>
            <a:ext cx="2011680" cy="766364"/>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Capture a new customer contact or a lead from email</a:t>
            </a:r>
            <a:endParaRPr kumimoji="0" lang="en-US" sz="15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41" name="Picture 40">
            <a:extLst>
              <a:ext uri="{FF2B5EF4-FFF2-40B4-BE49-F238E27FC236}">
                <a16:creationId xmlns:a16="http://schemas.microsoft.com/office/drawing/2014/main" id="{151CAEFE-64A2-4B6F-72D6-6CF1B672F4A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0376" y="1610652"/>
            <a:ext cx="320040" cy="297668"/>
          </a:xfrm>
          <a:prstGeom prst="rect">
            <a:avLst/>
          </a:prstGeom>
        </p:spPr>
      </p:pic>
      <p:sp>
        <p:nvSpPr>
          <p:cNvPr id="11" name="Rectangle: Rounded Corners 10">
            <a:extLst>
              <a:ext uri="{FF2B5EF4-FFF2-40B4-BE49-F238E27FC236}">
                <a16:creationId xmlns:a16="http://schemas.microsoft.com/office/drawing/2014/main" id="{4F9E46C2-8B4D-8EC5-9D21-A410DF331FE5}"/>
              </a:ext>
              <a:ext uri="{C183D7F6-B498-43B3-948B-1728B52AA6E4}">
                <adec:decorative xmlns:adec="http://schemas.microsoft.com/office/drawing/2017/decorative" val="1"/>
              </a:ext>
            </a:extLst>
          </p:cNvPr>
          <p:cNvSpPr/>
          <p:nvPr/>
        </p:nvSpPr>
        <p:spPr>
          <a:xfrm>
            <a:off x="9947712" y="3957694"/>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1" name="TextBox 30">
            <a:extLst>
              <a:ext uri="{FF2B5EF4-FFF2-40B4-BE49-F238E27FC236}">
                <a16:creationId xmlns:a16="http://schemas.microsoft.com/office/drawing/2014/main" id="{FD8936DB-B618-D4BF-E20B-2794F544AEB3}"/>
              </a:ext>
            </a:extLst>
          </p:cNvPr>
          <p:cNvSpPr txBox="1"/>
          <p:nvPr/>
        </p:nvSpPr>
        <p:spPr>
          <a:xfrm>
            <a:off x="11300549" y="4013231"/>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10</a:t>
            </a:r>
          </a:p>
        </p:txBody>
      </p:sp>
      <p:sp>
        <p:nvSpPr>
          <p:cNvPr id="21" name="TextBox 20">
            <a:extLst>
              <a:ext uri="{FF2B5EF4-FFF2-40B4-BE49-F238E27FC236}">
                <a16:creationId xmlns:a16="http://schemas.microsoft.com/office/drawing/2014/main" id="{0B97C8F6-C7E3-C8C8-00A6-EFB56A4A22A2}"/>
              </a:ext>
            </a:extLst>
          </p:cNvPr>
          <p:cNvSpPr txBox="1"/>
          <p:nvPr/>
        </p:nvSpPr>
        <p:spPr>
          <a:xfrm>
            <a:off x="9997937" y="4522141"/>
            <a:ext cx="2011680" cy="535531"/>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Share CRM data in Outlook and Teams</a:t>
            </a:r>
          </a:p>
        </p:txBody>
      </p:sp>
      <p:pic>
        <p:nvPicPr>
          <p:cNvPr id="38" name="Picture 37">
            <a:extLst>
              <a:ext uri="{FF2B5EF4-FFF2-40B4-BE49-F238E27FC236}">
                <a16:creationId xmlns:a16="http://schemas.microsoft.com/office/drawing/2014/main" id="{2683CC03-5F56-8421-175B-D0E875D6A5B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12" y="4133128"/>
            <a:ext cx="320040" cy="297667"/>
          </a:xfrm>
          <a:prstGeom prst="rect">
            <a:avLst/>
          </a:prstGeom>
        </p:spPr>
      </p:pic>
      <p:pic>
        <p:nvPicPr>
          <p:cNvPr id="42" name="Picture 41">
            <a:extLst>
              <a:ext uri="{FF2B5EF4-FFF2-40B4-BE49-F238E27FC236}">
                <a16:creationId xmlns:a16="http://schemas.microsoft.com/office/drawing/2014/main" id="{C2D42CF7-1A31-D938-F014-7F35CF35855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2762" y="4133128"/>
            <a:ext cx="320040" cy="297668"/>
          </a:xfrm>
          <a:prstGeom prst="rect">
            <a:avLst/>
          </a:prstGeom>
        </p:spPr>
      </p:pic>
      <p:sp>
        <p:nvSpPr>
          <p:cNvPr id="16" name="Rectangle: Rounded Corners 15">
            <a:extLst>
              <a:ext uri="{FF2B5EF4-FFF2-40B4-BE49-F238E27FC236}">
                <a16:creationId xmlns:a16="http://schemas.microsoft.com/office/drawing/2014/main" id="{5915093E-DF3A-EBAB-C635-6DD36FE38B56}"/>
              </a:ext>
              <a:ext uri="{C183D7F6-B498-43B3-948B-1728B52AA6E4}">
                <adec:decorative xmlns:adec="http://schemas.microsoft.com/office/drawing/2017/decorative" val="1"/>
              </a:ext>
            </a:extLst>
          </p:cNvPr>
          <p:cNvSpPr/>
          <p:nvPr/>
        </p:nvSpPr>
        <p:spPr>
          <a:xfrm>
            <a:off x="2797018" y="4018547"/>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6" name="TextBox 35">
            <a:extLst>
              <a:ext uri="{FF2B5EF4-FFF2-40B4-BE49-F238E27FC236}">
                <a16:creationId xmlns:a16="http://schemas.microsoft.com/office/drawing/2014/main" id="{9205F105-02E2-56E9-BC53-8B6D50485EE2}"/>
              </a:ext>
            </a:extLst>
          </p:cNvPr>
          <p:cNvSpPr txBox="1"/>
          <p:nvPr/>
        </p:nvSpPr>
        <p:spPr>
          <a:xfrm>
            <a:off x="4248655" y="4038354"/>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7</a:t>
            </a:r>
          </a:p>
        </p:txBody>
      </p:sp>
      <p:sp>
        <p:nvSpPr>
          <p:cNvPr id="26" name="TextBox 25">
            <a:extLst>
              <a:ext uri="{FF2B5EF4-FFF2-40B4-BE49-F238E27FC236}">
                <a16:creationId xmlns:a16="http://schemas.microsoft.com/office/drawing/2014/main" id="{CC8B88D7-F613-52AA-E277-4DD474C64839}"/>
              </a:ext>
            </a:extLst>
          </p:cNvPr>
          <p:cNvSpPr txBox="1"/>
          <p:nvPr/>
        </p:nvSpPr>
        <p:spPr>
          <a:xfrm>
            <a:off x="2946043" y="4522141"/>
            <a:ext cx="2011680" cy="535531"/>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Update CRM after customer </a:t>
            </a:r>
            <a:r>
              <a:rPr lang="en-US" sz="1500" b="1" dirty="0">
                <a:ln w="3175">
                  <a:noFill/>
                </a:ln>
                <a:gradFill>
                  <a:gsLst>
                    <a:gs pos="0">
                      <a:srgbClr val="1264B1"/>
                    </a:gs>
                    <a:gs pos="100000">
                      <a:srgbClr val="944DCF"/>
                    </a:gs>
                  </a:gsLst>
                  <a:lin ang="0" scaled="1"/>
                </a:gradFill>
                <a:latin typeface="Segoe UI"/>
                <a:cs typeface="Segoe UI" pitchFamily="34" charset="0"/>
              </a:rPr>
              <a:t>m</a:t>
            </a:r>
            <a:r>
              <a:rPr kumimoji="0" lang="en-US" sz="15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eetings</a:t>
            </a:r>
            <a:endPar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endParaRPr>
          </a:p>
        </p:txBody>
      </p:sp>
      <p:sp>
        <p:nvSpPr>
          <p:cNvPr id="13" name="Rectangle: Rounded Corners 12">
            <a:extLst>
              <a:ext uri="{FF2B5EF4-FFF2-40B4-BE49-F238E27FC236}">
                <a16:creationId xmlns:a16="http://schemas.microsoft.com/office/drawing/2014/main" id="{982042B4-3245-AB89-9C0C-7468B39CD694}"/>
              </a:ext>
              <a:ext uri="{C183D7F6-B498-43B3-948B-1728B52AA6E4}">
                <adec:decorative xmlns:adec="http://schemas.microsoft.com/office/drawing/2017/decorative" val="1"/>
              </a:ext>
            </a:extLst>
          </p:cNvPr>
          <p:cNvSpPr/>
          <p:nvPr/>
        </p:nvSpPr>
        <p:spPr>
          <a:xfrm>
            <a:off x="5197992" y="1441742"/>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3" name="TextBox 32">
            <a:extLst>
              <a:ext uri="{FF2B5EF4-FFF2-40B4-BE49-F238E27FC236}">
                <a16:creationId xmlns:a16="http://schemas.microsoft.com/office/drawing/2014/main" id="{4DF3283C-9FF2-4943-5F78-7EDBD2E348A2}"/>
              </a:ext>
            </a:extLst>
          </p:cNvPr>
          <p:cNvSpPr txBox="1"/>
          <p:nvPr/>
        </p:nvSpPr>
        <p:spPr>
          <a:xfrm>
            <a:off x="6568329" y="1490755"/>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3</a:t>
            </a:r>
          </a:p>
        </p:txBody>
      </p:sp>
      <p:sp>
        <p:nvSpPr>
          <p:cNvPr id="23" name="TextBox 22">
            <a:extLst>
              <a:ext uri="{FF2B5EF4-FFF2-40B4-BE49-F238E27FC236}">
                <a16:creationId xmlns:a16="http://schemas.microsoft.com/office/drawing/2014/main" id="{B782CFE1-E3AE-B0E7-BCFF-048013E31594}"/>
              </a:ext>
            </a:extLst>
          </p:cNvPr>
          <p:cNvSpPr txBox="1"/>
          <p:nvPr/>
        </p:nvSpPr>
        <p:spPr>
          <a:xfrm>
            <a:off x="5360541" y="2047076"/>
            <a:ext cx="2011680" cy="535531"/>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View opportunity summary in Outlook</a:t>
            </a:r>
          </a:p>
        </p:txBody>
      </p:sp>
      <p:sp>
        <p:nvSpPr>
          <p:cNvPr id="14" name="Rectangle: Rounded Corners 13">
            <a:extLst>
              <a:ext uri="{FF2B5EF4-FFF2-40B4-BE49-F238E27FC236}">
                <a16:creationId xmlns:a16="http://schemas.microsoft.com/office/drawing/2014/main" id="{9D918D7F-C11C-8F3A-595C-E465631F90BC}"/>
              </a:ext>
              <a:ext uri="{C183D7F6-B498-43B3-948B-1728B52AA6E4}">
                <adec:decorative xmlns:adec="http://schemas.microsoft.com/office/drawing/2017/decorative" val="1"/>
              </a:ext>
            </a:extLst>
          </p:cNvPr>
          <p:cNvSpPr/>
          <p:nvPr/>
        </p:nvSpPr>
        <p:spPr>
          <a:xfrm>
            <a:off x="9930212" y="1466630"/>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4" name="TextBox 33">
            <a:extLst>
              <a:ext uri="{FF2B5EF4-FFF2-40B4-BE49-F238E27FC236}">
                <a16:creationId xmlns:a16="http://schemas.microsoft.com/office/drawing/2014/main" id="{D4739EAD-FEC4-2329-F9A2-EEB67E42C43D}"/>
              </a:ext>
            </a:extLst>
          </p:cNvPr>
          <p:cNvSpPr txBox="1"/>
          <p:nvPr/>
        </p:nvSpPr>
        <p:spPr>
          <a:xfrm>
            <a:off x="11300549" y="1515643"/>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5</a:t>
            </a:r>
          </a:p>
        </p:txBody>
      </p:sp>
      <p:sp>
        <p:nvSpPr>
          <p:cNvPr id="24" name="TextBox 23">
            <a:extLst>
              <a:ext uri="{FF2B5EF4-FFF2-40B4-BE49-F238E27FC236}">
                <a16:creationId xmlns:a16="http://schemas.microsoft.com/office/drawing/2014/main" id="{53C3A6D2-3CAE-5594-F7FF-DB4F6B1DF04A}"/>
              </a:ext>
            </a:extLst>
          </p:cNvPr>
          <p:cNvSpPr txBox="1"/>
          <p:nvPr/>
        </p:nvSpPr>
        <p:spPr>
          <a:xfrm>
            <a:off x="10092761" y="2047076"/>
            <a:ext cx="2011680" cy="766364"/>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Get ready for customer meetings with a summary </a:t>
            </a:r>
            <a:r>
              <a:rPr lang="en-US" sz="1500" b="1" dirty="0">
                <a:ln w="3175">
                  <a:noFill/>
                </a:ln>
                <a:gradFill>
                  <a:gsLst>
                    <a:gs pos="0">
                      <a:srgbClr val="1264B1"/>
                    </a:gs>
                    <a:gs pos="100000">
                      <a:srgbClr val="944DCF"/>
                    </a:gs>
                  </a:gsLst>
                  <a:lin ang="0" scaled="1"/>
                </a:gradFill>
                <a:latin typeface="Segoe UI"/>
                <a:cs typeface="Segoe UI" pitchFamily="34" charset="0"/>
              </a:rPr>
              <a:t>card</a:t>
            </a:r>
            <a:endPar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endParaRPr>
          </a:p>
        </p:txBody>
      </p:sp>
      <p:pic>
        <p:nvPicPr>
          <p:cNvPr id="45" name="Picture 44">
            <a:extLst>
              <a:ext uri="{FF2B5EF4-FFF2-40B4-BE49-F238E27FC236}">
                <a16:creationId xmlns:a16="http://schemas.microsoft.com/office/drawing/2014/main" id="{35C2B4CC-3873-DFEC-9012-F08B4B04EC5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2762" y="1635540"/>
            <a:ext cx="320040" cy="297667"/>
          </a:xfrm>
          <a:prstGeom prst="rect">
            <a:avLst/>
          </a:prstGeom>
        </p:spPr>
      </p:pic>
      <p:sp>
        <p:nvSpPr>
          <p:cNvPr id="12" name="Rectangle: Rounded Corners 11">
            <a:extLst>
              <a:ext uri="{FF2B5EF4-FFF2-40B4-BE49-F238E27FC236}">
                <a16:creationId xmlns:a16="http://schemas.microsoft.com/office/drawing/2014/main" id="{C7BACC4C-B0D1-9BA2-4C15-614C24F56B2D}"/>
              </a:ext>
              <a:ext uri="{C183D7F6-B498-43B3-948B-1728B52AA6E4}">
                <adec:decorative xmlns:adec="http://schemas.microsoft.com/office/drawing/2017/decorative" val="1"/>
              </a:ext>
            </a:extLst>
          </p:cNvPr>
          <p:cNvSpPr/>
          <p:nvPr/>
        </p:nvSpPr>
        <p:spPr>
          <a:xfrm>
            <a:off x="485239" y="1448266"/>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2" name="TextBox 31">
            <a:extLst>
              <a:ext uri="{FF2B5EF4-FFF2-40B4-BE49-F238E27FC236}">
                <a16:creationId xmlns:a16="http://schemas.microsoft.com/office/drawing/2014/main" id="{AA8AB6E8-C620-5E98-F51E-6B563F138132}"/>
              </a:ext>
            </a:extLst>
          </p:cNvPr>
          <p:cNvSpPr txBox="1"/>
          <p:nvPr/>
        </p:nvSpPr>
        <p:spPr>
          <a:xfrm>
            <a:off x="1855576" y="1497279"/>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1</a:t>
            </a:r>
          </a:p>
        </p:txBody>
      </p:sp>
      <p:sp>
        <p:nvSpPr>
          <p:cNvPr id="22" name="TextBox 21">
            <a:extLst>
              <a:ext uri="{FF2B5EF4-FFF2-40B4-BE49-F238E27FC236}">
                <a16:creationId xmlns:a16="http://schemas.microsoft.com/office/drawing/2014/main" id="{A665D1B7-2038-CBC4-13E2-03471B5D2094}"/>
              </a:ext>
            </a:extLst>
          </p:cNvPr>
          <p:cNvSpPr txBox="1"/>
          <p:nvPr/>
        </p:nvSpPr>
        <p:spPr>
          <a:xfrm>
            <a:off x="647788" y="2047076"/>
            <a:ext cx="2011680" cy="535531"/>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Save customer emails and meetings easily</a:t>
            </a:r>
          </a:p>
        </p:txBody>
      </p:sp>
      <p:pic>
        <p:nvPicPr>
          <p:cNvPr id="46" name="Picture 45">
            <a:extLst>
              <a:ext uri="{FF2B5EF4-FFF2-40B4-BE49-F238E27FC236}">
                <a16:creationId xmlns:a16="http://schemas.microsoft.com/office/drawing/2014/main" id="{622EABE5-AD42-FBD8-B9A7-1B44DA5138C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89" y="1617176"/>
            <a:ext cx="320040" cy="297668"/>
          </a:xfrm>
          <a:prstGeom prst="rect">
            <a:avLst/>
          </a:prstGeom>
        </p:spPr>
      </p:pic>
      <p:sp>
        <p:nvSpPr>
          <p:cNvPr id="15" name="Rectangle: Rounded Corners 14">
            <a:extLst>
              <a:ext uri="{FF2B5EF4-FFF2-40B4-BE49-F238E27FC236}">
                <a16:creationId xmlns:a16="http://schemas.microsoft.com/office/drawing/2014/main" id="{E6FB83E2-4728-2D3B-4767-3CDD7B76A3A4}"/>
              </a:ext>
              <a:ext uri="{C183D7F6-B498-43B3-948B-1728B52AA6E4}">
                <adec:decorative xmlns:adec="http://schemas.microsoft.com/office/drawing/2017/decorative" val="1"/>
              </a:ext>
            </a:extLst>
          </p:cNvPr>
          <p:cNvSpPr/>
          <p:nvPr/>
        </p:nvSpPr>
        <p:spPr>
          <a:xfrm>
            <a:off x="7549631" y="1460420"/>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5" name="TextBox 34">
            <a:extLst>
              <a:ext uri="{FF2B5EF4-FFF2-40B4-BE49-F238E27FC236}">
                <a16:creationId xmlns:a16="http://schemas.microsoft.com/office/drawing/2014/main" id="{E4B020ED-F1FB-FF3D-4D01-BC60BAE3FE99}"/>
              </a:ext>
            </a:extLst>
          </p:cNvPr>
          <p:cNvSpPr txBox="1"/>
          <p:nvPr/>
        </p:nvSpPr>
        <p:spPr>
          <a:xfrm>
            <a:off x="8919968" y="1509433"/>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4</a:t>
            </a:r>
          </a:p>
        </p:txBody>
      </p:sp>
      <p:sp>
        <p:nvSpPr>
          <p:cNvPr id="25" name="TextBox 24">
            <a:extLst>
              <a:ext uri="{FF2B5EF4-FFF2-40B4-BE49-F238E27FC236}">
                <a16:creationId xmlns:a16="http://schemas.microsoft.com/office/drawing/2014/main" id="{45F47CE3-C07C-5394-847B-7878D865AC92}"/>
              </a:ext>
            </a:extLst>
          </p:cNvPr>
          <p:cNvSpPr txBox="1"/>
          <p:nvPr/>
        </p:nvSpPr>
        <p:spPr>
          <a:xfrm>
            <a:off x="7712180" y="2047076"/>
            <a:ext cx="2011680" cy="766364"/>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Create </a:t>
            </a:r>
            <a:r>
              <a:rPr lang="en-US" sz="1500" b="1" dirty="0">
                <a:ln w="3175">
                  <a:noFill/>
                </a:ln>
                <a:gradFill>
                  <a:gsLst>
                    <a:gs pos="0">
                      <a:srgbClr val="1264B1"/>
                    </a:gs>
                    <a:gs pos="100000">
                      <a:srgbClr val="944DCF"/>
                    </a:gs>
                  </a:gsLst>
                  <a:lin ang="0" scaled="1"/>
                </a:gradFill>
                <a:latin typeface="Segoe UI"/>
                <a:cs typeface="Segoe UI" pitchFamily="34" charset="0"/>
              </a:rPr>
              <a:t>or edit </a:t>
            </a:r>
            <a:r>
              <a:rPr kumimoji="0" lang="en-US" sz="15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an opportunity or Account from Outlook</a:t>
            </a:r>
          </a:p>
        </p:txBody>
      </p:sp>
      <p:pic>
        <p:nvPicPr>
          <p:cNvPr id="47" name="Picture 46">
            <a:extLst>
              <a:ext uri="{FF2B5EF4-FFF2-40B4-BE49-F238E27FC236}">
                <a16:creationId xmlns:a16="http://schemas.microsoft.com/office/drawing/2014/main" id="{7AFC987E-51DC-EB97-361E-CCDC769D078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2181" y="1629330"/>
            <a:ext cx="320040" cy="297668"/>
          </a:xfrm>
          <a:prstGeom prst="rect">
            <a:avLst/>
          </a:prstGeom>
        </p:spPr>
      </p:pic>
      <p:pic>
        <p:nvPicPr>
          <p:cNvPr id="59" name="Picture 58">
            <a:extLst>
              <a:ext uri="{FF2B5EF4-FFF2-40B4-BE49-F238E27FC236}">
                <a16:creationId xmlns:a16="http://schemas.microsoft.com/office/drawing/2014/main" id="{7808899E-1948-9117-6A6B-B738E6EE8BD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8244" y="1617176"/>
            <a:ext cx="320040" cy="297668"/>
          </a:xfrm>
          <a:prstGeom prst="rect">
            <a:avLst/>
          </a:prstGeom>
        </p:spPr>
      </p:pic>
      <p:pic>
        <p:nvPicPr>
          <p:cNvPr id="60" name="Picture 59">
            <a:extLst>
              <a:ext uri="{FF2B5EF4-FFF2-40B4-BE49-F238E27FC236}">
                <a16:creationId xmlns:a16="http://schemas.microsoft.com/office/drawing/2014/main" id="{1BBB33E2-57E5-7316-F13C-581182F72FB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0122" y="4161850"/>
            <a:ext cx="320040" cy="297667"/>
          </a:xfrm>
          <a:prstGeom prst="rect">
            <a:avLst/>
          </a:prstGeom>
        </p:spPr>
      </p:pic>
      <p:sp>
        <p:nvSpPr>
          <p:cNvPr id="4" name="TextBox 3">
            <a:extLst>
              <a:ext uri="{FF2B5EF4-FFF2-40B4-BE49-F238E27FC236}">
                <a16:creationId xmlns:a16="http://schemas.microsoft.com/office/drawing/2014/main" id="{8ED5FBFC-3D94-1BD4-20F1-110DBFBC9CDD}"/>
              </a:ext>
            </a:extLst>
          </p:cNvPr>
          <p:cNvSpPr txBox="1"/>
          <p:nvPr/>
        </p:nvSpPr>
        <p:spPr>
          <a:xfrm>
            <a:off x="618822" y="2957481"/>
            <a:ext cx="2011680" cy="738664"/>
          </a:xfrm>
          <a:prstGeom prst="rect">
            <a:avLst/>
          </a:prstGeom>
          <a:noFill/>
        </p:spPr>
        <p:txBody>
          <a:bodyPr wrap="square">
            <a:spAutoFit/>
          </a:bodyPr>
          <a:lstStyle/>
          <a:p>
            <a:pPr defTabSz="514350">
              <a:spcAft>
                <a:spcPts val="1000"/>
              </a:spcAft>
              <a:defRPr/>
            </a:pPr>
            <a:r>
              <a:rPr lang="en-US" sz="1050" dirty="0">
                <a:solidFill>
                  <a:prstClr val="black"/>
                </a:solidFill>
                <a:latin typeface="Segoe UI"/>
              </a:rPr>
              <a:t>Show consistent customer engagement by capturing emails and meetings in CRM automatically.</a:t>
            </a:r>
          </a:p>
        </p:txBody>
      </p:sp>
      <p:sp>
        <p:nvSpPr>
          <p:cNvPr id="6" name="TextBox 5">
            <a:extLst>
              <a:ext uri="{FF2B5EF4-FFF2-40B4-BE49-F238E27FC236}">
                <a16:creationId xmlns:a16="http://schemas.microsoft.com/office/drawing/2014/main" id="{4F43C59D-1586-C793-DEEB-909BAE709119}"/>
              </a:ext>
            </a:extLst>
          </p:cNvPr>
          <p:cNvSpPr txBox="1"/>
          <p:nvPr/>
        </p:nvSpPr>
        <p:spPr>
          <a:xfrm>
            <a:off x="2950058" y="2957481"/>
            <a:ext cx="2011680" cy="73866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egoe UI"/>
                <a:ea typeface="+mn-ea"/>
                <a:cs typeface="+mn-cs"/>
              </a:rPr>
              <a:t>Create new contacts or leads directly from your Outlook inbox so that you can keep track of your stakeholders.</a:t>
            </a:r>
            <a:endParaRPr lang="en-US" sz="1050" dirty="0">
              <a:solidFill>
                <a:prstClr val="black"/>
              </a:solidFill>
              <a:latin typeface="Segoe UI"/>
            </a:endParaRPr>
          </a:p>
        </p:txBody>
      </p:sp>
      <p:sp>
        <p:nvSpPr>
          <p:cNvPr id="43" name="TextBox 42">
            <a:extLst>
              <a:ext uri="{FF2B5EF4-FFF2-40B4-BE49-F238E27FC236}">
                <a16:creationId xmlns:a16="http://schemas.microsoft.com/office/drawing/2014/main" id="{3320E5E3-2A99-5205-B598-C5A6DBE24E7E}"/>
              </a:ext>
            </a:extLst>
          </p:cNvPr>
          <p:cNvSpPr txBox="1"/>
          <p:nvPr/>
        </p:nvSpPr>
        <p:spPr>
          <a:xfrm>
            <a:off x="5360540" y="2957481"/>
            <a:ext cx="2011680" cy="73866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View opportunity summary, and relevant insights (Budget, Authority, Need, Timing) in Outlook</a:t>
            </a:r>
            <a:endParaRPr kumimoji="0" lang="en-US" sz="1050" b="0" i="0" u="none" strike="noStrike" kern="1200" cap="none" spc="0" normalizeH="0" baseline="0" noProof="0" dirty="0">
              <a:ln>
                <a:noFill/>
              </a:ln>
              <a:solidFill>
                <a:prstClr val="black"/>
              </a:solidFill>
              <a:effectLst/>
              <a:uLnTx/>
              <a:uFillTx/>
              <a:latin typeface="Segoe UI"/>
              <a:ea typeface="+mn-ea"/>
              <a:cs typeface="+mn-cs"/>
            </a:endParaRPr>
          </a:p>
        </p:txBody>
      </p:sp>
      <p:sp>
        <p:nvSpPr>
          <p:cNvPr id="44" name="TextBox 43">
            <a:extLst>
              <a:ext uri="{FF2B5EF4-FFF2-40B4-BE49-F238E27FC236}">
                <a16:creationId xmlns:a16="http://schemas.microsoft.com/office/drawing/2014/main" id="{47FD0A14-AAFA-9265-9DC2-FF1B64EFFE0D}"/>
              </a:ext>
            </a:extLst>
          </p:cNvPr>
          <p:cNvSpPr txBox="1"/>
          <p:nvPr/>
        </p:nvSpPr>
        <p:spPr>
          <a:xfrm>
            <a:off x="7664890" y="2957481"/>
            <a:ext cx="2011680" cy="57708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egoe UI"/>
                <a:ea typeface="+mn-ea"/>
                <a:cs typeface="+mn-cs"/>
              </a:rPr>
              <a:t>Create new accounts and opportunities without switching to your CRM.</a:t>
            </a:r>
          </a:p>
        </p:txBody>
      </p:sp>
      <p:sp>
        <p:nvSpPr>
          <p:cNvPr id="49" name="TextBox 48">
            <a:extLst>
              <a:ext uri="{FF2B5EF4-FFF2-40B4-BE49-F238E27FC236}">
                <a16:creationId xmlns:a16="http://schemas.microsoft.com/office/drawing/2014/main" id="{F7DD1F63-6EEB-0F22-19AF-954B1024D2F8}"/>
              </a:ext>
            </a:extLst>
          </p:cNvPr>
          <p:cNvSpPr txBox="1"/>
          <p:nvPr/>
        </p:nvSpPr>
        <p:spPr>
          <a:xfrm>
            <a:off x="10005128" y="2957481"/>
            <a:ext cx="2011680" cy="900246"/>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egoe UI"/>
                <a:ea typeface="+mn-ea"/>
                <a:cs typeface="+mn-cs"/>
              </a:rPr>
              <a:t>Prepare for a customer meeting thoroughly and quickly with an AI generated summary leveraging data in CRM and M365.</a:t>
            </a:r>
          </a:p>
        </p:txBody>
      </p:sp>
      <p:sp>
        <p:nvSpPr>
          <p:cNvPr id="50" name="TextBox 49">
            <a:extLst>
              <a:ext uri="{FF2B5EF4-FFF2-40B4-BE49-F238E27FC236}">
                <a16:creationId xmlns:a16="http://schemas.microsoft.com/office/drawing/2014/main" id="{3D122AD0-4EA7-FDCD-F259-4F167DC57462}"/>
              </a:ext>
            </a:extLst>
          </p:cNvPr>
          <p:cNvSpPr txBox="1"/>
          <p:nvPr/>
        </p:nvSpPr>
        <p:spPr>
          <a:xfrm>
            <a:off x="7598181" y="5475023"/>
            <a:ext cx="1917319" cy="900246"/>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egoe UI"/>
                <a:ea typeface="+mn-ea"/>
                <a:cs typeface="+mn-cs"/>
              </a:rPr>
              <a:t>Generate customer replies using sales prompts, data, and insights. Personalize email by adjusting tone and length.</a:t>
            </a:r>
          </a:p>
        </p:txBody>
      </p:sp>
      <p:sp>
        <p:nvSpPr>
          <p:cNvPr id="51" name="TextBox 50">
            <a:extLst>
              <a:ext uri="{FF2B5EF4-FFF2-40B4-BE49-F238E27FC236}">
                <a16:creationId xmlns:a16="http://schemas.microsoft.com/office/drawing/2014/main" id="{E3CC558D-FC44-3F18-5E05-5B5815321364}"/>
              </a:ext>
            </a:extLst>
          </p:cNvPr>
          <p:cNvSpPr txBox="1"/>
          <p:nvPr/>
        </p:nvSpPr>
        <p:spPr>
          <a:xfrm>
            <a:off x="10108652" y="5475023"/>
            <a:ext cx="1917319" cy="73866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egoe UI"/>
                <a:ea typeface="+mn-ea"/>
                <a:cs typeface="+mn-cs"/>
              </a:rPr>
              <a:t>Share sales data from CRM such as contacts, accounts, opportunities without switching application.</a:t>
            </a:r>
          </a:p>
        </p:txBody>
      </p:sp>
      <p:sp>
        <p:nvSpPr>
          <p:cNvPr id="52" name="TextBox 51">
            <a:extLst>
              <a:ext uri="{FF2B5EF4-FFF2-40B4-BE49-F238E27FC236}">
                <a16:creationId xmlns:a16="http://schemas.microsoft.com/office/drawing/2014/main" id="{2AE85168-3852-7812-3BE6-B13997F3665D}"/>
              </a:ext>
            </a:extLst>
          </p:cNvPr>
          <p:cNvSpPr txBox="1"/>
          <p:nvPr/>
        </p:nvSpPr>
        <p:spPr>
          <a:xfrm>
            <a:off x="559877" y="5475023"/>
            <a:ext cx="1917319" cy="73866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egoe UI"/>
                <a:ea typeface="+mn-ea"/>
                <a:cs typeface="+mn-cs"/>
              </a:rPr>
              <a:t>Follow up on next steps and action items immediately after a meeting with AI generated draft. </a:t>
            </a:r>
            <a:endParaRPr kumimoji="0" lang="en-US" sz="105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53" name="TextBox 52">
            <a:extLst>
              <a:ext uri="{FF2B5EF4-FFF2-40B4-BE49-F238E27FC236}">
                <a16:creationId xmlns:a16="http://schemas.microsoft.com/office/drawing/2014/main" id="{C854089D-277A-4E23-8E14-53E15E143657}"/>
              </a:ext>
            </a:extLst>
          </p:cNvPr>
          <p:cNvSpPr txBox="1"/>
          <p:nvPr/>
        </p:nvSpPr>
        <p:spPr>
          <a:xfrm>
            <a:off x="2901768" y="5475023"/>
            <a:ext cx="1917319" cy="73866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egoe UI"/>
                <a:ea typeface="+mn-ea"/>
                <a:cs typeface="+mn-cs"/>
              </a:rPr>
              <a:t>Capture CRM tasks directly from AI generated summary when recording a Teams meeting</a:t>
            </a:r>
          </a:p>
        </p:txBody>
      </p:sp>
      <p:sp>
        <p:nvSpPr>
          <p:cNvPr id="54" name="TextBox 53">
            <a:extLst>
              <a:ext uri="{FF2B5EF4-FFF2-40B4-BE49-F238E27FC236}">
                <a16:creationId xmlns:a16="http://schemas.microsoft.com/office/drawing/2014/main" id="{DE012CC0-02B5-418D-A42D-1B1A7C5D2D89}"/>
              </a:ext>
            </a:extLst>
          </p:cNvPr>
          <p:cNvSpPr txBox="1"/>
          <p:nvPr/>
        </p:nvSpPr>
        <p:spPr>
          <a:xfrm>
            <a:off x="5280360" y="5475023"/>
            <a:ext cx="1917319" cy="57708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egoe UI"/>
                <a:ea typeface="+mn-ea"/>
                <a:cs typeface="+mn-cs"/>
              </a:rPr>
              <a:t>Get quickly caught up on a long email thread with customers</a:t>
            </a:r>
          </a:p>
        </p:txBody>
      </p:sp>
    </p:spTree>
    <p:extLst>
      <p:ext uri="{BB962C8B-B14F-4D97-AF65-F5344CB8AC3E}">
        <p14:creationId xmlns:p14="http://schemas.microsoft.com/office/powerpoint/2010/main" val="305300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36F2042E-F7C4-8F8E-AAF2-053D8384DD68}"/>
              </a:ext>
              <a:ext uri="{C183D7F6-B498-43B3-948B-1728B52AA6E4}">
                <adec:decorative xmlns:adec="http://schemas.microsoft.com/office/drawing/2017/decorative" val="1"/>
              </a:ext>
            </a:extLst>
          </p:cNvPr>
          <p:cNvCxnSpPr>
            <a:cxnSpLocks/>
            <a:endCxn id="55" idx="4"/>
          </p:cNvCxnSpPr>
          <p:nvPr/>
        </p:nvCxnSpPr>
        <p:spPr>
          <a:xfrm>
            <a:off x="2484396" y="4044837"/>
            <a:ext cx="11152" cy="2364003"/>
          </a:xfrm>
          <a:prstGeom prst="line">
            <a:avLst/>
          </a:prstGeom>
          <a:ln w="28575">
            <a:solidFill>
              <a:srgbClr val="49C5B1"/>
            </a:solidFill>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9C8B3701-B4C3-D5C3-B3ED-D0838B444A18}"/>
              </a:ext>
            </a:extLst>
          </p:cNvPr>
          <p:cNvSpPr>
            <a:spLocks noGrp="1"/>
          </p:cNvSpPr>
          <p:nvPr>
            <p:ph type="title"/>
          </p:nvPr>
        </p:nvSpPr>
        <p:spPr>
          <a:xfrm>
            <a:off x="609600" y="667407"/>
            <a:ext cx="10834295" cy="443198"/>
          </a:xfrm>
        </p:spPr>
        <p:txBody>
          <a:bodyPr/>
          <a:lstStyle/>
          <a:p>
            <a:r>
              <a:rPr lang="en-US" sz="3200" spc="-50">
                <a:latin typeface="Segoe UI Semibold"/>
                <a:cs typeface="Segoe UI Semibold"/>
              </a:rPr>
              <a:t>Microsoft Copilot for Sales Resources Guide</a:t>
            </a:r>
          </a:p>
        </p:txBody>
      </p:sp>
      <p:sp>
        <p:nvSpPr>
          <p:cNvPr id="36" name="TextBox 35">
            <a:extLst>
              <a:ext uri="{FF2B5EF4-FFF2-40B4-BE49-F238E27FC236}">
                <a16:creationId xmlns:a16="http://schemas.microsoft.com/office/drawing/2014/main" id="{8A2B2949-740F-D986-104D-D9E0B9775A5D}"/>
              </a:ext>
            </a:extLst>
          </p:cNvPr>
          <p:cNvSpPr txBox="1"/>
          <p:nvPr/>
        </p:nvSpPr>
        <p:spPr>
          <a:xfrm>
            <a:off x="536030" y="1355375"/>
            <a:ext cx="1683645"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F2F2F"/>
                </a:solidFill>
                <a:effectLst/>
                <a:uLnTx/>
                <a:uFillTx/>
                <a:latin typeface="Segoe UI Semibold" panose="020B0502040204020203" pitchFamily="34" charset="0"/>
                <a:ea typeface="+mn-ea"/>
                <a:cs typeface="Segoe UI Semibold" panose="020B0502040204020203" pitchFamily="34" charset="0"/>
              </a:rPr>
              <a:t>Introduction</a:t>
            </a:r>
          </a:p>
        </p:txBody>
      </p:sp>
      <p:sp>
        <p:nvSpPr>
          <p:cNvPr id="100" name="TextBox 99">
            <a:extLst>
              <a:ext uri="{FF2B5EF4-FFF2-40B4-BE49-F238E27FC236}">
                <a16:creationId xmlns:a16="http://schemas.microsoft.com/office/drawing/2014/main" id="{9FCB9073-78CD-31C5-E500-B355F104DD54}"/>
              </a:ext>
            </a:extLst>
          </p:cNvPr>
          <p:cNvSpPr txBox="1"/>
          <p:nvPr/>
        </p:nvSpPr>
        <p:spPr>
          <a:xfrm>
            <a:off x="4426705" y="1351466"/>
            <a:ext cx="1583084"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F2F2F"/>
                </a:solidFill>
                <a:effectLst/>
                <a:uLnTx/>
                <a:uFillTx/>
                <a:latin typeface="Segoe UI Semibold" panose="020B0502040204020203" pitchFamily="34" charset="0"/>
                <a:ea typeface="+mn-ea"/>
                <a:cs typeface="Segoe UI Semibold" panose="020B0502040204020203" pitchFamily="34" charset="0"/>
              </a:rPr>
              <a:t>Install &amp; try</a:t>
            </a:r>
          </a:p>
        </p:txBody>
      </p:sp>
      <p:sp>
        <p:nvSpPr>
          <p:cNvPr id="63" name="TextBox 62">
            <a:extLst>
              <a:ext uri="{FF2B5EF4-FFF2-40B4-BE49-F238E27FC236}">
                <a16:creationId xmlns:a16="http://schemas.microsoft.com/office/drawing/2014/main" id="{41A72946-1765-A0F9-402E-3B4676C6128C}"/>
              </a:ext>
            </a:extLst>
          </p:cNvPr>
          <p:cNvSpPr txBox="1"/>
          <p:nvPr/>
        </p:nvSpPr>
        <p:spPr>
          <a:xfrm>
            <a:off x="8705232" y="1366644"/>
            <a:ext cx="2425071" cy="400110"/>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F2F2F"/>
                </a:solidFill>
                <a:effectLst/>
                <a:uLnTx/>
                <a:uFillTx/>
                <a:latin typeface="Segoe UI Semibold"/>
                <a:ea typeface="+mn-ea"/>
                <a:cs typeface="Segoe UI Semibold"/>
              </a:rPr>
              <a:t>Onboard &amp; Adopt</a:t>
            </a:r>
            <a:endParaRPr kumimoji="0" lang="en-US" sz="2000" b="1" i="0" u="none" strike="noStrike" kern="1200" cap="none" spc="0" normalizeH="0" baseline="0" noProof="0">
              <a:ln>
                <a:noFill/>
              </a:ln>
              <a:solidFill>
                <a:srgbClr val="2F2F2F"/>
              </a:solidFill>
              <a:effectLst/>
              <a:uLnTx/>
              <a:uFillTx/>
              <a:latin typeface="Segoe UI Semibold" panose="020B0502040204020203" pitchFamily="34" charset="0"/>
              <a:ea typeface="+mn-ea"/>
              <a:cs typeface="Segoe UI Semibold" panose="020B0502040204020203" pitchFamily="34" charset="0"/>
            </a:endParaRPr>
          </a:p>
        </p:txBody>
      </p:sp>
      <p:sp>
        <p:nvSpPr>
          <p:cNvPr id="69" name="TextBox 68">
            <a:extLst>
              <a:ext uri="{FF2B5EF4-FFF2-40B4-BE49-F238E27FC236}">
                <a16:creationId xmlns:a16="http://schemas.microsoft.com/office/drawing/2014/main" id="{88B4FBBF-000E-70F2-469D-B6F43DE9D5EC}"/>
              </a:ext>
            </a:extLst>
          </p:cNvPr>
          <p:cNvSpPr txBox="1"/>
          <p:nvPr/>
        </p:nvSpPr>
        <p:spPr>
          <a:xfrm>
            <a:off x="771432" y="1800607"/>
            <a:ext cx="2646542" cy="968023"/>
          </a:xfrm>
          <a:prstGeom prst="rect">
            <a:avLst/>
          </a:prstGeom>
          <a:noFill/>
        </p:spPr>
        <p:txBody>
          <a:bodyPr wrap="square" lIns="90000" tIns="46800" rIns="90000" bIns="46800" rtlCol="0" anchor="t">
            <a:spAutoFit/>
          </a:bodyPr>
          <a:lstStyle/>
          <a:p>
            <a:pPr marL="0" marR="0" lvl="0" indent="0" algn="l" defTabSz="914367" rtl="0" eaLnBrk="1" fontAlgn="auto" latinLnBrk="0" hangingPunct="1">
              <a:lnSpc>
                <a:spcPct val="150000"/>
              </a:lnSpc>
              <a:spcBef>
                <a:spcPts val="0"/>
              </a:spcBef>
              <a:spcAft>
                <a:spcPts val="300"/>
              </a:spcAft>
              <a:buClr>
                <a:srgbClr val="0078D4"/>
              </a:buClr>
              <a:buSzPct val="110000"/>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Microsoft Copilot for Sales Website</a:t>
            </a:r>
            <a:r>
              <a:rPr kumimoji="0" lang="en-US" sz="1200" b="0" i="0" u="none" strike="noStrike" kern="1200" cap="none" spc="0" normalizeH="0" baseline="0" noProof="0">
                <a:ln>
                  <a:noFill/>
                </a:ln>
                <a:solidFill>
                  <a:prstClr val="black"/>
                </a:solidFill>
                <a:effectLst/>
                <a:uLnTx/>
                <a:uFillTx/>
                <a:latin typeface="Segoe UI"/>
                <a:ea typeface="+mn-ea"/>
                <a:cs typeface="+mn-cs"/>
              </a:rPr>
              <a:t> </a:t>
            </a:r>
          </a:p>
          <a:p>
            <a:pPr marL="0" marR="0" lvl="0" indent="0" algn="l" defTabSz="914400" rtl="0" eaLnBrk="1" fontAlgn="auto" latinLnBrk="0" hangingPunct="1">
              <a:lnSpc>
                <a:spcPct val="150000"/>
              </a:lnSpc>
              <a:spcBef>
                <a:spcPts val="0"/>
              </a:spcBef>
              <a:spcAft>
                <a:spcPts val="300"/>
              </a:spcAft>
              <a:buClrTx/>
              <a:buSzTx/>
              <a:buFontTx/>
              <a:buNone/>
              <a:tabLst/>
              <a:defRPr/>
            </a:pPr>
            <a:r>
              <a:rPr kumimoji="0" lang="en-GB" sz="1200" b="0" i="0" u="none" strike="noStrike" kern="1200" cap="none" spc="0" normalizeH="0" baseline="0" noProof="0">
                <a:ln>
                  <a:noFill/>
                </a:ln>
                <a:solidFill>
                  <a:prstClr val="black">
                    <a:lumMod val="95000"/>
                    <a:lumOff val="5000"/>
                  </a:prstClr>
                </a:solidFill>
                <a:effectLst/>
                <a:uLnTx/>
                <a:uFillTx/>
                <a:latin typeface="Segoe UI"/>
                <a:ea typeface="+mn-lt"/>
                <a:cs typeface="Segoe UI"/>
                <a:hlinkClick r:id="rId4">
                  <a:extLst>
                    <a:ext uri="{A12FA001-AC4F-418D-AE19-62706E023703}">
                      <ahyp:hlinkClr xmlns:ahyp="http://schemas.microsoft.com/office/drawing/2018/hyperlinkcolor" val="tx"/>
                    </a:ext>
                  </a:extLst>
                </a:hlinkClick>
              </a:rPr>
              <a:t>Copilot for Sales blogs</a:t>
            </a:r>
            <a:endPar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50000"/>
              </a:lnSpc>
              <a:spcBef>
                <a:spcPts val="0"/>
              </a:spcBef>
              <a:spcAft>
                <a:spcPts val="300"/>
              </a:spcAft>
              <a:buClr>
                <a:srgbClr val="107C10"/>
              </a:buClr>
              <a:buSzPct val="110000"/>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Copilot for Sales FAQ</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9" name="TextBox 8">
            <a:extLst>
              <a:ext uri="{FF2B5EF4-FFF2-40B4-BE49-F238E27FC236}">
                <a16:creationId xmlns:a16="http://schemas.microsoft.com/office/drawing/2014/main" id="{1A6C6435-286E-E890-4AC3-FF88B8AF95F4}"/>
              </a:ext>
            </a:extLst>
          </p:cNvPr>
          <p:cNvSpPr txBox="1"/>
          <p:nvPr/>
        </p:nvSpPr>
        <p:spPr>
          <a:xfrm>
            <a:off x="4732706" y="1792914"/>
            <a:ext cx="3156019" cy="1914436"/>
          </a:xfrm>
          <a:prstGeom prst="rect">
            <a:avLst/>
          </a:prstGeom>
          <a:noFill/>
        </p:spPr>
        <p:txBody>
          <a:bodyPr wrap="square" lIns="90000" tIns="46800" rIns="90000" bIns="46800" rtlCol="0" anchor="t">
            <a:spAutoFit/>
          </a:bodyPr>
          <a:lstStyle/>
          <a:p>
            <a:pPr marL="0" marR="0" lvl="0" indent="0" algn="l" defTabSz="914367" rtl="0" eaLnBrk="1" fontAlgn="auto" latinLnBrk="0" hangingPunct="1">
              <a:lnSpc>
                <a:spcPct val="150000"/>
              </a:lnSpc>
              <a:spcBef>
                <a:spcPts val="0"/>
              </a:spcBef>
              <a:spcAft>
                <a:spcPts val="300"/>
              </a:spcAft>
              <a:buClrTx/>
              <a:buSzTx/>
              <a:buFontTx/>
              <a:buNone/>
              <a:tabLst/>
              <a:defRPr/>
            </a:pPr>
            <a:r>
              <a:rPr kumimoji="0" lang="en-GB" sz="1200" b="0" i="0" u="none" strike="noStrike" kern="1200" cap="none" spc="0" normalizeH="0" baseline="0" noProof="0">
                <a:ln>
                  <a:noFill/>
                </a:ln>
                <a:solidFill>
                  <a:prstClr val="black">
                    <a:lumMod val="95000"/>
                    <a:lumOff val="5000"/>
                  </a:prstClr>
                </a:solidFill>
                <a:effectLst/>
                <a:uLnTx/>
                <a:uFillTx/>
                <a:latin typeface="Segoe UI"/>
                <a:ea typeface="+mn-lt"/>
                <a:cs typeface="Segoe UI"/>
                <a:hlinkClick r:id="rId6">
                  <a:extLst>
                    <a:ext uri="{A12FA001-AC4F-418D-AE19-62706E023703}">
                      <ahyp:hlinkClr xmlns:ahyp="http://schemas.microsoft.com/office/drawing/2018/hyperlinkcolor" val="tx"/>
                    </a:ext>
                  </a:extLst>
                </a:hlinkClick>
              </a:rPr>
              <a:t>Deployment guide for Salesforce</a:t>
            </a:r>
            <a:endParaRPr kumimoji="0" lang="en-GB" sz="1200" b="0" i="0" u="none" strike="noStrike" kern="1200" cap="none" spc="0" normalizeH="0" baseline="0" noProof="0">
              <a:ln>
                <a:noFill/>
              </a:ln>
              <a:solidFill>
                <a:prstClr val="black">
                  <a:lumMod val="95000"/>
                  <a:lumOff val="5000"/>
                </a:prstClr>
              </a:solidFill>
              <a:effectLst/>
              <a:uLnTx/>
              <a:uFillTx/>
              <a:latin typeface="Segoe UI"/>
              <a:ea typeface="+mn-lt"/>
              <a:cs typeface="Segoe UI"/>
            </a:endParaRPr>
          </a:p>
          <a:p>
            <a:pPr marL="0" marR="0" lvl="0" indent="0" algn="l" defTabSz="914367" rtl="0" eaLnBrk="1" fontAlgn="auto" latinLnBrk="0" hangingPunct="1">
              <a:lnSpc>
                <a:spcPct val="150000"/>
              </a:lnSpc>
              <a:spcBef>
                <a:spcPts val="0"/>
              </a:spcBef>
              <a:spcAft>
                <a:spcPts val="30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UI"/>
                <a:ea typeface="+mn-lt"/>
                <a:cs typeface="Segoe UI"/>
                <a:hlinkClick r:id="rId7">
                  <a:extLst>
                    <a:ext uri="{A12FA001-AC4F-418D-AE19-62706E023703}">
                      <ahyp:hlinkClr xmlns:ahyp="http://schemas.microsoft.com/office/drawing/2018/hyperlinkcolor" val="tx"/>
                    </a:ext>
                  </a:extLst>
                </a:hlinkClick>
              </a:rPr>
              <a:t>Deployment guide for Dynamics</a:t>
            </a:r>
            <a:endParaRPr kumimoji="0" lang="en-US" sz="1200" b="0" i="0" u="none" strike="noStrike" kern="1200" cap="none" spc="0" normalizeH="0" baseline="0" noProof="0">
              <a:ln>
                <a:noFill/>
              </a:ln>
              <a:solidFill>
                <a:prstClr val="black"/>
              </a:solidFill>
              <a:effectLst/>
              <a:uLnTx/>
              <a:uFillTx/>
              <a:latin typeface="Segoe UI"/>
              <a:ea typeface="+mn-lt"/>
              <a:cs typeface="Segoe UI"/>
            </a:endParaRPr>
          </a:p>
          <a:p>
            <a:pPr marL="0" marR="0" lvl="0" indent="0" algn="l" defTabSz="914367" rtl="0" eaLnBrk="1" fontAlgn="auto" latinLnBrk="0" hangingPunct="1">
              <a:lnSpc>
                <a:spcPct val="150000"/>
              </a:lnSpc>
              <a:spcBef>
                <a:spcPts val="0"/>
              </a:spcBef>
              <a:spcAft>
                <a:spcPts val="300"/>
              </a:spcAft>
              <a:buClrTx/>
              <a:buSzTx/>
              <a:buFontTx/>
              <a:buNone/>
              <a:tabLst/>
              <a:defRPr/>
            </a:pPr>
            <a:r>
              <a:rPr kumimoji="0" lang="en-GB" sz="1200" b="0" i="0" u="none" strike="noStrike" kern="1200" cap="none" spc="0" normalizeH="0" baseline="0" noProof="0">
                <a:ln>
                  <a:noFill/>
                </a:ln>
                <a:solidFill>
                  <a:prstClr val="black">
                    <a:lumMod val="95000"/>
                    <a:lumOff val="5000"/>
                  </a:prstClr>
                </a:solidFill>
                <a:effectLst/>
                <a:uLnTx/>
                <a:uFillTx/>
                <a:latin typeface="Segoe UI"/>
                <a:ea typeface="+mn-lt"/>
                <a:cs typeface="Segoe UI"/>
                <a:hlinkClick r:id="rId8">
                  <a:extLst>
                    <a:ext uri="{A12FA001-AC4F-418D-AE19-62706E023703}">
                      <ahyp:hlinkClr xmlns:ahyp="http://schemas.microsoft.com/office/drawing/2018/hyperlinkcolor" val="tx"/>
                    </a:ext>
                  </a:extLst>
                </a:hlinkClick>
              </a:rPr>
              <a:t>Access Copilot for Sales app</a:t>
            </a:r>
            <a:endPar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endParaRPr>
          </a:p>
          <a:p>
            <a:pPr marL="0" marR="0" lvl="0" indent="0" algn="l" defTabSz="914367" rtl="0" eaLnBrk="1" fontAlgn="auto" latinLnBrk="0" hangingPunct="1">
              <a:lnSpc>
                <a:spcPct val="150000"/>
              </a:lnSpc>
              <a:spcBef>
                <a:spcPts val="0"/>
              </a:spcBef>
              <a:spcAft>
                <a:spcPts val="300"/>
              </a:spcAft>
              <a:buClrTx/>
              <a:buSzTx/>
              <a:buFontTx/>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hlinkClick r:id="rId9">
                  <a:extLst>
                    <a:ext uri="{A12FA001-AC4F-418D-AE19-62706E023703}">
                      <ahyp:hlinkClr xmlns:ahyp="http://schemas.microsoft.com/office/drawing/2018/hyperlinkcolor" val="tx"/>
                    </a:ext>
                  </a:extLst>
                </a:hlinkClick>
              </a:rPr>
              <a:t>Use Copilot for Sales in Outlook</a:t>
            </a:r>
            <a:endPar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endParaRPr>
          </a:p>
          <a:p>
            <a:pPr marL="0" marR="0" lvl="0" indent="0" algn="l" defTabSz="914367" rtl="0" eaLnBrk="1" fontAlgn="auto" latinLnBrk="0" hangingPunct="1">
              <a:lnSpc>
                <a:spcPct val="150000"/>
              </a:lnSpc>
              <a:spcBef>
                <a:spcPts val="0"/>
              </a:spcBef>
              <a:spcAft>
                <a:spcPts val="300"/>
              </a:spcAft>
              <a:buClrTx/>
              <a:buSzTx/>
              <a:buFontTx/>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hlinkClick r:id="rId10">
                  <a:extLst>
                    <a:ext uri="{A12FA001-AC4F-418D-AE19-62706E023703}">
                      <ahyp:hlinkClr xmlns:ahyp="http://schemas.microsoft.com/office/drawing/2018/hyperlinkcolor" val="tx"/>
                    </a:ext>
                  </a:extLst>
                </a:hlinkClick>
              </a:rPr>
              <a:t>Use Copilot for Sales in Teams</a:t>
            </a:r>
            <a:endPar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endParaRPr>
          </a:p>
          <a:p>
            <a:pPr marL="0" marR="0" lvl="0" indent="0" algn="l" defTabSz="914367" rtl="0" eaLnBrk="1" fontAlgn="auto" latinLnBrk="0" hangingPunct="1">
              <a:lnSpc>
                <a:spcPct val="150000"/>
              </a:lnSpc>
              <a:spcBef>
                <a:spcPts val="0"/>
              </a:spcBef>
              <a:spcAft>
                <a:spcPts val="300"/>
              </a:spcAft>
              <a:buClrTx/>
              <a:buSzTx/>
              <a:buFontTx/>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hlinkClick r:id="rId11">
                  <a:extLst>
                    <a:ext uri="{A12FA001-AC4F-418D-AE19-62706E023703}">
                      <ahyp:hlinkClr xmlns:ahyp="http://schemas.microsoft.com/office/drawing/2018/hyperlinkcolor" val="tx"/>
                    </a:ext>
                  </a:extLst>
                </a:hlinkClick>
              </a:rPr>
              <a:t>Troubleshoot </a:t>
            </a:r>
            <a:endPar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endParaRPr>
          </a:p>
        </p:txBody>
      </p:sp>
      <p:sp>
        <p:nvSpPr>
          <p:cNvPr id="62" name="TextBox 61">
            <a:extLst>
              <a:ext uri="{FF2B5EF4-FFF2-40B4-BE49-F238E27FC236}">
                <a16:creationId xmlns:a16="http://schemas.microsoft.com/office/drawing/2014/main" id="{8931B87D-B908-1A14-1496-1B92D1583467}"/>
              </a:ext>
            </a:extLst>
          </p:cNvPr>
          <p:cNvSpPr txBox="1">
            <a:spLocks/>
          </p:cNvSpPr>
          <p:nvPr/>
        </p:nvSpPr>
        <p:spPr>
          <a:xfrm>
            <a:off x="9028188" y="1792221"/>
            <a:ext cx="2864247" cy="968023"/>
          </a:xfrm>
          <a:prstGeom prst="rect">
            <a:avLst/>
          </a:prstGeom>
          <a:noFill/>
        </p:spPr>
        <p:txBody>
          <a:bodyPr wrap="square" lIns="90000" tIns="46800" rIns="90000" bIns="46800" rtlCol="0" anchor="t">
            <a:spAutoFit/>
          </a:bodyPr>
          <a:lstStyle>
            <a:defPPr>
              <a:defRPr lang="en-US"/>
            </a:defPPr>
            <a:lvl1pPr marL="171450" indent="-171450" defTabSz="914367">
              <a:lnSpc>
                <a:spcPct val="150000"/>
              </a:lnSpc>
              <a:buClr>
                <a:srgbClr val="FF9349"/>
              </a:buClr>
              <a:buSzPct val="110000"/>
              <a:buFont typeface=".Hiragino Kaku Gothic Interface W3"/>
              <a:buChar char="◉"/>
              <a:defRPr sz="1400"/>
            </a:lvl1pPr>
          </a:lstStyle>
          <a:p>
            <a:pPr marL="0" marR="0" lvl="0" indent="0" algn="l" defTabSz="914367" rtl="0" eaLnBrk="1" fontAlgn="auto" latinLnBrk="0" hangingPunct="1">
              <a:lnSpc>
                <a:spcPct val="150000"/>
              </a:lnSpc>
              <a:spcBef>
                <a:spcPts val="0"/>
              </a:spcBef>
              <a:spcAft>
                <a:spcPts val="300"/>
              </a:spcAft>
              <a:buClr>
                <a:srgbClr val="FF9349"/>
              </a:buClr>
              <a:buSzPct val="110000"/>
              <a:buFont typeface=".Hiragino Kaku Gothic Interface W3"/>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Segoe UI"/>
                <a:ea typeface="+mn-lt"/>
                <a:cs typeface="Segoe UI"/>
                <a:hlinkClick r:id="rId12">
                  <a:extLst>
                    <a:ext uri="{A12FA001-AC4F-418D-AE19-62706E023703}">
                      <ahyp:hlinkClr xmlns:ahyp="http://schemas.microsoft.com/office/drawing/2018/hyperlinkcolor" val="tx"/>
                    </a:ext>
                  </a:extLst>
                </a:hlinkClick>
              </a:rPr>
              <a:t>Adoption Website</a:t>
            </a:r>
            <a:endParaRPr kumimoji="0" lang="en-US" sz="1200" b="0" i="0" u="none" strike="noStrike" kern="1200" cap="none" spc="0" normalizeH="0" baseline="0" noProof="0" dirty="0">
              <a:ln>
                <a:noFill/>
              </a:ln>
              <a:solidFill>
                <a:prstClr val="black">
                  <a:lumMod val="95000"/>
                  <a:lumOff val="5000"/>
                </a:prstClr>
              </a:solidFill>
              <a:effectLst/>
              <a:uLnTx/>
              <a:uFillTx/>
              <a:latin typeface="Segoe UI"/>
              <a:ea typeface="+mn-lt"/>
              <a:cs typeface="Segoe UI"/>
            </a:endParaRPr>
          </a:p>
          <a:p>
            <a:pPr marL="0" marR="0" lvl="0" indent="0" algn="l" defTabSz="914367" rtl="0" eaLnBrk="1" fontAlgn="auto" latinLnBrk="0" hangingPunct="1">
              <a:lnSpc>
                <a:spcPct val="150000"/>
              </a:lnSpc>
              <a:spcBef>
                <a:spcPts val="0"/>
              </a:spcBef>
              <a:spcAft>
                <a:spcPts val="300"/>
              </a:spcAft>
              <a:buClr>
                <a:srgbClr val="FF9349"/>
              </a:buClr>
              <a:buSzPct val="110000"/>
              <a:buFont typeface=".Hiragino Kaku Gothic Interface W3"/>
              <a:buNone/>
              <a:tabLst/>
              <a:defRPr/>
            </a:pPr>
            <a:r>
              <a:rPr kumimoji="0" lang="en-US" sz="1200" b="0" i="0" u="none" strike="noStrike" kern="1200" cap="none" spc="0" normalizeH="0" baseline="0" noProof="0" dirty="0">
                <a:ln>
                  <a:noFill/>
                </a:ln>
                <a:effectLst/>
                <a:uLnTx/>
                <a:uFillTx/>
                <a:latin typeface="Segoe UI"/>
                <a:ea typeface="+mn-lt"/>
                <a:cs typeface="Segoe UI"/>
                <a:hlinkClick r:id="rId13">
                  <a:extLst>
                    <a:ext uri="{A12FA001-AC4F-418D-AE19-62706E023703}">
                      <ahyp:hlinkClr xmlns:ahyp="http://schemas.microsoft.com/office/drawing/2018/hyperlinkcolor" val="tx"/>
                    </a:ext>
                  </a:extLst>
                </a:hlinkClick>
              </a:rPr>
              <a:t>Train the Trainer deck</a:t>
            </a:r>
            <a:endParaRPr kumimoji="0" lang="en-US" sz="1200" b="0" i="0" u="none" strike="noStrike" kern="1200" cap="none" spc="0" normalizeH="0" baseline="0" noProof="0" dirty="0">
              <a:ln>
                <a:noFill/>
              </a:ln>
              <a:effectLst/>
              <a:uLnTx/>
              <a:uFillTx/>
              <a:latin typeface="Segoe UI"/>
              <a:ea typeface="+mn-lt"/>
              <a:cs typeface="Segoe UI"/>
            </a:endParaRPr>
          </a:p>
          <a:p>
            <a:pPr marL="0" marR="0" lvl="0" indent="0" algn="l" defTabSz="914367" rtl="0" eaLnBrk="1" fontAlgn="auto" latinLnBrk="0" hangingPunct="1">
              <a:lnSpc>
                <a:spcPct val="150000"/>
              </a:lnSpc>
              <a:spcBef>
                <a:spcPts val="0"/>
              </a:spcBef>
              <a:spcAft>
                <a:spcPts val="300"/>
              </a:spcAft>
              <a:buClr>
                <a:srgbClr val="FF9349"/>
              </a:buClr>
              <a:buSzPct val="110000"/>
              <a:buFont typeface=".Hiragino Kaku Gothic Interface W3"/>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Segoe UI"/>
                <a:ea typeface="+mn-lt"/>
                <a:cs typeface="Segoe UI"/>
                <a:hlinkClick r:id="rId14">
                  <a:extLst>
                    <a:ext uri="{A12FA001-AC4F-418D-AE19-62706E023703}">
                      <ahyp:hlinkClr xmlns:ahyp="http://schemas.microsoft.com/office/drawing/2018/hyperlinkcolor" val="tx"/>
                    </a:ext>
                  </a:extLst>
                </a:hlinkClick>
              </a:rPr>
              <a:t>Get support</a:t>
            </a:r>
            <a:endParaRPr kumimoji="0" lang="en-US" sz="1200" b="0" i="0" u="none" strike="noStrike" kern="1200" cap="none" spc="0" normalizeH="0" baseline="0" noProof="0" dirty="0">
              <a:ln>
                <a:noFill/>
              </a:ln>
              <a:solidFill>
                <a:prstClr val="black">
                  <a:lumMod val="95000"/>
                  <a:lumOff val="5000"/>
                </a:prstClr>
              </a:solidFill>
              <a:effectLst/>
              <a:uLnTx/>
              <a:uFillTx/>
              <a:latin typeface="Segoe UI"/>
              <a:ea typeface="+mn-lt"/>
              <a:cs typeface="Segoe UI"/>
            </a:endParaRPr>
          </a:p>
        </p:txBody>
      </p:sp>
      <p:sp>
        <p:nvSpPr>
          <p:cNvPr id="49" name="TextBox 48">
            <a:extLst>
              <a:ext uri="{FF2B5EF4-FFF2-40B4-BE49-F238E27FC236}">
                <a16:creationId xmlns:a16="http://schemas.microsoft.com/office/drawing/2014/main" id="{73C7E789-B6B4-1A1D-266A-D8530FB1AECD}"/>
              </a:ext>
            </a:extLst>
          </p:cNvPr>
          <p:cNvSpPr txBox="1"/>
          <p:nvPr/>
        </p:nvSpPr>
        <p:spPr>
          <a:xfrm>
            <a:off x="2642810" y="4533273"/>
            <a:ext cx="1453869" cy="369332"/>
          </a:xfrm>
          <a:prstGeom prst="rect">
            <a:avLst/>
          </a:prstGeom>
          <a:noFill/>
        </p:spPr>
        <p:txBody>
          <a:bodyPr wrap="square"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F2F2F"/>
                </a:solidFill>
                <a:effectLst/>
                <a:uLnTx/>
                <a:uFillTx/>
                <a:latin typeface="Segoe UI Semibold" panose="020B0502040204020203" pitchFamily="34" charset="0"/>
                <a:ea typeface="+mn-ea"/>
                <a:cs typeface="Segoe UI Semibold" panose="020B0502040204020203" pitchFamily="34" charset="0"/>
              </a:rPr>
              <a:t>Deep-dive</a:t>
            </a:r>
          </a:p>
        </p:txBody>
      </p:sp>
      <p:sp>
        <p:nvSpPr>
          <p:cNvPr id="50" name="TextBox 49">
            <a:extLst>
              <a:ext uri="{FF2B5EF4-FFF2-40B4-BE49-F238E27FC236}">
                <a16:creationId xmlns:a16="http://schemas.microsoft.com/office/drawing/2014/main" id="{180659BA-6153-2ED3-7720-C0D34B26477B}"/>
              </a:ext>
            </a:extLst>
          </p:cNvPr>
          <p:cNvSpPr txBox="1"/>
          <p:nvPr/>
        </p:nvSpPr>
        <p:spPr>
          <a:xfrm>
            <a:off x="2664081" y="4868576"/>
            <a:ext cx="3609756" cy="1598965"/>
          </a:xfrm>
          <a:prstGeom prst="rect">
            <a:avLst/>
          </a:prstGeom>
          <a:noFill/>
        </p:spPr>
        <p:txBody>
          <a:bodyPr wrap="square" lIns="90000" tIns="46800" rIns="90000" bIns="46800" rtlCol="0" anchor="b">
            <a:spAutoFit/>
          </a:bodyPr>
          <a:lstStyle/>
          <a:p>
            <a:pPr marL="0" marR="0" lvl="0" indent="0" algn="l" defTabSz="914367" rtl="0" eaLnBrk="1" fontAlgn="auto" latinLnBrk="0" hangingPunct="1">
              <a:lnSpc>
                <a:spcPct val="150000"/>
              </a:lnSpc>
              <a:spcBef>
                <a:spcPts val="0"/>
              </a:spcBef>
              <a:spcAft>
                <a:spcPts val="300"/>
              </a:spcAft>
              <a:buClr>
                <a:srgbClr val="0078D4"/>
              </a:buClr>
              <a:buSzPct val="110000"/>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hlinkClick r:id="rId15">
                  <a:extLst>
                    <a:ext uri="{A12FA001-AC4F-418D-AE19-62706E023703}">
                      <ahyp:hlinkClr xmlns:ahyp="http://schemas.microsoft.com/office/drawing/2018/hyperlinkcolor" val="tx"/>
                    </a:ext>
                  </a:extLst>
                </a:hlinkClick>
              </a:rPr>
              <a:t>Copilot for Sales functional overview</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367" rtl="0" eaLnBrk="1" fontAlgn="auto" latinLnBrk="0" hangingPunct="1">
              <a:lnSpc>
                <a:spcPct val="150000"/>
              </a:lnSpc>
              <a:spcBef>
                <a:spcPts val="0"/>
              </a:spcBef>
              <a:spcAft>
                <a:spcPts val="300"/>
              </a:spcAft>
              <a:buClr>
                <a:srgbClr val="0078D4"/>
              </a:buClr>
              <a:buSzPct val="110000"/>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hlinkClick r:id="rId16">
                  <a:extLst>
                    <a:ext uri="{A12FA001-AC4F-418D-AE19-62706E023703}">
                      <ahyp:hlinkClr xmlns:ahyp="http://schemas.microsoft.com/office/drawing/2018/hyperlinkcolor" val="tx"/>
                    </a:ext>
                  </a:extLst>
                </a:hlinkClick>
              </a:rPr>
              <a:t>Architecture Overview</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367" rtl="0" eaLnBrk="1" fontAlgn="auto" latinLnBrk="0" hangingPunct="1">
              <a:lnSpc>
                <a:spcPct val="150000"/>
              </a:lnSpc>
              <a:spcBef>
                <a:spcPts val="0"/>
              </a:spcBef>
              <a:spcAft>
                <a:spcPts val="300"/>
              </a:spcAft>
              <a:buClr>
                <a:srgbClr val="0078D4"/>
              </a:buClr>
              <a:buSzPct val="110000"/>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hlinkClick r:id="rId17">
                  <a:extLst>
                    <a:ext uri="{A12FA001-AC4F-418D-AE19-62706E023703}">
                      <ahyp:hlinkClr xmlns:ahyp="http://schemas.microsoft.com/office/drawing/2018/hyperlinkcolor" val="tx"/>
                    </a:ext>
                  </a:extLst>
                </a:hlinkClick>
              </a:rPr>
              <a:t>Responsible AI Overview</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367" rtl="0" eaLnBrk="1" fontAlgn="auto" latinLnBrk="0" hangingPunct="1">
              <a:lnSpc>
                <a:spcPct val="150000"/>
              </a:lnSpc>
              <a:spcBef>
                <a:spcPts val="0"/>
              </a:spcBef>
              <a:spcAft>
                <a:spcPts val="300"/>
              </a:spcAft>
              <a:buClr>
                <a:srgbClr val="0078D4"/>
              </a:buClr>
              <a:buSzPct val="110000"/>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hlinkClick r:id="rId18">
                  <a:extLst>
                    <a:ext uri="{A12FA001-AC4F-418D-AE19-62706E023703}">
                      <ahyp:hlinkClr xmlns:ahyp="http://schemas.microsoft.com/office/drawing/2018/hyperlinkcolor" val="tx"/>
                    </a:ext>
                  </a:extLst>
                </a:hlinkClick>
              </a:rPr>
              <a:t>Supported languages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367" rtl="0" eaLnBrk="1" fontAlgn="auto" latinLnBrk="0" hangingPunct="1">
              <a:lnSpc>
                <a:spcPct val="150000"/>
              </a:lnSpc>
              <a:spcBef>
                <a:spcPts val="0"/>
              </a:spcBef>
              <a:spcAft>
                <a:spcPts val="300"/>
              </a:spcAft>
              <a:buClr>
                <a:srgbClr val="0078D4"/>
              </a:buClr>
              <a:buSzPct val="110000"/>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hlinkClick r:id="rId19">
                  <a:extLst>
                    <a:ext uri="{A12FA001-AC4F-418D-AE19-62706E023703}">
                      <ahyp:hlinkClr xmlns:ahyp="http://schemas.microsoft.com/office/drawing/2018/hyperlinkcolor" val="tx"/>
                    </a:ext>
                  </a:extLst>
                </a:hlinkClick>
              </a:rPr>
              <a:t>Data handling</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D1EC6302-7C93-3511-86FE-980FAFC7D9A4}"/>
              </a:ext>
            </a:extLst>
          </p:cNvPr>
          <p:cNvSpPr txBox="1"/>
          <p:nvPr/>
        </p:nvSpPr>
        <p:spPr>
          <a:xfrm>
            <a:off x="7020466" y="4523314"/>
            <a:ext cx="1683087" cy="369332"/>
          </a:xfrm>
          <a:prstGeom prst="rect">
            <a:avLst/>
          </a:prstGeom>
          <a:noFill/>
        </p:spPr>
        <p:txBody>
          <a:bodyPr wrap="square" lIns="91440" tIns="45720" rIns="91440" bIns="45720"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F2F2F"/>
                </a:solidFill>
                <a:effectLst/>
                <a:uLnTx/>
                <a:uFillTx/>
                <a:latin typeface="Segoe UI Semibold"/>
                <a:ea typeface="+mn-ea"/>
                <a:cs typeface="Segoe UI Semibold"/>
              </a:rPr>
              <a:t>Configure </a:t>
            </a:r>
            <a:endParaRPr kumimoji="0" lang="en-US" sz="1800" b="1" i="0" u="none" strike="noStrike" kern="1200" cap="none" spc="0" normalizeH="0" baseline="0" noProof="0">
              <a:ln>
                <a:noFill/>
              </a:ln>
              <a:solidFill>
                <a:srgbClr val="2F2F2F"/>
              </a:solidFill>
              <a:effectLst/>
              <a:uLnTx/>
              <a:uFillTx/>
              <a:latin typeface="Segoe UI Semibold" panose="020B0502040204020203" pitchFamily="34" charset="0"/>
              <a:ea typeface="+mn-ea"/>
              <a:cs typeface="Segoe UI Semibold" panose="020B0502040204020203" pitchFamily="34" charset="0"/>
            </a:endParaRPr>
          </a:p>
        </p:txBody>
      </p:sp>
      <p:sp>
        <p:nvSpPr>
          <p:cNvPr id="37" name="TextBox 36" descr="Line leading to bullet points">
            <a:extLst>
              <a:ext uri="{FF2B5EF4-FFF2-40B4-BE49-F238E27FC236}">
                <a16:creationId xmlns:a16="http://schemas.microsoft.com/office/drawing/2014/main" id="{5FB4100C-255F-1C42-1BD8-DD5BEA290345}"/>
              </a:ext>
            </a:extLst>
          </p:cNvPr>
          <p:cNvSpPr txBox="1"/>
          <p:nvPr/>
        </p:nvSpPr>
        <p:spPr>
          <a:xfrm>
            <a:off x="7030976" y="4866032"/>
            <a:ext cx="2498478" cy="1283494"/>
          </a:xfrm>
          <a:prstGeom prst="rect">
            <a:avLst/>
          </a:prstGeom>
          <a:noFill/>
        </p:spPr>
        <p:txBody>
          <a:bodyPr wrap="square" lIns="90000" tIns="46800" rIns="90000" bIns="46800" rtlCol="0" anchor="b">
            <a:spAutoFit/>
          </a:bodyPr>
          <a:lstStyle/>
          <a:p>
            <a:pPr marL="0" marR="0" lvl="0" indent="0" algn="l" defTabSz="914367" rtl="0" eaLnBrk="1" fontAlgn="auto" latinLnBrk="0" hangingPunct="1">
              <a:lnSpc>
                <a:spcPct val="150000"/>
              </a:lnSpc>
              <a:spcBef>
                <a:spcPts val="0"/>
              </a:spcBef>
              <a:spcAft>
                <a:spcPts val="300"/>
              </a:spcAft>
              <a:buClrTx/>
              <a:buSzTx/>
              <a:buFontTx/>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hlinkClick r:id="rId20">
                  <a:extLst>
                    <a:ext uri="{A12FA001-AC4F-418D-AE19-62706E023703}">
                      <ahyp:hlinkClr xmlns:ahyp="http://schemas.microsoft.com/office/drawing/2018/hyperlinkcolor" val="tx"/>
                    </a:ext>
                  </a:extLst>
                </a:hlinkClick>
              </a:rPr>
              <a:t>Administrator Guide</a:t>
            </a:r>
            <a:endPar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endParaRPr>
          </a:p>
          <a:p>
            <a:pPr marL="0" marR="0" lvl="0" indent="0" algn="l" defTabSz="914367" rtl="0" eaLnBrk="1" fontAlgn="auto" latinLnBrk="0" hangingPunct="1">
              <a:lnSpc>
                <a:spcPct val="150000"/>
              </a:lnSpc>
              <a:spcBef>
                <a:spcPts val="0"/>
              </a:spcBef>
              <a:spcAft>
                <a:spcPts val="300"/>
              </a:spcAft>
              <a:buClrTx/>
              <a:buSzTx/>
              <a:buFontTx/>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hlinkClick r:id="rId20">
                  <a:extLst>
                    <a:ext uri="{A12FA001-AC4F-418D-AE19-62706E023703}">
                      <ahyp:hlinkClr xmlns:ahyp="http://schemas.microsoft.com/office/drawing/2018/hyperlinkcolor" val="tx"/>
                    </a:ext>
                  </a:extLst>
                </a:hlinkClick>
              </a:rPr>
              <a:t>Customize forms and fields</a:t>
            </a:r>
            <a:endPar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endParaRPr>
          </a:p>
          <a:p>
            <a:pPr marL="0" marR="0" lvl="0" indent="0" algn="l" defTabSz="914367" rtl="0" eaLnBrk="1" fontAlgn="auto" latinLnBrk="0" hangingPunct="1">
              <a:lnSpc>
                <a:spcPct val="150000"/>
              </a:lnSpc>
              <a:spcBef>
                <a:spcPts val="0"/>
              </a:spcBef>
              <a:spcAft>
                <a:spcPts val="300"/>
              </a:spcAft>
              <a:buClrTx/>
              <a:buSzTx/>
              <a:buFontTx/>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hlinkClick r:id="rId21">
                  <a:extLst>
                    <a:ext uri="{A12FA001-AC4F-418D-AE19-62706E023703}">
                      <ahyp:hlinkClr xmlns:ahyp="http://schemas.microsoft.com/office/drawing/2018/hyperlinkcolor" val="tx"/>
                    </a:ext>
                  </a:extLst>
                </a:hlinkClick>
              </a:rPr>
              <a:t>Turn on Copilot AI features</a:t>
            </a:r>
            <a:endParaRPr kumimoji="0" lang="en-US" sz="1200" b="0" i="0" u="none" strike="noStrike" kern="1200" cap="none" spc="0" normalizeH="0" baseline="0" noProof="0">
              <a:ln>
                <a:noFill/>
              </a:ln>
              <a:solidFill>
                <a:prstClr val="black">
                  <a:lumMod val="95000"/>
                  <a:lumOff val="5000"/>
                </a:prstClr>
              </a:solidFill>
              <a:effectLst/>
              <a:uLnTx/>
              <a:uFillTx/>
              <a:latin typeface="Segoe UI"/>
              <a:ea typeface="+mn-lt"/>
              <a:cs typeface="Segoe UI"/>
            </a:endParaRPr>
          </a:p>
          <a:p>
            <a:pPr marL="0" marR="0" lvl="0" indent="0" algn="l" defTabSz="914367" rtl="0" eaLnBrk="1" fontAlgn="auto" latinLnBrk="0" hangingPunct="1">
              <a:lnSpc>
                <a:spcPct val="150000"/>
              </a:lnSpc>
              <a:spcBef>
                <a:spcPts val="0"/>
              </a:spcBef>
              <a:spcAft>
                <a:spcPts val="300"/>
              </a:spcAft>
              <a:buClrTx/>
              <a:buSzTx/>
              <a:buFontTx/>
              <a:buNone/>
              <a:tabLst/>
              <a:defRPr/>
            </a:pPr>
            <a:r>
              <a:rPr kumimoji="0" lang="en-GB" sz="1200" b="0" i="0" u="none" strike="noStrike" kern="1200" cap="none" spc="0" normalizeH="0" baseline="0" noProof="0">
                <a:ln>
                  <a:noFill/>
                </a:ln>
                <a:solidFill>
                  <a:prstClr val="black">
                    <a:lumMod val="95000"/>
                    <a:lumOff val="5000"/>
                  </a:prstClr>
                </a:solidFill>
                <a:effectLst/>
                <a:uLnTx/>
                <a:uFillTx/>
                <a:latin typeface="Segoe UI"/>
                <a:ea typeface="+mn-lt"/>
                <a:cs typeface="Segoe UI"/>
                <a:hlinkClick r:id="rId22">
                  <a:extLst>
                    <a:ext uri="{A12FA001-AC4F-418D-AE19-62706E023703}">
                      <ahyp:hlinkClr xmlns:ahyp="http://schemas.microsoft.com/office/drawing/2018/hyperlinkcolor" val="tx"/>
                    </a:ext>
                  </a:extLst>
                </a:hlinkClick>
              </a:rPr>
              <a:t>Extend Copilot for Sales</a:t>
            </a:r>
            <a:endParaRPr kumimoji="0" lang="en-GB" sz="1200" b="0" i="0" u="none" strike="noStrike" kern="1200" cap="none" spc="0" normalizeH="0" baseline="0" noProof="0">
              <a:ln>
                <a:noFill/>
              </a:ln>
              <a:solidFill>
                <a:prstClr val="black">
                  <a:lumMod val="95000"/>
                  <a:lumOff val="5000"/>
                </a:prstClr>
              </a:solidFill>
              <a:effectLst/>
              <a:uLnTx/>
              <a:uFillTx/>
              <a:latin typeface="Segoe UI"/>
              <a:ea typeface="+mn-lt"/>
              <a:cs typeface="Segoe UI"/>
            </a:endParaRPr>
          </a:p>
        </p:txBody>
      </p:sp>
      <p:sp>
        <p:nvSpPr>
          <p:cNvPr id="51" name="Oval 50">
            <a:extLst>
              <a:ext uri="{FF2B5EF4-FFF2-40B4-BE49-F238E27FC236}">
                <a16:creationId xmlns:a16="http://schemas.microsoft.com/office/drawing/2014/main" id="{55B5FF39-B02A-7FA6-FB8F-71FEB22C98C8}"/>
              </a:ext>
              <a:ext uri="{C183D7F6-B498-43B3-948B-1728B52AA6E4}">
                <adec:decorative xmlns:adec="http://schemas.microsoft.com/office/drawing/2017/decorative" val="1"/>
              </a:ext>
            </a:extLst>
          </p:cNvPr>
          <p:cNvSpPr/>
          <p:nvPr/>
        </p:nvSpPr>
        <p:spPr>
          <a:xfrm>
            <a:off x="2419044" y="5020129"/>
            <a:ext cx="153007" cy="153007"/>
          </a:xfrm>
          <a:prstGeom prst="ellipse">
            <a:avLst/>
          </a:prstGeom>
          <a:solidFill>
            <a:srgbClr val="49C5B1"/>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2" name="Oval 51">
            <a:extLst>
              <a:ext uri="{FF2B5EF4-FFF2-40B4-BE49-F238E27FC236}">
                <a16:creationId xmlns:a16="http://schemas.microsoft.com/office/drawing/2014/main" id="{279494C7-ADDF-B601-81B7-E2AA6A2B2708}"/>
              </a:ext>
              <a:ext uri="{C183D7F6-B498-43B3-948B-1728B52AA6E4}">
                <adec:decorative xmlns:adec="http://schemas.microsoft.com/office/drawing/2017/decorative" val="1"/>
              </a:ext>
            </a:extLst>
          </p:cNvPr>
          <p:cNvSpPr/>
          <p:nvPr/>
        </p:nvSpPr>
        <p:spPr>
          <a:xfrm>
            <a:off x="2419044" y="5318306"/>
            <a:ext cx="153007" cy="153007"/>
          </a:xfrm>
          <a:prstGeom prst="ellipse">
            <a:avLst/>
          </a:prstGeom>
          <a:solidFill>
            <a:srgbClr val="49C5B1"/>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3" name="Oval 52">
            <a:extLst>
              <a:ext uri="{FF2B5EF4-FFF2-40B4-BE49-F238E27FC236}">
                <a16:creationId xmlns:a16="http://schemas.microsoft.com/office/drawing/2014/main" id="{1090B91E-C8D6-6F6E-DB7E-2F20926ABD30}"/>
              </a:ext>
              <a:ext uri="{C183D7F6-B498-43B3-948B-1728B52AA6E4}">
                <adec:decorative xmlns:adec="http://schemas.microsoft.com/office/drawing/2017/decorative" val="1"/>
              </a:ext>
            </a:extLst>
          </p:cNvPr>
          <p:cNvSpPr/>
          <p:nvPr/>
        </p:nvSpPr>
        <p:spPr>
          <a:xfrm>
            <a:off x="2419044" y="5634239"/>
            <a:ext cx="153007" cy="153007"/>
          </a:xfrm>
          <a:prstGeom prst="ellipse">
            <a:avLst/>
          </a:prstGeom>
          <a:solidFill>
            <a:srgbClr val="49C5B1"/>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4" name="Oval 53">
            <a:extLst>
              <a:ext uri="{FF2B5EF4-FFF2-40B4-BE49-F238E27FC236}">
                <a16:creationId xmlns:a16="http://schemas.microsoft.com/office/drawing/2014/main" id="{84A4F802-3B92-ED84-9BFB-1E1D3CCD8AA7}"/>
              </a:ext>
              <a:ext uri="{C183D7F6-B498-43B3-948B-1728B52AA6E4}">
                <adec:decorative xmlns:adec="http://schemas.microsoft.com/office/drawing/2017/decorative" val="1"/>
              </a:ext>
            </a:extLst>
          </p:cNvPr>
          <p:cNvSpPr/>
          <p:nvPr/>
        </p:nvSpPr>
        <p:spPr>
          <a:xfrm>
            <a:off x="2419044" y="5940411"/>
            <a:ext cx="153007" cy="153007"/>
          </a:xfrm>
          <a:prstGeom prst="ellipse">
            <a:avLst/>
          </a:prstGeom>
          <a:solidFill>
            <a:srgbClr val="49C5B1"/>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5" name="Oval 54">
            <a:extLst>
              <a:ext uri="{FF2B5EF4-FFF2-40B4-BE49-F238E27FC236}">
                <a16:creationId xmlns:a16="http://schemas.microsoft.com/office/drawing/2014/main" id="{34B64C95-4609-A6DF-972C-13193586D14E}"/>
              </a:ext>
              <a:ext uri="{C183D7F6-B498-43B3-948B-1728B52AA6E4}">
                <adec:decorative xmlns:adec="http://schemas.microsoft.com/office/drawing/2017/decorative" val="1"/>
              </a:ext>
            </a:extLst>
          </p:cNvPr>
          <p:cNvSpPr/>
          <p:nvPr/>
        </p:nvSpPr>
        <p:spPr>
          <a:xfrm>
            <a:off x="2419044" y="6255833"/>
            <a:ext cx="153007" cy="153007"/>
          </a:xfrm>
          <a:prstGeom prst="ellipse">
            <a:avLst/>
          </a:prstGeom>
          <a:solidFill>
            <a:srgbClr val="49C5B1"/>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22" name="Straight Connector 21">
            <a:extLst>
              <a:ext uri="{FF2B5EF4-FFF2-40B4-BE49-F238E27FC236}">
                <a16:creationId xmlns:a16="http://schemas.microsoft.com/office/drawing/2014/main" id="{D325999F-A2A9-5ABA-8595-B04A7E903D07}"/>
              </a:ext>
              <a:ext uri="{C183D7F6-B498-43B3-948B-1728B52AA6E4}">
                <adec:decorative xmlns:adec="http://schemas.microsoft.com/office/drawing/2017/decorative" val="1"/>
              </a:ext>
            </a:extLst>
          </p:cNvPr>
          <p:cNvCxnSpPr>
            <a:cxnSpLocks/>
            <a:endCxn id="28" idx="4"/>
          </p:cNvCxnSpPr>
          <p:nvPr/>
        </p:nvCxnSpPr>
        <p:spPr>
          <a:xfrm>
            <a:off x="6838578" y="3948527"/>
            <a:ext cx="11152" cy="2139612"/>
          </a:xfrm>
          <a:prstGeom prst="line">
            <a:avLst/>
          </a:prstGeom>
          <a:ln w="28575">
            <a:solidFill>
              <a:srgbClr val="FFB9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FD1D18D-72FD-C807-E2AD-DD16DE0DEA0F}"/>
              </a:ext>
              <a:ext uri="{C183D7F6-B498-43B3-948B-1728B52AA6E4}">
                <adec:decorative xmlns:adec="http://schemas.microsoft.com/office/drawing/2017/decorative" val="1"/>
              </a:ext>
            </a:extLst>
          </p:cNvPr>
          <p:cNvSpPr/>
          <p:nvPr/>
        </p:nvSpPr>
        <p:spPr>
          <a:xfrm>
            <a:off x="6773226" y="5621272"/>
            <a:ext cx="153007" cy="153007"/>
          </a:xfrm>
          <a:prstGeom prst="ellipse">
            <a:avLst/>
          </a:prstGeom>
          <a:solidFill>
            <a:srgbClr val="FFB900"/>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8" name="Oval 27">
            <a:extLst>
              <a:ext uri="{FF2B5EF4-FFF2-40B4-BE49-F238E27FC236}">
                <a16:creationId xmlns:a16="http://schemas.microsoft.com/office/drawing/2014/main" id="{74354FF3-25BC-D4FF-0519-71039CA512A0}"/>
              </a:ext>
              <a:ext uri="{C183D7F6-B498-43B3-948B-1728B52AA6E4}">
                <adec:decorative xmlns:adec="http://schemas.microsoft.com/office/drawing/2017/decorative" val="1"/>
              </a:ext>
            </a:extLst>
          </p:cNvPr>
          <p:cNvSpPr/>
          <p:nvPr/>
        </p:nvSpPr>
        <p:spPr>
          <a:xfrm>
            <a:off x="6773226" y="5935132"/>
            <a:ext cx="153007" cy="153007"/>
          </a:xfrm>
          <a:prstGeom prst="ellipse">
            <a:avLst/>
          </a:prstGeom>
          <a:solidFill>
            <a:srgbClr val="FFB900"/>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1" name="Oval 40">
            <a:extLst>
              <a:ext uri="{FF2B5EF4-FFF2-40B4-BE49-F238E27FC236}">
                <a16:creationId xmlns:a16="http://schemas.microsoft.com/office/drawing/2014/main" id="{749ED528-559B-93E3-733C-2E2CF29557A4}"/>
              </a:ext>
              <a:ext uri="{C183D7F6-B498-43B3-948B-1728B52AA6E4}">
                <adec:decorative xmlns:adec="http://schemas.microsoft.com/office/drawing/2017/decorative" val="1"/>
              </a:ext>
            </a:extLst>
          </p:cNvPr>
          <p:cNvSpPr/>
          <p:nvPr/>
        </p:nvSpPr>
        <p:spPr>
          <a:xfrm>
            <a:off x="6773226" y="5311998"/>
            <a:ext cx="153007" cy="153007"/>
          </a:xfrm>
          <a:prstGeom prst="ellipse">
            <a:avLst/>
          </a:prstGeom>
          <a:solidFill>
            <a:srgbClr val="FFB900"/>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3" name="Oval 42">
            <a:extLst>
              <a:ext uri="{FF2B5EF4-FFF2-40B4-BE49-F238E27FC236}">
                <a16:creationId xmlns:a16="http://schemas.microsoft.com/office/drawing/2014/main" id="{A7DEA03D-3CB0-C4C2-89FD-5FC37EF58BD1}"/>
              </a:ext>
              <a:ext uri="{C183D7F6-B498-43B3-948B-1728B52AA6E4}">
                <adec:decorative xmlns:adec="http://schemas.microsoft.com/office/drawing/2017/decorative" val="1"/>
              </a:ext>
            </a:extLst>
          </p:cNvPr>
          <p:cNvSpPr/>
          <p:nvPr/>
        </p:nvSpPr>
        <p:spPr>
          <a:xfrm>
            <a:off x="6773226" y="5005303"/>
            <a:ext cx="153007" cy="153007"/>
          </a:xfrm>
          <a:prstGeom prst="ellipse">
            <a:avLst/>
          </a:prstGeom>
          <a:solidFill>
            <a:srgbClr val="FFB900"/>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57" name="Straight Connector 56">
            <a:extLst>
              <a:ext uri="{FF2B5EF4-FFF2-40B4-BE49-F238E27FC236}">
                <a16:creationId xmlns:a16="http://schemas.microsoft.com/office/drawing/2014/main" id="{5D9D77FE-4A4B-6FA4-B96C-13C2B9181ADE}"/>
              </a:ext>
              <a:ext uri="{C183D7F6-B498-43B3-948B-1728B52AA6E4}">
                <adec:decorative xmlns:adec="http://schemas.microsoft.com/office/drawing/2017/decorative" val="1"/>
              </a:ext>
            </a:extLst>
          </p:cNvPr>
          <p:cNvCxnSpPr>
            <a:cxnSpLocks/>
          </p:cNvCxnSpPr>
          <p:nvPr/>
        </p:nvCxnSpPr>
        <p:spPr>
          <a:xfrm>
            <a:off x="8878676" y="1943204"/>
            <a:ext cx="10511" cy="2477752"/>
          </a:xfrm>
          <a:prstGeom prst="line">
            <a:avLst/>
          </a:prstGeom>
          <a:ln w="28575">
            <a:solidFill>
              <a:srgbClr val="FF5C39"/>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612373AB-886E-9A6F-D3BD-6F3B84D10EEA}"/>
              </a:ext>
              <a:ext uri="{C183D7F6-B498-43B3-948B-1728B52AA6E4}">
                <adec:decorative xmlns:adec="http://schemas.microsoft.com/office/drawing/2017/decorative" val="1"/>
              </a:ext>
            </a:extLst>
          </p:cNvPr>
          <p:cNvSpPr/>
          <p:nvPr/>
        </p:nvSpPr>
        <p:spPr>
          <a:xfrm>
            <a:off x="8810422" y="1910508"/>
            <a:ext cx="153007" cy="153007"/>
          </a:xfrm>
          <a:prstGeom prst="ellipse">
            <a:avLst/>
          </a:prstGeom>
          <a:solidFill>
            <a:srgbClr val="FF5C39"/>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9" name="Oval 58">
            <a:extLst>
              <a:ext uri="{FF2B5EF4-FFF2-40B4-BE49-F238E27FC236}">
                <a16:creationId xmlns:a16="http://schemas.microsoft.com/office/drawing/2014/main" id="{C80E2E52-86E9-2A18-2CFA-51014678916B}"/>
              </a:ext>
              <a:ext uri="{C183D7F6-B498-43B3-948B-1728B52AA6E4}">
                <adec:decorative xmlns:adec="http://schemas.microsoft.com/office/drawing/2017/decorative" val="1"/>
              </a:ext>
            </a:extLst>
          </p:cNvPr>
          <p:cNvSpPr/>
          <p:nvPr/>
        </p:nvSpPr>
        <p:spPr>
          <a:xfrm>
            <a:off x="8810422" y="2236846"/>
            <a:ext cx="153007" cy="153007"/>
          </a:xfrm>
          <a:prstGeom prst="ellipse">
            <a:avLst/>
          </a:prstGeom>
          <a:solidFill>
            <a:srgbClr val="FF5C39"/>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0" name="Oval 59">
            <a:extLst>
              <a:ext uri="{FF2B5EF4-FFF2-40B4-BE49-F238E27FC236}">
                <a16:creationId xmlns:a16="http://schemas.microsoft.com/office/drawing/2014/main" id="{7864B320-3899-D120-4A33-E4BC004EA08F}"/>
              </a:ext>
              <a:ext uri="{C183D7F6-B498-43B3-948B-1728B52AA6E4}">
                <adec:decorative xmlns:adec="http://schemas.microsoft.com/office/drawing/2017/decorative" val="1"/>
              </a:ext>
            </a:extLst>
          </p:cNvPr>
          <p:cNvSpPr/>
          <p:nvPr/>
        </p:nvSpPr>
        <p:spPr>
          <a:xfrm>
            <a:off x="8810422" y="2555092"/>
            <a:ext cx="153007" cy="153007"/>
          </a:xfrm>
          <a:prstGeom prst="ellipse">
            <a:avLst/>
          </a:prstGeom>
          <a:solidFill>
            <a:srgbClr val="FF5C39"/>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1" name="Oval 60">
            <a:extLst>
              <a:ext uri="{FF2B5EF4-FFF2-40B4-BE49-F238E27FC236}">
                <a16:creationId xmlns:a16="http://schemas.microsoft.com/office/drawing/2014/main" id="{5DD9478D-310A-2ED3-8DFA-AA11151ED854}"/>
              </a:ext>
              <a:ext uri="{C183D7F6-B498-43B3-948B-1728B52AA6E4}">
                <adec:decorative xmlns:adec="http://schemas.microsoft.com/office/drawing/2017/decorative" val="1"/>
              </a:ext>
            </a:extLst>
          </p:cNvPr>
          <p:cNvSpPr/>
          <p:nvPr/>
        </p:nvSpPr>
        <p:spPr>
          <a:xfrm>
            <a:off x="8810422" y="2859973"/>
            <a:ext cx="153007" cy="153007"/>
          </a:xfrm>
          <a:prstGeom prst="ellipse">
            <a:avLst/>
          </a:prstGeom>
          <a:solidFill>
            <a:srgbClr val="FF5C39"/>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4" name="Flowchart: Process 33">
            <a:extLst>
              <a:ext uri="{FF2B5EF4-FFF2-40B4-BE49-F238E27FC236}">
                <a16:creationId xmlns:a16="http://schemas.microsoft.com/office/drawing/2014/main" id="{9E047A01-319D-A1D0-67D3-5B941F3B2BFF}"/>
              </a:ext>
              <a:ext uri="{C183D7F6-B498-43B3-948B-1728B52AA6E4}">
                <adec:decorative xmlns:adec="http://schemas.microsoft.com/office/drawing/2017/decorative" val="1"/>
              </a:ext>
            </a:extLst>
          </p:cNvPr>
          <p:cNvSpPr/>
          <p:nvPr/>
        </p:nvSpPr>
        <p:spPr>
          <a:xfrm>
            <a:off x="557050" y="4140823"/>
            <a:ext cx="10905479" cy="88535"/>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5" name="Oval 44">
            <a:extLst>
              <a:ext uri="{FF2B5EF4-FFF2-40B4-BE49-F238E27FC236}">
                <a16:creationId xmlns:a16="http://schemas.microsoft.com/office/drawing/2014/main" id="{36A7487E-213D-11B5-313A-2191ECFEC469}"/>
              </a:ext>
              <a:ext uri="{C183D7F6-B498-43B3-948B-1728B52AA6E4}">
                <adec:decorative xmlns:adec="http://schemas.microsoft.com/office/drawing/2017/decorative" val="1"/>
              </a:ext>
            </a:extLst>
          </p:cNvPr>
          <p:cNvSpPr/>
          <p:nvPr/>
        </p:nvSpPr>
        <p:spPr>
          <a:xfrm>
            <a:off x="2241769" y="3928834"/>
            <a:ext cx="492125" cy="492125"/>
          </a:xfrm>
          <a:prstGeom prst="ellipse">
            <a:avLst/>
          </a:prstGeom>
          <a:solidFill>
            <a:srgbClr val="49C5B1"/>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6" name="Oval 45">
            <a:extLst>
              <a:ext uri="{FF2B5EF4-FFF2-40B4-BE49-F238E27FC236}">
                <a16:creationId xmlns:a16="http://schemas.microsoft.com/office/drawing/2014/main" id="{3C5E42D6-B0D9-3275-F39A-911B6D9DFEF4}"/>
              </a:ext>
              <a:ext uri="{C183D7F6-B498-43B3-948B-1728B52AA6E4}">
                <adec:decorative xmlns:adec="http://schemas.microsoft.com/office/drawing/2017/decorative" val="1"/>
              </a:ext>
            </a:extLst>
          </p:cNvPr>
          <p:cNvSpPr/>
          <p:nvPr/>
        </p:nvSpPr>
        <p:spPr>
          <a:xfrm>
            <a:off x="6596374" y="3928833"/>
            <a:ext cx="492125" cy="492125"/>
          </a:xfrm>
          <a:prstGeom prst="ellipse">
            <a:avLst/>
          </a:prstGeom>
          <a:solidFill>
            <a:srgbClr val="FFB900"/>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7" name="Oval 46">
            <a:extLst>
              <a:ext uri="{FF2B5EF4-FFF2-40B4-BE49-F238E27FC236}">
                <a16:creationId xmlns:a16="http://schemas.microsoft.com/office/drawing/2014/main" id="{45393A86-5A80-E8C3-7A6A-5C890D28106D}"/>
              </a:ext>
              <a:ext uri="{C183D7F6-B498-43B3-948B-1728B52AA6E4}">
                <adec:decorative xmlns:adec="http://schemas.microsoft.com/office/drawing/2017/decorative" val="1"/>
              </a:ext>
            </a:extLst>
          </p:cNvPr>
          <p:cNvSpPr/>
          <p:nvPr/>
        </p:nvSpPr>
        <p:spPr>
          <a:xfrm>
            <a:off x="8643124" y="3928831"/>
            <a:ext cx="492125" cy="492125"/>
          </a:xfrm>
          <a:prstGeom prst="ellipse">
            <a:avLst/>
          </a:prstGeom>
          <a:solidFill>
            <a:srgbClr val="FF5C39"/>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7" name="Graphic 66">
            <a:extLst>
              <a:ext uri="{FF2B5EF4-FFF2-40B4-BE49-F238E27FC236}">
                <a16:creationId xmlns:a16="http://schemas.microsoft.com/office/drawing/2014/main" id="{032B0031-BB45-2D97-E2BE-AEFC0C78D30A}"/>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1328384" y="4000208"/>
            <a:ext cx="257175" cy="371475"/>
          </a:xfrm>
          <a:prstGeom prst="rect">
            <a:avLst/>
          </a:prstGeom>
        </p:spPr>
      </p:pic>
      <p:cxnSp>
        <p:nvCxnSpPr>
          <p:cNvPr id="32" name="Straight Connector 31">
            <a:extLst>
              <a:ext uri="{FF2B5EF4-FFF2-40B4-BE49-F238E27FC236}">
                <a16:creationId xmlns:a16="http://schemas.microsoft.com/office/drawing/2014/main" id="{6BDD76D3-5315-BD3A-CDBD-31113243FFAD}"/>
              </a:ext>
              <a:ext uri="{C183D7F6-B498-43B3-948B-1728B52AA6E4}">
                <adec:decorative xmlns:adec="http://schemas.microsoft.com/office/drawing/2017/decorative" val="1"/>
              </a:ext>
            </a:extLst>
          </p:cNvPr>
          <p:cNvCxnSpPr>
            <a:cxnSpLocks/>
          </p:cNvCxnSpPr>
          <p:nvPr/>
        </p:nvCxnSpPr>
        <p:spPr>
          <a:xfrm flipH="1">
            <a:off x="664490" y="1996119"/>
            <a:ext cx="1" cy="1921535"/>
          </a:xfrm>
          <a:prstGeom prst="line">
            <a:avLst/>
          </a:prstGeom>
          <a:ln w="28575">
            <a:solidFill>
              <a:srgbClr val="0078D4"/>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30A71838-329B-DC69-EB99-E75E71B5CB12}"/>
              </a:ext>
              <a:ext uri="{C183D7F6-B498-43B3-948B-1728B52AA6E4}">
                <adec:decorative xmlns:adec="http://schemas.microsoft.com/office/drawing/2017/decorative" val="1"/>
              </a:ext>
            </a:extLst>
          </p:cNvPr>
          <p:cNvSpPr/>
          <p:nvPr/>
        </p:nvSpPr>
        <p:spPr>
          <a:xfrm>
            <a:off x="587987" y="1910048"/>
            <a:ext cx="153007" cy="153007"/>
          </a:xfrm>
          <a:prstGeom prst="ellipse">
            <a:avLst/>
          </a:prstGeom>
          <a:solidFill>
            <a:srgbClr val="0078D4"/>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7" name="Oval 86">
            <a:extLst>
              <a:ext uri="{FF2B5EF4-FFF2-40B4-BE49-F238E27FC236}">
                <a16:creationId xmlns:a16="http://schemas.microsoft.com/office/drawing/2014/main" id="{7ECD0465-A87B-648F-073B-6FBB6CEDF8BA}"/>
              </a:ext>
              <a:ext uri="{C183D7F6-B498-43B3-948B-1728B52AA6E4}">
                <adec:decorative xmlns:adec="http://schemas.microsoft.com/office/drawing/2017/decorative" val="1"/>
              </a:ext>
            </a:extLst>
          </p:cNvPr>
          <p:cNvSpPr/>
          <p:nvPr/>
        </p:nvSpPr>
        <p:spPr>
          <a:xfrm>
            <a:off x="587987" y="2236473"/>
            <a:ext cx="153007" cy="153007"/>
          </a:xfrm>
          <a:prstGeom prst="ellipse">
            <a:avLst/>
          </a:prstGeom>
          <a:solidFill>
            <a:srgbClr val="0078D4"/>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8" name="Oval 87">
            <a:extLst>
              <a:ext uri="{FF2B5EF4-FFF2-40B4-BE49-F238E27FC236}">
                <a16:creationId xmlns:a16="http://schemas.microsoft.com/office/drawing/2014/main" id="{8FA3D2AA-A94E-A3E7-9FFD-1929348D67F3}"/>
              </a:ext>
              <a:ext uri="{C183D7F6-B498-43B3-948B-1728B52AA6E4}">
                <adec:decorative xmlns:adec="http://schemas.microsoft.com/office/drawing/2017/decorative" val="1"/>
              </a:ext>
            </a:extLst>
          </p:cNvPr>
          <p:cNvSpPr/>
          <p:nvPr/>
        </p:nvSpPr>
        <p:spPr>
          <a:xfrm>
            <a:off x="587987" y="2538514"/>
            <a:ext cx="153007" cy="153007"/>
          </a:xfrm>
          <a:prstGeom prst="ellipse">
            <a:avLst/>
          </a:prstGeom>
          <a:solidFill>
            <a:srgbClr val="0078D4"/>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96" name="Straight Connector 95">
            <a:extLst>
              <a:ext uri="{FF2B5EF4-FFF2-40B4-BE49-F238E27FC236}">
                <a16:creationId xmlns:a16="http://schemas.microsoft.com/office/drawing/2014/main" id="{8223CEDD-2D11-3ABF-E5FD-7FAA9ED5C9CB}"/>
              </a:ext>
              <a:ext uri="{C183D7F6-B498-43B3-948B-1728B52AA6E4}">
                <adec:decorative xmlns:adec="http://schemas.microsoft.com/office/drawing/2017/decorative" val="1"/>
              </a:ext>
            </a:extLst>
          </p:cNvPr>
          <p:cNvCxnSpPr>
            <a:cxnSpLocks/>
            <a:stCxn id="97" idx="4"/>
            <a:endCxn id="101" idx="0"/>
          </p:cNvCxnSpPr>
          <p:nvPr/>
        </p:nvCxnSpPr>
        <p:spPr>
          <a:xfrm>
            <a:off x="4560542" y="2067644"/>
            <a:ext cx="17880" cy="1861190"/>
          </a:xfrm>
          <a:prstGeom prst="line">
            <a:avLst/>
          </a:prstGeom>
          <a:ln w="28575">
            <a:solidFill>
              <a:srgbClr val="76D263"/>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AFFAB196-E533-98EC-DBDC-3602E974B481}"/>
              </a:ext>
              <a:ext uri="{C183D7F6-B498-43B3-948B-1728B52AA6E4}">
                <adec:decorative xmlns:adec="http://schemas.microsoft.com/office/drawing/2017/decorative" val="1"/>
              </a:ext>
            </a:extLst>
          </p:cNvPr>
          <p:cNvSpPr/>
          <p:nvPr/>
        </p:nvSpPr>
        <p:spPr>
          <a:xfrm>
            <a:off x="4484038" y="1914637"/>
            <a:ext cx="153007" cy="153007"/>
          </a:xfrm>
          <a:prstGeom prst="ellipse">
            <a:avLst/>
          </a:prstGeom>
          <a:solidFill>
            <a:srgbClr val="76D263"/>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8" name="Oval 97">
            <a:extLst>
              <a:ext uri="{FF2B5EF4-FFF2-40B4-BE49-F238E27FC236}">
                <a16:creationId xmlns:a16="http://schemas.microsoft.com/office/drawing/2014/main" id="{84F4434B-17F7-41E0-0998-10B898C67BED}"/>
              </a:ext>
              <a:ext uri="{C183D7F6-B498-43B3-948B-1728B52AA6E4}">
                <adec:decorative xmlns:adec="http://schemas.microsoft.com/office/drawing/2017/decorative" val="1"/>
              </a:ext>
            </a:extLst>
          </p:cNvPr>
          <p:cNvSpPr/>
          <p:nvPr/>
        </p:nvSpPr>
        <p:spPr>
          <a:xfrm>
            <a:off x="4484010" y="2219812"/>
            <a:ext cx="153007" cy="153007"/>
          </a:xfrm>
          <a:prstGeom prst="ellipse">
            <a:avLst/>
          </a:prstGeom>
          <a:solidFill>
            <a:srgbClr val="76D263"/>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9" name="Oval 98">
            <a:extLst>
              <a:ext uri="{FF2B5EF4-FFF2-40B4-BE49-F238E27FC236}">
                <a16:creationId xmlns:a16="http://schemas.microsoft.com/office/drawing/2014/main" id="{F29B594E-9421-B64F-91E2-41E7C6ADC55B}"/>
              </a:ext>
              <a:ext uri="{C183D7F6-B498-43B3-948B-1728B52AA6E4}">
                <adec:decorative xmlns:adec="http://schemas.microsoft.com/office/drawing/2017/decorative" val="1"/>
              </a:ext>
            </a:extLst>
          </p:cNvPr>
          <p:cNvSpPr/>
          <p:nvPr/>
        </p:nvSpPr>
        <p:spPr>
          <a:xfrm>
            <a:off x="4485679" y="2537763"/>
            <a:ext cx="153007" cy="153007"/>
          </a:xfrm>
          <a:prstGeom prst="ellipse">
            <a:avLst/>
          </a:prstGeom>
          <a:solidFill>
            <a:srgbClr val="76D263"/>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1" name="Oval 100">
            <a:extLst>
              <a:ext uri="{FF2B5EF4-FFF2-40B4-BE49-F238E27FC236}">
                <a16:creationId xmlns:a16="http://schemas.microsoft.com/office/drawing/2014/main" id="{4E9BEF65-6DB9-5EF0-2A57-F9EF043A51D9}"/>
              </a:ext>
              <a:ext uri="{C183D7F6-B498-43B3-948B-1728B52AA6E4}">
                <adec:decorative xmlns:adec="http://schemas.microsoft.com/office/drawing/2017/decorative" val="1"/>
              </a:ext>
            </a:extLst>
          </p:cNvPr>
          <p:cNvSpPr/>
          <p:nvPr/>
        </p:nvSpPr>
        <p:spPr>
          <a:xfrm>
            <a:off x="4332359" y="3928834"/>
            <a:ext cx="492125" cy="492125"/>
          </a:xfrm>
          <a:prstGeom prst="ellipse">
            <a:avLst/>
          </a:prstGeom>
          <a:solidFill>
            <a:srgbClr val="76D263"/>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11" name="Oval 110">
            <a:extLst>
              <a:ext uri="{FF2B5EF4-FFF2-40B4-BE49-F238E27FC236}">
                <a16:creationId xmlns:a16="http://schemas.microsoft.com/office/drawing/2014/main" id="{A3059908-93AC-CE16-618C-7FF8EA8DDBCB}"/>
              </a:ext>
              <a:ext uri="{C183D7F6-B498-43B3-948B-1728B52AA6E4}">
                <adec:decorative xmlns:adec="http://schemas.microsoft.com/office/drawing/2017/decorative" val="1"/>
              </a:ext>
            </a:extLst>
          </p:cNvPr>
          <p:cNvSpPr/>
          <p:nvPr/>
        </p:nvSpPr>
        <p:spPr>
          <a:xfrm>
            <a:off x="4493785" y="2849537"/>
            <a:ext cx="153007" cy="153007"/>
          </a:xfrm>
          <a:prstGeom prst="ellipse">
            <a:avLst/>
          </a:prstGeom>
          <a:solidFill>
            <a:srgbClr val="76D263"/>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12" name="Oval 111">
            <a:extLst>
              <a:ext uri="{FF2B5EF4-FFF2-40B4-BE49-F238E27FC236}">
                <a16:creationId xmlns:a16="http://schemas.microsoft.com/office/drawing/2014/main" id="{30D95F23-6E2F-119A-EBA0-214BD1557E89}"/>
              </a:ext>
              <a:ext uri="{C183D7F6-B498-43B3-948B-1728B52AA6E4}">
                <adec:decorative xmlns:adec="http://schemas.microsoft.com/office/drawing/2017/decorative" val="1"/>
              </a:ext>
            </a:extLst>
          </p:cNvPr>
          <p:cNvSpPr/>
          <p:nvPr/>
        </p:nvSpPr>
        <p:spPr>
          <a:xfrm>
            <a:off x="4493945" y="3178891"/>
            <a:ext cx="153007" cy="153007"/>
          </a:xfrm>
          <a:prstGeom prst="ellipse">
            <a:avLst/>
          </a:prstGeom>
          <a:solidFill>
            <a:srgbClr val="76D263"/>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13" name="Oval 112">
            <a:extLst>
              <a:ext uri="{FF2B5EF4-FFF2-40B4-BE49-F238E27FC236}">
                <a16:creationId xmlns:a16="http://schemas.microsoft.com/office/drawing/2014/main" id="{F48E88E6-6A07-F237-1FD2-C8F33880C75D}"/>
              </a:ext>
              <a:ext uri="{C183D7F6-B498-43B3-948B-1728B52AA6E4}">
                <adec:decorative xmlns:adec="http://schemas.microsoft.com/office/drawing/2017/decorative" val="1"/>
              </a:ext>
            </a:extLst>
          </p:cNvPr>
          <p:cNvSpPr/>
          <p:nvPr/>
        </p:nvSpPr>
        <p:spPr>
          <a:xfrm>
            <a:off x="4494847" y="3488755"/>
            <a:ext cx="153007" cy="153007"/>
          </a:xfrm>
          <a:prstGeom prst="ellipse">
            <a:avLst/>
          </a:prstGeom>
          <a:solidFill>
            <a:srgbClr val="76D263"/>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Oval 6">
            <a:extLst>
              <a:ext uri="{FF2B5EF4-FFF2-40B4-BE49-F238E27FC236}">
                <a16:creationId xmlns:a16="http://schemas.microsoft.com/office/drawing/2014/main" id="{F3B2399E-F572-447B-FB21-852672AF1F83}"/>
              </a:ext>
              <a:ext uri="{C183D7F6-B498-43B3-948B-1728B52AA6E4}">
                <adec:decorative xmlns:adec="http://schemas.microsoft.com/office/drawing/2017/decorative" val="1"/>
              </a:ext>
            </a:extLst>
          </p:cNvPr>
          <p:cNvSpPr/>
          <p:nvPr/>
        </p:nvSpPr>
        <p:spPr>
          <a:xfrm>
            <a:off x="418427" y="3928835"/>
            <a:ext cx="492125" cy="492125"/>
          </a:xfrm>
          <a:prstGeom prst="ellipse">
            <a:avLst/>
          </a:prstGeom>
          <a:solidFill>
            <a:srgbClr val="0078D4"/>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598865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257F-F432-F52E-6C9D-EB2EF6957743}"/>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9B552D70-6A0F-E2E1-97C4-E0370E859487}"/>
              </a:ext>
            </a:extLst>
          </p:cNvPr>
          <p:cNvSpPr>
            <a:spLocks noGrp="1"/>
          </p:cNvSpPr>
          <p:nvPr>
            <p:ph type="title"/>
          </p:nvPr>
        </p:nvSpPr>
        <p:spPr>
          <a:xfrm>
            <a:off x="586740" y="687734"/>
            <a:ext cx="11018520" cy="498598"/>
          </a:xfrm>
        </p:spPr>
        <p:txBody>
          <a:bodyPr/>
          <a:lstStyle/>
          <a:p>
            <a:r>
              <a:rPr lang="en-US" sz="3200"/>
              <a:t>Onboard &amp; engage: </a:t>
            </a:r>
            <a:r>
              <a:rPr lang="en-US" sz="3200">
                <a:latin typeface="Segoe UI" panose="020B0502040204020203" pitchFamily="34" charset="0"/>
                <a:cs typeface="Segoe UI" panose="020B0502040204020203" pitchFamily="34" charset="0"/>
              </a:rPr>
              <a:t>Best practices</a:t>
            </a:r>
          </a:p>
        </p:txBody>
      </p:sp>
      <p:sp>
        <p:nvSpPr>
          <p:cNvPr id="9" name="Text Placeholder 4">
            <a:extLst>
              <a:ext uri="{FF2B5EF4-FFF2-40B4-BE49-F238E27FC236}">
                <a16:creationId xmlns:a16="http://schemas.microsoft.com/office/drawing/2014/main" id="{49C91D5D-7043-D2DC-0CF1-B46494851D99}"/>
              </a:ext>
            </a:extLst>
          </p:cNvPr>
          <p:cNvSpPr txBox="1">
            <a:spLocks/>
          </p:cNvSpPr>
          <p:nvPr/>
        </p:nvSpPr>
        <p:spPr>
          <a:xfrm>
            <a:off x="1317773" y="1439045"/>
            <a:ext cx="10259493" cy="461664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800"/>
              </a:spcAft>
              <a:buClr>
                <a:prstClr val="black"/>
              </a:buClr>
              <a:buSzPct val="100000"/>
              <a:buFont typeface="Wingdings" panose="05000000000000000000" pitchFamily="2" charset="2"/>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Use the </a:t>
            </a:r>
            <a:r>
              <a:rPr kumimoji="0" lang="en-US" sz="20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Microsoft adoption website </a:t>
            </a: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for free online resources, including training </a:t>
            </a:r>
            <a:b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and engagement content, as a jumping-off point. </a:t>
            </a:r>
            <a:endParaRPr kumimoji="0" lang="en-US" sz="2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32742" rtl="0" eaLnBrk="1" fontAlgn="auto" latinLnBrk="0" hangingPunct="1">
              <a:lnSpc>
                <a:spcPct val="100000"/>
              </a:lnSpc>
              <a:spcBef>
                <a:spcPts val="0"/>
              </a:spcBef>
              <a:spcAft>
                <a:spcPts val="1800"/>
              </a:spcAft>
              <a:buClr>
                <a:srgbClr val="000000"/>
              </a:buClr>
              <a:buSzPct val="100000"/>
              <a:buFont typeface="Wingdings" panose="05000000000000000000" pitchFamily="2" charset="2"/>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Create a </a:t>
            </a:r>
            <a:r>
              <a:rPr kumimoji="0" lang="en-US" sz="20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dedicated project team</a:t>
            </a: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including sales and IT. </a:t>
            </a:r>
          </a:p>
          <a:p>
            <a:pPr marL="0" marR="0" lvl="0" indent="0" algn="l" defTabSz="932742" rtl="0" eaLnBrk="1" fontAlgn="auto" latinLnBrk="0" hangingPunct="1">
              <a:lnSpc>
                <a:spcPct val="100000"/>
              </a:lnSpc>
              <a:spcBef>
                <a:spcPts val="0"/>
              </a:spcBef>
              <a:spcAft>
                <a:spcPts val="1800"/>
              </a:spcAft>
              <a:buClr>
                <a:srgbClr val="000000"/>
              </a:buClr>
              <a:buSzPct val="100000"/>
              <a:buFont typeface="Wingdings" panose="05000000000000000000" pitchFamily="2" charset="2"/>
              <a:buNone/>
              <a:tabLst/>
              <a:defRPr/>
            </a:pPr>
            <a:r>
              <a:rPr kumimoji="0" lang="en-US" sz="2000" b="0" i="0" u="none" strike="noStrike" kern="1200" cap="none" spc="-20" normalizeH="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Develop your adoption plan</a:t>
            </a:r>
            <a:r>
              <a:rPr kumimoji="0" lang="en-US" sz="2000" b="0" i="0" u="none" strike="noStrike" kern="1200" cap="none" spc="-20" normalizeH="0" noProof="0">
                <a:ln>
                  <a:noFill/>
                </a:ln>
                <a:solidFill>
                  <a:prstClr val="black"/>
                </a:solidFill>
                <a:effectLst/>
                <a:uLnTx/>
                <a:uFillTx/>
                <a:latin typeface="Segoe UI" panose="020B0502040204020203" pitchFamily="34" charset="0"/>
                <a:ea typeface="+mn-ea"/>
                <a:cs typeface="Segoe UI" panose="020B0502040204020203" pitchFamily="34" charset="0"/>
              </a:rPr>
              <a:t>. Steps include: design and deploy training via a centralized SharePoint,  identify engagement communities (Center of Excellence/Champion Platform), train champions and support staff, and </a:t>
            </a:r>
            <a:r>
              <a:rPr kumimoji="0" lang="en-US" sz="2000" b="0" i="0" u="none" strike="noStrike" kern="1200" cap="none" spc="-20" normalizeH="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drive awareness with employee communications </a:t>
            </a:r>
            <a:br>
              <a:rPr kumimoji="0" lang="en-US" sz="2000" b="0" i="0" u="none" strike="noStrike" kern="1200" cap="none" spc="-20" normalizeH="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br>
            <a:r>
              <a:rPr kumimoji="0" lang="en-US" sz="2000" b="0" i="0" u="none" strike="noStrike" kern="1200" cap="none" spc="-20" normalizeH="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and champions.  </a:t>
            </a:r>
          </a:p>
          <a:p>
            <a:pPr marL="0" marR="0" lvl="0" indent="0" algn="l"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defRPr/>
            </a:pPr>
            <a:r>
              <a:rPr kumimoji="0" lang="en-US" sz="2000" b="0" i="0" u="none" strike="noStrike" kern="1200" cap="none" normalizeH="0" noProof="0">
                <a:ln>
                  <a:noFill/>
                </a:ln>
                <a:solidFill>
                  <a:prstClr val="black"/>
                </a:solidFill>
                <a:effectLst/>
                <a:uLnTx/>
                <a:uFillTx/>
                <a:latin typeface="Segoe UI" panose="020B0502040204020203" pitchFamily="34" charset="0"/>
                <a:ea typeface="+mn-ea"/>
                <a:cs typeface="Segoe UI" panose="020B0502040204020203" pitchFamily="34" charset="0"/>
              </a:rPr>
              <a:t>Build out a </a:t>
            </a:r>
            <a:r>
              <a:rPr kumimoji="0" lang="en-US" sz="2000" b="0" i="0" u="none" strike="noStrike" kern="1200" cap="none" normalizeH="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user experience strategy </a:t>
            </a:r>
            <a:r>
              <a:rPr kumimoji="0" lang="en-US" sz="2000" b="0" i="0" u="none" strike="noStrike" kern="1200" cap="none" normalizeH="0" noProof="0">
                <a:ln>
                  <a:noFill/>
                </a:ln>
                <a:solidFill>
                  <a:prstClr val="black"/>
                </a:solidFill>
                <a:effectLst/>
                <a:uLnTx/>
                <a:uFillTx/>
                <a:latin typeface="Segoe UI" panose="020B0502040204020203" pitchFamily="34" charset="0"/>
                <a:ea typeface="+mn-ea"/>
                <a:cs typeface="Segoe UI" panose="020B0502040204020203" pitchFamily="34" charset="0"/>
              </a:rPr>
              <a:t>and secure </a:t>
            </a:r>
            <a:r>
              <a:rPr kumimoji="0" lang="en-US" sz="2000" b="0" i="0" u="none" strike="noStrike" kern="1200" cap="none" normalizeH="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executive sponsorship</a:t>
            </a:r>
            <a:r>
              <a:rPr kumimoji="0" lang="en-US" sz="2000" b="0" i="0" u="none" strike="noStrike" kern="1200" cap="none" normalizeH="0" noProof="0">
                <a:ln>
                  <a:noFill/>
                </a:ln>
                <a:solidFill>
                  <a:prstClr val="black"/>
                </a:solidFill>
                <a:effectLst/>
                <a:uLnTx/>
                <a:uFillTx/>
                <a:latin typeface="Segoe UI" panose="020B0502040204020203" pitchFamily="34" charset="0"/>
                <a:ea typeface="+mn-ea"/>
                <a:cs typeface="Segoe UI" panose="020B0502040204020203" pitchFamily="34" charset="0"/>
              </a:rPr>
              <a:t>. </a:t>
            </a:r>
            <a:br>
              <a:rPr kumimoji="0" lang="en-US" sz="2000" b="0" i="0" u="none" strike="noStrike" kern="1200" cap="none" normalizeH="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2000" b="0" i="0" u="none" strike="noStrike" kern="1200" cap="none" normalizeH="0" noProof="0">
                <a:ln>
                  <a:noFill/>
                </a:ln>
                <a:solidFill>
                  <a:prstClr val="black"/>
                </a:solidFill>
                <a:effectLst/>
                <a:uLnTx/>
                <a:uFillTx/>
                <a:latin typeface="Segoe UI" panose="020B0502040204020203" pitchFamily="34" charset="0"/>
                <a:ea typeface="+mn-ea"/>
                <a:cs typeface="Segoe UI" panose="020B0502040204020203" pitchFamily="34" charset="0"/>
              </a:rPr>
              <a:t>Establish </a:t>
            </a:r>
            <a:r>
              <a:rPr kumimoji="0" lang="en-US" sz="2000" b="0" i="0" u="none" strike="noStrike" kern="1200" cap="none" normalizeH="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user cohorts</a:t>
            </a:r>
            <a:r>
              <a:rPr kumimoji="0" lang="en-US" sz="2000" b="0" i="0" u="none" strike="noStrike" kern="1200" cap="none" normalizeH="0" noProof="0">
                <a:ln>
                  <a:noFill/>
                </a:ln>
                <a:solidFill>
                  <a:prstClr val="black"/>
                </a:solidFill>
                <a:effectLst/>
                <a:uLnTx/>
                <a:uFillTx/>
                <a:latin typeface="Segoe UI" panose="020B0502040204020203" pitchFamily="34" charset="0"/>
                <a:ea typeface="+mn-ea"/>
                <a:cs typeface="Segoe UI" panose="020B0502040204020203" pitchFamily="34" charset="0"/>
              </a:rPr>
              <a:t>, including execs and </a:t>
            </a:r>
            <a:r>
              <a:rPr kumimoji="0" lang="en-US" sz="2000" b="0" i="0" u="none" strike="noStrike" kern="1200" cap="none" normalizeH="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champions (key for enabling peer-to-peer</a:t>
            </a:r>
            <a:br>
              <a:rPr kumimoji="0" lang="en-US" sz="2000" b="0" i="0" u="none" strike="noStrike" kern="1200" cap="none" normalizeH="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br>
            <a:r>
              <a:rPr kumimoji="0" lang="en-US" sz="2000" b="0" i="0" u="none" strike="noStrike" kern="1200" cap="none" normalizeH="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adoption and hosting office hours).</a:t>
            </a:r>
          </a:p>
          <a:p>
            <a:pPr marL="0" marR="0" lvl="0" indent="0" algn="l"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Focus on </a:t>
            </a:r>
            <a:r>
              <a:rPr kumimoji="0" lang="en-US" sz="20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the human element of change</a:t>
            </a: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explaining the “why” and the “how” </a:t>
            </a:r>
            <a:b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accelerate adoption.</a:t>
            </a:r>
            <a:endParaRPr kumimoji="0" lang="en-US" sz="2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 name="TextBox 1">
            <a:extLst>
              <a:ext uri="{FF2B5EF4-FFF2-40B4-BE49-F238E27FC236}">
                <a16:creationId xmlns:a16="http://schemas.microsoft.com/office/drawing/2014/main" id="{D2820FA9-51D0-DE14-4952-6FC5B8C9ABD2}"/>
              </a:ext>
            </a:extLst>
          </p:cNvPr>
          <p:cNvSpPr txBox="1"/>
          <p:nvPr/>
        </p:nvSpPr>
        <p:spPr>
          <a:xfrm>
            <a:off x="586740" y="6472109"/>
            <a:ext cx="2505494" cy="123111"/>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Source: learnings from Early Access Program customers</a:t>
            </a:r>
          </a:p>
        </p:txBody>
      </p:sp>
      <p:sp>
        <p:nvSpPr>
          <p:cNvPr id="6" name="Oval 5">
            <a:extLst>
              <a:ext uri="{FF2B5EF4-FFF2-40B4-BE49-F238E27FC236}">
                <a16:creationId xmlns:a16="http://schemas.microsoft.com/office/drawing/2014/main" id="{D9540FA6-627B-9BD2-D593-C1BAC6270F30}"/>
              </a:ext>
              <a:ext uri="{C183D7F6-B498-43B3-948B-1728B52AA6E4}">
                <adec:decorative xmlns:adec="http://schemas.microsoft.com/office/drawing/2017/decorative" val="1"/>
              </a:ext>
            </a:extLst>
          </p:cNvPr>
          <p:cNvSpPr/>
          <p:nvPr/>
        </p:nvSpPr>
        <p:spPr bwMode="auto">
          <a:xfrm>
            <a:off x="606037" y="1470202"/>
            <a:ext cx="416770" cy="416770"/>
          </a:xfrm>
          <a:prstGeom prst="ellipse">
            <a:avLst/>
          </a:prstGeom>
          <a:solidFill>
            <a:schemeClr val="bg1"/>
          </a:solidFill>
          <a:ln w="254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latin typeface="+mj-lt"/>
                <a:ea typeface="+mn-ea"/>
                <a:cs typeface="Segoe UI" panose="020B0502040204020203" pitchFamily="34" charset="0"/>
              </a:rPr>
              <a:t>1</a:t>
            </a:r>
          </a:p>
        </p:txBody>
      </p:sp>
      <p:sp>
        <p:nvSpPr>
          <p:cNvPr id="7" name="Oval 6">
            <a:extLst>
              <a:ext uri="{FF2B5EF4-FFF2-40B4-BE49-F238E27FC236}">
                <a16:creationId xmlns:a16="http://schemas.microsoft.com/office/drawing/2014/main" id="{9682D2BA-AAD5-3D55-93CD-D1EC048A0171}"/>
              </a:ext>
              <a:ext uri="{C183D7F6-B498-43B3-948B-1728B52AA6E4}">
                <adec:decorative xmlns:adec="http://schemas.microsoft.com/office/drawing/2017/decorative" val="1"/>
              </a:ext>
            </a:extLst>
          </p:cNvPr>
          <p:cNvSpPr/>
          <p:nvPr/>
        </p:nvSpPr>
        <p:spPr bwMode="auto">
          <a:xfrm>
            <a:off x="606037" y="2234972"/>
            <a:ext cx="416770" cy="416770"/>
          </a:xfrm>
          <a:prstGeom prst="ellipse">
            <a:avLst/>
          </a:prstGeom>
          <a:solidFill>
            <a:schemeClr val="bg1"/>
          </a:solidFill>
          <a:ln w="254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latin typeface="+mj-lt"/>
                <a:ea typeface="+mn-ea"/>
                <a:cs typeface="Segoe UI" panose="020B0502040204020203" pitchFamily="34" charset="0"/>
              </a:rPr>
              <a:t>2</a:t>
            </a:r>
          </a:p>
        </p:txBody>
      </p:sp>
      <p:sp>
        <p:nvSpPr>
          <p:cNvPr id="8" name="Oval 7">
            <a:extLst>
              <a:ext uri="{FF2B5EF4-FFF2-40B4-BE49-F238E27FC236}">
                <a16:creationId xmlns:a16="http://schemas.microsoft.com/office/drawing/2014/main" id="{AA1C6076-2CF3-BB05-0BAE-1465B33863A6}"/>
              </a:ext>
              <a:ext uri="{C183D7F6-B498-43B3-948B-1728B52AA6E4}">
                <adec:decorative xmlns:adec="http://schemas.microsoft.com/office/drawing/2017/decorative" val="1"/>
              </a:ext>
            </a:extLst>
          </p:cNvPr>
          <p:cNvSpPr/>
          <p:nvPr/>
        </p:nvSpPr>
        <p:spPr bwMode="auto">
          <a:xfrm>
            <a:off x="606037" y="2853023"/>
            <a:ext cx="416770" cy="416770"/>
          </a:xfrm>
          <a:prstGeom prst="ellipse">
            <a:avLst/>
          </a:prstGeom>
          <a:solidFill>
            <a:schemeClr val="bg1"/>
          </a:solidFill>
          <a:ln w="254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latin typeface="+mj-lt"/>
                <a:ea typeface="+mn-ea"/>
                <a:cs typeface="Segoe UI" panose="020B0502040204020203" pitchFamily="34" charset="0"/>
              </a:rPr>
              <a:t>3</a:t>
            </a:r>
          </a:p>
        </p:txBody>
      </p:sp>
      <p:sp>
        <p:nvSpPr>
          <p:cNvPr id="11" name="Oval 10">
            <a:extLst>
              <a:ext uri="{FF2B5EF4-FFF2-40B4-BE49-F238E27FC236}">
                <a16:creationId xmlns:a16="http://schemas.microsoft.com/office/drawing/2014/main" id="{91B09380-621D-5C6A-EDFE-955C3E754EEB}"/>
              </a:ext>
              <a:ext uri="{C183D7F6-B498-43B3-948B-1728B52AA6E4}">
                <adec:decorative xmlns:adec="http://schemas.microsoft.com/office/drawing/2017/decorative" val="1"/>
              </a:ext>
            </a:extLst>
          </p:cNvPr>
          <p:cNvSpPr/>
          <p:nvPr/>
        </p:nvSpPr>
        <p:spPr bwMode="auto">
          <a:xfrm>
            <a:off x="606037" y="4287344"/>
            <a:ext cx="416770" cy="416770"/>
          </a:xfrm>
          <a:prstGeom prst="ellipse">
            <a:avLst/>
          </a:prstGeom>
          <a:solidFill>
            <a:schemeClr val="bg1"/>
          </a:solidFill>
          <a:ln w="254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latin typeface="+mj-lt"/>
                <a:ea typeface="+mn-ea"/>
                <a:cs typeface="Segoe UI" panose="020B0502040204020203" pitchFamily="34" charset="0"/>
              </a:rPr>
              <a:t>4</a:t>
            </a:r>
          </a:p>
        </p:txBody>
      </p:sp>
      <p:sp>
        <p:nvSpPr>
          <p:cNvPr id="13" name="Oval 12">
            <a:extLst>
              <a:ext uri="{FF2B5EF4-FFF2-40B4-BE49-F238E27FC236}">
                <a16:creationId xmlns:a16="http://schemas.microsoft.com/office/drawing/2014/main" id="{EF4AF82B-9E07-4745-AB60-51B11ACD2C78}"/>
              </a:ext>
              <a:ext uri="{C183D7F6-B498-43B3-948B-1728B52AA6E4}">
                <adec:decorative xmlns:adec="http://schemas.microsoft.com/office/drawing/2017/decorative" val="1"/>
              </a:ext>
            </a:extLst>
          </p:cNvPr>
          <p:cNvSpPr/>
          <p:nvPr/>
        </p:nvSpPr>
        <p:spPr bwMode="auto">
          <a:xfrm>
            <a:off x="606037" y="5442904"/>
            <a:ext cx="416770" cy="416770"/>
          </a:xfrm>
          <a:prstGeom prst="ellipse">
            <a:avLst/>
          </a:prstGeom>
          <a:solidFill>
            <a:schemeClr val="bg1"/>
          </a:solidFill>
          <a:ln w="254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latin typeface="+mj-lt"/>
                <a:ea typeface="+mn-ea"/>
                <a:cs typeface="Segoe UI" panose="020B0502040204020203" pitchFamily="34" charset="0"/>
              </a:rPr>
              <a:t>5</a:t>
            </a:r>
          </a:p>
        </p:txBody>
      </p:sp>
    </p:spTree>
    <p:extLst>
      <p:ext uri="{BB962C8B-B14F-4D97-AF65-F5344CB8AC3E}">
        <p14:creationId xmlns:p14="http://schemas.microsoft.com/office/powerpoint/2010/main" val="189824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6AF1A5D0-D1CD-1B0F-8448-57572BF4E297}"/>
              </a:ext>
              <a:ext uri="{C183D7F6-B498-43B3-948B-1728B52AA6E4}">
                <adec:decorative xmlns:adec="http://schemas.microsoft.com/office/drawing/2017/decorative" val="1"/>
              </a:ext>
            </a:extLst>
          </p:cNvPr>
          <p:cNvCxnSpPr>
            <a:cxnSpLocks/>
            <a:stCxn id="47" idx="0"/>
          </p:cNvCxnSpPr>
          <p:nvPr/>
        </p:nvCxnSpPr>
        <p:spPr>
          <a:xfrm flipH="1">
            <a:off x="11391894" y="1894215"/>
            <a:ext cx="1" cy="1704016"/>
          </a:xfrm>
          <a:prstGeom prst="line">
            <a:avLst/>
          </a:prstGeom>
          <a:ln w="28575">
            <a:solidFill>
              <a:srgbClr val="FE853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A7F0412-6AA0-C15C-8C8A-A03872D94613}"/>
              </a:ext>
              <a:ext uri="{C183D7F6-B498-43B3-948B-1728B52AA6E4}">
                <adec:decorative xmlns:adec="http://schemas.microsoft.com/office/drawing/2017/decorative" val="1"/>
              </a:ext>
            </a:extLst>
          </p:cNvPr>
          <p:cNvCxnSpPr>
            <a:cxnSpLocks/>
          </p:cNvCxnSpPr>
          <p:nvPr/>
        </p:nvCxnSpPr>
        <p:spPr>
          <a:xfrm>
            <a:off x="8237544" y="3789854"/>
            <a:ext cx="0" cy="953849"/>
          </a:xfrm>
          <a:prstGeom prst="line">
            <a:avLst/>
          </a:prstGeom>
          <a:ln w="28575">
            <a:solidFill>
              <a:srgbClr val="F8C704"/>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6BC7C0DC-EC50-1490-6302-2A682062ED94}"/>
              </a:ext>
              <a:ext uri="{C183D7F6-B498-43B3-948B-1728B52AA6E4}">
                <adec:decorative xmlns:adec="http://schemas.microsoft.com/office/drawing/2017/decorative" val="1"/>
              </a:ext>
            </a:extLst>
          </p:cNvPr>
          <p:cNvSpPr/>
          <p:nvPr/>
        </p:nvSpPr>
        <p:spPr>
          <a:xfrm>
            <a:off x="8177609" y="4634542"/>
            <a:ext cx="153007" cy="153007"/>
          </a:xfrm>
          <a:prstGeom prst="ellipse">
            <a:avLst/>
          </a:prstGeom>
          <a:solidFill>
            <a:srgbClr val="F8C704"/>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28" name="Straight Connector 27">
            <a:extLst>
              <a:ext uri="{FF2B5EF4-FFF2-40B4-BE49-F238E27FC236}">
                <a16:creationId xmlns:a16="http://schemas.microsoft.com/office/drawing/2014/main" id="{241455AD-EE45-BDA3-1386-9D6A24865CD2}"/>
              </a:ext>
              <a:ext uri="{C183D7F6-B498-43B3-948B-1728B52AA6E4}">
                <adec:decorative xmlns:adec="http://schemas.microsoft.com/office/drawing/2017/decorative" val="1"/>
              </a:ext>
            </a:extLst>
          </p:cNvPr>
          <p:cNvCxnSpPr>
            <a:cxnSpLocks/>
            <a:stCxn id="29" idx="0"/>
          </p:cNvCxnSpPr>
          <p:nvPr/>
        </p:nvCxnSpPr>
        <p:spPr>
          <a:xfrm flipH="1">
            <a:off x="5336624" y="1881229"/>
            <a:ext cx="1" cy="1831874"/>
          </a:xfrm>
          <a:prstGeom prst="line">
            <a:avLst/>
          </a:prstGeom>
          <a:ln w="28575">
            <a:solidFill>
              <a:srgbClr val="6EB75F"/>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03DB77F-DE48-223A-1FDA-42457F80EE8E}"/>
              </a:ext>
              <a:ext uri="{C183D7F6-B498-43B3-948B-1728B52AA6E4}">
                <adec:decorative xmlns:adec="http://schemas.microsoft.com/office/drawing/2017/decorative" val="1"/>
              </a:ext>
            </a:extLst>
          </p:cNvPr>
          <p:cNvSpPr/>
          <p:nvPr/>
        </p:nvSpPr>
        <p:spPr>
          <a:xfrm>
            <a:off x="5260121" y="1881229"/>
            <a:ext cx="153007" cy="153007"/>
          </a:xfrm>
          <a:prstGeom prst="ellipse">
            <a:avLst/>
          </a:prstGeom>
          <a:solidFill>
            <a:srgbClr val="6EB75F"/>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A095C51B-5F34-C631-4144-4E20732DBD0F}"/>
              </a:ext>
            </a:extLst>
          </p:cNvPr>
          <p:cNvSpPr>
            <a:spLocks noGrp="1"/>
          </p:cNvSpPr>
          <p:nvPr>
            <p:ph type="title"/>
          </p:nvPr>
        </p:nvSpPr>
        <p:spPr>
          <a:xfrm>
            <a:off x="605790" y="679599"/>
            <a:ext cx="9368349" cy="498598"/>
          </a:xfrm>
        </p:spPr>
        <p:txBody>
          <a:bodyPr>
            <a:normAutofit/>
          </a:bodyPr>
          <a:lstStyle/>
          <a:p>
            <a:r>
              <a:rPr lang="en-US" sz="3200" spc="-30"/>
              <a:t>Rolling out Copilot for Sales in your organization</a:t>
            </a:r>
            <a:endParaRPr lang="en-US"/>
          </a:p>
        </p:txBody>
      </p:sp>
      <p:sp>
        <p:nvSpPr>
          <p:cNvPr id="12" name="TextBox 11">
            <a:extLst>
              <a:ext uri="{FF2B5EF4-FFF2-40B4-BE49-F238E27FC236}">
                <a16:creationId xmlns:a16="http://schemas.microsoft.com/office/drawing/2014/main" id="{E768AD2E-B8E9-6B60-E2DA-237F50E64131}"/>
              </a:ext>
            </a:extLst>
          </p:cNvPr>
          <p:cNvSpPr txBox="1"/>
          <p:nvPr/>
        </p:nvSpPr>
        <p:spPr>
          <a:xfrm>
            <a:off x="1132408" y="1765013"/>
            <a:ext cx="2769061" cy="307777"/>
          </a:xfrm>
          <a:prstGeom prst="rect">
            <a:avLst/>
          </a:prstGeom>
          <a:noFill/>
        </p:spPr>
        <p:txBody>
          <a:bodyPr wrap="square" lIns="91440" tIns="0" rIns="91440" bIns="0" rtlCol="0" anchor="t">
            <a:spAutoFit/>
          </a:bodyPr>
          <a:lstStyle/>
          <a:p>
            <a:pPr marR="0" lvl="0" indent="0" defTabSz="914400" rtl="0" eaLnBrk="1" fontAlgn="base" latinLnBrk="0" hangingPunct="1">
              <a:lnSpc>
                <a:spcPct val="100000"/>
              </a:lnSpc>
              <a:spcBef>
                <a:spcPct val="0"/>
              </a:spcBef>
              <a:spcAft>
                <a:spcPct val="0"/>
              </a:spcAft>
              <a:buClrTx/>
              <a:buSzTx/>
              <a:buFontTx/>
              <a:buNone/>
              <a:tabLst/>
              <a:defRPr/>
            </a:pPr>
            <a:r>
              <a:rPr kumimoji="0" lang="en-US" altLang="zh-TW" sz="2000" i="0" u="none" strike="noStrike" kern="1200" cap="none" spc="0" normalizeH="0" baseline="0" noProof="0">
                <a:ln w="3175">
                  <a:noFill/>
                </a:ln>
                <a:solidFill>
                  <a:prstClr val="black"/>
                </a:solidFill>
                <a:effectLst/>
                <a:uLnTx/>
                <a:uFillTx/>
                <a:latin typeface="+mj-lt"/>
                <a:ea typeface="+mn-ea"/>
                <a:cs typeface="Segoe UI" pitchFamily="34" charset="0"/>
              </a:rPr>
              <a:t>Create your team</a:t>
            </a:r>
          </a:p>
        </p:txBody>
      </p:sp>
      <p:sp>
        <p:nvSpPr>
          <p:cNvPr id="18" name="TextBox 17">
            <a:extLst>
              <a:ext uri="{FF2B5EF4-FFF2-40B4-BE49-F238E27FC236}">
                <a16:creationId xmlns:a16="http://schemas.microsoft.com/office/drawing/2014/main" id="{8011A39A-8B98-841D-BE00-3E598C1AEE60}"/>
              </a:ext>
            </a:extLst>
          </p:cNvPr>
          <p:cNvSpPr txBox="1"/>
          <p:nvPr/>
        </p:nvSpPr>
        <p:spPr>
          <a:xfrm>
            <a:off x="1132408" y="2278170"/>
            <a:ext cx="2769061" cy="861774"/>
          </a:xfrm>
          <a:prstGeom prst="rect">
            <a:avLst/>
          </a:prstGeom>
          <a:noFill/>
        </p:spPr>
        <p:txBody>
          <a:bodyPr wrap="square" lIns="91440" tIns="0" rIns="91440" bIns="0" rtlCol="0" anchor="t">
            <a:spAutoFit/>
          </a:bodyPr>
          <a:lstStyle/>
          <a:p>
            <a:pPr marL="0" marR="0" lvl="0" indent="0" defTabSz="914154"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a:ln>
                  <a:noFill/>
                </a:ln>
                <a:solidFill>
                  <a:srgbClr val="2F2F2F"/>
                </a:solidFill>
                <a:effectLst/>
                <a:uLnTx/>
                <a:uFillTx/>
                <a:ea typeface="+mn-ea"/>
                <a:cs typeface="Segoe UI Semilight"/>
              </a:rPr>
              <a:t>Recruit multi-disciplinary teams of executive sponsors, technical talent, core stakeholders, </a:t>
            </a:r>
            <a:br>
              <a:rPr kumimoji="0" lang="en-NZ" sz="1400" b="0" i="0" u="none" strike="noStrike" kern="1200" cap="none" spc="0" normalizeH="0" baseline="0" noProof="0">
                <a:ln>
                  <a:noFill/>
                </a:ln>
                <a:solidFill>
                  <a:srgbClr val="2F2F2F"/>
                </a:solidFill>
                <a:effectLst/>
                <a:uLnTx/>
                <a:uFillTx/>
                <a:ea typeface="+mn-ea"/>
                <a:cs typeface="Segoe UI Semilight"/>
              </a:rPr>
            </a:br>
            <a:r>
              <a:rPr kumimoji="0" lang="en-NZ" sz="1400" b="0" i="0" u="none" strike="noStrike" kern="1200" cap="none" spc="0" normalizeH="0" baseline="0" noProof="0">
                <a:ln>
                  <a:noFill/>
                </a:ln>
                <a:solidFill>
                  <a:srgbClr val="2F2F2F"/>
                </a:solidFill>
                <a:effectLst/>
                <a:uLnTx/>
                <a:uFillTx/>
                <a:ea typeface="+mn-ea"/>
                <a:cs typeface="Segoe UI Semilight"/>
              </a:rPr>
              <a:t>change agents and champions.</a:t>
            </a:r>
          </a:p>
        </p:txBody>
      </p:sp>
      <p:sp>
        <p:nvSpPr>
          <p:cNvPr id="31" name="TextBox 30">
            <a:extLst>
              <a:ext uri="{FF2B5EF4-FFF2-40B4-BE49-F238E27FC236}">
                <a16:creationId xmlns:a16="http://schemas.microsoft.com/office/drawing/2014/main" id="{E78084F2-1614-6877-A687-0D1516AC874B}"/>
              </a:ext>
            </a:extLst>
          </p:cNvPr>
          <p:cNvSpPr txBox="1"/>
          <p:nvPr/>
        </p:nvSpPr>
        <p:spPr>
          <a:xfrm>
            <a:off x="5332011" y="1578067"/>
            <a:ext cx="3015791" cy="615553"/>
          </a:xfrm>
          <a:prstGeom prst="rect">
            <a:avLst/>
          </a:prstGeom>
          <a:noFill/>
        </p:spPr>
        <p:txBody>
          <a:bodyPr wrap="square" lIns="91440" tIns="0" rIns="91440" bIns="0" rtlCol="0" anchor="t">
            <a:spAutoFit/>
          </a:bodyPr>
          <a:lstStyle/>
          <a:p>
            <a:pPr marL="274320" marR="0" lvl="0" indent="0" defTabSz="914400" rtl="0" eaLnBrk="1" fontAlgn="base" latinLnBrk="0" hangingPunct="1">
              <a:lnSpc>
                <a:spcPct val="100000"/>
              </a:lnSpc>
              <a:spcBef>
                <a:spcPct val="0"/>
              </a:spcBef>
              <a:spcAft>
                <a:spcPct val="0"/>
              </a:spcAft>
              <a:buClrTx/>
              <a:buSzTx/>
              <a:buFontTx/>
              <a:buNone/>
              <a:tabLst/>
              <a:defRPr/>
            </a:pPr>
            <a:r>
              <a:rPr kumimoji="0" lang="en-US" altLang="zh-TW" sz="2000" i="0" u="none" strike="noStrike" kern="1200" cap="none" spc="0" normalizeH="0" baseline="0" noProof="0">
                <a:ln w="3175">
                  <a:noFill/>
                </a:ln>
                <a:solidFill>
                  <a:prstClr val="black"/>
                </a:solidFill>
                <a:effectLst/>
                <a:uLnTx/>
                <a:uFillTx/>
                <a:latin typeface="+mj-lt"/>
                <a:ea typeface="+mn-ea"/>
                <a:cs typeface="Segoe UI" pitchFamily="34" charset="0"/>
              </a:rPr>
              <a:t>Define a Rollout </a:t>
            </a:r>
            <a:br>
              <a:rPr kumimoji="0" lang="en-US" altLang="zh-TW" sz="2000" i="0" u="none" strike="noStrike" kern="1200" cap="none" spc="0" normalizeH="0" baseline="0" noProof="0">
                <a:ln w="3175">
                  <a:noFill/>
                </a:ln>
                <a:solidFill>
                  <a:prstClr val="black"/>
                </a:solidFill>
                <a:effectLst/>
                <a:uLnTx/>
                <a:uFillTx/>
                <a:latin typeface="+mj-lt"/>
                <a:ea typeface="+mn-ea"/>
                <a:cs typeface="Segoe UI" pitchFamily="34" charset="0"/>
              </a:rPr>
            </a:br>
            <a:r>
              <a:rPr kumimoji="0" lang="en-US" altLang="zh-TW" sz="2000" i="0" u="none" strike="noStrike" kern="1200" cap="none" spc="0" normalizeH="0" baseline="0" noProof="0">
                <a:ln w="3175">
                  <a:noFill/>
                </a:ln>
                <a:solidFill>
                  <a:prstClr val="black"/>
                </a:solidFill>
                <a:effectLst/>
                <a:uLnTx/>
                <a:uFillTx/>
                <a:latin typeface="+mj-lt"/>
                <a:ea typeface="+mn-ea"/>
                <a:cs typeface="Segoe UI" pitchFamily="34" charset="0"/>
              </a:rPr>
              <a:t>Approach &amp; Timeline </a:t>
            </a:r>
          </a:p>
        </p:txBody>
      </p:sp>
      <p:sp>
        <p:nvSpPr>
          <p:cNvPr id="30" name="TextBox 29">
            <a:extLst>
              <a:ext uri="{FF2B5EF4-FFF2-40B4-BE49-F238E27FC236}">
                <a16:creationId xmlns:a16="http://schemas.microsoft.com/office/drawing/2014/main" id="{0085DCF2-B06F-DE0F-C6C7-97E882AEF007}"/>
              </a:ext>
            </a:extLst>
          </p:cNvPr>
          <p:cNvSpPr txBox="1"/>
          <p:nvPr/>
        </p:nvSpPr>
        <p:spPr>
          <a:xfrm>
            <a:off x="5601260" y="2368078"/>
            <a:ext cx="2597037" cy="861774"/>
          </a:xfrm>
          <a:prstGeom prst="rect">
            <a:avLst/>
          </a:prstGeom>
          <a:noFill/>
        </p:spPr>
        <p:txBody>
          <a:bodyPr wrap="square" lIns="91440" tIns="0" rIns="91440" bIns="0" rtlCol="0" anchor="t">
            <a:spAutoFit/>
          </a:bodyPr>
          <a:lstStyle/>
          <a:p>
            <a:pPr marL="0" marR="0" lvl="0" indent="0" defTabSz="9141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F2F2F"/>
                </a:solidFill>
                <a:effectLst/>
                <a:uLnTx/>
                <a:uFillTx/>
                <a:ea typeface="+mn-ea"/>
                <a:cs typeface="Segoe UI Semilight"/>
              </a:rPr>
              <a:t>Plan the rollout cadence based on early adopter pilot program, Champion readiness and planned scope of change. </a:t>
            </a:r>
          </a:p>
        </p:txBody>
      </p:sp>
      <p:sp>
        <p:nvSpPr>
          <p:cNvPr id="45" name="TextBox 44">
            <a:extLst>
              <a:ext uri="{FF2B5EF4-FFF2-40B4-BE49-F238E27FC236}">
                <a16:creationId xmlns:a16="http://schemas.microsoft.com/office/drawing/2014/main" id="{9B314411-E28D-0A04-5878-52047FA7F239}"/>
              </a:ext>
            </a:extLst>
          </p:cNvPr>
          <p:cNvSpPr txBox="1"/>
          <p:nvPr/>
        </p:nvSpPr>
        <p:spPr>
          <a:xfrm>
            <a:off x="8652232" y="1762098"/>
            <a:ext cx="2769061" cy="307777"/>
          </a:xfrm>
          <a:prstGeom prst="rect">
            <a:avLst/>
          </a:prstGeom>
          <a:noFill/>
        </p:spPr>
        <p:txBody>
          <a:bodyPr wrap="square" lIns="91440" tIns="0" rIns="91440" bIns="0" rtlCol="0" anchor="t">
            <a:spAutoFit/>
          </a:bodyPr>
          <a:lstStyle/>
          <a:p>
            <a:pPr marR="0" lvl="0" indent="0" defTabSz="914400" rtl="0" eaLnBrk="1" fontAlgn="base" latinLnBrk="0" hangingPunct="1">
              <a:lnSpc>
                <a:spcPct val="100000"/>
              </a:lnSpc>
              <a:spcBef>
                <a:spcPct val="0"/>
              </a:spcBef>
              <a:spcAft>
                <a:spcPct val="0"/>
              </a:spcAft>
              <a:buClrTx/>
              <a:buSzTx/>
              <a:buFontTx/>
              <a:buNone/>
              <a:tabLst/>
              <a:defRPr/>
            </a:pPr>
            <a:r>
              <a:rPr kumimoji="0" lang="en-US" altLang="zh-TW" sz="2000" i="0" u="none" strike="noStrike" kern="1200" cap="none" spc="-20" normalizeH="0" noProof="0">
                <a:ln w="3175">
                  <a:noFill/>
                </a:ln>
                <a:solidFill>
                  <a:prstClr val="black"/>
                </a:solidFill>
                <a:effectLst/>
                <a:uLnTx/>
                <a:uFillTx/>
                <a:latin typeface="+mj-lt"/>
                <a:ea typeface="+mn-ea"/>
                <a:cs typeface="Segoe UI" pitchFamily="34" charset="0"/>
              </a:rPr>
              <a:t>Onboard Employees</a:t>
            </a:r>
          </a:p>
        </p:txBody>
      </p:sp>
      <p:sp>
        <p:nvSpPr>
          <p:cNvPr id="39" name="TextBox 38">
            <a:extLst>
              <a:ext uri="{FF2B5EF4-FFF2-40B4-BE49-F238E27FC236}">
                <a16:creationId xmlns:a16="http://schemas.microsoft.com/office/drawing/2014/main" id="{5CF4EA6D-CA63-73C9-E7BD-A83485290C50}"/>
              </a:ext>
            </a:extLst>
          </p:cNvPr>
          <p:cNvSpPr txBox="1"/>
          <p:nvPr/>
        </p:nvSpPr>
        <p:spPr>
          <a:xfrm>
            <a:off x="8665476" y="2271678"/>
            <a:ext cx="2597039" cy="861774"/>
          </a:xfrm>
          <a:prstGeom prst="rect">
            <a:avLst/>
          </a:prstGeom>
          <a:noFill/>
        </p:spPr>
        <p:txBody>
          <a:bodyPr wrap="square" lIns="91440" tIns="0" rIns="91440" bIns="0" rtlCol="0" anchor="t">
            <a:spAutoFit/>
          </a:bodyPr>
          <a:lstStyle/>
          <a:p>
            <a:pPr marL="0" marR="0" lvl="0" indent="0" defTabSz="9141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F2F2F"/>
                </a:solidFill>
                <a:effectLst/>
                <a:uLnTx/>
                <a:uFillTx/>
                <a:ea typeface="+mn-ea"/>
                <a:cs typeface="Segoe UI Semilight"/>
              </a:rPr>
              <a:t>Build awareness, training </a:t>
            </a:r>
            <a:br>
              <a:rPr kumimoji="0" lang="en-US" sz="1400" b="0" i="0" u="none" strike="noStrike" kern="1200" cap="none" spc="0" normalizeH="0" baseline="0" noProof="0">
                <a:ln>
                  <a:noFill/>
                </a:ln>
                <a:solidFill>
                  <a:srgbClr val="2F2F2F"/>
                </a:solidFill>
                <a:effectLst/>
                <a:uLnTx/>
                <a:uFillTx/>
                <a:ea typeface="+mn-ea"/>
                <a:cs typeface="Segoe UI Semilight"/>
              </a:rPr>
            </a:br>
            <a:r>
              <a:rPr kumimoji="0" lang="en-US" sz="1400" b="0" i="0" u="none" strike="noStrike" kern="1200" cap="none" spc="0" normalizeH="0" baseline="0" noProof="0">
                <a:ln>
                  <a:noFill/>
                </a:ln>
                <a:solidFill>
                  <a:srgbClr val="2F2F2F"/>
                </a:solidFill>
                <a:effectLst/>
                <a:uLnTx/>
                <a:uFillTx/>
                <a:ea typeface="+mn-ea"/>
                <a:cs typeface="Segoe UI Semilight"/>
              </a:rPr>
              <a:t>and feedback into the plan </a:t>
            </a:r>
            <a:br>
              <a:rPr kumimoji="0" lang="en-US" sz="1400" b="0" i="0" u="none" strike="noStrike" kern="1200" cap="none" spc="0" normalizeH="0" baseline="0" noProof="0">
                <a:ln>
                  <a:noFill/>
                </a:ln>
                <a:solidFill>
                  <a:srgbClr val="2F2F2F"/>
                </a:solidFill>
                <a:effectLst/>
                <a:uLnTx/>
                <a:uFillTx/>
                <a:ea typeface="+mn-ea"/>
                <a:cs typeface="Segoe UI Semilight"/>
              </a:rPr>
            </a:br>
            <a:r>
              <a:rPr kumimoji="0" lang="en-US" sz="1400" b="0" i="0" u="none" strike="noStrike" kern="1200" cap="none" spc="0" normalizeH="0" baseline="0" noProof="0">
                <a:ln>
                  <a:noFill/>
                </a:ln>
                <a:solidFill>
                  <a:srgbClr val="2F2F2F"/>
                </a:solidFill>
                <a:effectLst/>
                <a:uLnTx/>
                <a:uFillTx/>
                <a:ea typeface="+mn-ea"/>
                <a:cs typeface="Segoe UI Semilight"/>
              </a:rPr>
              <a:t>to continuously drive engagement and usage.</a:t>
            </a:r>
          </a:p>
        </p:txBody>
      </p:sp>
      <p:sp>
        <p:nvSpPr>
          <p:cNvPr id="21" name="TextBox 20">
            <a:extLst>
              <a:ext uri="{FF2B5EF4-FFF2-40B4-BE49-F238E27FC236}">
                <a16:creationId xmlns:a16="http://schemas.microsoft.com/office/drawing/2014/main" id="{3D7E0C9A-424A-E5D0-BCF6-5BF4EDE60A03}"/>
              </a:ext>
            </a:extLst>
          </p:cNvPr>
          <p:cNvSpPr txBox="1"/>
          <p:nvPr/>
        </p:nvSpPr>
        <p:spPr>
          <a:xfrm>
            <a:off x="2869484" y="4537874"/>
            <a:ext cx="3632173" cy="615553"/>
          </a:xfrm>
          <a:prstGeom prst="rect">
            <a:avLst/>
          </a:prstGeom>
          <a:noFill/>
        </p:spPr>
        <p:txBody>
          <a:bodyPr wrap="square" lIns="91440" tIns="0" rIns="91440" bIns="0" rtlCol="0" anchor="t">
            <a:spAutoFit/>
          </a:bodyPr>
          <a:lstStyle/>
          <a:p>
            <a:pPr marL="274320" marR="0" lvl="0" indent="0" defTabSz="914400" rtl="0" eaLnBrk="1" fontAlgn="base" latinLnBrk="0" hangingPunct="1">
              <a:lnSpc>
                <a:spcPct val="100000"/>
              </a:lnSpc>
              <a:spcBef>
                <a:spcPct val="0"/>
              </a:spcBef>
              <a:spcAft>
                <a:spcPct val="0"/>
              </a:spcAft>
              <a:buClrTx/>
              <a:buSzTx/>
              <a:buFontTx/>
              <a:buNone/>
              <a:tabLst/>
              <a:defRPr/>
            </a:pPr>
            <a:r>
              <a:rPr kumimoji="0" lang="en-US" altLang="zh-TW" sz="2000" i="0" u="none" strike="noStrike" kern="1200" cap="none" spc="0" normalizeH="0" baseline="0" noProof="0">
                <a:ln w="3175">
                  <a:noFill/>
                </a:ln>
                <a:solidFill>
                  <a:prstClr val="black"/>
                </a:solidFill>
                <a:effectLst/>
                <a:uLnTx/>
                <a:uFillTx/>
                <a:latin typeface="+mj-lt"/>
                <a:ea typeface="+mn-ea"/>
                <a:cs typeface="Segoe UI" pitchFamily="34" charset="0"/>
              </a:rPr>
              <a:t>Define business objectives, target users and scenarios</a:t>
            </a:r>
          </a:p>
        </p:txBody>
      </p:sp>
      <p:sp>
        <p:nvSpPr>
          <p:cNvPr id="22" name="TextBox 21">
            <a:extLst>
              <a:ext uri="{FF2B5EF4-FFF2-40B4-BE49-F238E27FC236}">
                <a16:creationId xmlns:a16="http://schemas.microsoft.com/office/drawing/2014/main" id="{BFE5B146-164C-B33D-7613-45A23C7A5B11}"/>
              </a:ext>
            </a:extLst>
          </p:cNvPr>
          <p:cNvSpPr txBox="1"/>
          <p:nvPr/>
        </p:nvSpPr>
        <p:spPr>
          <a:xfrm>
            <a:off x="3175460" y="5327679"/>
            <a:ext cx="3632173" cy="929357"/>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Define business goals and success measures. Assess the overall preparedness of the organization aligning business and technical needs to improve results. </a:t>
            </a:r>
          </a:p>
        </p:txBody>
      </p:sp>
      <p:cxnSp>
        <p:nvCxnSpPr>
          <p:cNvPr id="8" name="Straight Connector 7">
            <a:extLst>
              <a:ext uri="{FF2B5EF4-FFF2-40B4-BE49-F238E27FC236}">
                <a16:creationId xmlns:a16="http://schemas.microsoft.com/office/drawing/2014/main" id="{BEA66E3C-C04C-95FF-16FD-48A14F3B77D0}"/>
              </a:ext>
              <a:ext uri="{C183D7F6-B498-43B3-948B-1728B52AA6E4}">
                <adec:decorative xmlns:adec="http://schemas.microsoft.com/office/drawing/2017/decorative" val="1"/>
              </a:ext>
            </a:extLst>
          </p:cNvPr>
          <p:cNvCxnSpPr>
            <a:cxnSpLocks/>
          </p:cNvCxnSpPr>
          <p:nvPr/>
        </p:nvCxnSpPr>
        <p:spPr>
          <a:xfrm flipH="1">
            <a:off x="843636" y="1970719"/>
            <a:ext cx="1" cy="1921535"/>
          </a:xfrm>
          <a:prstGeom prst="line">
            <a:avLst/>
          </a:prstGeom>
          <a:ln w="28575">
            <a:solidFill>
              <a:srgbClr val="0078D4"/>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89E995A-B4EF-BBF9-84E5-57FBA6B723C8}"/>
              </a:ext>
              <a:ext uri="{C183D7F6-B498-43B3-948B-1728B52AA6E4}">
                <adec:decorative xmlns:adec="http://schemas.microsoft.com/office/drawing/2017/decorative" val="1"/>
              </a:ext>
            </a:extLst>
          </p:cNvPr>
          <p:cNvSpPr/>
          <p:nvPr/>
        </p:nvSpPr>
        <p:spPr>
          <a:xfrm>
            <a:off x="767133" y="1884648"/>
            <a:ext cx="153007" cy="153007"/>
          </a:xfrm>
          <a:prstGeom prst="ellipse">
            <a:avLst/>
          </a:prstGeom>
          <a:solidFill>
            <a:srgbClr val="0078D4"/>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Flowchart: Process 5">
            <a:extLst>
              <a:ext uri="{FF2B5EF4-FFF2-40B4-BE49-F238E27FC236}">
                <a16:creationId xmlns:a16="http://schemas.microsoft.com/office/drawing/2014/main" id="{5EDAD99B-22D5-093B-D7D9-0C26B719B0C1}"/>
              </a:ext>
              <a:ext uri="{C183D7F6-B498-43B3-948B-1728B52AA6E4}">
                <adec:decorative xmlns:adec="http://schemas.microsoft.com/office/drawing/2017/decorative" val="1"/>
              </a:ext>
            </a:extLst>
          </p:cNvPr>
          <p:cNvSpPr/>
          <p:nvPr/>
        </p:nvSpPr>
        <p:spPr>
          <a:xfrm>
            <a:off x="665990" y="3789854"/>
            <a:ext cx="10897359" cy="7789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5" name="Oval 74">
            <a:extLst>
              <a:ext uri="{FF2B5EF4-FFF2-40B4-BE49-F238E27FC236}">
                <a16:creationId xmlns:a16="http://schemas.microsoft.com/office/drawing/2014/main" id="{DA41AB16-DDF1-54EE-6C7B-941925A81B98}"/>
              </a:ext>
              <a:ext uri="{C183D7F6-B498-43B3-948B-1728B52AA6E4}">
                <adec:decorative xmlns:adec="http://schemas.microsoft.com/office/drawing/2017/decorative" val="1"/>
              </a:ext>
            </a:extLst>
          </p:cNvPr>
          <p:cNvSpPr/>
          <p:nvPr/>
        </p:nvSpPr>
        <p:spPr>
          <a:xfrm>
            <a:off x="7992170" y="3577347"/>
            <a:ext cx="492125" cy="492125"/>
          </a:xfrm>
          <a:prstGeom prst="ellipse">
            <a:avLst/>
          </a:prstGeom>
          <a:solidFill>
            <a:srgbClr val="FFB900"/>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6" name="Oval 75">
            <a:extLst>
              <a:ext uri="{FF2B5EF4-FFF2-40B4-BE49-F238E27FC236}">
                <a16:creationId xmlns:a16="http://schemas.microsoft.com/office/drawing/2014/main" id="{637FA43E-6AAA-C92F-9744-C524A7F95553}"/>
              </a:ext>
              <a:ext uri="{C183D7F6-B498-43B3-948B-1728B52AA6E4}">
                <adec:decorative xmlns:adec="http://schemas.microsoft.com/office/drawing/2017/decorative" val="1"/>
              </a:ext>
            </a:extLst>
          </p:cNvPr>
          <p:cNvSpPr/>
          <p:nvPr/>
        </p:nvSpPr>
        <p:spPr>
          <a:xfrm>
            <a:off x="11144454" y="3577345"/>
            <a:ext cx="492125" cy="492125"/>
          </a:xfrm>
          <a:prstGeom prst="ellipse">
            <a:avLst/>
          </a:prstGeom>
          <a:solidFill>
            <a:srgbClr val="FF5C39"/>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7" name="Oval 76">
            <a:extLst>
              <a:ext uri="{FF2B5EF4-FFF2-40B4-BE49-F238E27FC236}">
                <a16:creationId xmlns:a16="http://schemas.microsoft.com/office/drawing/2014/main" id="{B0A6CE11-C518-A762-EFA3-5BFAAB7337EF}"/>
              </a:ext>
              <a:ext uri="{C183D7F6-B498-43B3-948B-1728B52AA6E4}">
                <adec:decorative xmlns:adec="http://schemas.microsoft.com/office/drawing/2017/decorative" val="1"/>
              </a:ext>
            </a:extLst>
          </p:cNvPr>
          <p:cNvSpPr/>
          <p:nvPr/>
        </p:nvSpPr>
        <p:spPr>
          <a:xfrm>
            <a:off x="5079845" y="3577348"/>
            <a:ext cx="492125" cy="492125"/>
          </a:xfrm>
          <a:prstGeom prst="ellipse">
            <a:avLst/>
          </a:prstGeom>
          <a:solidFill>
            <a:srgbClr val="76D263"/>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9" name="Oval 78">
            <a:extLst>
              <a:ext uri="{FF2B5EF4-FFF2-40B4-BE49-F238E27FC236}">
                <a16:creationId xmlns:a16="http://schemas.microsoft.com/office/drawing/2014/main" id="{EDA6EBA0-4155-E254-B6DA-E5844D387A5D}"/>
              </a:ext>
              <a:ext uri="{C183D7F6-B498-43B3-948B-1728B52AA6E4}">
                <adec:decorative xmlns:adec="http://schemas.microsoft.com/office/drawing/2017/decorative" val="1"/>
              </a:ext>
            </a:extLst>
          </p:cNvPr>
          <p:cNvSpPr/>
          <p:nvPr/>
        </p:nvSpPr>
        <p:spPr>
          <a:xfrm>
            <a:off x="597574" y="3577349"/>
            <a:ext cx="492125" cy="492125"/>
          </a:xfrm>
          <a:prstGeom prst="ellipse">
            <a:avLst/>
          </a:prstGeom>
          <a:solidFill>
            <a:srgbClr val="0078D4"/>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E94C4FC8-FAF4-1947-6500-0E55CB3CEA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87733" y="569173"/>
            <a:ext cx="716892" cy="719450"/>
          </a:xfrm>
          <a:prstGeom prst="rect">
            <a:avLst/>
          </a:prstGeom>
        </p:spPr>
      </p:pic>
      <p:cxnSp>
        <p:nvCxnSpPr>
          <p:cNvPr id="13" name="Straight Connector 12">
            <a:extLst>
              <a:ext uri="{FF2B5EF4-FFF2-40B4-BE49-F238E27FC236}">
                <a16:creationId xmlns:a16="http://schemas.microsoft.com/office/drawing/2014/main" id="{87081E23-8016-80B6-67D3-9F701F097FA5}"/>
              </a:ext>
              <a:ext uri="{C183D7F6-B498-43B3-948B-1728B52AA6E4}">
                <adec:decorative xmlns:adec="http://schemas.microsoft.com/office/drawing/2017/decorative" val="1"/>
              </a:ext>
            </a:extLst>
          </p:cNvPr>
          <p:cNvCxnSpPr>
            <a:cxnSpLocks/>
          </p:cNvCxnSpPr>
          <p:nvPr/>
        </p:nvCxnSpPr>
        <p:spPr>
          <a:xfrm>
            <a:off x="2947087" y="3789854"/>
            <a:ext cx="0" cy="953849"/>
          </a:xfrm>
          <a:prstGeom prst="line">
            <a:avLst/>
          </a:prstGeom>
          <a:ln w="28575">
            <a:solidFill>
              <a:srgbClr val="49C5B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631242A-F67D-DC8E-6BBA-A5709DDEB9A4}"/>
              </a:ext>
              <a:ext uri="{C183D7F6-B498-43B3-948B-1728B52AA6E4}">
                <adec:decorative xmlns:adec="http://schemas.microsoft.com/office/drawing/2017/decorative" val="1"/>
              </a:ext>
            </a:extLst>
          </p:cNvPr>
          <p:cNvSpPr/>
          <p:nvPr/>
        </p:nvSpPr>
        <p:spPr>
          <a:xfrm>
            <a:off x="2887152" y="4634542"/>
            <a:ext cx="153007" cy="153007"/>
          </a:xfrm>
          <a:prstGeom prst="ellipse">
            <a:avLst/>
          </a:prstGeom>
          <a:solidFill>
            <a:srgbClr val="49C5B1"/>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3" name="Oval 22">
            <a:extLst>
              <a:ext uri="{FF2B5EF4-FFF2-40B4-BE49-F238E27FC236}">
                <a16:creationId xmlns:a16="http://schemas.microsoft.com/office/drawing/2014/main" id="{E7EA089E-94DB-06CA-F984-BB5BEBCDE29C}"/>
              </a:ext>
              <a:ext uri="{C183D7F6-B498-43B3-948B-1728B52AA6E4}">
                <adec:decorative xmlns:adec="http://schemas.microsoft.com/office/drawing/2017/decorative" val="1"/>
              </a:ext>
            </a:extLst>
          </p:cNvPr>
          <p:cNvSpPr/>
          <p:nvPr/>
        </p:nvSpPr>
        <p:spPr>
          <a:xfrm>
            <a:off x="2701193" y="3577348"/>
            <a:ext cx="492125" cy="492125"/>
          </a:xfrm>
          <a:prstGeom prst="ellipse">
            <a:avLst/>
          </a:prstGeom>
          <a:solidFill>
            <a:srgbClr val="49C5B1"/>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3" name="TextBox 42">
            <a:extLst>
              <a:ext uri="{FF2B5EF4-FFF2-40B4-BE49-F238E27FC236}">
                <a16:creationId xmlns:a16="http://schemas.microsoft.com/office/drawing/2014/main" id="{69B3D921-2470-3855-C4A5-E305BD491B08}"/>
              </a:ext>
            </a:extLst>
          </p:cNvPr>
          <p:cNvSpPr txBox="1"/>
          <p:nvPr/>
        </p:nvSpPr>
        <p:spPr>
          <a:xfrm>
            <a:off x="8185395" y="4537874"/>
            <a:ext cx="2978225" cy="615553"/>
          </a:xfrm>
          <a:prstGeom prst="rect">
            <a:avLst/>
          </a:prstGeom>
          <a:noFill/>
        </p:spPr>
        <p:txBody>
          <a:bodyPr wrap="square" lIns="91440" tIns="0" rIns="91440" bIns="0" rtlCol="0" anchor="t">
            <a:spAutoFit/>
          </a:bodyPr>
          <a:lstStyle/>
          <a:p>
            <a:pPr marL="274320" marR="0" lvl="0" indent="0" defTabSz="914400" rtl="0" eaLnBrk="1" fontAlgn="base" latinLnBrk="0" hangingPunct="1">
              <a:lnSpc>
                <a:spcPct val="100000"/>
              </a:lnSpc>
              <a:spcBef>
                <a:spcPct val="0"/>
              </a:spcBef>
              <a:spcAft>
                <a:spcPct val="0"/>
              </a:spcAft>
              <a:buClrTx/>
              <a:buSzTx/>
              <a:buFontTx/>
              <a:buNone/>
              <a:tabLst/>
              <a:defRPr/>
            </a:pPr>
            <a:r>
              <a:rPr kumimoji="0" lang="en-US" altLang="zh-TW" sz="2000" i="0" u="none" strike="noStrike" kern="1200" cap="none" spc="0" normalizeH="0" baseline="0" noProof="0">
                <a:ln w="3175">
                  <a:noFill/>
                </a:ln>
                <a:solidFill>
                  <a:prstClr val="black"/>
                </a:solidFill>
                <a:effectLst/>
                <a:uLnTx/>
                <a:uFillTx/>
                <a:latin typeface="+mj-lt"/>
                <a:ea typeface="+mn-ea"/>
                <a:cs typeface="Segoe UI" pitchFamily="34" charset="0"/>
              </a:rPr>
              <a:t>Build a training &amp; communication plan</a:t>
            </a:r>
          </a:p>
        </p:txBody>
      </p:sp>
      <p:sp>
        <p:nvSpPr>
          <p:cNvPr id="34" name="TextBox 33">
            <a:extLst>
              <a:ext uri="{FF2B5EF4-FFF2-40B4-BE49-F238E27FC236}">
                <a16:creationId xmlns:a16="http://schemas.microsoft.com/office/drawing/2014/main" id="{09123A69-AD7F-C7BE-63B9-DB84C962ADAE}"/>
              </a:ext>
            </a:extLst>
          </p:cNvPr>
          <p:cNvSpPr txBox="1"/>
          <p:nvPr/>
        </p:nvSpPr>
        <p:spPr>
          <a:xfrm>
            <a:off x="8471042" y="5325721"/>
            <a:ext cx="3133583" cy="929357"/>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Create a robust plan to train user groups and communicate progress both across and upward to keep the momentum.</a:t>
            </a:r>
          </a:p>
        </p:txBody>
      </p:sp>
      <p:sp>
        <p:nvSpPr>
          <p:cNvPr id="47" name="Oval 46">
            <a:extLst>
              <a:ext uri="{FF2B5EF4-FFF2-40B4-BE49-F238E27FC236}">
                <a16:creationId xmlns:a16="http://schemas.microsoft.com/office/drawing/2014/main" id="{A58996EE-02AB-3800-416A-C7EF4741382A}"/>
              </a:ext>
              <a:ext uri="{C183D7F6-B498-43B3-948B-1728B52AA6E4}">
                <adec:decorative xmlns:adec="http://schemas.microsoft.com/office/drawing/2017/decorative" val="1"/>
              </a:ext>
            </a:extLst>
          </p:cNvPr>
          <p:cNvSpPr/>
          <p:nvPr/>
        </p:nvSpPr>
        <p:spPr>
          <a:xfrm>
            <a:off x="11315391" y="1894215"/>
            <a:ext cx="153007" cy="153007"/>
          </a:xfrm>
          <a:prstGeom prst="ellipse">
            <a:avLst/>
          </a:prstGeom>
          <a:solidFill>
            <a:srgbClr val="FC6F56"/>
          </a:solidFill>
          <a:ln w="254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375482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EF73-8A99-AAF7-04CD-0A98427B824E}"/>
              </a:ext>
            </a:extLst>
          </p:cNvPr>
          <p:cNvSpPr>
            <a:spLocks noGrp="1"/>
          </p:cNvSpPr>
          <p:nvPr>
            <p:ph type="title"/>
          </p:nvPr>
        </p:nvSpPr>
        <p:spPr>
          <a:xfrm>
            <a:off x="586740" y="630831"/>
            <a:ext cx="11018520" cy="492443"/>
          </a:xfrm>
        </p:spPr>
        <p:txBody>
          <a:bodyPr/>
          <a:lstStyle/>
          <a:p>
            <a:pPr>
              <a:lnSpc>
                <a:spcPct val="100000"/>
              </a:lnSpc>
              <a:spcAft>
                <a:spcPts val="600"/>
              </a:spcAft>
            </a:pPr>
            <a:r>
              <a:rPr lang="en-US" sz="3200"/>
              <a:t>Create your team</a:t>
            </a:r>
            <a:endParaRPr lang="en-GB" sz="3200"/>
          </a:p>
        </p:txBody>
      </p:sp>
      <p:sp>
        <p:nvSpPr>
          <p:cNvPr id="3" name="Title 1">
            <a:extLst>
              <a:ext uri="{FF2B5EF4-FFF2-40B4-BE49-F238E27FC236}">
                <a16:creationId xmlns:a16="http://schemas.microsoft.com/office/drawing/2014/main" id="{08289121-9917-28D5-530F-A1E65562B456}"/>
              </a:ext>
            </a:extLst>
          </p:cNvPr>
          <p:cNvSpPr txBox="1">
            <a:spLocks/>
          </p:cNvSpPr>
          <p:nvPr/>
        </p:nvSpPr>
        <p:spPr>
          <a:xfrm>
            <a:off x="587375" y="1174477"/>
            <a:ext cx="10170272" cy="615553"/>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3600" kern="1200">
                <a:solidFill>
                  <a:schemeClr val="tx1"/>
                </a:solidFill>
                <a:latin typeface="Segoe UI Semibold" panose="020B0702040204020203" pitchFamily="34" charset="0"/>
                <a:ea typeface="+mj-ea"/>
                <a:cs typeface="Segoe UI Semibold" panose="020B0702040204020203" pitchFamily="34" charset="0"/>
              </a:defRPr>
            </a:lvl1pPr>
          </a:lstStyle>
          <a:p>
            <a:pPr>
              <a:lnSpc>
                <a:spcPct val="100000"/>
              </a:lnSpc>
            </a:pPr>
            <a:r>
              <a:rPr lang="en-US" sz="2000" spc="-20">
                <a:latin typeface="Segoe UI" panose="020B0502040204020203" pitchFamily="34" charset="0"/>
                <a:cs typeface="Segoe UI" panose="020B0502040204020203" pitchFamily="34" charset="0"/>
              </a:rPr>
              <a:t>Recruit multi-disciplinary teams of executive sponsors,</a:t>
            </a:r>
            <a:br>
              <a:rPr lang="en-US" sz="2000" spc="-20">
                <a:latin typeface="Segoe UI" panose="020B0502040204020203" pitchFamily="34" charset="0"/>
                <a:cs typeface="Segoe UI" panose="020B0502040204020203" pitchFamily="34" charset="0"/>
              </a:rPr>
            </a:br>
            <a:r>
              <a:rPr lang="en-US" sz="2000" spc="-20">
                <a:latin typeface="Segoe UI" panose="020B0502040204020203" pitchFamily="34" charset="0"/>
                <a:cs typeface="Segoe UI" panose="020B0502040204020203" pitchFamily="34" charset="0"/>
              </a:rPr>
              <a:t>technical talent, core stakeholders, change agents and champions</a:t>
            </a:r>
            <a:endParaRPr lang="en-US" sz="2000" spc="20">
              <a:latin typeface="Segoe UI" panose="020B0502040204020203" pitchFamily="34" charset="0"/>
              <a:cs typeface="Segoe UI" panose="020B0502040204020203" pitchFamily="34" charset="0"/>
            </a:endParaRPr>
          </a:p>
        </p:txBody>
      </p:sp>
      <p:sp>
        <p:nvSpPr>
          <p:cNvPr id="16" name="Rectangle: Top Corners Rounded 15">
            <a:extLst>
              <a:ext uri="{FF2B5EF4-FFF2-40B4-BE49-F238E27FC236}">
                <a16:creationId xmlns:a16="http://schemas.microsoft.com/office/drawing/2014/main" id="{0C936405-7BCA-4B4A-85BF-C4D1AADB4802}"/>
              </a:ext>
              <a:ext uri="{C183D7F6-B498-43B3-948B-1728B52AA6E4}">
                <adec:decorative xmlns:adec="http://schemas.microsoft.com/office/drawing/2017/decorative" val="1"/>
              </a:ext>
            </a:extLst>
          </p:cNvPr>
          <p:cNvSpPr/>
          <p:nvPr/>
        </p:nvSpPr>
        <p:spPr bwMode="auto">
          <a:xfrm>
            <a:off x="9515370" y="2250171"/>
            <a:ext cx="2088104" cy="4038656"/>
          </a:xfrm>
          <a:prstGeom prst="round2SameRect">
            <a:avLst>
              <a:gd name="adj1" fmla="val 5056"/>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1" name="Rectangle: Rounded Corners 10">
            <a:extLst>
              <a:ext uri="{FF2B5EF4-FFF2-40B4-BE49-F238E27FC236}">
                <a16:creationId xmlns:a16="http://schemas.microsoft.com/office/drawing/2014/main" id="{FE1432B2-E657-FFE9-01AB-60D364E7FB95}"/>
              </a:ext>
              <a:ext uri="{C183D7F6-B498-43B3-948B-1728B52AA6E4}">
                <adec:decorative xmlns:adec="http://schemas.microsoft.com/office/drawing/2017/decorative" val="1"/>
              </a:ext>
            </a:extLst>
          </p:cNvPr>
          <p:cNvSpPr/>
          <p:nvPr/>
        </p:nvSpPr>
        <p:spPr>
          <a:xfrm>
            <a:off x="9485123" y="2215696"/>
            <a:ext cx="2118456" cy="815704"/>
          </a:xfrm>
          <a:prstGeom prst="round2SameRect">
            <a:avLst>
              <a:gd name="adj1" fmla="val 14757"/>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15" name="Rectangle: Top Corners Rounded 14">
            <a:extLst>
              <a:ext uri="{FF2B5EF4-FFF2-40B4-BE49-F238E27FC236}">
                <a16:creationId xmlns:a16="http://schemas.microsoft.com/office/drawing/2014/main" id="{5EE51DE8-33EC-106A-3513-AC15DBBD4743}"/>
              </a:ext>
              <a:ext uri="{C183D7F6-B498-43B3-948B-1728B52AA6E4}">
                <adec:decorative xmlns:adec="http://schemas.microsoft.com/office/drawing/2017/decorative" val="1"/>
              </a:ext>
            </a:extLst>
          </p:cNvPr>
          <p:cNvSpPr/>
          <p:nvPr/>
        </p:nvSpPr>
        <p:spPr bwMode="auto">
          <a:xfrm>
            <a:off x="7283372" y="2250171"/>
            <a:ext cx="2088104" cy="4038656"/>
          </a:xfrm>
          <a:prstGeom prst="round2SameRect">
            <a:avLst>
              <a:gd name="adj1" fmla="val 5056"/>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0" name="Rectangle: Rounded Corners 10">
            <a:extLst>
              <a:ext uri="{FF2B5EF4-FFF2-40B4-BE49-F238E27FC236}">
                <a16:creationId xmlns:a16="http://schemas.microsoft.com/office/drawing/2014/main" id="{6AC60CB6-6BA2-9EB5-7CE6-18C015AF81E2}"/>
              </a:ext>
              <a:ext uri="{C183D7F6-B498-43B3-948B-1728B52AA6E4}">
                <adec:decorative xmlns:adec="http://schemas.microsoft.com/office/drawing/2017/decorative" val="1"/>
              </a:ext>
            </a:extLst>
          </p:cNvPr>
          <p:cNvSpPr/>
          <p:nvPr/>
        </p:nvSpPr>
        <p:spPr>
          <a:xfrm>
            <a:off x="7262623" y="2215696"/>
            <a:ext cx="2118456" cy="815704"/>
          </a:xfrm>
          <a:prstGeom prst="round2SameRect">
            <a:avLst>
              <a:gd name="adj1" fmla="val 14757"/>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13" name="Rectangle: Top Corners Rounded 12">
            <a:extLst>
              <a:ext uri="{FF2B5EF4-FFF2-40B4-BE49-F238E27FC236}">
                <a16:creationId xmlns:a16="http://schemas.microsoft.com/office/drawing/2014/main" id="{264961F6-42A9-F873-7F32-166CC63BF4CA}"/>
              </a:ext>
              <a:ext uri="{C183D7F6-B498-43B3-948B-1728B52AA6E4}">
                <adec:decorative xmlns:adec="http://schemas.microsoft.com/office/drawing/2017/decorative" val="1"/>
              </a:ext>
            </a:extLst>
          </p:cNvPr>
          <p:cNvSpPr/>
          <p:nvPr/>
        </p:nvSpPr>
        <p:spPr bwMode="auto">
          <a:xfrm>
            <a:off x="5051373" y="2250171"/>
            <a:ext cx="2088104" cy="4038656"/>
          </a:xfrm>
          <a:prstGeom prst="round2SameRect">
            <a:avLst>
              <a:gd name="adj1" fmla="val 5056"/>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9" name="Rectangle: Rounded Corners 10">
            <a:extLst>
              <a:ext uri="{FF2B5EF4-FFF2-40B4-BE49-F238E27FC236}">
                <a16:creationId xmlns:a16="http://schemas.microsoft.com/office/drawing/2014/main" id="{8A0643B3-A381-ECD6-8B0C-27ACD076CB27}"/>
              </a:ext>
              <a:ext uri="{C183D7F6-B498-43B3-948B-1728B52AA6E4}">
                <adec:decorative xmlns:adec="http://schemas.microsoft.com/office/drawing/2017/decorative" val="1"/>
              </a:ext>
            </a:extLst>
          </p:cNvPr>
          <p:cNvSpPr/>
          <p:nvPr/>
        </p:nvSpPr>
        <p:spPr>
          <a:xfrm>
            <a:off x="5040123" y="2215696"/>
            <a:ext cx="2118456" cy="815704"/>
          </a:xfrm>
          <a:prstGeom prst="round2SameRect">
            <a:avLst>
              <a:gd name="adj1" fmla="val 14757"/>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12" name="Rectangle: Top Corners Rounded 11">
            <a:extLst>
              <a:ext uri="{FF2B5EF4-FFF2-40B4-BE49-F238E27FC236}">
                <a16:creationId xmlns:a16="http://schemas.microsoft.com/office/drawing/2014/main" id="{D083ADB5-C9CD-7B6F-7D38-F9A98DBC5F69}"/>
              </a:ext>
              <a:ext uri="{C183D7F6-B498-43B3-948B-1728B52AA6E4}">
                <adec:decorative xmlns:adec="http://schemas.microsoft.com/office/drawing/2017/decorative" val="1"/>
              </a:ext>
            </a:extLst>
          </p:cNvPr>
          <p:cNvSpPr/>
          <p:nvPr/>
        </p:nvSpPr>
        <p:spPr bwMode="auto">
          <a:xfrm>
            <a:off x="2819374" y="2250171"/>
            <a:ext cx="2088104" cy="4038656"/>
          </a:xfrm>
          <a:prstGeom prst="round2SameRect">
            <a:avLst>
              <a:gd name="adj1" fmla="val 5056"/>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8" name="Rectangle: Rounded Corners 10">
            <a:extLst>
              <a:ext uri="{FF2B5EF4-FFF2-40B4-BE49-F238E27FC236}">
                <a16:creationId xmlns:a16="http://schemas.microsoft.com/office/drawing/2014/main" id="{75B6B013-2F8A-CC33-1D2C-835B8C0A83FE}"/>
              </a:ext>
              <a:ext uri="{C183D7F6-B498-43B3-948B-1728B52AA6E4}">
                <adec:decorative xmlns:adec="http://schemas.microsoft.com/office/drawing/2017/decorative" val="1"/>
              </a:ext>
            </a:extLst>
          </p:cNvPr>
          <p:cNvSpPr/>
          <p:nvPr/>
        </p:nvSpPr>
        <p:spPr>
          <a:xfrm>
            <a:off x="2804923" y="2215696"/>
            <a:ext cx="2118456" cy="815704"/>
          </a:xfrm>
          <a:prstGeom prst="round2SameRect">
            <a:avLst>
              <a:gd name="adj1" fmla="val 14757"/>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67" name="Rectangle: Top Corners Rounded 66">
            <a:extLst>
              <a:ext uri="{FF2B5EF4-FFF2-40B4-BE49-F238E27FC236}">
                <a16:creationId xmlns:a16="http://schemas.microsoft.com/office/drawing/2014/main" id="{92AFCCDE-A1B7-EDC3-6019-3AC713B39309}"/>
              </a:ext>
              <a:ext uri="{C183D7F6-B498-43B3-948B-1728B52AA6E4}">
                <adec:decorative xmlns:adec="http://schemas.microsoft.com/office/drawing/2017/decorative" val="1"/>
              </a:ext>
            </a:extLst>
          </p:cNvPr>
          <p:cNvSpPr/>
          <p:nvPr/>
        </p:nvSpPr>
        <p:spPr bwMode="auto">
          <a:xfrm>
            <a:off x="587375" y="2250171"/>
            <a:ext cx="2088104" cy="4038656"/>
          </a:xfrm>
          <a:prstGeom prst="round2SameRect">
            <a:avLst>
              <a:gd name="adj1" fmla="val 5056"/>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7" name="Rectangle: Rounded Corners 10">
            <a:extLst>
              <a:ext uri="{FF2B5EF4-FFF2-40B4-BE49-F238E27FC236}">
                <a16:creationId xmlns:a16="http://schemas.microsoft.com/office/drawing/2014/main" id="{9E286BFD-56F1-587E-13AE-53DF63344147}"/>
              </a:ext>
              <a:ext uri="{C183D7F6-B498-43B3-948B-1728B52AA6E4}">
                <adec:decorative xmlns:adec="http://schemas.microsoft.com/office/drawing/2017/decorative" val="1"/>
              </a:ext>
            </a:extLst>
          </p:cNvPr>
          <p:cNvSpPr/>
          <p:nvPr/>
        </p:nvSpPr>
        <p:spPr>
          <a:xfrm>
            <a:off x="557023" y="2215696"/>
            <a:ext cx="2118456" cy="815704"/>
          </a:xfrm>
          <a:prstGeom prst="round2SameRect">
            <a:avLst>
              <a:gd name="adj1" fmla="val 14757"/>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21" name="Text Placeholder 2">
            <a:extLst>
              <a:ext uri="{FF2B5EF4-FFF2-40B4-BE49-F238E27FC236}">
                <a16:creationId xmlns:a16="http://schemas.microsoft.com/office/drawing/2014/main" id="{F58A5F2D-0436-C170-CC1F-E3FD0151B0F9}"/>
              </a:ext>
            </a:extLst>
          </p:cNvPr>
          <p:cNvSpPr txBox="1">
            <a:spLocks/>
          </p:cNvSpPr>
          <p:nvPr/>
        </p:nvSpPr>
        <p:spPr>
          <a:xfrm>
            <a:off x="798840" y="2390009"/>
            <a:ext cx="1665175" cy="49244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Executive sponsor(s)</a:t>
            </a:r>
            <a:endParaRPr kumimoji="0" lang="en-GB"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endParaRPr>
          </a:p>
        </p:txBody>
      </p:sp>
      <p:sp>
        <p:nvSpPr>
          <p:cNvPr id="22" name="Text Placeholder 3">
            <a:extLst>
              <a:ext uri="{FF2B5EF4-FFF2-40B4-BE49-F238E27FC236}">
                <a16:creationId xmlns:a16="http://schemas.microsoft.com/office/drawing/2014/main" id="{E543ACFD-2AF7-BEFB-8ED3-FE31CDAD8694}"/>
              </a:ext>
            </a:extLst>
          </p:cNvPr>
          <p:cNvSpPr txBox="1">
            <a:spLocks/>
          </p:cNvSpPr>
          <p:nvPr/>
        </p:nvSpPr>
        <p:spPr>
          <a:xfrm>
            <a:off x="798840" y="3231075"/>
            <a:ext cx="1809070" cy="2739211"/>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i="0" u="none" strike="noStrike" kern="1200" cap="none" normalizeH="0" noProof="0">
                <a:ln>
                  <a:noFill/>
                </a:ln>
                <a:solidFill>
                  <a:prstClr val="black"/>
                </a:solidFill>
                <a:effectLst/>
                <a:uLnTx/>
                <a:uFillTx/>
                <a:latin typeface="+mj-lt"/>
                <a:ea typeface="+mn-ea"/>
                <a:cs typeface="Segoe UI" panose="020B0502040204020203" pitchFamily="34" charset="0"/>
              </a:rPr>
              <a:t>Own sales</a:t>
            </a:r>
            <a:r>
              <a:rPr kumimoji="0" lang="en-US" sz="1200" i="0" u="none" strike="noStrike" kern="1200" cap="none" spc="0" normalizeH="0" baseline="0" noProof="0">
                <a:ln>
                  <a:noFill/>
                </a:ln>
                <a:solidFill>
                  <a:prstClr val="black"/>
                </a:solidFill>
                <a:effectLst/>
                <a:uLnTx/>
                <a:uFillTx/>
                <a:latin typeface="+mj-lt"/>
                <a:ea typeface="+mn-ea"/>
                <a:cs typeface="Segoe UI" panose="020B0502040204020203" pitchFamily="34" charset="0"/>
              </a:rPr>
              <a:t> </a:t>
            </a:r>
            <a:r>
              <a:rPr kumimoji="0" lang="en-US" sz="1200" i="0" u="none" strike="noStrike" kern="1200" cap="none" normalizeH="0" noProof="0">
                <a:ln>
                  <a:noFill/>
                </a:ln>
                <a:solidFill>
                  <a:prstClr val="black"/>
                </a:solidFill>
                <a:effectLst/>
                <a:uLnTx/>
                <a:uFillTx/>
                <a:latin typeface="+mj-lt"/>
                <a:ea typeface="+mn-ea"/>
                <a:cs typeface="Segoe UI" panose="020B0502040204020203" pitchFamily="34" charset="0"/>
              </a:rPr>
              <a:t>transformation </a:t>
            </a:r>
            <a:r>
              <a:rPr kumimoji="0" lang="en-US" sz="1200" b="0" i="0" u="none" strike="noStrike" kern="1200" cap="none" spc="-20" normalizeH="0" noProof="0">
                <a:ln>
                  <a:noFill/>
                </a:ln>
                <a:solidFill>
                  <a:prstClr val="black"/>
                </a:solidFill>
                <a:effectLst/>
                <a:uLnTx/>
                <a:uFillTx/>
                <a:latin typeface="Segoe UI"/>
                <a:ea typeface="+mn-ea"/>
                <a:cs typeface="Segoe UI" panose="020B0502040204020203" pitchFamily="34" charset="0"/>
              </a:rPr>
              <a:t>supported by Microsoft​</a:t>
            </a:r>
          </a:p>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normalizeH="0" noProof="0">
                <a:ln>
                  <a:noFill/>
                </a:ln>
                <a:solidFill>
                  <a:prstClr val="black"/>
                </a:solidFill>
                <a:effectLst/>
                <a:uLnTx/>
                <a:uFillTx/>
                <a:latin typeface="Segoe UI"/>
                <a:ea typeface="+mn-ea"/>
                <a:cs typeface="Segoe UI" panose="020B0502040204020203" pitchFamily="34" charset="0"/>
              </a:rPr>
              <a:t>Identify the </a:t>
            </a:r>
            <a:br>
              <a:rPr kumimoji="0" lang="en-US" sz="1200" b="0" i="0" u="none" strike="noStrike" kern="1200" cap="none" normalizeH="0" noProof="0">
                <a:ln>
                  <a:noFill/>
                </a:ln>
                <a:solidFill>
                  <a:prstClr val="black"/>
                </a:solidFill>
                <a:effectLst/>
                <a:uLnTx/>
                <a:uFillTx/>
                <a:latin typeface="Segoe UI"/>
                <a:ea typeface="+mn-ea"/>
                <a:cs typeface="Segoe UI" panose="020B0502040204020203" pitchFamily="34" charset="0"/>
              </a:rPr>
            </a:br>
            <a:r>
              <a:rPr kumimoji="0" lang="en-US" sz="1200" b="0" i="0" u="none" strike="noStrike" kern="1200" cap="none" normalizeH="0" noProof="0">
                <a:ln>
                  <a:noFill/>
                </a:ln>
                <a:solidFill>
                  <a:prstClr val="black"/>
                </a:solidFill>
                <a:effectLst/>
                <a:uLnTx/>
                <a:uFillTx/>
                <a:latin typeface="Segoe UI"/>
                <a:ea typeface="+mn-ea"/>
                <a:cs typeface="Segoe UI" panose="020B0502040204020203" pitchFamily="34" charset="0"/>
              </a:rPr>
              <a:t>stakeholders for the required approvals</a:t>
            </a:r>
            <a:r>
              <a:rPr lang="en-US" sz="1200">
                <a:solidFill>
                  <a:prstClr val="black"/>
                </a:solidFill>
                <a:latin typeface="Segoe UI"/>
              </a:rPr>
              <a:t> </a:t>
            </a:r>
            <a:r>
              <a:rPr kumimoji="0" lang="en-US" sz="1200" b="0" i="0" u="none" strike="noStrike" kern="1200" cap="none" normalizeH="0" noProof="0">
                <a:ln>
                  <a:noFill/>
                </a:ln>
                <a:solidFill>
                  <a:prstClr val="black"/>
                </a:solidFill>
                <a:effectLst/>
                <a:uLnTx/>
                <a:uFillTx/>
                <a:latin typeface="Segoe UI"/>
                <a:ea typeface="+mn-ea"/>
                <a:cs typeface="Segoe UI" panose="020B0502040204020203" pitchFamily="34" charset="0"/>
              </a:rPr>
              <a:t>in the process, funding</a:t>
            </a:r>
            <a:br>
              <a:rPr kumimoji="0" lang="en-US" sz="1200" b="0" i="0" u="none" strike="noStrike" kern="1200" cap="none" normalizeH="0" noProof="0">
                <a:ln>
                  <a:noFill/>
                </a:ln>
                <a:solidFill>
                  <a:prstClr val="black"/>
                </a:solidFill>
                <a:effectLst/>
                <a:uLnTx/>
                <a:uFillTx/>
                <a:latin typeface="Segoe UI"/>
                <a:ea typeface="+mn-ea"/>
                <a:cs typeface="Segoe UI" panose="020B0502040204020203" pitchFamily="34" charset="0"/>
              </a:rPr>
            </a:br>
            <a:r>
              <a:rPr kumimoji="0" lang="en-US" sz="1200" b="0" i="0" u="none" strike="noStrike" kern="1200" cap="none" normalizeH="0" noProof="0">
                <a:ln>
                  <a:noFill/>
                </a:ln>
                <a:solidFill>
                  <a:prstClr val="black"/>
                </a:solidFill>
                <a:effectLst/>
                <a:uLnTx/>
                <a:uFillTx/>
                <a:latin typeface="Segoe UI"/>
                <a:ea typeface="+mn-ea"/>
                <a:cs typeface="Segoe UI" panose="020B0502040204020203" pitchFamily="34" charset="0"/>
              </a:rPr>
              <a:t>and ongoing change management​</a:t>
            </a:r>
          </a:p>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20" normalizeH="0" noProof="0">
                <a:ln>
                  <a:noFill/>
                </a:ln>
                <a:solidFill>
                  <a:prstClr val="black"/>
                </a:solidFill>
                <a:effectLst/>
                <a:uLnTx/>
                <a:uFillTx/>
                <a:latin typeface="Segoe UI"/>
                <a:ea typeface="+mn-ea"/>
                <a:cs typeface="Segoe UI" panose="020B0502040204020203" pitchFamily="34" charset="0"/>
              </a:rPr>
              <a:t>Promote sales transformation and </a:t>
            </a:r>
            <a:br>
              <a:rPr kumimoji="0" lang="en-US" sz="1200" b="0" i="0" u="none" strike="noStrike" kern="1200" cap="none" spc="-20" normalizeH="0" noProof="0">
                <a:ln>
                  <a:noFill/>
                </a:ln>
                <a:solidFill>
                  <a:prstClr val="black"/>
                </a:solidFill>
                <a:effectLst/>
                <a:uLnTx/>
                <a:uFillTx/>
                <a:latin typeface="Segoe UI"/>
                <a:ea typeface="+mn-ea"/>
                <a:cs typeface="Segoe UI" panose="020B0502040204020203" pitchFamily="34" charset="0"/>
              </a:rPr>
            </a:br>
            <a:r>
              <a:rPr kumimoji="0" lang="en-US" sz="1200" b="0" i="0" u="none" strike="noStrike" kern="1200" cap="none" spc="-20" normalizeH="0" noProof="0">
                <a:ln>
                  <a:noFill/>
                </a:ln>
                <a:solidFill>
                  <a:prstClr val="black"/>
                </a:solidFill>
                <a:effectLst/>
                <a:uLnTx/>
                <a:uFillTx/>
                <a:latin typeface="Segoe UI"/>
                <a:ea typeface="+mn-ea"/>
                <a:cs typeface="Segoe UI" panose="020B0502040204020203" pitchFamily="34" charset="0"/>
              </a:rPr>
              <a:t>drive change</a:t>
            </a:r>
            <a:br>
              <a:rPr kumimoji="0" lang="en-US" sz="1200" b="0" i="0" u="none" strike="noStrike" kern="1200" cap="none" spc="-20" normalizeH="0" noProof="0">
                <a:ln>
                  <a:noFill/>
                </a:ln>
                <a:solidFill>
                  <a:prstClr val="black"/>
                </a:solidFill>
                <a:effectLst/>
                <a:uLnTx/>
                <a:uFillTx/>
                <a:latin typeface="Segoe UI"/>
                <a:ea typeface="+mn-ea"/>
                <a:cs typeface="Segoe UI" panose="020B0502040204020203" pitchFamily="34" charset="0"/>
              </a:rPr>
            </a:br>
            <a:r>
              <a:rPr kumimoji="0" lang="en-US" sz="1200" b="0" i="0" u="none" strike="noStrike" kern="1200" cap="none" spc="-20" normalizeH="0" noProof="0">
                <a:ln>
                  <a:noFill/>
                </a:ln>
                <a:solidFill>
                  <a:prstClr val="black"/>
                </a:solidFill>
                <a:effectLst/>
                <a:uLnTx/>
                <a:uFillTx/>
                <a:latin typeface="Segoe UI"/>
                <a:ea typeface="+mn-ea"/>
                <a:cs typeface="Segoe UI" panose="020B0502040204020203" pitchFamily="34" charset="0"/>
              </a:rPr>
              <a:t>management </a:t>
            </a: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across </a:t>
            </a:r>
            <a:b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the sales organizations</a:t>
            </a:r>
            <a:endPar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25" name="Flowchart: Process 24">
            <a:extLst>
              <a:ext uri="{FF2B5EF4-FFF2-40B4-BE49-F238E27FC236}">
                <a16:creationId xmlns:a16="http://schemas.microsoft.com/office/drawing/2014/main" id="{57CE50C1-CB2A-83F3-FC1E-1218C767708B}"/>
              </a:ext>
              <a:ext uri="{C183D7F6-B498-43B3-948B-1728B52AA6E4}">
                <adec:decorative xmlns:adec="http://schemas.microsoft.com/office/drawing/2017/decorative" val="1"/>
              </a:ext>
            </a:extLst>
          </p:cNvPr>
          <p:cNvSpPr/>
          <p:nvPr/>
        </p:nvSpPr>
        <p:spPr>
          <a:xfrm>
            <a:off x="586740" y="6243107"/>
            <a:ext cx="11018520"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6" name="Text Placeholder 2">
            <a:extLst>
              <a:ext uri="{FF2B5EF4-FFF2-40B4-BE49-F238E27FC236}">
                <a16:creationId xmlns:a16="http://schemas.microsoft.com/office/drawing/2014/main" id="{945E0C28-84FB-9A35-7855-3CDA14BF5211}"/>
              </a:ext>
            </a:extLst>
          </p:cNvPr>
          <p:cNvSpPr txBox="1">
            <a:spLocks/>
          </p:cNvSpPr>
          <p:nvPr/>
        </p:nvSpPr>
        <p:spPr>
          <a:xfrm>
            <a:off x="3030839" y="2513119"/>
            <a:ext cx="1802250" cy="246221"/>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0"/>
              </a:spcAft>
              <a:buClrTx/>
              <a:buSzPct val="90000"/>
              <a:buFont typeface="Wingdings" panose="05000000000000000000" pitchFamily="2" charset="2"/>
              <a:buNone/>
              <a:tabLst/>
              <a:defRPr sz="1600" spc="0" baseline="0">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Program team</a:t>
            </a:r>
            <a:endParaRPr kumimoji="0" lang="en-GB"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endParaRPr>
          </a:p>
        </p:txBody>
      </p:sp>
      <p:sp>
        <p:nvSpPr>
          <p:cNvPr id="27" name="Text Placeholder 3">
            <a:extLst>
              <a:ext uri="{FF2B5EF4-FFF2-40B4-BE49-F238E27FC236}">
                <a16:creationId xmlns:a16="http://schemas.microsoft.com/office/drawing/2014/main" id="{F857387D-DF1E-7B91-52C3-6512A685EB06}"/>
              </a:ext>
            </a:extLst>
          </p:cNvPr>
          <p:cNvSpPr txBox="1">
            <a:spLocks/>
          </p:cNvSpPr>
          <p:nvPr/>
        </p:nvSpPr>
        <p:spPr>
          <a:xfrm>
            <a:off x="3030839" y="3231075"/>
            <a:ext cx="1802250" cy="2262158"/>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Define business objectives and </a:t>
            </a:r>
            <a:r>
              <a:rPr kumimoji="0" lang="en-US" sz="1200" i="0" u="none" strike="noStrike" kern="1200" cap="none" spc="0" normalizeH="0" baseline="0" noProof="0">
                <a:ln>
                  <a:noFill/>
                </a:ln>
                <a:solidFill>
                  <a:prstClr val="black"/>
                </a:solidFill>
                <a:effectLst/>
                <a:uLnTx/>
                <a:uFillTx/>
                <a:latin typeface="+mj-lt"/>
                <a:ea typeface="+mn-ea"/>
                <a:cs typeface="Segoe UI" panose="020B0502040204020203" pitchFamily="34" charset="0"/>
              </a:rPr>
              <a:t>own success</a:t>
            </a:r>
          </a:p>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Align business and technical needs to maximize success. </a:t>
            </a:r>
          </a:p>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Mix of technical and business change agents</a:t>
            </a:r>
          </a:p>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Familiarity with current sales workflows and challenges</a:t>
            </a:r>
          </a:p>
        </p:txBody>
      </p:sp>
      <p:sp>
        <p:nvSpPr>
          <p:cNvPr id="28" name="Text Placeholder 2">
            <a:extLst>
              <a:ext uri="{FF2B5EF4-FFF2-40B4-BE49-F238E27FC236}">
                <a16:creationId xmlns:a16="http://schemas.microsoft.com/office/drawing/2014/main" id="{C611B772-52A0-BCBE-4EE9-E8B55F5F9961}"/>
              </a:ext>
            </a:extLst>
          </p:cNvPr>
          <p:cNvSpPr txBox="1">
            <a:spLocks/>
          </p:cNvSpPr>
          <p:nvPr/>
        </p:nvSpPr>
        <p:spPr>
          <a:xfrm>
            <a:off x="5262838" y="2513119"/>
            <a:ext cx="1809070" cy="246221"/>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Privileged admins</a:t>
            </a:r>
            <a:endParaRPr kumimoji="0" lang="en-GB"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endParaRPr>
          </a:p>
        </p:txBody>
      </p:sp>
      <p:sp>
        <p:nvSpPr>
          <p:cNvPr id="29" name="Text Placeholder 3">
            <a:extLst>
              <a:ext uri="{FF2B5EF4-FFF2-40B4-BE49-F238E27FC236}">
                <a16:creationId xmlns:a16="http://schemas.microsoft.com/office/drawing/2014/main" id="{87CE0F6B-A32B-C2B1-63CE-EA81E8FA23FF}"/>
              </a:ext>
            </a:extLst>
          </p:cNvPr>
          <p:cNvSpPr txBox="1">
            <a:spLocks/>
          </p:cNvSpPr>
          <p:nvPr/>
        </p:nvSpPr>
        <p:spPr>
          <a:xfrm>
            <a:off x="5237438" y="3231075"/>
            <a:ext cx="1709462" cy="2739211"/>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Lead policy compliance and enablement </a:t>
            </a:r>
          </a:p>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 privileged admin </a:t>
            </a:r>
            <a:b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is required to provide necessary consent and for enabling Copilot for Sales at tenant</a:t>
            </a:r>
            <a:b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level</a:t>
            </a:r>
          </a:p>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mj-lt"/>
                <a:ea typeface="+mn-ea"/>
                <a:cs typeface="Segoe UI" panose="020B0502040204020203" pitchFamily="34" charset="0"/>
              </a:rPr>
              <a:t>A Salesforce administrator </a:t>
            </a: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is required to allow Power Platform connections to Salesforce</a:t>
            </a:r>
          </a:p>
        </p:txBody>
      </p:sp>
      <p:sp>
        <p:nvSpPr>
          <p:cNvPr id="30" name="Text Placeholder 2">
            <a:extLst>
              <a:ext uri="{FF2B5EF4-FFF2-40B4-BE49-F238E27FC236}">
                <a16:creationId xmlns:a16="http://schemas.microsoft.com/office/drawing/2014/main" id="{CED3188D-35F6-289D-D497-17AF9609D13D}"/>
              </a:ext>
            </a:extLst>
          </p:cNvPr>
          <p:cNvSpPr txBox="1">
            <a:spLocks/>
          </p:cNvSpPr>
          <p:nvPr/>
        </p:nvSpPr>
        <p:spPr>
          <a:xfrm>
            <a:off x="7494837" y="2513119"/>
            <a:ext cx="1665175" cy="246221"/>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Early Adopters</a:t>
            </a:r>
            <a:endParaRPr kumimoji="0" lang="en-GB"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endParaRPr>
          </a:p>
        </p:txBody>
      </p:sp>
      <p:sp>
        <p:nvSpPr>
          <p:cNvPr id="31" name="Text Placeholder 3">
            <a:extLst>
              <a:ext uri="{FF2B5EF4-FFF2-40B4-BE49-F238E27FC236}">
                <a16:creationId xmlns:a16="http://schemas.microsoft.com/office/drawing/2014/main" id="{86332257-D29C-5B2F-3E1B-ABED38DFA0A9}"/>
              </a:ext>
            </a:extLst>
          </p:cNvPr>
          <p:cNvSpPr txBox="1">
            <a:spLocks/>
          </p:cNvSpPr>
          <p:nvPr/>
        </p:nvSpPr>
        <p:spPr>
          <a:xfrm>
            <a:off x="7494837" y="3218083"/>
            <a:ext cx="1665175" cy="2554545"/>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​Learn and explore the capabilities of Copilot​ for Sales</a:t>
            </a:r>
          </a:p>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Promote sales transformation across the organization.</a:t>
            </a:r>
          </a:p>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Design and pilot business change</a:t>
            </a:r>
            <a:b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management, </a:t>
            </a:r>
            <a:b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including user onboarding, feedback loop and KPI</a:t>
            </a:r>
            <a:b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measurement.</a:t>
            </a:r>
          </a:p>
        </p:txBody>
      </p:sp>
      <p:sp>
        <p:nvSpPr>
          <p:cNvPr id="32" name="Text Placeholder 2">
            <a:extLst>
              <a:ext uri="{FF2B5EF4-FFF2-40B4-BE49-F238E27FC236}">
                <a16:creationId xmlns:a16="http://schemas.microsoft.com/office/drawing/2014/main" id="{2F1F80E8-0CA9-A98D-ECB7-72655FB6326C}"/>
              </a:ext>
            </a:extLst>
          </p:cNvPr>
          <p:cNvSpPr txBox="1">
            <a:spLocks/>
          </p:cNvSpPr>
          <p:nvPr/>
        </p:nvSpPr>
        <p:spPr>
          <a:xfrm>
            <a:off x="9726835" y="2513119"/>
            <a:ext cx="1665175" cy="246221"/>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Champions</a:t>
            </a:r>
            <a:endParaRPr kumimoji="0" lang="en-GB"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endParaRPr>
          </a:p>
        </p:txBody>
      </p:sp>
      <p:sp>
        <p:nvSpPr>
          <p:cNvPr id="33" name="Text Placeholder 3">
            <a:extLst>
              <a:ext uri="{FF2B5EF4-FFF2-40B4-BE49-F238E27FC236}">
                <a16:creationId xmlns:a16="http://schemas.microsoft.com/office/drawing/2014/main" id="{AA0AE0C2-79D5-79AB-DA01-A466ECB1443C}"/>
              </a:ext>
            </a:extLst>
          </p:cNvPr>
          <p:cNvSpPr txBox="1">
            <a:spLocks/>
          </p:cNvSpPr>
          <p:nvPr/>
        </p:nvSpPr>
        <p:spPr>
          <a:xfrm>
            <a:off x="9726835" y="3202868"/>
            <a:ext cx="1665175" cy="2554545"/>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Learn and help others to use Copilot for Sales; guide users and gather feedback; improve documentation ​</a:t>
            </a:r>
          </a:p>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Key levers: Peer-to- peer learning, office hours</a:t>
            </a:r>
          </a:p>
          <a:p>
            <a:pPr marL="146304" marR="0" lvl="0" indent="-146304" algn="l" defTabSz="932742"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Part of the change management team to structure post pilot change management</a:t>
            </a:r>
          </a:p>
        </p:txBody>
      </p:sp>
      <p:pic>
        <p:nvPicPr>
          <p:cNvPr id="6" name="Picture 5">
            <a:extLst>
              <a:ext uri="{FF2B5EF4-FFF2-40B4-BE49-F238E27FC236}">
                <a16:creationId xmlns:a16="http://schemas.microsoft.com/office/drawing/2014/main" id="{E93F96D1-2B85-70B3-2760-2A17F8F520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87733" y="569173"/>
            <a:ext cx="716892" cy="719450"/>
          </a:xfrm>
          <a:prstGeom prst="rect">
            <a:avLst/>
          </a:prstGeom>
        </p:spPr>
      </p:pic>
    </p:spTree>
    <p:extLst>
      <p:ext uri="{BB962C8B-B14F-4D97-AF65-F5344CB8AC3E}">
        <p14:creationId xmlns:p14="http://schemas.microsoft.com/office/powerpoint/2010/main" val="3915207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a:extLst>
              <a:ext uri="{FF2B5EF4-FFF2-40B4-BE49-F238E27FC236}">
                <a16:creationId xmlns:a16="http://schemas.microsoft.com/office/drawing/2014/main" id="{200079D9-43C8-30A6-CDC3-ED2DBF241C5E}"/>
              </a:ext>
              <a:ext uri="{C183D7F6-B498-43B3-948B-1728B52AA6E4}">
                <adec:decorative xmlns:adec="http://schemas.microsoft.com/office/drawing/2017/decorative" val="1"/>
              </a:ext>
            </a:extLst>
          </p:cNvPr>
          <p:cNvSpPr/>
          <p:nvPr/>
        </p:nvSpPr>
        <p:spPr>
          <a:xfrm>
            <a:off x="586739" y="1879470"/>
            <a:ext cx="11018520"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Title 11">
            <a:extLst>
              <a:ext uri="{FF2B5EF4-FFF2-40B4-BE49-F238E27FC236}">
                <a16:creationId xmlns:a16="http://schemas.microsoft.com/office/drawing/2014/main" id="{B90E0923-84DE-CD89-9EE0-3DEDEA36AF97}"/>
              </a:ext>
            </a:extLst>
          </p:cNvPr>
          <p:cNvSpPr>
            <a:spLocks noGrp="1"/>
          </p:cNvSpPr>
          <p:nvPr>
            <p:ph type="title"/>
          </p:nvPr>
        </p:nvSpPr>
        <p:spPr>
          <a:xfrm>
            <a:off x="586740" y="679599"/>
            <a:ext cx="11018520" cy="443198"/>
          </a:xfrm>
        </p:spPr>
        <p:txBody>
          <a:bodyPr/>
          <a:lstStyle/>
          <a:p>
            <a:r>
              <a:rPr lang="en-US" sz="3200"/>
              <a:t>Identify your team members (example)</a:t>
            </a:r>
          </a:p>
        </p:txBody>
      </p:sp>
      <p:graphicFrame>
        <p:nvGraphicFramePr>
          <p:cNvPr id="8" name="Table 7">
            <a:extLst>
              <a:ext uri="{FF2B5EF4-FFF2-40B4-BE49-F238E27FC236}">
                <a16:creationId xmlns:a16="http://schemas.microsoft.com/office/drawing/2014/main" id="{A03E81E4-B0BB-5D4C-83E1-E0E35F3A8962}"/>
              </a:ext>
            </a:extLst>
          </p:cNvPr>
          <p:cNvGraphicFramePr>
            <a:graphicFrameLocks noGrp="1"/>
          </p:cNvGraphicFramePr>
          <p:nvPr>
            <p:extLst>
              <p:ext uri="{D42A27DB-BD31-4B8C-83A1-F6EECF244321}">
                <p14:modId xmlns:p14="http://schemas.microsoft.com/office/powerpoint/2010/main" val="1086603704"/>
              </p:ext>
            </p:extLst>
          </p:nvPr>
        </p:nvGraphicFramePr>
        <p:xfrm>
          <a:off x="586739" y="1269424"/>
          <a:ext cx="10086731" cy="5140219"/>
        </p:xfrm>
        <a:graphic>
          <a:graphicData uri="http://schemas.openxmlformats.org/drawingml/2006/table">
            <a:tbl>
              <a:tblPr firstRow="1">
                <a:tableStyleId>{0505E3EF-67EA-436B-97B2-0124C06EBD24}</a:tableStyleId>
              </a:tblPr>
              <a:tblGrid>
                <a:gridCol w="1240821">
                  <a:extLst>
                    <a:ext uri="{9D8B030D-6E8A-4147-A177-3AD203B41FA5}">
                      <a16:colId xmlns:a16="http://schemas.microsoft.com/office/drawing/2014/main" val="690375846"/>
                    </a:ext>
                  </a:extLst>
                </a:gridCol>
                <a:gridCol w="1240821">
                  <a:extLst>
                    <a:ext uri="{9D8B030D-6E8A-4147-A177-3AD203B41FA5}">
                      <a16:colId xmlns:a16="http://schemas.microsoft.com/office/drawing/2014/main" val="4100013156"/>
                    </a:ext>
                  </a:extLst>
                </a:gridCol>
                <a:gridCol w="3733958">
                  <a:extLst>
                    <a:ext uri="{9D8B030D-6E8A-4147-A177-3AD203B41FA5}">
                      <a16:colId xmlns:a16="http://schemas.microsoft.com/office/drawing/2014/main" val="370522775"/>
                    </a:ext>
                  </a:extLst>
                </a:gridCol>
                <a:gridCol w="1459138">
                  <a:extLst>
                    <a:ext uri="{9D8B030D-6E8A-4147-A177-3AD203B41FA5}">
                      <a16:colId xmlns:a16="http://schemas.microsoft.com/office/drawing/2014/main" val="2948598737"/>
                    </a:ext>
                  </a:extLst>
                </a:gridCol>
                <a:gridCol w="2411993">
                  <a:extLst>
                    <a:ext uri="{9D8B030D-6E8A-4147-A177-3AD203B41FA5}">
                      <a16:colId xmlns:a16="http://schemas.microsoft.com/office/drawing/2014/main" val="1194046653"/>
                    </a:ext>
                  </a:extLst>
                </a:gridCol>
              </a:tblGrid>
              <a:tr h="443781">
                <a:tc>
                  <a:txBody>
                    <a:bodyPr/>
                    <a:lstStyle/>
                    <a:p>
                      <a:pPr algn="l">
                        <a:lnSpc>
                          <a:spcPct val="100000"/>
                        </a:lnSpc>
                      </a:pPr>
                      <a:r>
                        <a:rPr lang="en-US" sz="1400" b="0" i="0" kern="1200" dirty="0">
                          <a:ln w="3175">
                            <a:noFill/>
                          </a:ln>
                          <a:solidFill>
                            <a:schemeClr val="tx1"/>
                          </a:solidFill>
                          <a:latin typeface="+mj-lt"/>
                          <a:cs typeface="Segoe UI Semibold" panose="020B0502040204020203" pitchFamily="34" charset="0"/>
                        </a:rPr>
                        <a:t>Roles</a:t>
                      </a:r>
                      <a:endParaRPr lang="en-US" sz="1400" b="0" i="0" kern="1200" dirty="0">
                        <a:ln w="3175">
                          <a:noFill/>
                        </a:ln>
                        <a:solidFill>
                          <a:schemeClr val="tx1"/>
                        </a:solidFill>
                        <a:latin typeface="+mj-lt"/>
                        <a:ea typeface="+mn-ea"/>
                        <a:cs typeface="Segoe UI Semibold" panose="020B05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sz="1400" b="0" i="0" kern="1200" dirty="0">
                          <a:ln w="3175">
                            <a:noFill/>
                          </a:ln>
                          <a:solidFill>
                            <a:schemeClr val="tx1"/>
                          </a:solidFill>
                          <a:latin typeface="+mj-lt"/>
                          <a:ea typeface="+mn-ea"/>
                          <a:cs typeface="Segoe UI Semibold" panose="020B0502040204020203" pitchFamily="34" charset="0"/>
                        </a:rPr>
                        <a:t>Role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ln w="3175">
                            <a:noFill/>
                          </a:ln>
                          <a:solidFill>
                            <a:schemeClr val="tx1"/>
                          </a:solidFill>
                          <a:latin typeface="+mj-lt"/>
                          <a:cs typeface="Segoe UI Semibold" panose="020B0502040204020203" pitchFamily="34" charset="0"/>
                        </a:rPr>
                        <a:t>Responsibilities</a:t>
                      </a:r>
                      <a:endParaRPr lang="en-US" sz="1400" b="0" i="0" kern="1200" dirty="0">
                        <a:ln w="3175">
                          <a:noFill/>
                        </a:ln>
                        <a:solidFill>
                          <a:schemeClr val="tx1"/>
                        </a:solidFill>
                        <a:latin typeface="+mj-lt"/>
                        <a:ea typeface="+mn-ea"/>
                        <a:cs typeface="Segoe UI Semibold" panose="020B05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sz="1400" b="0" i="0" kern="1200" dirty="0">
                          <a:ln w="3175">
                            <a:noFill/>
                          </a:ln>
                          <a:solidFill>
                            <a:schemeClr val="tx1"/>
                          </a:solidFill>
                          <a:latin typeface="+mj-lt"/>
                          <a:cs typeface="Segoe UI Semibold" panose="020B0502040204020203" pitchFamily="34" charset="0"/>
                        </a:rPr>
                        <a:t>Department</a:t>
                      </a:r>
                      <a:endParaRPr lang="en-US" sz="1400" b="0" i="0" kern="1200" dirty="0">
                        <a:ln w="3175">
                          <a:noFill/>
                        </a:ln>
                        <a:solidFill>
                          <a:schemeClr val="tx1"/>
                        </a:solidFill>
                        <a:latin typeface="+mj-lt"/>
                        <a:ea typeface="+mn-ea"/>
                        <a:cs typeface="Segoe UI Semibold" panose="020B05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sz="1400" b="0" i="0" kern="1200">
                          <a:ln w="3175">
                            <a:noFill/>
                          </a:ln>
                          <a:solidFill>
                            <a:schemeClr val="tx1"/>
                          </a:solidFill>
                          <a:latin typeface="+mj-lt"/>
                          <a:ea typeface="+mn-ea"/>
                          <a:cs typeface="Segoe UI Semibold" panose="020B0502040204020203" pitchFamily="34" charset="0"/>
                        </a:rPr>
                        <a:t>Team member identified for role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2787202"/>
                  </a:ext>
                </a:extLst>
              </a:tr>
              <a:tr h="282687">
                <a:tc>
                  <a:txBody>
                    <a:bodyPr/>
                    <a:lstStyle/>
                    <a:p>
                      <a:pPr marL="0" algn="l" defTabSz="932559" rtl="0" eaLnBrk="1" latinLnBrk="0" hangingPunct="1">
                        <a:lnSpc>
                          <a:spcPct val="100000"/>
                        </a:lnSpc>
                      </a:pPr>
                      <a:r>
                        <a:rPr lang="en-US" sz="1000" b="0" i="0" kern="1200" dirty="0">
                          <a:solidFill>
                            <a:schemeClr val="tx1"/>
                          </a:solidFill>
                          <a:latin typeface="+mj-lt"/>
                          <a:cs typeface="Segoe UI Semibold" panose="020B0502040204020203" pitchFamily="34" charset="0"/>
                        </a:rPr>
                        <a:t>Executive Sponsor</a:t>
                      </a:r>
                      <a:endParaRPr lang="en-US" sz="1000" b="0" i="0" kern="1200" dirty="0">
                        <a:solidFill>
                          <a:schemeClr val="tx1"/>
                        </a:solidFill>
                        <a:latin typeface="+mj-lt"/>
                        <a:ea typeface="+mn-ea"/>
                        <a:cs typeface="Segoe UI Semibold"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r>
                        <a:rPr lang="en-US" sz="1000" b="0" i="0" kern="1200" dirty="0">
                          <a:solidFill>
                            <a:schemeClr val="tx1"/>
                          </a:solidFill>
                          <a:latin typeface="+mj-lt"/>
                          <a:ea typeface="+mn-ea"/>
                          <a:cs typeface="Segoe UI Semibold" panose="020B0502040204020203" pitchFamily="34" charset="0"/>
                        </a:rPr>
                        <a:t>Core</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0" i="1" kern="1200" dirty="0">
                          <a:solidFill>
                            <a:schemeClr val="tx1"/>
                          </a:solidFill>
                          <a:latin typeface="+mn-lt"/>
                          <a:ea typeface="Segoe UI" pitchFamily="34" charset="0"/>
                          <a:cs typeface="Segoe UI" panose="020B0502040204020203" pitchFamily="34" charset="0"/>
                        </a:rPr>
                        <a:t>Sales department lead</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r>
                        <a:rPr lang="en-US" sz="1000" b="0" i="1" kern="1200" dirty="0">
                          <a:solidFill>
                            <a:schemeClr val="tx1"/>
                          </a:solidFill>
                          <a:latin typeface="+mn-lt"/>
                          <a:ea typeface="Segoe UI" pitchFamily="34" charset="0"/>
                          <a:cs typeface="Segoe UI" panose="020B0502040204020203" pitchFamily="34" charset="0"/>
                        </a:rPr>
                        <a:t>VP, Sales</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endParaRPr lang="en-US" sz="1000" b="0" i="1"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266268">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j-lt"/>
                          <a:ea typeface="+mn-ea"/>
                          <a:cs typeface="Segoe UI Semibold" panose="020B0502040204020203" pitchFamily="34" charset="0"/>
                        </a:rPr>
                        <a:t>Sales Enablement Manager/ Sales Excellence Manager</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j-lt"/>
                          <a:ea typeface="+mn-ea"/>
                          <a:cs typeface="Segoe UI Semibold" panose="020B0502040204020203" pitchFamily="34" charset="0"/>
                        </a:rPr>
                        <a:t>Core</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n-lt"/>
                          <a:ea typeface="Segoe UI" pitchFamily="34" charset="0"/>
                          <a:cs typeface="Segoe UI" panose="020B0502040204020203" pitchFamily="34" charset="0"/>
                        </a:rPr>
                        <a:t>Leads pilot design, use case and workflow design</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6268">
                <a:tc>
                  <a:txBody>
                    <a:bodyPr/>
                    <a:lstStyle/>
                    <a:p>
                      <a:pPr marL="0" algn="l" defTabSz="932559" rtl="0" eaLnBrk="1" latinLnBrk="0" hangingPunct="1">
                        <a:lnSpc>
                          <a:spcPct val="100000"/>
                        </a:lnSpc>
                      </a:pPr>
                      <a:r>
                        <a:rPr lang="en-US" sz="1000" b="0" i="0" kern="1200" dirty="0">
                          <a:solidFill>
                            <a:schemeClr val="tx1"/>
                          </a:solidFill>
                          <a:latin typeface="+mj-lt"/>
                          <a:cs typeface="Segoe UI Semibold" panose="020B0502040204020203" pitchFamily="34" charset="0"/>
                        </a:rPr>
                        <a:t>Program Manager</a:t>
                      </a:r>
                      <a:endParaRPr lang="en-US" sz="1000" b="0" i="0" kern="1200" dirty="0">
                        <a:solidFill>
                          <a:schemeClr val="tx1"/>
                        </a:solidFill>
                        <a:latin typeface="+mj-lt"/>
                        <a:ea typeface="+mn-ea"/>
                        <a:cs typeface="Segoe UI Semibold"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r>
                        <a:rPr lang="en-US" sz="1000" b="0" i="0" kern="1200" dirty="0">
                          <a:solidFill>
                            <a:schemeClr val="tx1"/>
                          </a:solidFill>
                          <a:latin typeface="+mj-lt"/>
                          <a:ea typeface="+mn-ea"/>
                          <a:cs typeface="Segoe UI Semibold" panose="020B0502040204020203" pitchFamily="34" charset="0"/>
                        </a:rPr>
                        <a:t>Core</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n-lt"/>
                          <a:ea typeface="Segoe UI" pitchFamily="34" charset="0"/>
                          <a:cs typeface="Segoe UI" panose="020B0502040204020203" pitchFamily="34" charset="0"/>
                        </a:rPr>
                        <a:t>Leads Copilot roll-out</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endParaRPr lang="en-US" sz="1000" b="0" i="0" kern="120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5390172"/>
                  </a:ext>
                </a:extLst>
              </a:tr>
              <a:tr h="266268">
                <a:tc>
                  <a:txBody>
                    <a:bodyPr/>
                    <a:lstStyle/>
                    <a:p>
                      <a:pPr marL="0" algn="l" defTabSz="932559" rtl="0" eaLnBrk="1" latinLnBrk="0" hangingPunct="1">
                        <a:lnSpc>
                          <a:spcPct val="100000"/>
                        </a:lnSpc>
                      </a:pPr>
                      <a:r>
                        <a:rPr lang="en-US" sz="1000" b="0" i="0" kern="1200" dirty="0">
                          <a:solidFill>
                            <a:schemeClr val="tx1"/>
                          </a:solidFill>
                          <a:latin typeface="+mj-lt"/>
                          <a:cs typeface="Segoe UI Semibold" panose="020B0502040204020203" pitchFamily="34" charset="0"/>
                        </a:rPr>
                        <a:t>Champions </a:t>
                      </a:r>
                      <a:endParaRPr lang="en-US" sz="1000" b="0" i="0" kern="1200" dirty="0">
                        <a:solidFill>
                          <a:schemeClr val="tx1"/>
                        </a:solidFill>
                        <a:latin typeface="+mj-lt"/>
                        <a:ea typeface="+mn-ea"/>
                        <a:cs typeface="Segoe UI Semibold"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1000" b="0" i="0" kern="1200" dirty="0">
                          <a:solidFill>
                            <a:schemeClr val="tx1"/>
                          </a:solidFill>
                          <a:latin typeface="+mj-lt"/>
                          <a:ea typeface="+mn-ea"/>
                          <a:cs typeface="Segoe UI Semibold" panose="020B0502040204020203" pitchFamily="34" charset="0"/>
                        </a:rPr>
                        <a:t>Core</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1000" b="0" i="0" kern="1200" dirty="0">
                          <a:solidFill>
                            <a:schemeClr val="tx1"/>
                          </a:solidFill>
                          <a:latin typeface="+mn-lt"/>
                          <a:ea typeface="Segoe UI" pitchFamily="34" charset="0"/>
                          <a:cs typeface="Segoe UI" panose="020B0502040204020203" pitchFamily="34" charset="0"/>
                        </a:rPr>
                        <a:t>Strong user who evangelizes product</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6268">
                <a:tc>
                  <a:txBody>
                    <a:bodyPr/>
                    <a:lstStyle/>
                    <a:p>
                      <a:pPr marL="0" algn="l" defTabSz="932559" rtl="0" eaLnBrk="1" latinLnBrk="0" hangingPunct="1">
                        <a:lnSpc>
                          <a:spcPct val="100000"/>
                        </a:lnSpc>
                      </a:pPr>
                      <a:r>
                        <a:rPr lang="en-US" sz="1000" b="0" i="0" kern="1200" dirty="0">
                          <a:solidFill>
                            <a:schemeClr val="tx1"/>
                          </a:solidFill>
                          <a:latin typeface="+mj-lt"/>
                          <a:cs typeface="Segoe UI Semibold" panose="020B0502040204020203" pitchFamily="34" charset="0"/>
                        </a:rPr>
                        <a:t>Training Lead</a:t>
                      </a:r>
                      <a:endParaRPr lang="en-US" sz="1000" b="0" i="0" kern="1200" dirty="0">
                        <a:solidFill>
                          <a:schemeClr val="tx1"/>
                        </a:solidFill>
                        <a:latin typeface="+mj-lt"/>
                        <a:ea typeface="+mn-ea"/>
                        <a:cs typeface="Segoe UI Semibold"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r>
                        <a:rPr lang="en-US" sz="1000" b="0" i="0" kern="1200" dirty="0">
                          <a:solidFill>
                            <a:schemeClr val="tx1"/>
                          </a:solidFill>
                          <a:latin typeface="+mj-lt"/>
                          <a:ea typeface="+mn-ea"/>
                          <a:cs typeface="Segoe UI Semibold" panose="020B0502040204020203" pitchFamily="34" charset="0"/>
                        </a:rPr>
                        <a:t>Core</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r>
                        <a:rPr lang="en-US" sz="1000" b="0" i="0" kern="1200" dirty="0">
                          <a:solidFill>
                            <a:schemeClr val="tx1"/>
                          </a:solidFill>
                          <a:latin typeface="+mn-lt"/>
                          <a:ea typeface="Segoe UI" pitchFamily="34" charset="0"/>
                          <a:cs typeface="Segoe UI" panose="020B0502040204020203" pitchFamily="34" charset="0"/>
                        </a:rPr>
                        <a:t>Owns training plan, Trains users at broader roll-out</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endParaRPr lang="en-US" sz="1000" b="0" i="0" kern="120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411385">
                <a:tc>
                  <a:txBody>
                    <a:bodyPr/>
                    <a:lstStyle/>
                    <a:p>
                      <a:pPr marL="0" algn="l" defTabSz="932559" rtl="0" eaLnBrk="1" latinLnBrk="0" hangingPunct="1">
                        <a:lnSpc>
                          <a:spcPct val="100000"/>
                        </a:lnSpc>
                      </a:pPr>
                      <a:r>
                        <a:rPr lang="en-US" sz="1000" b="0" i="0" kern="1200" dirty="0">
                          <a:solidFill>
                            <a:schemeClr val="tx1"/>
                          </a:solidFill>
                          <a:latin typeface="+mj-lt"/>
                          <a:ea typeface="+mn-ea"/>
                          <a:cs typeface="Segoe UI Semibold" panose="020B0502040204020203" pitchFamily="34" charset="0"/>
                        </a:rPr>
                        <a:t>Sales Managers/ Sales Directors</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1000" b="0" i="0" kern="1200" dirty="0">
                          <a:solidFill>
                            <a:schemeClr val="tx1"/>
                          </a:solidFill>
                          <a:latin typeface="+mj-lt"/>
                          <a:ea typeface="+mn-ea"/>
                          <a:cs typeface="Segoe UI Semibold" panose="020B0502040204020203" pitchFamily="34" charset="0"/>
                        </a:rPr>
                        <a:t>Core</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1000" b="0" i="0" kern="1200" dirty="0">
                          <a:solidFill>
                            <a:schemeClr val="tx1"/>
                          </a:solidFill>
                          <a:latin typeface="+mn-lt"/>
                          <a:ea typeface="Segoe UI" pitchFamily="34" charset="0"/>
                          <a:cs typeface="Segoe UI" panose="020B0502040204020203" pitchFamily="34" charset="0"/>
                        </a:rPr>
                        <a:t>Sales team leads</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268913"/>
                  </a:ext>
                </a:extLst>
              </a:tr>
              <a:tr h="266268">
                <a:tc>
                  <a:txBody>
                    <a:bodyPr/>
                    <a:lstStyle/>
                    <a:p>
                      <a:pPr marL="0" algn="l" defTabSz="932559" rtl="0" eaLnBrk="1" latinLnBrk="0" hangingPunct="1">
                        <a:lnSpc>
                          <a:spcPct val="100000"/>
                        </a:lnSpc>
                      </a:pPr>
                      <a:r>
                        <a:rPr lang="en-US" sz="1000" b="0" i="0" kern="1200" dirty="0">
                          <a:solidFill>
                            <a:schemeClr val="tx1"/>
                          </a:solidFill>
                          <a:latin typeface="+mj-lt"/>
                          <a:cs typeface="Segoe UI Semibold" panose="020B0502040204020203" pitchFamily="34" charset="0"/>
                        </a:rPr>
                        <a:t>IT Project Manager</a:t>
                      </a:r>
                      <a:endParaRPr lang="en-US" sz="1000" b="0" i="0" kern="1200" dirty="0">
                        <a:solidFill>
                          <a:schemeClr val="tx1"/>
                        </a:solidFill>
                        <a:latin typeface="+mj-lt"/>
                        <a:ea typeface="+mn-ea"/>
                        <a:cs typeface="Segoe UI Semibold"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r>
                        <a:rPr lang="en-US" sz="1000" b="0" i="0" kern="1200" dirty="0">
                          <a:solidFill>
                            <a:schemeClr val="tx1"/>
                          </a:solidFill>
                          <a:latin typeface="+mj-lt"/>
                          <a:ea typeface="+mn-ea"/>
                          <a:cs typeface="Segoe UI Semibold" panose="020B0502040204020203" pitchFamily="34" charset="0"/>
                        </a:rPr>
                        <a:t>Core</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r>
                        <a:rPr lang="en-US" sz="1000" b="0" i="0" kern="1200" dirty="0">
                          <a:solidFill>
                            <a:schemeClr val="tx1"/>
                          </a:solidFill>
                          <a:latin typeface="+mn-lt"/>
                          <a:ea typeface="Segoe UI" pitchFamily="34" charset="0"/>
                          <a:cs typeface="Segoe UI" panose="020B0502040204020203" pitchFamily="34" charset="0"/>
                        </a:rPr>
                        <a:t>Leads IT support</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endParaRPr lang="en-US" sz="1000" b="0" i="0" kern="120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4875698"/>
                  </a:ext>
                </a:extLst>
              </a:tr>
              <a:tr h="266268">
                <a:tc>
                  <a:txBody>
                    <a:bodyPr/>
                    <a:lstStyle/>
                    <a:p>
                      <a:pPr marL="0" algn="l" defTabSz="932559" rtl="0" eaLnBrk="1" latinLnBrk="0" hangingPunct="1">
                        <a:lnSpc>
                          <a:spcPct val="100000"/>
                        </a:lnSpc>
                      </a:pPr>
                      <a:r>
                        <a:rPr lang="en-US" sz="1000" b="0" i="0" kern="1200" dirty="0">
                          <a:solidFill>
                            <a:schemeClr val="tx1"/>
                          </a:solidFill>
                          <a:latin typeface="+mj-lt"/>
                          <a:ea typeface="+mn-ea"/>
                          <a:cs typeface="Segoe UI Semibold" panose="020B0502040204020203" pitchFamily="34" charset="0"/>
                        </a:rPr>
                        <a:t>Salesforce CRM Admin</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1000" b="0" i="0" kern="1200" dirty="0">
                          <a:solidFill>
                            <a:schemeClr val="tx1"/>
                          </a:solidFill>
                          <a:latin typeface="+mj-lt"/>
                          <a:ea typeface="+mn-ea"/>
                          <a:cs typeface="Segoe UI Semibold" panose="020B0502040204020203" pitchFamily="34" charset="0"/>
                        </a:rPr>
                        <a:t>Core</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1000" b="0" i="0" kern="1200" dirty="0">
                          <a:solidFill>
                            <a:schemeClr val="tx1"/>
                          </a:solidFill>
                          <a:latin typeface="+mn-lt"/>
                          <a:ea typeface="Segoe UI" pitchFamily="34" charset="0"/>
                          <a:cs typeface="Segoe UI" panose="020B0502040204020203" pitchFamily="34" charset="0"/>
                        </a:rPr>
                        <a:t>Salesforce CRM administrator</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4585477"/>
                  </a:ext>
                </a:extLst>
              </a:tr>
              <a:tr h="266268">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j-lt"/>
                          <a:ea typeface="+mn-ea"/>
                          <a:cs typeface="Segoe UI Semibold" panose="020B0502040204020203" pitchFamily="34" charset="0"/>
                        </a:rPr>
                        <a:t>IT Help Desk </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j-lt"/>
                          <a:ea typeface="+mn-ea"/>
                          <a:cs typeface="Segoe UI Semibold" panose="020B0502040204020203" pitchFamily="34" charset="0"/>
                        </a:rPr>
                        <a:t>Core</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n-lt"/>
                          <a:ea typeface="Segoe UI" pitchFamily="34" charset="0"/>
                          <a:cs typeface="Segoe UI" panose="020B0502040204020203" pitchFamily="34" charset="0"/>
                        </a:rPr>
                        <a:t>IT support for users</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6034125"/>
                  </a:ext>
                </a:extLst>
              </a:tr>
              <a:tr h="266268">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j-lt"/>
                          <a:ea typeface="+mn-ea"/>
                          <a:cs typeface="Segoe UI Semibold" panose="020B0502040204020203" pitchFamily="34" charset="0"/>
                        </a:rPr>
                        <a:t>M365 Global Admin</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j-lt"/>
                          <a:ea typeface="+mn-ea"/>
                          <a:cs typeface="Segoe UI Semibold" panose="020B0502040204020203" pitchFamily="34" charset="0"/>
                        </a:rPr>
                        <a:t>Support</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n-lt"/>
                          <a:ea typeface="Segoe UI" pitchFamily="34" charset="0"/>
                          <a:cs typeface="Segoe UI" panose="020B0502040204020203" pitchFamily="34" charset="0"/>
                        </a:rPr>
                        <a:t>Deploys app</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4238501"/>
                  </a:ext>
                </a:extLst>
              </a:tr>
              <a:tr h="266268">
                <a:tc>
                  <a:txBody>
                    <a:bodyPr/>
                    <a:lstStyle/>
                    <a:p>
                      <a:pPr marL="0" algn="l" defTabSz="932559" rtl="0" eaLnBrk="1" latinLnBrk="0" hangingPunct="1">
                        <a:lnSpc>
                          <a:spcPct val="100000"/>
                        </a:lnSpc>
                      </a:pPr>
                      <a:r>
                        <a:rPr lang="en-US" sz="1000" b="0" i="0" kern="1200" dirty="0">
                          <a:solidFill>
                            <a:schemeClr val="tx1"/>
                          </a:solidFill>
                          <a:latin typeface="+mj-lt"/>
                          <a:cs typeface="Segoe UI Semibold" panose="020B0502040204020203" pitchFamily="34" charset="0"/>
                        </a:rPr>
                        <a:t>Communication Lead</a:t>
                      </a:r>
                      <a:endParaRPr lang="en-US" sz="1000" b="0" i="0" kern="1200" dirty="0">
                        <a:solidFill>
                          <a:schemeClr val="tx1"/>
                        </a:solidFill>
                        <a:latin typeface="+mj-lt"/>
                        <a:ea typeface="+mn-ea"/>
                        <a:cs typeface="Segoe UI Semibold"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j-lt"/>
                          <a:ea typeface="+mn-ea"/>
                          <a:cs typeface="Segoe UI Semibold" panose="020B0502040204020203" pitchFamily="34" charset="0"/>
                        </a:rPr>
                        <a:t>Support</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n-lt"/>
                          <a:ea typeface="Segoe UI" pitchFamily="34" charset="0"/>
                          <a:cs typeface="Segoe UI" panose="020B0502040204020203" pitchFamily="34" charset="0"/>
                        </a:rPr>
                        <a:t>Leads communication plan at user roll-out</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430906"/>
                  </a:ext>
                </a:extLst>
              </a:tr>
              <a:tr h="576915">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j-lt"/>
                          <a:cs typeface="Segoe UI Semibold" panose="020B0502040204020203" pitchFamily="34" charset="0"/>
                        </a:rPr>
                        <a:t>Community Manager</a:t>
                      </a:r>
                      <a:endParaRPr lang="en-US" sz="1000" b="0" i="0" kern="1200" dirty="0">
                        <a:solidFill>
                          <a:schemeClr val="tx1"/>
                        </a:solidFill>
                        <a:latin typeface="+mj-lt"/>
                        <a:ea typeface="+mn-ea"/>
                        <a:cs typeface="Segoe UI Semibold"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j-lt"/>
                          <a:ea typeface="+mn-ea"/>
                          <a:cs typeface="Segoe UI Semibold" panose="020B0502040204020203" pitchFamily="34" charset="0"/>
                        </a:rPr>
                        <a:t>Support</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mn-lt"/>
                          <a:ea typeface="Segoe UI" pitchFamily="34" charset="0"/>
                          <a:cs typeface="Segoe UI" panose="020B0502040204020203" pitchFamily="34" charset="0"/>
                        </a:rPr>
                        <a:t>Designs community engagement options</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32559" rtl="0" eaLnBrk="1" latinLnBrk="0" hangingPunct="1">
                        <a:lnSpc>
                          <a:spcPct val="100000"/>
                        </a:lnSpc>
                      </a:pPr>
                      <a:endParaRPr lang="en-US" sz="1000" b="0" i="0" kern="1200" dirty="0">
                        <a:solidFill>
                          <a:schemeClr val="tx1"/>
                        </a:solidFill>
                        <a:latin typeface="+mn-lt"/>
                        <a:ea typeface="Segoe UI" pitchFamily="34" charset="0"/>
                        <a:cs typeface="Segoe UI" panose="020B0502040204020203"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1844036"/>
                  </a:ext>
                </a:extLst>
              </a:tr>
            </a:tbl>
          </a:graphicData>
        </a:graphic>
      </p:graphicFrame>
      <p:pic>
        <p:nvPicPr>
          <p:cNvPr id="4" name="Picture 3">
            <a:extLst>
              <a:ext uri="{FF2B5EF4-FFF2-40B4-BE49-F238E27FC236}">
                <a16:creationId xmlns:a16="http://schemas.microsoft.com/office/drawing/2014/main" id="{E43AA212-6533-6031-299D-2E6631F558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87733" y="569173"/>
            <a:ext cx="716892" cy="719450"/>
          </a:xfrm>
          <a:prstGeom prst="rect">
            <a:avLst/>
          </a:prstGeom>
        </p:spPr>
      </p:pic>
    </p:spTree>
    <p:extLst>
      <p:ext uri="{BB962C8B-B14F-4D97-AF65-F5344CB8AC3E}">
        <p14:creationId xmlns:p14="http://schemas.microsoft.com/office/powerpoint/2010/main" val="362233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3B3B0-C2C6-15E9-EDD1-673BA1B39CC7}"/>
            </a:ext>
          </a:extLst>
        </p:cNvPr>
        <p:cNvGrpSpPr/>
        <p:nvPr/>
      </p:nvGrpSpPr>
      <p:grpSpPr>
        <a:xfrm>
          <a:off x="0" y="0"/>
          <a:ext cx="0" cy="0"/>
          <a:chOff x="0" y="0"/>
          <a:chExt cx="0" cy="0"/>
        </a:xfrm>
      </p:grpSpPr>
      <p:sp>
        <p:nvSpPr>
          <p:cNvPr id="31" name="Title 6">
            <a:extLst>
              <a:ext uri="{FF2B5EF4-FFF2-40B4-BE49-F238E27FC236}">
                <a16:creationId xmlns:a16="http://schemas.microsoft.com/office/drawing/2014/main" id="{9DDE5592-6E59-6ECE-AFE1-A3B839D2D71F}"/>
              </a:ext>
            </a:extLst>
          </p:cNvPr>
          <p:cNvSpPr txBox="1">
            <a:spLocks noGrp="1"/>
          </p:cNvSpPr>
          <p:nvPr>
            <p:ph type="title"/>
          </p:nvPr>
        </p:nvSpPr>
        <p:spPr>
          <a:xfrm>
            <a:off x="586740" y="643023"/>
            <a:ext cx="11018520" cy="4985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mj-lt"/>
                <a:ea typeface="+mn-ea"/>
                <a:cs typeface="Segoe UI" pitchFamily="34" charset="0"/>
              </a:rPr>
              <a:t>Microsoft 365 Copilot for Sales</a:t>
            </a:r>
          </a:p>
        </p:txBody>
      </p:sp>
      <p:sp>
        <p:nvSpPr>
          <p:cNvPr id="46" name="TextBox 45">
            <a:extLst>
              <a:ext uri="{FF2B5EF4-FFF2-40B4-BE49-F238E27FC236}">
                <a16:creationId xmlns:a16="http://schemas.microsoft.com/office/drawing/2014/main" id="{A5E38665-5F86-9A73-13E8-81D27184C0D0}"/>
              </a:ext>
            </a:extLst>
          </p:cNvPr>
          <p:cNvSpPr txBox="1"/>
          <p:nvPr/>
        </p:nvSpPr>
        <p:spPr>
          <a:xfrm>
            <a:off x="499237" y="1070332"/>
            <a:ext cx="10517127" cy="572464"/>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Implementation executive summary</a:t>
            </a:r>
          </a:p>
        </p:txBody>
      </p:sp>
      <p:sp>
        <p:nvSpPr>
          <p:cNvPr id="168" name="Rectangle: Rounded Corners 167">
            <a:extLst>
              <a:ext uri="{FF2B5EF4-FFF2-40B4-BE49-F238E27FC236}">
                <a16:creationId xmlns:a16="http://schemas.microsoft.com/office/drawing/2014/main" id="{E9CEE472-2AE3-9317-6CA9-32CD96576C17}"/>
              </a:ext>
              <a:ext uri="{C183D7F6-B498-43B3-948B-1728B52AA6E4}">
                <adec:decorative xmlns:adec="http://schemas.microsoft.com/office/drawing/2017/decorative" val="1"/>
              </a:ext>
            </a:extLst>
          </p:cNvPr>
          <p:cNvSpPr/>
          <p:nvPr/>
        </p:nvSpPr>
        <p:spPr>
          <a:xfrm>
            <a:off x="9120381" y="4052335"/>
            <a:ext cx="2528265" cy="189738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95" name="Rectangle: Rounded Corners 10">
            <a:extLst>
              <a:ext uri="{FF2B5EF4-FFF2-40B4-BE49-F238E27FC236}">
                <a16:creationId xmlns:a16="http://schemas.microsoft.com/office/drawing/2014/main" id="{3186ADE5-A435-7CCE-D4E7-ABC501237B3A}"/>
              </a:ext>
              <a:ext uri="{C183D7F6-B498-43B3-948B-1728B52AA6E4}">
                <adec:decorative xmlns:adec="http://schemas.microsoft.com/office/drawing/2017/decorative" val="1"/>
              </a:ext>
            </a:extLst>
          </p:cNvPr>
          <p:cNvSpPr/>
          <p:nvPr/>
        </p:nvSpPr>
        <p:spPr>
          <a:xfrm>
            <a:off x="9254431" y="1765300"/>
            <a:ext cx="2285236" cy="399777"/>
          </a:xfrm>
          <a:prstGeom prst="round2SameRect">
            <a:avLst>
              <a:gd name="adj1" fmla="val 40180"/>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167" name="Rectangle: Rounded Corners 166">
            <a:extLst>
              <a:ext uri="{FF2B5EF4-FFF2-40B4-BE49-F238E27FC236}">
                <a16:creationId xmlns:a16="http://schemas.microsoft.com/office/drawing/2014/main" id="{31DC0C85-AD14-505D-7244-954691D29AD8}"/>
              </a:ext>
              <a:ext uri="{C183D7F6-B498-43B3-948B-1728B52AA6E4}">
                <adec:decorative xmlns:adec="http://schemas.microsoft.com/office/drawing/2017/decorative" val="1"/>
              </a:ext>
            </a:extLst>
          </p:cNvPr>
          <p:cNvSpPr/>
          <p:nvPr/>
        </p:nvSpPr>
        <p:spPr>
          <a:xfrm>
            <a:off x="9120381" y="2158990"/>
            <a:ext cx="2528265" cy="1819255"/>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63" name="Rectangle: Rounded Corners 162">
            <a:extLst>
              <a:ext uri="{FF2B5EF4-FFF2-40B4-BE49-F238E27FC236}">
                <a16:creationId xmlns:a16="http://schemas.microsoft.com/office/drawing/2014/main" id="{721F7778-37A5-6412-061C-A8019830F6ED}"/>
              </a:ext>
              <a:ext uri="{C183D7F6-B498-43B3-948B-1728B52AA6E4}">
                <adec:decorative xmlns:adec="http://schemas.microsoft.com/office/drawing/2017/decorative" val="1"/>
              </a:ext>
            </a:extLst>
          </p:cNvPr>
          <p:cNvSpPr/>
          <p:nvPr/>
        </p:nvSpPr>
        <p:spPr>
          <a:xfrm>
            <a:off x="6520056" y="4052335"/>
            <a:ext cx="2528265" cy="189738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61" name="Rectangle: Rounded Corners 160">
            <a:extLst>
              <a:ext uri="{FF2B5EF4-FFF2-40B4-BE49-F238E27FC236}">
                <a16:creationId xmlns:a16="http://schemas.microsoft.com/office/drawing/2014/main" id="{83063F9E-0C23-D24D-1B5F-014312BD86DF}"/>
              </a:ext>
              <a:ext uri="{C183D7F6-B498-43B3-948B-1728B52AA6E4}">
                <adec:decorative xmlns:adec="http://schemas.microsoft.com/office/drawing/2017/decorative" val="1"/>
              </a:ext>
            </a:extLst>
          </p:cNvPr>
          <p:cNvSpPr/>
          <p:nvPr/>
        </p:nvSpPr>
        <p:spPr>
          <a:xfrm>
            <a:off x="6523754" y="2168233"/>
            <a:ext cx="2528265" cy="1819254"/>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57" name="Rectangle: Rounded Corners 156">
            <a:extLst>
              <a:ext uri="{FF2B5EF4-FFF2-40B4-BE49-F238E27FC236}">
                <a16:creationId xmlns:a16="http://schemas.microsoft.com/office/drawing/2014/main" id="{6FE35821-618F-1E43-174B-3BCFFE6C227C}"/>
              </a:ext>
              <a:ext uri="{C183D7F6-B498-43B3-948B-1728B52AA6E4}">
                <adec:decorative xmlns:adec="http://schemas.microsoft.com/office/drawing/2017/decorative" val="1"/>
              </a:ext>
            </a:extLst>
          </p:cNvPr>
          <p:cNvSpPr/>
          <p:nvPr/>
        </p:nvSpPr>
        <p:spPr>
          <a:xfrm>
            <a:off x="3915891" y="4052335"/>
            <a:ext cx="2528265" cy="189738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58" name="Rectangle: Rounded Corners 157">
            <a:extLst>
              <a:ext uri="{FF2B5EF4-FFF2-40B4-BE49-F238E27FC236}">
                <a16:creationId xmlns:a16="http://schemas.microsoft.com/office/drawing/2014/main" id="{D36A44AE-35B0-1D51-FAAD-B183DF00C468}"/>
              </a:ext>
              <a:ext uri="{C183D7F6-B498-43B3-948B-1728B52AA6E4}">
                <adec:decorative xmlns:adec="http://schemas.microsoft.com/office/drawing/2017/decorative" val="1"/>
              </a:ext>
            </a:extLst>
          </p:cNvPr>
          <p:cNvSpPr/>
          <p:nvPr/>
        </p:nvSpPr>
        <p:spPr>
          <a:xfrm>
            <a:off x="3915891" y="2168233"/>
            <a:ext cx="2528265" cy="1819254"/>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55" name="Rectangle: Rounded Corners 154">
            <a:extLst>
              <a:ext uri="{FF2B5EF4-FFF2-40B4-BE49-F238E27FC236}">
                <a16:creationId xmlns:a16="http://schemas.microsoft.com/office/drawing/2014/main" id="{E2EC18EC-14EF-8C7D-981D-A24D0692828E}"/>
              </a:ext>
              <a:ext uri="{C183D7F6-B498-43B3-948B-1728B52AA6E4}">
                <adec:decorative xmlns:adec="http://schemas.microsoft.com/office/drawing/2017/decorative" val="1"/>
              </a:ext>
            </a:extLst>
          </p:cNvPr>
          <p:cNvSpPr/>
          <p:nvPr/>
        </p:nvSpPr>
        <p:spPr>
          <a:xfrm>
            <a:off x="1306875" y="4052335"/>
            <a:ext cx="2528265" cy="189738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54" name="Rectangle: Rounded Corners 153">
            <a:extLst>
              <a:ext uri="{FF2B5EF4-FFF2-40B4-BE49-F238E27FC236}">
                <a16:creationId xmlns:a16="http://schemas.microsoft.com/office/drawing/2014/main" id="{9F118772-11F4-5BF6-6681-36D535864E78}"/>
              </a:ext>
              <a:ext uri="{C183D7F6-B498-43B3-948B-1728B52AA6E4}">
                <adec:decorative xmlns:adec="http://schemas.microsoft.com/office/drawing/2017/decorative" val="1"/>
              </a:ext>
            </a:extLst>
          </p:cNvPr>
          <p:cNvSpPr/>
          <p:nvPr/>
        </p:nvSpPr>
        <p:spPr>
          <a:xfrm>
            <a:off x="1306875" y="2168233"/>
            <a:ext cx="2528265" cy="1819254"/>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grpSp>
        <p:nvGrpSpPr>
          <p:cNvPr id="69" name="Group 68">
            <a:extLst>
              <a:ext uri="{FF2B5EF4-FFF2-40B4-BE49-F238E27FC236}">
                <a16:creationId xmlns:a16="http://schemas.microsoft.com/office/drawing/2014/main" id="{4E70F0E3-EF3D-D59E-7339-3495AFAA7597}"/>
              </a:ext>
              <a:ext uri="{C183D7F6-B498-43B3-948B-1728B52AA6E4}">
                <adec:decorative xmlns:adec="http://schemas.microsoft.com/office/drawing/2017/decorative" val="1"/>
              </a:ext>
            </a:extLst>
          </p:cNvPr>
          <p:cNvGrpSpPr/>
          <p:nvPr/>
        </p:nvGrpSpPr>
        <p:grpSpPr>
          <a:xfrm>
            <a:off x="716131" y="2165076"/>
            <a:ext cx="522425" cy="3784639"/>
            <a:chOff x="537569" y="2288564"/>
            <a:chExt cx="530953" cy="3725545"/>
          </a:xfrm>
        </p:grpSpPr>
        <p:sp>
          <p:nvSpPr>
            <p:cNvPr id="65" name="Left Bracket 64">
              <a:extLst>
                <a:ext uri="{FF2B5EF4-FFF2-40B4-BE49-F238E27FC236}">
                  <a16:creationId xmlns:a16="http://schemas.microsoft.com/office/drawing/2014/main" id="{A6FEFF0D-B637-839B-8712-1E0ECE382C35}"/>
                </a:ext>
              </a:extLst>
            </p:cNvPr>
            <p:cNvSpPr/>
            <p:nvPr/>
          </p:nvSpPr>
          <p:spPr>
            <a:xfrm>
              <a:off x="537569" y="2288564"/>
              <a:ext cx="206951" cy="3725545"/>
            </a:xfrm>
            <a:prstGeom prst="leftBracket">
              <a:avLst>
                <a:gd name="adj" fmla="val 108749"/>
              </a:avLst>
            </a:prstGeom>
            <a:ln w="12700">
              <a:solidFill>
                <a:srgbClr val="134CCB"/>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cxnSp>
          <p:nvCxnSpPr>
            <p:cNvPr id="66" name="Straight Connector 65">
              <a:extLst>
                <a:ext uri="{FF2B5EF4-FFF2-40B4-BE49-F238E27FC236}">
                  <a16:creationId xmlns:a16="http://schemas.microsoft.com/office/drawing/2014/main" id="{80D6D3D3-CA21-E813-BF6A-4348BE23DD71}"/>
                </a:ext>
              </a:extLst>
            </p:cNvPr>
            <p:cNvCxnSpPr>
              <a:cxnSpLocks/>
            </p:cNvCxnSpPr>
            <p:nvPr/>
          </p:nvCxnSpPr>
          <p:spPr>
            <a:xfrm>
              <a:off x="744522" y="2288564"/>
              <a:ext cx="324000" cy="0"/>
            </a:xfrm>
            <a:prstGeom prst="line">
              <a:avLst/>
            </a:prstGeom>
            <a:ln w="12700">
              <a:solidFill>
                <a:srgbClr val="134CCB"/>
              </a:solidFill>
              <a:tailEnd type="none" w="lg" len="sm"/>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9FF2C5A-809A-2038-4045-B95127EBF1CC}"/>
                </a:ext>
              </a:extLst>
            </p:cNvPr>
            <p:cNvCxnSpPr>
              <a:cxnSpLocks/>
            </p:cNvCxnSpPr>
            <p:nvPr/>
          </p:nvCxnSpPr>
          <p:spPr>
            <a:xfrm>
              <a:off x="744522" y="6014109"/>
              <a:ext cx="324000" cy="0"/>
            </a:xfrm>
            <a:prstGeom prst="line">
              <a:avLst/>
            </a:prstGeom>
            <a:ln w="12700">
              <a:solidFill>
                <a:srgbClr val="134CCB"/>
              </a:solidFill>
              <a:tailEnd type="none" w="lg" len="sm"/>
            </a:ln>
          </p:spPr>
          <p:style>
            <a:lnRef idx="1">
              <a:schemeClr val="accent1"/>
            </a:lnRef>
            <a:fillRef idx="0">
              <a:schemeClr val="accent1"/>
            </a:fillRef>
            <a:effectRef idx="0">
              <a:schemeClr val="accent1"/>
            </a:effectRef>
            <a:fontRef idx="minor">
              <a:schemeClr val="tx1"/>
            </a:fontRef>
          </p:style>
        </p:cxnSp>
      </p:grpSp>
      <p:sp>
        <p:nvSpPr>
          <p:cNvPr id="89" name="Rectangle: Rounded Corners 10">
            <a:extLst>
              <a:ext uri="{FF2B5EF4-FFF2-40B4-BE49-F238E27FC236}">
                <a16:creationId xmlns:a16="http://schemas.microsoft.com/office/drawing/2014/main" id="{55C642AC-59E0-93F3-68E7-15F36BD4F405}"/>
              </a:ext>
              <a:ext uri="{C183D7F6-B498-43B3-948B-1728B52AA6E4}">
                <adec:decorative xmlns:adec="http://schemas.microsoft.com/office/drawing/2017/decorative" val="1"/>
              </a:ext>
            </a:extLst>
          </p:cNvPr>
          <p:cNvSpPr/>
          <p:nvPr/>
        </p:nvSpPr>
        <p:spPr>
          <a:xfrm>
            <a:off x="4019492" y="1765300"/>
            <a:ext cx="2320905" cy="399777"/>
          </a:xfrm>
          <a:prstGeom prst="round2SameRect">
            <a:avLst>
              <a:gd name="adj1" fmla="val 40180"/>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91" name="Oval 90">
            <a:extLst>
              <a:ext uri="{FF2B5EF4-FFF2-40B4-BE49-F238E27FC236}">
                <a16:creationId xmlns:a16="http://schemas.microsoft.com/office/drawing/2014/main" id="{5A179D20-189A-751C-09D9-05D5C5D525D1}"/>
              </a:ext>
              <a:ext uri="{C183D7F6-B498-43B3-948B-1728B52AA6E4}">
                <adec:decorative xmlns:adec="http://schemas.microsoft.com/office/drawing/2017/decorative" val="1"/>
              </a:ext>
            </a:extLst>
          </p:cNvPr>
          <p:cNvSpPr/>
          <p:nvPr/>
        </p:nvSpPr>
        <p:spPr>
          <a:xfrm>
            <a:off x="4109118" y="1839120"/>
            <a:ext cx="252136" cy="25213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i="0" u="none" strike="noStrike" kern="1200" cap="none" spc="0" normalizeH="0" baseline="0" noProof="0">
                <a:ln>
                  <a:noFill/>
                </a:ln>
                <a:solidFill>
                  <a:srgbClr val="7030A0"/>
                </a:solidFill>
                <a:effectLst/>
                <a:uLnTx/>
                <a:uFillTx/>
                <a:latin typeface="+mj-lt"/>
                <a:ea typeface="+mn-ea"/>
                <a:cs typeface="Segoe UI" panose="020B0502040204020203" pitchFamily="34" charset="0"/>
              </a:rPr>
              <a:t>2</a:t>
            </a:r>
          </a:p>
        </p:txBody>
      </p:sp>
      <p:sp>
        <p:nvSpPr>
          <p:cNvPr id="99" name="Oval 98">
            <a:extLst>
              <a:ext uri="{FF2B5EF4-FFF2-40B4-BE49-F238E27FC236}">
                <a16:creationId xmlns:a16="http://schemas.microsoft.com/office/drawing/2014/main" id="{ADECAD22-199A-1231-E678-237ABCA66008}"/>
              </a:ext>
              <a:ext uri="{C183D7F6-B498-43B3-948B-1728B52AA6E4}">
                <adec:decorative xmlns:adec="http://schemas.microsoft.com/office/drawing/2017/decorative" val="1"/>
              </a:ext>
            </a:extLst>
          </p:cNvPr>
          <p:cNvSpPr/>
          <p:nvPr/>
        </p:nvSpPr>
        <p:spPr>
          <a:xfrm>
            <a:off x="9335094" y="1839120"/>
            <a:ext cx="252136" cy="25213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i="0" u="none" strike="noStrike" kern="1200" cap="none" spc="0" normalizeH="0" baseline="0" noProof="0">
                <a:ln>
                  <a:noFill/>
                </a:ln>
                <a:solidFill>
                  <a:srgbClr val="7030A0"/>
                </a:solidFill>
                <a:effectLst/>
                <a:uLnTx/>
                <a:uFillTx/>
                <a:latin typeface="+mj-lt"/>
                <a:ea typeface="+mn-ea"/>
                <a:cs typeface="Segoe UI" panose="020B0502040204020203" pitchFamily="34" charset="0"/>
              </a:rPr>
              <a:t>4</a:t>
            </a:r>
          </a:p>
        </p:txBody>
      </p:sp>
      <p:sp>
        <p:nvSpPr>
          <p:cNvPr id="107" name="Rectangle: Rounded Corners 10">
            <a:extLst>
              <a:ext uri="{FF2B5EF4-FFF2-40B4-BE49-F238E27FC236}">
                <a16:creationId xmlns:a16="http://schemas.microsoft.com/office/drawing/2014/main" id="{1AB7F1A7-9992-0207-0930-706BEC61DB80}"/>
              </a:ext>
              <a:ext uri="{C183D7F6-B498-43B3-948B-1728B52AA6E4}">
                <adec:decorative xmlns:adec="http://schemas.microsoft.com/office/drawing/2017/decorative" val="1"/>
              </a:ext>
            </a:extLst>
          </p:cNvPr>
          <p:cNvSpPr/>
          <p:nvPr/>
        </p:nvSpPr>
        <p:spPr>
          <a:xfrm>
            <a:off x="1398348" y="1765300"/>
            <a:ext cx="2365770" cy="399777"/>
          </a:xfrm>
          <a:prstGeom prst="round2SameRect">
            <a:avLst>
              <a:gd name="adj1" fmla="val 41860"/>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108" name="Oval 107">
            <a:extLst>
              <a:ext uri="{FF2B5EF4-FFF2-40B4-BE49-F238E27FC236}">
                <a16:creationId xmlns:a16="http://schemas.microsoft.com/office/drawing/2014/main" id="{5AE4763B-815C-C6CE-76E6-B1C5E4ECADBF}"/>
              </a:ext>
              <a:ext uri="{C183D7F6-B498-43B3-948B-1728B52AA6E4}">
                <adec:decorative xmlns:adec="http://schemas.microsoft.com/office/drawing/2017/decorative" val="1"/>
              </a:ext>
            </a:extLst>
          </p:cNvPr>
          <p:cNvSpPr/>
          <p:nvPr/>
        </p:nvSpPr>
        <p:spPr>
          <a:xfrm>
            <a:off x="1479012" y="1826514"/>
            <a:ext cx="277349" cy="2773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i="0" u="none" strike="noStrike" kern="1200" cap="none" spc="0" normalizeH="0" baseline="0" noProof="0">
                <a:ln>
                  <a:noFill/>
                </a:ln>
                <a:solidFill>
                  <a:srgbClr val="7030A0"/>
                </a:solidFill>
                <a:effectLst/>
                <a:uLnTx/>
                <a:uFillTx/>
                <a:latin typeface="+mj-lt"/>
                <a:ea typeface="+mn-ea"/>
                <a:cs typeface="Segoe UI" panose="020B0502040204020203" pitchFamily="34" charset="0"/>
              </a:rPr>
              <a:t>1</a:t>
            </a:r>
          </a:p>
        </p:txBody>
      </p:sp>
      <p:sp>
        <p:nvSpPr>
          <p:cNvPr id="113" name="Rectangle: Rounded Corners 10">
            <a:extLst>
              <a:ext uri="{FF2B5EF4-FFF2-40B4-BE49-F238E27FC236}">
                <a16:creationId xmlns:a16="http://schemas.microsoft.com/office/drawing/2014/main" id="{B98EFFBF-EB55-0418-3601-2AD361C64C63}"/>
              </a:ext>
              <a:ext uri="{C183D7F6-B498-43B3-948B-1728B52AA6E4}">
                <adec:decorative xmlns:adec="http://schemas.microsoft.com/office/drawing/2017/decorative" val="1"/>
              </a:ext>
            </a:extLst>
          </p:cNvPr>
          <p:cNvSpPr/>
          <p:nvPr/>
        </p:nvSpPr>
        <p:spPr>
          <a:xfrm>
            <a:off x="6651091" y="1765300"/>
            <a:ext cx="2285236" cy="399777"/>
          </a:xfrm>
          <a:prstGeom prst="round2SameRect">
            <a:avLst>
              <a:gd name="adj1" fmla="val 40180"/>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114" name="Oval 113">
            <a:extLst>
              <a:ext uri="{FF2B5EF4-FFF2-40B4-BE49-F238E27FC236}">
                <a16:creationId xmlns:a16="http://schemas.microsoft.com/office/drawing/2014/main" id="{9106E0AD-CAC4-9635-E658-5A302D2BC395}"/>
              </a:ext>
              <a:ext uri="{C183D7F6-B498-43B3-948B-1728B52AA6E4}">
                <adec:decorative xmlns:adec="http://schemas.microsoft.com/office/drawing/2017/decorative" val="1"/>
              </a:ext>
            </a:extLst>
          </p:cNvPr>
          <p:cNvSpPr/>
          <p:nvPr/>
        </p:nvSpPr>
        <p:spPr>
          <a:xfrm>
            <a:off x="6731754" y="1839120"/>
            <a:ext cx="252136" cy="25213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i="0" u="none" strike="noStrike" kern="1200" cap="none" spc="0" normalizeH="0" baseline="0" noProof="0">
                <a:ln>
                  <a:noFill/>
                </a:ln>
                <a:solidFill>
                  <a:srgbClr val="7030A0"/>
                </a:solidFill>
                <a:effectLst/>
                <a:uLnTx/>
                <a:uFillTx/>
                <a:latin typeface="+mj-lt"/>
                <a:ea typeface="+mn-ea"/>
                <a:cs typeface="Segoe UI" panose="020B0502040204020203" pitchFamily="34" charset="0"/>
              </a:rPr>
              <a:t>3</a:t>
            </a:r>
          </a:p>
        </p:txBody>
      </p:sp>
      <p:grpSp>
        <p:nvGrpSpPr>
          <p:cNvPr id="166" name="Group 165">
            <a:extLst>
              <a:ext uri="{FF2B5EF4-FFF2-40B4-BE49-F238E27FC236}">
                <a16:creationId xmlns:a16="http://schemas.microsoft.com/office/drawing/2014/main" id="{38CA601D-AE79-DF69-D51C-7069A929420B}"/>
              </a:ext>
              <a:ext uri="{C183D7F6-B498-43B3-948B-1728B52AA6E4}">
                <adec:decorative xmlns:adec="http://schemas.microsoft.com/office/drawing/2017/decorative" val="1"/>
              </a:ext>
            </a:extLst>
          </p:cNvPr>
          <p:cNvGrpSpPr/>
          <p:nvPr/>
        </p:nvGrpSpPr>
        <p:grpSpPr>
          <a:xfrm>
            <a:off x="494644" y="3783664"/>
            <a:ext cx="728340" cy="442973"/>
            <a:chOff x="494644" y="3847164"/>
            <a:chExt cx="728340" cy="442973"/>
          </a:xfrm>
        </p:grpSpPr>
        <p:grpSp>
          <p:nvGrpSpPr>
            <p:cNvPr id="54" name="Group 53">
              <a:extLst>
                <a:ext uri="{FF2B5EF4-FFF2-40B4-BE49-F238E27FC236}">
                  <a16:creationId xmlns:a16="http://schemas.microsoft.com/office/drawing/2014/main" id="{CE7CA747-1E71-DE9B-A864-A4879CA0DA07}"/>
                </a:ext>
              </a:extLst>
            </p:cNvPr>
            <p:cNvGrpSpPr/>
            <p:nvPr/>
          </p:nvGrpSpPr>
          <p:grpSpPr>
            <a:xfrm>
              <a:off x="494644" y="3847164"/>
              <a:ext cx="442973" cy="442973"/>
              <a:chOff x="323113" y="3856334"/>
              <a:chExt cx="373882" cy="373882"/>
            </a:xfrm>
          </p:grpSpPr>
          <p:sp>
            <p:nvSpPr>
              <p:cNvPr id="49" name="Oval 48">
                <a:extLst>
                  <a:ext uri="{FF2B5EF4-FFF2-40B4-BE49-F238E27FC236}">
                    <a16:creationId xmlns:a16="http://schemas.microsoft.com/office/drawing/2014/main" id="{B05FF684-359D-FD95-B78F-4B62DD999C5E}"/>
                  </a:ext>
                  <a:ext uri="{C183D7F6-B498-43B3-948B-1728B52AA6E4}">
                    <adec:decorative xmlns:adec="http://schemas.microsoft.com/office/drawing/2017/decorative" val="1"/>
                  </a:ext>
                </a:extLst>
              </p:cNvPr>
              <p:cNvSpPr/>
              <p:nvPr/>
            </p:nvSpPr>
            <p:spPr>
              <a:xfrm>
                <a:off x="323113" y="3856334"/>
                <a:ext cx="373882" cy="373882"/>
              </a:xfrm>
              <a:prstGeom prst="ellipse">
                <a:avLst/>
              </a:prstGeom>
              <a:gradFill flip="none" rotWithShape="1">
                <a:gsLst>
                  <a:gs pos="0">
                    <a:srgbClr val="8661C5"/>
                  </a:gs>
                  <a:gs pos="81000">
                    <a:srgbClr val="134CCB"/>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pic>
            <p:nvPicPr>
              <p:cNvPr id="53" name="Graphic 52">
                <a:extLst>
                  <a:ext uri="{FF2B5EF4-FFF2-40B4-BE49-F238E27FC236}">
                    <a16:creationId xmlns:a16="http://schemas.microsoft.com/office/drawing/2014/main" id="{E89A71AF-BE9E-5281-7977-15A0C72B9C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578" y="3937456"/>
                <a:ext cx="228600" cy="228600"/>
              </a:xfrm>
              <a:prstGeom prst="rect">
                <a:avLst/>
              </a:prstGeom>
            </p:spPr>
          </p:pic>
        </p:grpSp>
        <p:cxnSp>
          <p:nvCxnSpPr>
            <p:cNvPr id="165" name="Straight Connector 164">
              <a:extLst>
                <a:ext uri="{FF2B5EF4-FFF2-40B4-BE49-F238E27FC236}">
                  <a16:creationId xmlns:a16="http://schemas.microsoft.com/office/drawing/2014/main" id="{9EE31167-1481-C612-1E30-5E231FD32983}"/>
                </a:ext>
                <a:ext uri="{C183D7F6-B498-43B3-948B-1728B52AA6E4}">
                  <adec:decorative xmlns:adec="http://schemas.microsoft.com/office/drawing/2017/decorative" val="1"/>
                </a:ext>
              </a:extLst>
            </p:cNvPr>
            <p:cNvCxnSpPr>
              <a:cxnSpLocks/>
            </p:cNvCxnSpPr>
            <p:nvPr/>
          </p:nvCxnSpPr>
          <p:spPr>
            <a:xfrm flipH="1">
              <a:off x="919758" y="4068650"/>
              <a:ext cx="303226" cy="0"/>
            </a:xfrm>
            <a:prstGeom prst="line">
              <a:avLst/>
            </a:prstGeom>
            <a:ln w="12700">
              <a:solidFill>
                <a:srgbClr val="134CCB"/>
              </a:solidFill>
              <a:tailEnd type="none" w="lg" len="sm"/>
            </a:ln>
          </p:spPr>
          <p:style>
            <a:lnRef idx="1">
              <a:schemeClr val="accent1"/>
            </a:lnRef>
            <a:fillRef idx="0">
              <a:schemeClr val="accent1"/>
            </a:fillRef>
            <a:effectRef idx="0">
              <a:schemeClr val="accent1"/>
            </a:effectRef>
            <a:fontRef idx="minor">
              <a:schemeClr val="tx1"/>
            </a:fontRef>
          </p:style>
        </p:cxnSp>
      </p:grpSp>
      <p:sp>
        <p:nvSpPr>
          <p:cNvPr id="41" name="Left Bracket 40">
            <a:extLst>
              <a:ext uri="{FF2B5EF4-FFF2-40B4-BE49-F238E27FC236}">
                <a16:creationId xmlns:a16="http://schemas.microsoft.com/office/drawing/2014/main" id="{3543BAE1-111D-9961-750B-80C15FA16CB0}"/>
              </a:ext>
              <a:ext uri="{C183D7F6-B498-43B3-948B-1728B52AA6E4}">
                <adec:decorative xmlns:adec="http://schemas.microsoft.com/office/drawing/2017/decorative" val="1"/>
              </a:ext>
            </a:extLst>
          </p:cNvPr>
          <p:cNvSpPr/>
          <p:nvPr/>
        </p:nvSpPr>
        <p:spPr>
          <a:xfrm rot="16200000">
            <a:off x="6350471" y="1282548"/>
            <a:ext cx="208017" cy="9538382"/>
          </a:xfrm>
          <a:prstGeom prst="leftBracket">
            <a:avLst>
              <a:gd name="adj" fmla="val 81770"/>
            </a:avLst>
          </a:prstGeom>
          <a:ln w="12700">
            <a:solidFill>
              <a:srgbClr val="134CCB"/>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62" name="Rectangle: Rounded Corners 61">
            <a:extLst>
              <a:ext uri="{FF2B5EF4-FFF2-40B4-BE49-F238E27FC236}">
                <a16:creationId xmlns:a16="http://schemas.microsoft.com/office/drawing/2014/main" id="{5D1CFA5C-7BEC-99C8-384B-456131589AA5}"/>
              </a:ext>
              <a:ext uri="{C183D7F6-B498-43B3-948B-1728B52AA6E4}">
                <adec:decorative xmlns:adec="http://schemas.microsoft.com/office/drawing/2017/decorative" val="1"/>
              </a:ext>
            </a:extLst>
          </p:cNvPr>
          <p:cNvSpPr/>
          <p:nvPr/>
        </p:nvSpPr>
        <p:spPr>
          <a:xfrm>
            <a:off x="2946969" y="5856515"/>
            <a:ext cx="7008714" cy="559816"/>
          </a:xfrm>
          <a:prstGeom prst="roundRect">
            <a:avLst>
              <a:gd name="adj" fmla="val 50000"/>
            </a:avLst>
          </a:prstGeom>
          <a:gradFill flip="none" rotWithShape="1">
            <a:gsLst>
              <a:gs pos="0">
                <a:srgbClr val="1344C8"/>
              </a:gs>
              <a:gs pos="23000">
                <a:srgbClr val="0F93E7"/>
              </a:gs>
              <a:gs pos="82000">
                <a:srgbClr val="F2598A"/>
              </a:gs>
              <a:gs pos="61000">
                <a:srgbClr val="FF7744"/>
              </a:gs>
              <a:gs pos="43000">
                <a:srgbClr val="63B666"/>
              </a:gs>
              <a:gs pos="100000">
                <a:srgbClr val="BA50C9"/>
              </a:gs>
            </a:gsLst>
            <a:lin ang="3000000" scaled="0"/>
            <a:tileRect/>
          </a:gradFill>
          <a:ln w="127000">
            <a:noFill/>
          </a:ln>
          <a:effectLst>
            <a:outerShdw blurRad="63500" dist="63500" dir="2700000" algn="tl"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9" name="TextBox 158">
            <a:extLst>
              <a:ext uri="{FF2B5EF4-FFF2-40B4-BE49-F238E27FC236}">
                <a16:creationId xmlns:a16="http://schemas.microsoft.com/office/drawing/2014/main" id="{3EE53BFE-F0DB-660D-7FE5-4FFB0AEC19BF}"/>
              </a:ext>
            </a:extLst>
          </p:cNvPr>
          <p:cNvSpPr txBox="1"/>
          <p:nvPr/>
        </p:nvSpPr>
        <p:spPr>
          <a:xfrm>
            <a:off x="1854858" y="1815350"/>
            <a:ext cx="1804819" cy="302833"/>
          </a:xfrm>
          <a:prstGeom prst="rect">
            <a:avLst/>
          </a:prstGeom>
          <a:noFill/>
        </p:spPr>
        <p:txBody>
          <a:bodyPr wrap="square">
            <a:sp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160" name="TextBox 159">
            <a:extLst>
              <a:ext uri="{FF2B5EF4-FFF2-40B4-BE49-F238E27FC236}">
                <a16:creationId xmlns:a16="http://schemas.microsoft.com/office/drawing/2014/main" id="{0DD4122C-4B23-ED79-B041-CBF5A13F8983}"/>
              </a:ext>
            </a:extLst>
          </p:cNvPr>
          <p:cNvSpPr txBox="1"/>
          <p:nvPr/>
        </p:nvSpPr>
        <p:spPr>
          <a:xfrm>
            <a:off x="4411885" y="1815350"/>
            <a:ext cx="1804819" cy="302833"/>
          </a:xfrm>
          <a:prstGeom prst="rect">
            <a:avLst/>
          </a:prstGeom>
          <a:noFill/>
        </p:spPr>
        <p:txBody>
          <a:bodyPr wrap="square">
            <a:sp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88" name="TextBox 87">
            <a:extLst>
              <a:ext uri="{FF2B5EF4-FFF2-40B4-BE49-F238E27FC236}">
                <a16:creationId xmlns:a16="http://schemas.microsoft.com/office/drawing/2014/main" id="{32554F37-B7E2-1549-EA04-98955C70DE1A}"/>
              </a:ext>
            </a:extLst>
          </p:cNvPr>
          <p:cNvSpPr txBox="1"/>
          <p:nvPr/>
        </p:nvSpPr>
        <p:spPr>
          <a:xfrm>
            <a:off x="7050889" y="1815350"/>
            <a:ext cx="1804819" cy="302833"/>
          </a:xfrm>
          <a:prstGeom prst="rect">
            <a:avLst/>
          </a:prstGeom>
          <a:noFill/>
        </p:spPr>
        <p:txBody>
          <a:bodyPr wrap="square">
            <a:sp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156" name="TextBox 155">
            <a:extLst>
              <a:ext uri="{FF2B5EF4-FFF2-40B4-BE49-F238E27FC236}">
                <a16:creationId xmlns:a16="http://schemas.microsoft.com/office/drawing/2014/main" id="{126ADABD-0943-0DF4-64F5-DD24003F75A5}"/>
              </a:ext>
            </a:extLst>
          </p:cNvPr>
          <p:cNvSpPr txBox="1"/>
          <p:nvPr/>
        </p:nvSpPr>
        <p:spPr>
          <a:xfrm rot="16200000">
            <a:off x="196154" y="2991520"/>
            <a:ext cx="1583189" cy="327060"/>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all" normalizeH="0" noProof="0">
                <a:ln>
                  <a:noFill/>
                </a:ln>
                <a:effectLst/>
                <a:uLnTx/>
                <a:uFillTx/>
                <a:latin typeface="Segoe UI Semibold"/>
                <a:ea typeface="+mn-ea"/>
                <a:cs typeface="Segoe UI"/>
              </a:rPr>
              <a:t>User</a:t>
            </a:r>
            <a:br>
              <a:rPr kumimoji="0" lang="en-US" sz="1200" b="1" i="0" u="none" strike="noStrike" kern="1200" cap="all" normalizeH="0" noProof="0">
                <a:ln>
                  <a:noFill/>
                </a:ln>
                <a:effectLst/>
                <a:uLnTx/>
                <a:uFillTx/>
                <a:latin typeface="Segoe UI Semibold"/>
                <a:ea typeface="+mn-ea"/>
                <a:cs typeface="Segoe UI" panose="020B0502040204020203" pitchFamily="34" charset="0"/>
              </a:rPr>
            </a:br>
            <a:r>
              <a:rPr kumimoji="0" lang="en-US" sz="1200" b="1" i="0" u="none" strike="noStrike" kern="1200" cap="all" normalizeH="0" noProof="0">
                <a:ln>
                  <a:noFill/>
                </a:ln>
                <a:effectLst/>
                <a:uLnTx/>
                <a:uFillTx/>
                <a:latin typeface="Segoe UI Semibold"/>
                <a:ea typeface="+mn-ea"/>
                <a:cs typeface="Segoe UI"/>
              </a:rPr>
              <a:t> Enablement</a:t>
            </a:r>
            <a:endParaRPr kumimoji="0" lang="en-US" sz="1200" b="1" i="0" u="none" strike="noStrike" kern="1200" cap="all" normalizeH="0" noProof="0">
              <a:ln>
                <a:noFill/>
              </a:ln>
              <a:effectLst/>
              <a:uLnTx/>
              <a:uFillTx/>
              <a:latin typeface="Segoe UI Semibold"/>
              <a:ea typeface="+mn-ea"/>
              <a:cs typeface="Segoe UI" panose="020B0502040204020203" pitchFamily="34" charset="0"/>
            </a:endParaRPr>
          </a:p>
        </p:txBody>
      </p:sp>
      <p:sp>
        <p:nvSpPr>
          <p:cNvPr id="92" name="TextBox 91">
            <a:extLst>
              <a:ext uri="{FF2B5EF4-FFF2-40B4-BE49-F238E27FC236}">
                <a16:creationId xmlns:a16="http://schemas.microsoft.com/office/drawing/2014/main" id="{336FF24F-6FB2-5C0B-4C06-2D5452342B4C}"/>
              </a:ext>
            </a:extLst>
          </p:cNvPr>
          <p:cNvSpPr txBox="1"/>
          <p:nvPr/>
        </p:nvSpPr>
        <p:spPr>
          <a:xfrm>
            <a:off x="9644346" y="1815350"/>
            <a:ext cx="1804819" cy="302833"/>
          </a:xfrm>
          <a:prstGeom prst="rect">
            <a:avLst/>
          </a:prstGeom>
          <a:noFill/>
        </p:spPr>
        <p:txBody>
          <a:bodyPr wrap="square">
            <a:sp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Extend &amp; optimize</a:t>
            </a:r>
          </a:p>
        </p:txBody>
      </p:sp>
      <p:sp>
        <p:nvSpPr>
          <p:cNvPr id="43" name="TextBox 42">
            <a:extLst>
              <a:ext uri="{FF2B5EF4-FFF2-40B4-BE49-F238E27FC236}">
                <a16:creationId xmlns:a16="http://schemas.microsoft.com/office/drawing/2014/main" id="{3412FB30-232F-2A8B-B0ED-232ACC555078}"/>
              </a:ext>
            </a:extLst>
          </p:cNvPr>
          <p:cNvSpPr txBox="1"/>
          <p:nvPr/>
        </p:nvSpPr>
        <p:spPr>
          <a:xfrm rot="16200000">
            <a:off x="454606" y="4800473"/>
            <a:ext cx="1070038" cy="32706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all" normalizeH="0" noProof="0">
                <a:ln>
                  <a:noFill/>
                </a:ln>
                <a:effectLst/>
                <a:uLnTx/>
                <a:uFillTx/>
                <a:latin typeface="Segoe UI Semibold"/>
                <a:ea typeface="+mn-ea"/>
                <a:cs typeface="Segoe UI" panose="020B0502040204020203" pitchFamily="34" charset="0"/>
              </a:rPr>
              <a:t>Technical Readiness</a:t>
            </a:r>
          </a:p>
        </p:txBody>
      </p:sp>
      <p:sp>
        <p:nvSpPr>
          <p:cNvPr id="128" name="TextBox 127">
            <a:extLst>
              <a:ext uri="{FF2B5EF4-FFF2-40B4-BE49-F238E27FC236}">
                <a16:creationId xmlns:a16="http://schemas.microsoft.com/office/drawing/2014/main" id="{BAE39313-8BF6-4998-A02F-FC6B21BA14FC}"/>
              </a:ext>
            </a:extLst>
          </p:cNvPr>
          <p:cNvSpPr txBox="1"/>
          <p:nvPr/>
        </p:nvSpPr>
        <p:spPr>
          <a:xfrm>
            <a:off x="1497255" y="2344293"/>
            <a:ext cx="2018580" cy="654119"/>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Segoe UI"/>
              </a:rPr>
              <a:t>Learn about Copilot for </a:t>
            </a:r>
            <a:br>
              <a:rPr kumimoji="0" lang="en-US" sz="1200" b="0" i="0" u="none" strike="noStrike" kern="1200" cap="none" spc="0" normalizeH="0" baseline="0" noProof="0">
                <a:ln>
                  <a:noFill/>
                </a:ln>
                <a:solidFill>
                  <a:prstClr val="black"/>
                </a:solidFill>
                <a:effectLst/>
                <a:uLnTx/>
                <a:uFillTx/>
                <a:latin typeface="+mj-lt"/>
                <a:ea typeface="+mn-ea"/>
                <a:cs typeface="Segoe UI"/>
              </a:rPr>
            </a:br>
            <a:r>
              <a:rPr kumimoji="0" lang="en-US" sz="1200" b="0" i="0" u="none" strike="noStrike" kern="1200" cap="none" spc="0" normalizeH="0" baseline="0" noProof="0">
                <a:ln>
                  <a:noFill/>
                </a:ln>
                <a:solidFill>
                  <a:prstClr val="black"/>
                </a:solidFill>
                <a:effectLst/>
                <a:uLnTx/>
                <a:uFillTx/>
                <a:latin typeface="+mj-lt"/>
                <a:ea typeface="+mn-ea"/>
                <a:cs typeface="Segoe UI"/>
              </a:rPr>
              <a:t>Sales overview, review 10 skills and look at resource guide to get started.  </a:t>
            </a:r>
            <a:endParaRPr kumimoji="0" lang="en-US" sz="1200" b="0" i="0" u="none" strike="noStrike" kern="1200" cap="none" spc="0" normalizeH="0" baseline="0" noProof="0">
              <a:ln>
                <a:noFill/>
              </a:ln>
              <a:solidFill>
                <a:srgbClr val="505050"/>
              </a:solidFill>
              <a:effectLst/>
              <a:uLnTx/>
              <a:uFillTx/>
              <a:latin typeface="+mj-lt"/>
              <a:ea typeface="+mn-ea"/>
              <a:cs typeface="+mn-cs"/>
            </a:endParaRPr>
          </a:p>
        </p:txBody>
      </p:sp>
      <p:sp>
        <p:nvSpPr>
          <p:cNvPr id="130" name="TextBox 129">
            <a:extLst>
              <a:ext uri="{FF2B5EF4-FFF2-40B4-BE49-F238E27FC236}">
                <a16:creationId xmlns:a16="http://schemas.microsoft.com/office/drawing/2014/main" id="{6A00F24D-A4C7-639B-C220-DCC3E62EF29F}"/>
              </a:ext>
            </a:extLst>
          </p:cNvPr>
          <p:cNvSpPr txBox="1"/>
          <p:nvPr/>
        </p:nvSpPr>
        <p:spPr>
          <a:xfrm>
            <a:off x="1749847" y="3165105"/>
            <a:ext cx="1765989" cy="472736"/>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120000"/>
              </a:lnSpc>
              <a:spcBef>
                <a:spcPct val="0"/>
              </a:spcBef>
              <a:spcAft>
                <a:spcPts val="10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Identify your success team</a:t>
            </a:r>
          </a:p>
          <a:p>
            <a:pPr marL="0" marR="0" lvl="0" indent="0" algn="l" defTabSz="932472" rtl="0" eaLnBrk="1" fontAlgn="base" latinLnBrk="0" hangingPunct="1">
              <a:lnSpc>
                <a:spcPct val="120000"/>
              </a:lnSpc>
              <a:spcBef>
                <a:spcPct val="0"/>
              </a:spcBef>
              <a:spcAft>
                <a:spcPts val="10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Review Microsoft resources</a:t>
            </a:r>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40" name="TextBox 139">
            <a:extLst>
              <a:ext uri="{FF2B5EF4-FFF2-40B4-BE49-F238E27FC236}">
                <a16:creationId xmlns:a16="http://schemas.microsoft.com/office/drawing/2014/main" id="{C99CAC19-7D9F-C125-61A1-19CFE62CEBE0}"/>
              </a:ext>
            </a:extLst>
          </p:cNvPr>
          <p:cNvSpPr txBox="1"/>
          <p:nvPr/>
        </p:nvSpPr>
        <p:spPr>
          <a:xfrm>
            <a:off x="4170182" y="2335140"/>
            <a:ext cx="2026177" cy="498598"/>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Segoe UI"/>
              </a:rPr>
              <a:t>Select sales teams for roll</a:t>
            </a:r>
            <a:br>
              <a:rPr kumimoji="0" lang="en-US" sz="1200" b="0" i="0" u="none" strike="noStrike" kern="1200" cap="none" spc="0" normalizeH="0" baseline="0" noProof="0">
                <a:ln>
                  <a:noFill/>
                </a:ln>
                <a:solidFill>
                  <a:prstClr val="black"/>
                </a:solidFill>
                <a:effectLst/>
                <a:uLnTx/>
                <a:uFillTx/>
                <a:latin typeface="+mj-lt"/>
                <a:ea typeface="+mn-ea"/>
                <a:cs typeface="Segoe UI"/>
              </a:rPr>
            </a:br>
            <a:r>
              <a:rPr kumimoji="0" lang="en-US" sz="1200" b="0" i="0" u="none" strike="noStrike" kern="1200" cap="none" spc="0" normalizeH="0" baseline="0" noProof="0">
                <a:ln>
                  <a:noFill/>
                </a:ln>
                <a:solidFill>
                  <a:prstClr val="black"/>
                </a:solidFill>
                <a:effectLst/>
                <a:uLnTx/>
                <a:uFillTx/>
                <a:latin typeface="+mj-lt"/>
                <a:ea typeface="+mn-ea"/>
                <a:cs typeface="Segoe UI"/>
              </a:rPr>
              <a:t>out and follow the adoption playbook to see value fast</a:t>
            </a:r>
            <a:endParaRPr kumimoji="0" lang="en-US" sz="1200" b="1" i="0" u="none" strike="noStrike" kern="1200" cap="none" spc="0" normalizeH="0" baseline="0" noProof="0">
              <a:ln>
                <a:noFill/>
              </a:ln>
              <a:solidFill>
                <a:srgbClr val="C03BC4"/>
              </a:solidFill>
              <a:effectLst/>
              <a:uLnTx/>
              <a:uFillTx/>
              <a:latin typeface="+mj-lt"/>
              <a:ea typeface="+mn-ea"/>
              <a:cs typeface="Segoe UI Semibold" panose="020B0502040204020203" pitchFamily="34" charset="0"/>
            </a:endParaRPr>
          </a:p>
        </p:txBody>
      </p:sp>
      <p:sp>
        <p:nvSpPr>
          <p:cNvPr id="141" name="TextBox 140">
            <a:extLst>
              <a:ext uri="{FF2B5EF4-FFF2-40B4-BE49-F238E27FC236}">
                <a16:creationId xmlns:a16="http://schemas.microsoft.com/office/drawing/2014/main" id="{F677679B-7873-4E76-1B3B-EDFEC21141BC}"/>
              </a:ext>
            </a:extLst>
          </p:cNvPr>
          <p:cNvSpPr txBox="1"/>
          <p:nvPr/>
        </p:nvSpPr>
        <p:spPr>
          <a:xfrm>
            <a:off x="4411886" y="2976841"/>
            <a:ext cx="1765989" cy="302833"/>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100000"/>
              </a:lnSpc>
              <a:spcBef>
                <a:spcPct val="0"/>
              </a:spcBef>
              <a:spcAft>
                <a:spcPts val="10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Define key target personas</a:t>
            </a:r>
            <a:br>
              <a:rPr kumimoji="0" lang="en-US" sz="1000" b="0" i="0" u="none" strike="noStrike" kern="1200" cap="none" spc="0" normalizeH="0" baseline="0" noProof="0">
                <a:ln>
                  <a:noFill/>
                </a:ln>
                <a:solidFill>
                  <a:prstClr val="black"/>
                </a:solidFill>
                <a:effectLst/>
                <a:uLnTx/>
                <a:uFillTx/>
                <a:latin typeface="Segoe UI"/>
                <a:ea typeface="+mn-ea"/>
                <a:cs typeface="Segoe UI"/>
              </a:rPr>
            </a:br>
            <a:r>
              <a:rPr kumimoji="0" lang="en-US" sz="1000" b="0" i="0" u="none" strike="noStrike" kern="1200" cap="none" spc="0" normalizeH="0" baseline="0" noProof="0">
                <a:ln>
                  <a:noFill/>
                </a:ln>
                <a:solidFill>
                  <a:prstClr val="black"/>
                </a:solidFill>
                <a:effectLst/>
                <a:uLnTx/>
                <a:uFillTx/>
                <a:latin typeface="Segoe UI"/>
                <a:ea typeface="+mn-ea"/>
                <a:cs typeface="Segoe UI"/>
              </a:rPr>
              <a:t>and scenarios</a:t>
            </a:r>
          </a:p>
        </p:txBody>
      </p:sp>
      <p:sp>
        <p:nvSpPr>
          <p:cNvPr id="144" name="TextBox 143">
            <a:extLst>
              <a:ext uri="{FF2B5EF4-FFF2-40B4-BE49-F238E27FC236}">
                <a16:creationId xmlns:a16="http://schemas.microsoft.com/office/drawing/2014/main" id="{C138E083-5735-EA11-0FE7-E9A3E5A74E35}"/>
              </a:ext>
            </a:extLst>
          </p:cNvPr>
          <p:cNvSpPr txBox="1"/>
          <p:nvPr/>
        </p:nvSpPr>
        <p:spPr>
          <a:xfrm>
            <a:off x="4411885" y="3376018"/>
            <a:ext cx="1830349" cy="461665"/>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100000"/>
              </a:lnSpc>
              <a:spcBef>
                <a:spcPct val="0"/>
              </a:spcBef>
              <a:spcAft>
                <a:spcPts val="1000"/>
              </a:spcAft>
              <a:buClr>
                <a:srgbClr val="375EEC"/>
              </a:buClr>
              <a:buSzTx/>
              <a:buFontTx/>
              <a:buNone/>
              <a:tabLst/>
              <a:defRPr/>
            </a:pPr>
            <a:r>
              <a:rPr kumimoji="0" lang="en-US" sz="1000" b="0" i="0" u="none" strike="noStrike" kern="1200" cap="none" spc="-20" normalizeH="0" noProof="0">
                <a:ln>
                  <a:noFill/>
                </a:ln>
                <a:solidFill>
                  <a:prstClr val="black"/>
                </a:solidFill>
                <a:effectLst/>
                <a:uLnTx/>
                <a:uFillTx/>
                <a:latin typeface="Segoe UI"/>
                <a:ea typeface="+mn-ea"/>
                <a:cs typeface="Segoe UI"/>
              </a:rPr>
              <a:t>Deploy training and Champion programs, engagement community </a:t>
            </a:r>
          </a:p>
        </p:txBody>
      </p:sp>
      <p:sp>
        <p:nvSpPr>
          <p:cNvPr id="12" name="TextBox 11">
            <a:extLst>
              <a:ext uri="{FF2B5EF4-FFF2-40B4-BE49-F238E27FC236}">
                <a16:creationId xmlns:a16="http://schemas.microsoft.com/office/drawing/2014/main" id="{C879BAB2-27C6-3925-570E-5F7299C2B420}"/>
              </a:ext>
            </a:extLst>
          </p:cNvPr>
          <p:cNvSpPr txBox="1"/>
          <p:nvPr/>
        </p:nvSpPr>
        <p:spPr>
          <a:xfrm>
            <a:off x="6687602" y="2332259"/>
            <a:ext cx="2287962" cy="332399"/>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j-lt"/>
                <a:ea typeface="+mn-ea"/>
                <a:cs typeface="Segoe UI"/>
              </a:rPr>
              <a:t>Review success measures with the</a:t>
            </a:r>
            <a:r>
              <a:rPr kumimoji="0" lang="en-US" sz="1200" b="1" i="0" u="none" strike="noStrike" kern="1200" cap="none" spc="0" normalizeH="0" baseline="0" noProof="0" dirty="0">
                <a:ln>
                  <a:noFill/>
                </a:ln>
                <a:solidFill>
                  <a:srgbClr val="C03BC4"/>
                </a:solidFill>
                <a:effectLst/>
                <a:uLnTx/>
                <a:uFillTx/>
                <a:latin typeface="+mj-lt"/>
                <a:ea typeface="+mn-ea"/>
                <a:cs typeface="Segoe UI Semibold"/>
              </a:rPr>
              <a:t> </a:t>
            </a:r>
            <a:r>
              <a:rPr lang="en-US" sz="1200" dirty="0">
                <a:solidFill>
                  <a:prstClr val="black"/>
                </a:solidFill>
                <a:latin typeface="+mj-lt"/>
                <a:cs typeface="Segoe UI"/>
              </a:rPr>
              <a:t>Copilot for Sales Dashboard</a:t>
            </a:r>
            <a:r>
              <a:rPr kumimoji="0" lang="en-US" sz="1200" b="0" i="0" u="none" strike="noStrike" kern="1200" cap="none" spc="-20" normalizeH="0" noProof="0" dirty="0">
                <a:ln>
                  <a:noFill/>
                </a:ln>
                <a:solidFill>
                  <a:schemeClr val="tx1"/>
                </a:solidFill>
                <a:effectLst/>
                <a:uLnTx/>
                <a:uFillTx/>
                <a:latin typeface="+mj-lt"/>
                <a:ea typeface="+mn-ea"/>
                <a:cs typeface="Segoe UI Semibold"/>
              </a:rPr>
              <a:t>.</a:t>
            </a:r>
          </a:p>
        </p:txBody>
      </p:sp>
      <p:sp>
        <p:nvSpPr>
          <p:cNvPr id="106" name="TextBox 105">
            <a:extLst>
              <a:ext uri="{FF2B5EF4-FFF2-40B4-BE49-F238E27FC236}">
                <a16:creationId xmlns:a16="http://schemas.microsoft.com/office/drawing/2014/main" id="{52FBA666-04A9-ACCF-C851-C69BB3C247F7}"/>
              </a:ext>
            </a:extLst>
          </p:cNvPr>
          <p:cNvSpPr txBox="1"/>
          <p:nvPr/>
        </p:nvSpPr>
        <p:spPr>
          <a:xfrm>
            <a:off x="7008094" y="2970499"/>
            <a:ext cx="1765989" cy="164855"/>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120000"/>
              </a:lnSpc>
              <a:spcBef>
                <a:spcPct val="0"/>
              </a:spcBef>
              <a:spcAft>
                <a:spcPts val="10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Track progress and iterate</a:t>
            </a:r>
          </a:p>
        </p:txBody>
      </p:sp>
      <p:sp>
        <p:nvSpPr>
          <p:cNvPr id="111" name="TextBox 110">
            <a:extLst>
              <a:ext uri="{FF2B5EF4-FFF2-40B4-BE49-F238E27FC236}">
                <a16:creationId xmlns:a16="http://schemas.microsoft.com/office/drawing/2014/main" id="{C9D72AA2-3C2E-E902-A6FC-006C5E9893E7}"/>
              </a:ext>
            </a:extLst>
          </p:cNvPr>
          <p:cNvSpPr txBox="1"/>
          <p:nvPr/>
        </p:nvSpPr>
        <p:spPr>
          <a:xfrm>
            <a:off x="7008094" y="3282734"/>
            <a:ext cx="1765989" cy="307777"/>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100000"/>
              </a:lnSpc>
              <a:spcBef>
                <a:spcPct val="0"/>
              </a:spcBef>
              <a:spcAft>
                <a:spcPts val="1000"/>
              </a:spcAft>
              <a:buClr>
                <a:srgbClr val="375EEC"/>
              </a:buClr>
              <a:buSzTx/>
              <a:buFontTx/>
              <a:buNone/>
              <a:tabLst/>
              <a:defRPr/>
            </a:pPr>
            <a:r>
              <a:rPr kumimoji="0" lang="en-US" sz="1000" b="0" i="0" u="none" strike="noStrike" kern="1200" cap="none" spc="-10" normalizeH="0" noProof="0">
                <a:ln>
                  <a:noFill/>
                </a:ln>
                <a:solidFill>
                  <a:prstClr val="black"/>
                </a:solidFill>
                <a:effectLst/>
                <a:uLnTx/>
                <a:uFillTx/>
                <a:latin typeface="Segoe UI"/>
                <a:ea typeface="+mn-ea"/>
                <a:cs typeface="Segoe UI"/>
              </a:rPr>
              <a:t>Build momentum with success stories and knowledge sharing</a:t>
            </a:r>
          </a:p>
        </p:txBody>
      </p:sp>
      <p:sp>
        <p:nvSpPr>
          <p:cNvPr id="17" name="TextBox 16">
            <a:extLst>
              <a:ext uri="{FF2B5EF4-FFF2-40B4-BE49-F238E27FC236}">
                <a16:creationId xmlns:a16="http://schemas.microsoft.com/office/drawing/2014/main" id="{370B20E6-114E-7D67-1648-9B4FFAF72AC0}"/>
              </a:ext>
            </a:extLst>
          </p:cNvPr>
          <p:cNvSpPr txBox="1"/>
          <p:nvPr/>
        </p:nvSpPr>
        <p:spPr>
          <a:xfrm>
            <a:off x="9366036" y="2337151"/>
            <a:ext cx="1894621" cy="163529"/>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Segoe UI"/>
              </a:rPr>
              <a:t>Extend to new scenarios.</a:t>
            </a:r>
            <a:endPar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endParaRPr>
          </a:p>
        </p:txBody>
      </p:sp>
      <p:sp>
        <p:nvSpPr>
          <p:cNvPr id="120" name="TextBox 119">
            <a:extLst>
              <a:ext uri="{FF2B5EF4-FFF2-40B4-BE49-F238E27FC236}">
                <a16:creationId xmlns:a16="http://schemas.microsoft.com/office/drawing/2014/main" id="{45678A46-CFA1-B2AB-1D9F-F32A70E021D0}"/>
              </a:ext>
            </a:extLst>
          </p:cNvPr>
          <p:cNvSpPr txBox="1"/>
          <p:nvPr/>
        </p:nvSpPr>
        <p:spPr>
          <a:xfrm>
            <a:off x="9618464" y="2678829"/>
            <a:ext cx="1851356" cy="164855"/>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120000"/>
              </a:lnSpc>
              <a:spcBef>
                <a:spcPct val="0"/>
              </a:spcBef>
              <a:spcAft>
                <a:spcPts val="1000"/>
              </a:spcAft>
              <a:buClr>
                <a:srgbClr val="375EEC"/>
              </a:buClr>
              <a:buSzTx/>
              <a:buFontTx/>
              <a:buNone/>
              <a:tabLst/>
              <a:defRPr/>
            </a:pPr>
            <a:r>
              <a:rPr kumimoji="0" lang="en-US" sz="1000" b="0" i="0" u="none" strike="noStrike" kern="1200" cap="none" spc="-20" normalizeH="0" noProof="0">
                <a:ln>
                  <a:noFill/>
                </a:ln>
                <a:solidFill>
                  <a:prstClr val="black"/>
                </a:solidFill>
                <a:effectLst/>
                <a:uLnTx/>
                <a:uFillTx/>
                <a:latin typeface="Segoe UI"/>
                <a:ea typeface="+mn-ea"/>
                <a:cs typeface="Segoe UI"/>
              </a:rPr>
              <a:t>Identify new high value scenarios</a:t>
            </a:r>
          </a:p>
        </p:txBody>
      </p:sp>
      <p:sp>
        <p:nvSpPr>
          <p:cNvPr id="123" name="TextBox 122">
            <a:extLst>
              <a:ext uri="{FF2B5EF4-FFF2-40B4-BE49-F238E27FC236}">
                <a16:creationId xmlns:a16="http://schemas.microsoft.com/office/drawing/2014/main" id="{1D779CD0-F9E4-E27D-BC36-E9EF216D3CE2}"/>
              </a:ext>
            </a:extLst>
          </p:cNvPr>
          <p:cNvSpPr txBox="1"/>
          <p:nvPr/>
        </p:nvSpPr>
        <p:spPr>
          <a:xfrm>
            <a:off x="9569448" y="2989522"/>
            <a:ext cx="1691209" cy="30283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100000"/>
              </a:lnSpc>
              <a:spcBef>
                <a:spcPct val="0"/>
              </a:spcBef>
              <a:spcAft>
                <a:spcPts val="10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Continue to train and </a:t>
            </a:r>
            <a:br>
              <a:rPr kumimoji="0" lang="en-US" sz="1000" b="0" i="0" u="none" strike="noStrike" kern="1200" cap="none" spc="0" normalizeH="0" baseline="0" noProof="0">
                <a:ln>
                  <a:noFill/>
                </a:ln>
                <a:solidFill>
                  <a:prstClr val="black"/>
                </a:solidFill>
                <a:effectLst/>
                <a:uLnTx/>
                <a:uFillTx/>
                <a:latin typeface="Segoe UI"/>
                <a:ea typeface="+mn-ea"/>
                <a:cs typeface="Segoe UI"/>
              </a:rPr>
            </a:br>
            <a:r>
              <a:rPr kumimoji="0" lang="en-US" sz="1000" b="0" i="0" u="none" strike="noStrike" kern="1200" cap="none" spc="0" normalizeH="0" baseline="0" noProof="0">
                <a:ln>
                  <a:noFill/>
                </a:ln>
                <a:solidFill>
                  <a:prstClr val="black"/>
                </a:solidFill>
                <a:effectLst/>
                <a:uLnTx/>
                <a:uFillTx/>
                <a:latin typeface="Segoe UI"/>
                <a:ea typeface="+mn-ea"/>
                <a:cs typeface="Segoe UI"/>
              </a:rPr>
              <a:t>measure impact </a:t>
            </a:r>
          </a:p>
        </p:txBody>
      </p:sp>
      <p:sp>
        <p:nvSpPr>
          <p:cNvPr id="129" name="TextBox 128">
            <a:extLst>
              <a:ext uri="{FF2B5EF4-FFF2-40B4-BE49-F238E27FC236}">
                <a16:creationId xmlns:a16="http://schemas.microsoft.com/office/drawing/2014/main" id="{078F87C6-194C-8631-3984-72CADBAE36AB}"/>
              </a:ext>
            </a:extLst>
          </p:cNvPr>
          <p:cNvSpPr txBox="1"/>
          <p:nvPr/>
        </p:nvSpPr>
        <p:spPr>
          <a:xfrm>
            <a:off x="1497254" y="4210243"/>
            <a:ext cx="2018580" cy="327060"/>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14367" rtl="0" eaLnBrk="1" fontAlgn="base" latinLnBrk="0" hangingPunct="1">
              <a:lnSpc>
                <a:spcPct val="90000"/>
              </a:lnSpc>
              <a:spcBef>
                <a:spcPct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Segoe UI"/>
              </a:rPr>
              <a:t>Learn about the architecture and responsible AI practices.  </a:t>
            </a:r>
            <a:endParaRPr kumimoji="0" lang="en-US" sz="1200" b="1" i="0" u="none" strike="noStrike" kern="1200" cap="none" spc="0" normalizeH="0" baseline="0" noProof="0">
              <a:ln>
                <a:noFill/>
              </a:ln>
              <a:solidFill>
                <a:srgbClr val="0078D4"/>
              </a:solidFill>
              <a:effectLst/>
              <a:uLnTx/>
              <a:uFillTx/>
              <a:latin typeface="+mj-lt"/>
              <a:ea typeface="+mn-ea"/>
              <a:cs typeface="Segoe UI Semibold" panose="020B0502040204020203" pitchFamily="34" charset="0"/>
              <a:hlinkClick r:id="rId5">
                <a:extLst>
                  <a:ext uri="{A12FA001-AC4F-418D-AE19-62706E023703}">
                    <ahyp:hlinkClr xmlns:ahyp="http://schemas.microsoft.com/office/drawing/2018/hyperlinkcolor" val="tx"/>
                  </a:ext>
                </a:extLst>
              </a:hlinkClick>
            </a:endParaRPr>
          </a:p>
        </p:txBody>
      </p:sp>
      <p:sp>
        <p:nvSpPr>
          <p:cNvPr id="133" name="TextBox 132">
            <a:extLst>
              <a:ext uri="{FF2B5EF4-FFF2-40B4-BE49-F238E27FC236}">
                <a16:creationId xmlns:a16="http://schemas.microsoft.com/office/drawing/2014/main" id="{CEE020B9-6E51-EE36-2849-F14910EFA229}"/>
              </a:ext>
            </a:extLst>
          </p:cNvPr>
          <p:cNvSpPr txBox="1"/>
          <p:nvPr/>
        </p:nvSpPr>
        <p:spPr>
          <a:xfrm>
            <a:off x="1749847" y="4727366"/>
            <a:ext cx="1765989" cy="454250"/>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100000"/>
              </a:lnSpc>
              <a:spcBef>
                <a:spcPct val="0"/>
              </a:spcBef>
              <a:spcAft>
                <a:spcPts val="10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Address data security, governance, and data access questions</a:t>
            </a:r>
          </a:p>
        </p:txBody>
      </p:sp>
      <p:sp>
        <p:nvSpPr>
          <p:cNvPr id="138" name="TextBox 137">
            <a:extLst>
              <a:ext uri="{FF2B5EF4-FFF2-40B4-BE49-F238E27FC236}">
                <a16:creationId xmlns:a16="http://schemas.microsoft.com/office/drawing/2014/main" id="{42C75099-CCB7-F474-0A3E-F1EC8E0681BC}"/>
              </a:ext>
            </a:extLst>
          </p:cNvPr>
          <p:cNvSpPr txBox="1"/>
          <p:nvPr/>
        </p:nvSpPr>
        <p:spPr>
          <a:xfrm>
            <a:off x="1749846" y="5318222"/>
            <a:ext cx="1830349" cy="302833"/>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100000"/>
              </a:lnSpc>
              <a:spcBef>
                <a:spcPct val="0"/>
              </a:spcBef>
              <a:spcAft>
                <a:spcPts val="1000"/>
              </a:spcAft>
              <a:buClr>
                <a:srgbClr val="375EEC"/>
              </a:buClr>
              <a:buSzTx/>
              <a:buFontTx/>
              <a:buNone/>
              <a:tabLst/>
              <a:defRPr/>
            </a:pPr>
            <a:r>
              <a:rPr kumimoji="0" lang="en-US" sz="1000" b="0" i="0" u="none" strike="noStrike" kern="1200" cap="none" spc="-20" normalizeH="0" noProof="0">
                <a:ln>
                  <a:noFill/>
                </a:ln>
                <a:solidFill>
                  <a:prstClr val="black"/>
                </a:solidFill>
                <a:effectLst/>
                <a:uLnTx/>
                <a:uFillTx/>
                <a:latin typeface="Segoe UI"/>
                <a:ea typeface="+mn-ea"/>
                <a:cs typeface="Segoe UI"/>
              </a:rPr>
              <a:t>Build shared implementation </a:t>
            </a:r>
            <a:br>
              <a:rPr kumimoji="0" lang="en-US" sz="1000" b="0" i="0" u="none" strike="noStrike" kern="1200" cap="none" spc="-20" normalizeH="0" noProof="0">
                <a:ln>
                  <a:noFill/>
                </a:ln>
                <a:solidFill>
                  <a:prstClr val="black"/>
                </a:solidFill>
                <a:effectLst/>
                <a:uLnTx/>
                <a:uFillTx/>
                <a:latin typeface="Segoe UI"/>
                <a:ea typeface="+mn-ea"/>
                <a:cs typeface="Segoe UI"/>
              </a:rPr>
            </a:br>
            <a:r>
              <a:rPr kumimoji="0" lang="en-US" sz="1000" b="0" i="0" u="none" strike="noStrike" kern="1200" cap="none" spc="-20" normalizeH="0" noProof="0">
                <a:ln>
                  <a:noFill/>
                </a:ln>
                <a:solidFill>
                  <a:prstClr val="black"/>
                </a:solidFill>
                <a:effectLst/>
                <a:uLnTx/>
                <a:uFillTx/>
                <a:latin typeface="Segoe UI"/>
                <a:ea typeface="+mn-ea"/>
                <a:cs typeface="Segoe UI"/>
              </a:rPr>
              <a:t>plan with User Enablement team</a:t>
            </a:r>
          </a:p>
        </p:txBody>
      </p:sp>
      <p:sp>
        <p:nvSpPr>
          <p:cNvPr id="27" name="TextBox 26">
            <a:extLst>
              <a:ext uri="{FF2B5EF4-FFF2-40B4-BE49-F238E27FC236}">
                <a16:creationId xmlns:a16="http://schemas.microsoft.com/office/drawing/2014/main" id="{A197B0E8-A662-EAE3-D866-4A678118738E}"/>
              </a:ext>
            </a:extLst>
          </p:cNvPr>
          <p:cNvSpPr txBox="1"/>
          <p:nvPr/>
        </p:nvSpPr>
        <p:spPr>
          <a:xfrm>
            <a:off x="4171754" y="4230686"/>
            <a:ext cx="2026177" cy="498598"/>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14367" rtl="0" eaLnBrk="1" fontAlgn="base" latinLnBrk="0" hangingPunct="1">
              <a:lnSpc>
                <a:spcPct val="90000"/>
              </a:lnSpc>
              <a:spcBef>
                <a:spcPct val="0"/>
              </a:spcBef>
              <a:spcAft>
                <a:spcPts val="300"/>
              </a:spcAft>
              <a:buClrTx/>
              <a:buSzTx/>
              <a:buFontTx/>
              <a:buNone/>
              <a:tabLst/>
              <a:defRPr/>
            </a:pPr>
            <a:r>
              <a:rPr kumimoji="0" lang="en-US" sz="1200" i="0" u="none" strike="noStrike" kern="1200" cap="none" spc="0" normalizeH="0" baseline="0" noProof="0">
                <a:ln>
                  <a:noFill/>
                </a:ln>
                <a:solidFill>
                  <a:schemeClr val="tx1"/>
                </a:solidFill>
                <a:effectLst/>
                <a:uLnTx/>
                <a:uFillTx/>
                <a:latin typeface="Segoe UI Semibold"/>
                <a:ea typeface="+mn-ea"/>
                <a:cs typeface="Segoe UI Semibold"/>
              </a:rPr>
              <a:t>Deploy and configure </a:t>
            </a:r>
            <a:br>
              <a:rPr kumimoji="0" lang="en-US" sz="1200" i="0" u="none" strike="noStrike" kern="1200" cap="none" spc="0" normalizeH="0" baseline="0" noProof="0">
                <a:ln>
                  <a:noFill/>
                </a:ln>
                <a:solidFill>
                  <a:schemeClr val="tx1"/>
                </a:solidFill>
                <a:effectLst/>
                <a:uLnTx/>
                <a:uFillTx/>
                <a:latin typeface="Segoe UI Semibold"/>
                <a:ea typeface="+mn-ea"/>
                <a:cs typeface="Segoe UI Semibold"/>
              </a:rPr>
            </a:br>
            <a:r>
              <a:rPr kumimoji="0" lang="en-US" sz="1200" i="0" u="none" strike="noStrike" kern="1200" cap="none" spc="0" normalizeH="0" baseline="0" noProof="0">
                <a:ln>
                  <a:noFill/>
                </a:ln>
                <a:solidFill>
                  <a:schemeClr val="tx1"/>
                </a:solidFill>
                <a:effectLst/>
                <a:uLnTx/>
                <a:uFillTx/>
                <a:latin typeface="Segoe UI Semibold"/>
                <a:ea typeface="+mn-ea"/>
                <a:cs typeface="Segoe UI Semibold"/>
              </a:rPr>
              <a:t>app for Salesforce or Dynamics 365.</a:t>
            </a:r>
            <a:endParaRPr kumimoji="0" lang="en-US" sz="120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p:txBody>
      </p:sp>
      <p:sp>
        <p:nvSpPr>
          <p:cNvPr id="28" name="TextBox 27">
            <a:extLst>
              <a:ext uri="{FF2B5EF4-FFF2-40B4-BE49-F238E27FC236}">
                <a16:creationId xmlns:a16="http://schemas.microsoft.com/office/drawing/2014/main" id="{D0967BDB-622D-3AE8-C228-035466035538}"/>
              </a:ext>
            </a:extLst>
          </p:cNvPr>
          <p:cNvSpPr txBox="1"/>
          <p:nvPr/>
        </p:nvSpPr>
        <p:spPr>
          <a:xfrm>
            <a:off x="4417025" y="4865705"/>
            <a:ext cx="1801296" cy="807913"/>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00" b="0" i="0" u="none" strike="noStrike" kern="1200" cap="none" spc="-10" normalizeH="0" noProof="0">
                <a:ln>
                  <a:noFill/>
                </a:ln>
                <a:solidFill>
                  <a:prstClr val="black"/>
                </a:solidFill>
                <a:effectLst/>
                <a:uLnTx/>
                <a:uFillTx/>
                <a:latin typeface="Segoe UI" panose="020B0502040204020203" pitchFamily="34" charset="0"/>
                <a:ea typeface="+mn-ea"/>
                <a:cs typeface="Segoe UI" panose="020B0502040204020203" pitchFamily="34" charset="0"/>
              </a:rPr>
              <a:t>Review the deployment </a:t>
            </a:r>
            <a:br>
              <a:rPr kumimoji="0" lang="en-US" sz="1000" b="0" i="0" u="none" strike="noStrike" kern="1200" cap="none" spc="-10" normalizeH="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000" b="0" i="0" u="none" strike="noStrike" kern="1200" cap="none" spc="-10" normalizeH="0" noProof="0">
                <a:ln>
                  <a:noFill/>
                </a:ln>
                <a:solidFill>
                  <a:prstClr val="black"/>
                </a:solidFill>
                <a:effectLst/>
                <a:uLnTx/>
                <a:uFillTx/>
                <a:latin typeface="Segoe UI" panose="020B0502040204020203" pitchFamily="34" charset="0"/>
                <a:ea typeface="+mn-ea"/>
                <a:cs typeface="Segoe UI" panose="020B0502040204020203" pitchFamily="34" charset="0"/>
              </a:rPr>
              <a:t>guide, installation article</a:t>
            </a:r>
            <a:r>
              <a:rPr lang="en-US" sz="1000" spc="-10">
                <a:solidFill>
                  <a:prstClr val="black"/>
                </a:solidFill>
                <a:latin typeface="Segoe UI" panose="020B0502040204020203" pitchFamily="34" charset="0"/>
                <a:cs typeface="Segoe UI" panose="020B0502040204020203" pitchFamily="34" charset="0"/>
              </a:rPr>
              <a:t> </a:t>
            </a:r>
            <a:br>
              <a:rPr lang="en-US" sz="1000" spc="-10">
                <a:solidFill>
                  <a:prstClr val="black"/>
                </a:solidFill>
                <a:latin typeface="Segoe UI" panose="020B0502040204020203" pitchFamily="34" charset="0"/>
                <a:cs typeface="Segoe UI" panose="020B0502040204020203" pitchFamily="34" charset="0"/>
              </a:rPr>
            </a:br>
            <a:r>
              <a:rPr kumimoji="0" lang="en-US" sz="1000" b="0" i="0" u="none" strike="noStrike" kern="1200" cap="none" spc="-10" normalizeH="0" noProof="0">
                <a:ln>
                  <a:noFill/>
                </a:ln>
                <a:solidFill>
                  <a:prstClr val="black"/>
                </a:solidFill>
                <a:effectLst/>
                <a:uLnTx/>
                <a:uFillTx/>
                <a:latin typeface="Segoe UI" panose="020B0502040204020203" pitchFamily="34" charset="0"/>
                <a:ea typeface="+mn-ea"/>
                <a:cs typeface="Segoe UI" panose="020B0502040204020203" pitchFamily="34" charset="0"/>
              </a:rPr>
              <a:t>and troubleshooting materials</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00" b="0" i="0" u="none" strike="noStrike" kern="1200" cap="none" spc="-10" normalizeH="0" noProof="0">
                <a:ln>
                  <a:noFill/>
                </a:ln>
                <a:solidFill>
                  <a:prstClr val="black"/>
                </a:solidFill>
                <a:effectLst/>
                <a:uLnTx/>
                <a:uFillTx/>
                <a:latin typeface="Segoe UI" panose="020B0502040204020203" pitchFamily="34" charset="0"/>
                <a:ea typeface="+mn-ea"/>
                <a:cs typeface="Segoe UI" panose="020B0502040204020203" pitchFamily="34" charset="0"/>
              </a:rPr>
              <a:t>Leverage Tech community</a:t>
            </a:r>
            <a:br>
              <a:rPr kumimoji="0" lang="en-US" sz="1000" b="0" i="0" u="none" strike="noStrike" kern="1200" cap="none" spc="-10" normalizeH="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000" b="0" i="0" u="none" strike="noStrike" kern="1200" cap="none" spc="-10" normalizeH="0" noProof="0">
                <a:ln>
                  <a:noFill/>
                </a:ln>
                <a:solidFill>
                  <a:prstClr val="black"/>
                </a:solidFill>
                <a:effectLst/>
                <a:uLnTx/>
                <a:uFillTx/>
                <a:latin typeface="Segoe UI" panose="020B0502040204020203" pitchFamily="34" charset="0"/>
                <a:ea typeface="+mn-ea"/>
                <a:cs typeface="Segoe UI" panose="020B0502040204020203" pitchFamily="34" charset="0"/>
              </a:rPr>
              <a:t>for best practices and support</a:t>
            </a:r>
          </a:p>
        </p:txBody>
      </p:sp>
      <p:sp>
        <p:nvSpPr>
          <p:cNvPr id="32" name="TextBox 31">
            <a:extLst>
              <a:ext uri="{FF2B5EF4-FFF2-40B4-BE49-F238E27FC236}">
                <a16:creationId xmlns:a16="http://schemas.microsoft.com/office/drawing/2014/main" id="{5C5C0413-0CFB-2EEF-D331-AC60D54BEBE6}"/>
              </a:ext>
            </a:extLst>
          </p:cNvPr>
          <p:cNvSpPr txBox="1"/>
          <p:nvPr/>
        </p:nvSpPr>
        <p:spPr>
          <a:xfrm>
            <a:off x="6745142" y="4230686"/>
            <a:ext cx="2016256" cy="327060"/>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Familiarize with </a:t>
            </a:r>
            <a:b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br>
            <a:r>
              <a:rPr kumimoji="0" lang="en-US" sz="1200" b="0" i="0" u="none" strike="noStrike" kern="1200" cap="none" spc="10" normalizeH="0" noProof="0">
                <a:ln>
                  <a:noFill/>
                </a:ln>
                <a:solidFill>
                  <a:prstClr val="black"/>
                </a:solidFill>
                <a:effectLst/>
                <a:uLnTx/>
                <a:uFillTx/>
                <a:latin typeface="+mj-lt"/>
                <a:ea typeface="+mn-ea"/>
                <a:cs typeface="Segoe UI" panose="020B0502040204020203" pitchFamily="34" charset="0"/>
              </a:rPr>
              <a:t>usage dashboard.</a:t>
            </a:r>
          </a:p>
        </p:txBody>
      </p:sp>
      <p:sp>
        <p:nvSpPr>
          <p:cNvPr id="33" name="TextBox 32">
            <a:extLst>
              <a:ext uri="{FF2B5EF4-FFF2-40B4-BE49-F238E27FC236}">
                <a16:creationId xmlns:a16="http://schemas.microsoft.com/office/drawing/2014/main" id="{E5129488-32C8-C15F-5AB3-8C5334614E69}"/>
              </a:ext>
            </a:extLst>
          </p:cNvPr>
          <p:cNvSpPr txBox="1"/>
          <p:nvPr/>
        </p:nvSpPr>
        <p:spPr>
          <a:xfrm>
            <a:off x="7008094" y="4761692"/>
            <a:ext cx="1748541" cy="807913"/>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Review the </a:t>
            </a:r>
            <a:r>
              <a:rPr kumimoji="0" lang="en-US" sz="1000" i="0" u="none" strike="noStrike" kern="1200" cap="none" spc="0" normalizeH="0" baseline="0" noProof="0" dirty="0">
                <a:ln>
                  <a:noFill/>
                </a:ln>
                <a:solidFill>
                  <a:schemeClr val="tx1"/>
                </a:solidFill>
                <a:effectLst/>
                <a:uLnTx/>
                <a:uFillTx/>
                <a:ea typeface="+mn-ea"/>
                <a:cs typeface="Segoe UI Semibold" panose="020B0502040204020203" pitchFamily="34" charset="0"/>
              </a:rPr>
              <a:t>Copilot for Sales Dashboard</a:t>
            </a:r>
            <a:r>
              <a:rPr kumimoji="0" lang="en-US" sz="1000" i="0" u="none" strike="noStrike" kern="1200" cap="none" spc="0" normalizeH="0" baseline="0" noProof="0" dirty="0">
                <a:ln>
                  <a:noFill/>
                </a:ln>
                <a:solidFill>
                  <a:schemeClr val="tx1"/>
                </a:solidFill>
                <a:effectLst/>
                <a:uLnTx/>
                <a:uFillTx/>
                <a:ea typeface="+mn-ea"/>
                <a:cs typeface="Segoe UI" panose="020B0502040204020203" pitchFamily="34" charset="0"/>
              </a:rPr>
              <a:t> </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Analyze user retention and engagement and collaborate with sales enablement leads</a:t>
            </a:r>
          </a:p>
        </p:txBody>
      </p:sp>
      <p:sp>
        <p:nvSpPr>
          <p:cNvPr id="63" name="TextBox 62">
            <a:extLst>
              <a:ext uri="{FF2B5EF4-FFF2-40B4-BE49-F238E27FC236}">
                <a16:creationId xmlns:a16="http://schemas.microsoft.com/office/drawing/2014/main" id="{79C697C2-9CB9-247A-F9A8-B2D0679A7226}"/>
              </a:ext>
            </a:extLst>
          </p:cNvPr>
          <p:cNvSpPr txBox="1"/>
          <p:nvPr/>
        </p:nvSpPr>
        <p:spPr>
          <a:xfrm>
            <a:off x="2946967" y="5990523"/>
            <a:ext cx="7008715" cy="385000"/>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Microsoft is here to help accelerate your Copilot for Sales adoption </a:t>
            </a:r>
          </a:p>
        </p:txBody>
      </p:sp>
      <p:sp>
        <p:nvSpPr>
          <p:cNvPr id="37" name="TextBox 36">
            <a:extLst>
              <a:ext uri="{FF2B5EF4-FFF2-40B4-BE49-F238E27FC236}">
                <a16:creationId xmlns:a16="http://schemas.microsoft.com/office/drawing/2014/main" id="{BAA9CF68-805D-751F-CD12-65D6F3C2348D}"/>
              </a:ext>
            </a:extLst>
          </p:cNvPr>
          <p:cNvSpPr txBox="1"/>
          <p:nvPr/>
        </p:nvSpPr>
        <p:spPr>
          <a:xfrm>
            <a:off x="9363153" y="4230966"/>
            <a:ext cx="1992113" cy="327060"/>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Learn about</a:t>
            </a:r>
            <a:b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extensibility scenarios. </a:t>
            </a:r>
          </a:p>
        </p:txBody>
      </p:sp>
      <p:sp>
        <p:nvSpPr>
          <p:cNvPr id="38" name="TextBox 37">
            <a:extLst>
              <a:ext uri="{FF2B5EF4-FFF2-40B4-BE49-F238E27FC236}">
                <a16:creationId xmlns:a16="http://schemas.microsoft.com/office/drawing/2014/main" id="{D123D1AE-86AC-DE7B-96EA-4AE919D79B27}"/>
              </a:ext>
            </a:extLst>
          </p:cNvPr>
          <p:cNvSpPr txBox="1"/>
          <p:nvPr/>
        </p:nvSpPr>
        <p:spPr>
          <a:xfrm>
            <a:off x="9600417" y="4802559"/>
            <a:ext cx="1848748" cy="480453"/>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120000"/>
              </a:lnSpc>
              <a:spcBef>
                <a:spcPct val="0"/>
              </a:spcBef>
              <a:spcAft>
                <a:spcPts val="10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Understand your business needs </a:t>
            </a:r>
          </a:p>
          <a:p>
            <a:pPr marL="0" marR="0" lvl="0" indent="0" algn="l" defTabSz="932472" rtl="0" eaLnBrk="1" fontAlgn="base" latinLnBrk="0" hangingPunct="1">
              <a:lnSpc>
                <a:spcPct val="120000"/>
              </a:lnSpc>
              <a:spcBef>
                <a:spcPct val="0"/>
              </a:spcBef>
              <a:spcAft>
                <a:spcPts val="10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extensions</a:t>
            </a:r>
          </a:p>
        </p:txBody>
      </p:sp>
      <p:sp>
        <p:nvSpPr>
          <p:cNvPr id="121" name="Graphic 17">
            <a:extLst>
              <a:ext uri="{FF2B5EF4-FFF2-40B4-BE49-F238E27FC236}">
                <a16:creationId xmlns:a16="http://schemas.microsoft.com/office/drawing/2014/main" id="{27E75B06-A3DF-C5D4-10A8-4ED626E4F83B}"/>
              </a:ext>
              <a:ext uri="{C183D7F6-B498-43B3-948B-1728B52AA6E4}">
                <adec:decorative xmlns:adec="http://schemas.microsoft.com/office/drawing/2017/decorative" val="1"/>
              </a:ext>
            </a:extLst>
          </p:cNvPr>
          <p:cNvSpPr/>
          <p:nvPr/>
        </p:nvSpPr>
        <p:spPr>
          <a:xfrm>
            <a:off x="9363553" y="2680976"/>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2" name="Graphic 17">
            <a:extLst>
              <a:ext uri="{FF2B5EF4-FFF2-40B4-BE49-F238E27FC236}">
                <a16:creationId xmlns:a16="http://schemas.microsoft.com/office/drawing/2014/main" id="{2EB559B3-B861-059F-AD38-2F4EBB865828}"/>
              </a:ext>
              <a:ext uri="{C183D7F6-B498-43B3-948B-1728B52AA6E4}">
                <adec:decorative xmlns:adec="http://schemas.microsoft.com/office/drawing/2017/decorative" val="1"/>
              </a:ext>
            </a:extLst>
          </p:cNvPr>
          <p:cNvSpPr/>
          <p:nvPr/>
        </p:nvSpPr>
        <p:spPr>
          <a:xfrm>
            <a:off x="9363553" y="2982302"/>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5" name="Graphic 17">
            <a:extLst>
              <a:ext uri="{FF2B5EF4-FFF2-40B4-BE49-F238E27FC236}">
                <a16:creationId xmlns:a16="http://schemas.microsoft.com/office/drawing/2014/main" id="{CA163AB4-AE8F-C012-F436-41FC551CF9FF}"/>
              </a:ext>
              <a:ext uri="{C183D7F6-B498-43B3-948B-1728B52AA6E4}">
                <adec:decorative xmlns:adec="http://schemas.microsoft.com/office/drawing/2017/decorative" val="1"/>
              </a:ext>
            </a:extLst>
          </p:cNvPr>
          <p:cNvSpPr/>
          <p:nvPr/>
        </p:nvSpPr>
        <p:spPr>
          <a:xfrm>
            <a:off x="4158257" y="4875296"/>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6" name="Graphic 17">
            <a:extLst>
              <a:ext uri="{FF2B5EF4-FFF2-40B4-BE49-F238E27FC236}">
                <a16:creationId xmlns:a16="http://schemas.microsoft.com/office/drawing/2014/main" id="{A64B6AD8-D92A-46CB-BBB1-BE5487E41005}"/>
              </a:ext>
              <a:ext uri="{C183D7F6-B498-43B3-948B-1728B52AA6E4}">
                <adec:decorative xmlns:adec="http://schemas.microsoft.com/office/drawing/2017/decorative" val="1"/>
              </a:ext>
            </a:extLst>
          </p:cNvPr>
          <p:cNvSpPr/>
          <p:nvPr/>
        </p:nvSpPr>
        <p:spPr>
          <a:xfrm>
            <a:off x="4158257" y="5405263"/>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31" name="Graphic 17">
            <a:extLst>
              <a:ext uri="{FF2B5EF4-FFF2-40B4-BE49-F238E27FC236}">
                <a16:creationId xmlns:a16="http://schemas.microsoft.com/office/drawing/2014/main" id="{26B65D40-074F-A057-09FC-329234CF1DCD}"/>
              </a:ext>
              <a:ext uri="{C183D7F6-B498-43B3-948B-1728B52AA6E4}">
                <adec:decorative xmlns:adec="http://schemas.microsoft.com/office/drawing/2017/decorative" val="1"/>
              </a:ext>
            </a:extLst>
          </p:cNvPr>
          <p:cNvSpPr/>
          <p:nvPr/>
        </p:nvSpPr>
        <p:spPr>
          <a:xfrm>
            <a:off x="1494935" y="3167252"/>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32" name="Graphic 17">
            <a:extLst>
              <a:ext uri="{FF2B5EF4-FFF2-40B4-BE49-F238E27FC236}">
                <a16:creationId xmlns:a16="http://schemas.microsoft.com/office/drawing/2014/main" id="{7CD69F45-D640-8586-50E0-9E32E6319681}"/>
              </a:ext>
              <a:ext uri="{C183D7F6-B498-43B3-948B-1728B52AA6E4}">
                <adec:decorative xmlns:adec="http://schemas.microsoft.com/office/drawing/2017/decorative" val="1"/>
              </a:ext>
            </a:extLst>
          </p:cNvPr>
          <p:cNvSpPr/>
          <p:nvPr/>
        </p:nvSpPr>
        <p:spPr>
          <a:xfrm>
            <a:off x="1494935" y="3468578"/>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34" name="Graphic 17">
            <a:extLst>
              <a:ext uri="{FF2B5EF4-FFF2-40B4-BE49-F238E27FC236}">
                <a16:creationId xmlns:a16="http://schemas.microsoft.com/office/drawing/2014/main" id="{2F6CA7BF-FA37-01A6-6819-C10A84FEAC16}"/>
              </a:ext>
              <a:ext uri="{C183D7F6-B498-43B3-948B-1728B52AA6E4}">
                <adec:decorative xmlns:adec="http://schemas.microsoft.com/office/drawing/2017/decorative" val="1"/>
              </a:ext>
            </a:extLst>
          </p:cNvPr>
          <p:cNvSpPr/>
          <p:nvPr/>
        </p:nvSpPr>
        <p:spPr>
          <a:xfrm>
            <a:off x="1494935" y="4729513"/>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35" name="Graphic 17">
            <a:extLst>
              <a:ext uri="{FF2B5EF4-FFF2-40B4-BE49-F238E27FC236}">
                <a16:creationId xmlns:a16="http://schemas.microsoft.com/office/drawing/2014/main" id="{E7C188F0-DEF3-C1AB-BE87-4E16CA19811D}"/>
              </a:ext>
              <a:ext uri="{C183D7F6-B498-43B3-948B-1728B52AA6E4}">
                <adec:decorative xmlns:adec="http://schemas.microsoft.com/office/drawing/2017/decorative" val="1"/>
              </a:ext>
            </a:extLst>
          </p:cNvPr>
          <p:cNvSpPr/>
          <p:nvPr/>
        </p:nvSpPr>
        <p:spPr>
          <a:xfrm>
            <a:off x="1494935" y="5318222"/>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2" name="Graphic 17">
            <a:extLst>
              <a:ext uri="{FF2B5EF4-FFF2-40B4-BE49-F238E27FC236}">
                <a16:creationId xmlns:a16="http://schemas.microsoft.com/office/drawing/2014/main" id="{03A77523-8472-2F5A-7789-A4B21C1D14A2}"/>
              </a:ext>
              <a:ext uri="{C183D7F6-B498-43B3-948B-1728B52AA6E4}">
                <adec:decorative xmlns:adec="http://schemas.microsoft.com/office/drawing/2017/decorative" val="1"/>
              </a:ext>
            </a:extLst>
          </p:cNvPr>
          <p:cNvSpPr/>
          <p:nvPr/>
        </p:nvSpPr>
        <p:spPr>
          <a:xfrm>
            <a:off x="4149169" y="2978988"/>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3" name="Graphic 17">
            <a:extLst>
              <a:ext uri="{FF2B5EF4-FFF2-40B4-BE49-F238E27FC236}">
                <a16:creationId xmlns:a16="http://schemas.microsoft.com/office/drawing/2014/main" id="{8E17DDCA-61E4-F89E-9D9F-2B1F90580CD2}"/>
              </a:ext>
              <a:ext uri="{C183D7F6-B498-43B3-948B-1728B52AA6E4}">
                <adec:decorative xmlns:adec="http://schemas.microsoft.com/office/drawing/2017/decorative" val="1"/>
              </a:ext>
            </a:extLst>
          </p:cNvPr>
          <p:cNvSpPr/>
          <p:nvPr/>
        </p:nvSpPr>
        <p:spPr>
          <a:xfrm>
            <a:off x="4156974" y="3384612"/>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09" name="Graphic 17">
            <a:extLst>
              <a:ext uri="{FF2B5EF4-FFF2-40B4-BE49-F238E27FC236}">
                <a16:creationId xmlns:a16="http://schemas.microsoft.com/office/drawing/2014/main" id="{D5316BE6-C062-929E-97A5-B3FF19C40E4C}"/>
              </a:ext>
              <a:ext uri="{C183D7F6-B498-43B3-948B-1728B52AA6E4}">
                <adec:decorative xmlns:adec="http://schemas.microsoft.com/office/drawing/2017/decorative" val="1"/>
              </a:ext>
            </a:extLst>
          </p:cNvPr>
          <p:cNvSpPr/>
          <p:nvPr/>
        </p:nvSpPr>
        <p:spPr>
          <a:xfrm>
            <a:off x="6753182" y="2972646"/>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10" name="Graphic 17">
            <a:extLst>
              <a:ext uri="{FF2B5EF4-FFF2-40B4-BE49-F238E27FC236}">
                <a16:creationId xmlns:a16="http://schemas.microsoft.com/office/drawing/2014/main" id="{63E0A9B1-1E33-A6BB-3DD6-D54C2B222D26}"/>
              </a:ext>
              <a:ext uri="{C183D7F6-B498-43B3-948B-1728B52AA6E4}">
                <adec:decorative xmlns:adec="http://schemas.microsoft.com/office/drawing/2017/decorative" val="1"/>
              </a:ext>
            </a:extLst>
          </p:cNvPr>
          <p:cNvSpPr/>
          <p:nvPr/>
        </p:nvSpPr>
        <p:spPr>
          <a:xfrm>
            <a:off x="6753182" y="3293606"/>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8" name="Graphic 17">
            <a:extLst>
              <a:ext uri="{FF2B5EF4-FFF2-40B4-BE49-F238E27FC236}">
                <a16:creationId xmlns:a16="http://schemas.microsoft.com/office/drawing/2014/main" id="{2053BF5E-A3AE-7EED-FF65-C593FDA3C189}"/>
              </a:ext>
              <a:ext uri="{C183D7F6-B498-43B3-948B-1728B52AA6E4}">
                <adec:decorative xmlns:adec="http://schemas.microsoft.com/office/drawing/2017/decorative" val="1"/>
              </a:ext>
            </a:extLst>
          </p:cNvPr>
          <p:cNvSpPr/>
          <p:nvPr/>
        </p:nvSpPr>
        <p:spPr>
          <a:xfrm>
            <a:off x="6730862" y="4748900"/>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9" name="Graphic 17">
            <a:extLst>
              <a:ext uri="{FF2B5EF4-FFF2-40B4-BE49-F238E27FC236}">
                <a16:creationId xmlns:a16="http://schemas.microsoft.com/office/drawing/2014/main" id="{2F79F4F7-D86E-2777-D428-B0B8EEF6AB21}"/>
              </a:ext>
              <a:ext uri="{C183D7F6-B498-43B3-948B-1728B52AA6E4}">
                <adec:decorative xmlns:adec="http://schemas.microsoft.com/office/drawing/2017/decorative" val="1"/>
              </a:ext>
            </a:extLst>
          </p:cNvPr>
          <p:cNvSpPr/>
          <p:nvPr/>
        </p:nvSpPr>
        <p:spPr>
          <a:xfrm>
            <a:off x="6730862" y="5135762"/>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50" name="Graphic 17">
            <a:extLst>
              <a:ext uri="{FF2B5EF4-FFF2-40B4-BE49-F238E27FC236}">
                <a16:creationId xmlns:a16="http://schemas.microsoft.com/office/drawing/2014/main" id="{3EDA80CC-A162-75B7-9801-0AC4EEFDA388}"/>
              </a:ext>
              <a:ext uri="{C183D7F6-B498-43B3-948B-1728B52AA6E4}">
                <adec:decorative xmlns:adec="http://schemas.microsoft.com/office/drawing/2017/decorative" val="1"/>
              </a:ext>
            </a:extLst>
          </p:cNvPr>
          <p:cNvSpPr/>
          <p:nvPr/>
        </p:nvSpPr>
        <p:spPr>
          <a:xfrm>
            <a:off x="9357996" y="4794505"/>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51" name="Graphic 17">
            <a:extLst>
              <a:ext uri="{FF2B5EF4-FFF2-40B4-BE49-F238E27FC236}">
                <a16:creationId xmlns:a16="http://schemas.microsoft.com/office/drawing/2014/main" id="{3345622C-FD46-0CEF-9066-786A31D00621}"/>
              </a:ext>
              <a:ext uri="{C183D7F6-B498-43B3-948B-1728B52AA6E4}">
                <adec:decorative xmlns:adec="http://schemas.microsoft.com/office/drawing/2017/decorative" val="1"/>
              </a:ext>
            </a:extLst>
          </p:cNvPr>
          <p:cNvSpPr/>
          <p:nvPr/>
        </p:nvSpPr>
        <p:spPr>
          <a:xfrm>
            <a:off x="9357996" y="5131529"/>
            <a:ext cx="171020" cy="17102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134CCB"/>
          </a:solidFill>
          <a:ln>
            <a:noFill/>
            <a:headEnd type="none" w="med" len="med"/>
            <a:tailEnd type="none" w="med" len="med"/>
          </a:ln>
          <a:effectLst>
            <a:outerShdw blurRad="25400" dist="127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68344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22E2-86F8-579E-5109-BBF384B70F7D}"/>
              </a:ext>
            </a:extLst>
          </p:cNvPr>
          <p:cNvSpPr>
            <a:spLocks noGrp="1"/>
          </p:cNvSpPr>
          <p:nvPr>
            <p:ph type="title"/>
          </p:nvPr>
        </p:nvSpPr>
        <p:spPr>
          <a:xfrm>
            <a:off x="587375" y="666814"/>
            <a:ext cx="11017250" cy="443198"/>
          </a:xfrm>
        </p:spPr>
        <p:txBody>
          <a:bodyPr/>
          <a:lstStyle/>
          <a:p>
            <a:r>
              <a:rPr lang="en-US" sz="3200"/>
              <a:t>Define business objectives</a:t>
            </a:r>
            <a:endParaRPr lang="en-GB" sz="1200"/>
          </a:p>
        </p:txBody>
      </p:sp>
      <p:sp>
        <p:nvSpPr>
          <p:cNvPr id="5" name="Title 1">
            <a:extLst>
              <a:ext uri="{FF2B5EF4-FFF2-40B4-BE49-F238E27FC236}">
                <a16:creationId xmlns:a16="http://schemas.microsoft.com/office/drawing/2014/main" id="{26206265-367B-404A-07DA-50E0E7085571}"/>
              </a:ext>
            </a:extLst>
          </p:cNvPr>
          <p:cNvSpPr txBox="1">
            <a:spLocks/>
          </p:cNvSpPr>
          <p:nvPr/>
        </p:nvSpPr>
        <p:spPr>
          <a:xfrm>
            <a:off x="587375" y="1174477"/>
            <a:ext cx="10170272" cy="335092"/>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3600" kern="1200">
                <a:solidFill>
                  <a:schemeClr val="tx1"/>
                </a:solidFill>
                <a:latin typeface="Segoe UI Semibold" panose="020B0702040204020203" pitchFamily="34" charset="0"/>
                <a:ea typeface="+mj-ea"/>
                <a:cs typeface="Segoe UI Semibold" panose="020B0702040204020203" pitchFamily="34" charset="0"/>
              </a:defRPr>
            </a:lvl1pPr>
          </a:lstStyle>
          <a:p>
            <a:pPr>
              <a:lnSpc>
                <a:spcPct val="120000"/>
              </a:lnSpc>
            </a:pPr>
            <a:r>
              <a:rPr lang="en-US" sz="2000" spc="-20">
                <a:latin typeface="Segoe UI" panose="020B0502040204020203" pitchFamily="34" charset="0"/>
                <a:cs typeface="Segoe UI" panose="020B0502040204020203" pitchFamily="34" charset="0"/>
              </a:rPr>
              <a:t>Outline goals with success metrics.</a:t>
            </a:r>
            <a:endParaRPr lang="en-US" sz="2000" spc="20">
              <a:latin typeface="Segoe UI" panose="020B0502040204020203" pitchFamily="34" charset="0"/>
              <a:cs typeface="Segoe UI" panose="020B0502040204020203" pitchFamily="34" charset="0"/>
            </a:endParaRPr>
          </a:p>
        </p:txBody>
      </p:sp>
      <p:graphicFrame>
        <p:nvGraphicFramePr>
          <p:cNvPr id="11" name="Table 11">
            <a:extLst>
              <a:ext uri="{FF2B5EF4-FFF2-40B4-BE49-F238E27FC236}">
                <a16:creationId xmlns:a16="http://schemas.microsoft.com/office/drawing/2014/main" id="{BA192BC2-14DE-C152-AD89-351542EDBB3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542998707"/>
              </p:ext>
            </p:extLst>
          </p:nvPr>
        </p:nvGraphicFramePr>
        <p:xfrm>
          <a:off x="586740" y="1638835"/>
          <a:ext cx="11018520" cy="4845335"/>
        </p:xfrm>
        <a:graphic>
          <a:graphicData uri="http://schemas.openxmlformats.org/drawingml/2006/table">
            <a:tbl>
              <a:tblPr firstRow="1" bandRow="1">
                <a:tableStyleId>{912C8C85-51F0-491E-9774-3900AFEF0FD7}</a:tableStyleId>
              </a:tblPr>
              <a:tblGrid>
                <a:gridCol w="3960741">
                  <a:extLst>
                    <a:ext uri="{9D8B030D-6E8A-4147-A177-3AD203B41FA5}">
                      <a16:colId xmlns:a16="http://schemas.microsoft.com/office/drawing/2014/main" val="1472175940"/>
                    </a:ext>
                  </a:extLst>
                </a:gridCol>
                <a:gridCol w="5898971">
                  <a:extLst>
                    <a:ext uri="{9D8B030D-6E8A-4147-A177-3AD203B41FA5}">
                      <a16:colId xmlns:a16="http://schemas.microsoft.com/office/drawing/2014/main" val="2492050302"/>
                    </a:ext>
                  </a:extLst>
                </a:gridCol>
                <a:gridCol w="1158808">
                  <a:extLst>
                    <a:ext uri="{9D8B030D-6E8A-4147-A177-3AD203B41FA5}">
                      <a16:colId xmlns:a16="http://schemas.microsoft.com/office/drawing/2014/main" val="2200559775"/>
                    </a:ext>
                  </a:extLst>
                </a:gridCol>
              </a:tblGrid>
              <a:tr h="470420">
                <a:tc>
                  <a:txBody>
                    <a:bodyPr/>
                    <a:lstStyle/>
                    <a:p>
                      <a:pPr marL="0" algn="l" defTabSz="914400" rtl="0" eaLnBrk="1" latinLnBrk="0" hangingPunct="1">
                        <a:lnSpc>
                          <a:spcPct val="100000"/>
                        </a:lnSpc>
                      </a:pPr>
                      <a:r>
                        <a:rPr lang="en-US" sz="1400" b="0" i="0" kern="1200">
                          <a:ln w="3175">
                            <a:noFill/>
                          </a:ln>
                          <a:solidFill>
                            <a:schemeClr val="tx1"/>
                          </a:solidFill>
                          <a:latin typeface="+mj-lt"/>
                          <a:ea typeface="+mn-ea"/>
                          <a:cs typeface="Segoe UI Semibold" panose="020B0502040204020203" pitchFamily="34" charset="0"/>
                        </a:rPr>
                        <a:t>Objective</a:t>
                      </a:r>
                      <a:endParaRPr lang="en-GB" sz="1400" b="0" i="0" kern="1200">
                        <a:ln w="3175">
                          <a:noFill/>
                        </a:ln>
                        <a:solidFill>
                          <a:schemeClr val="tx1"/>
                        </a:solidFill>
                        <a:latin typeface="+mj-lt"/>
                        <a:ea typeface="+mn-ea"/>
                        <a:cs typeface="Segoe UI Semibold" panose="020B0502040204020203" pitchFamily="34" charset="0"/>
                      </a:endParaRPr>
                    </a:p>
                  </a:txBody>
                  <a:tcPr marL="109728" marR="1097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l" defTabSz="914400" rtl="0" eaLnBrk="1" latinLnBrk="0" hangingPunct="1">
                        <a:lnSpc>
                          <a:spcPct val="100000"/>
                        </a:lnSpc>
                      </a:pPr>
                      <a:r>
                        <a:rPr lang="en-GB" sz="1400" b="0" i="0" kern="1200">
                          <a:ln w="3175">
                            <a:noFill/>
                          </a:ln>
                          <a:solidFill>
                            <a:schemeClr val="tx1"/>
                          </a:solidFill>
                          <a:latin typeface="+mj-lt"/>
                          <a:ea typeface="+mn-ea"/>
                          <a:cs typeface="Segoe UI Semibold" panose="020B0502040204020203" pitchFamily="34" charset="0"/>
                        </a:rPr>
                        <a:t>Key Results</a:t>
                      </a:r>
                    </a:p>
                  </a:txBody>
                  <a:tcPr marL="109728" marR="1097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l" defTabSz="914400" rtl="0" eaLnBrk="1" latinLnBrk="0" hangingPunct="1">
                        <a:lnSpc>
                          <a:spcPct val="100000"/>
                        </a:lnSpc>
                      </a:pPr>
                      <a:r>
                        <a:rPr lang="en-US" sz="1400" b="0" i="0" kern="1200">
                          <a:ln w="3175">
                            <a:noFill/>
                          </a:ln>
                          <a:solidFill>
                            <a:schemeClr val="tx1"/>
                          </a:solidFill>
                          <a:latin typeface="+mj-lt"/>
                          <a:ea typeface="+mn-ea"/>
                          <a:cs typeface="Segoe UI Semibold" panose="020B0502040204020203" pitchFamily="34" charset="0"/>
                        </a:rPr>
                        <a:t>Tracking</a:t>
                      </a:r>
                      <a:endParaRPr lang="en-GB" sz="1400" b="0" i="0" kern="1200">
                        <a:ln w="3175">
                          <a:noFill/>
                        </a:ln>
                        <a:solidFill>
                          <a:schemeClr val="tx1"/>
                        </a:solidFill>
                        <a:latin typeface="+mj-lt"/>
                        <a:ea typeface="+mn-ea"/>
                        <a:cs typeface="Segoe UI Semibold" panose="020B0502040204020203" pitchFamily="34" charset="0"/>
                      </a:endParaRPr>
                    </a:p>
                  </a:txBody>
                  <a:tcPr marL="109728" marR="1097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29826511"/>
                  </a:ext>
                </a:extLst>
              </a:tr>
              <a:tr h="291661">
                <a:tc rowSpan="3">
                  <a:txBody>
                    <a:bodyPr/>
                    <a:lstStyle/>
                    <a:p>
                      <a:r>
                        <a:rPr lang="en-GB" sz="1000" i="1">
                          <a:solidFill>
                            <a:schemeClr val="tx1"/>
                          </a:solidFill>
                        </a:rPr>
                        <a:t>Start pilot with initial user group</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000" i="1" dirty="0">
                          <a:solidFill>
                            <a:schemeClr val="tx1"/>
                          </a:solidFill>
                        </a:rPr>
                        <a:t>Copilot for Sales enablement approved by January 20</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25064162"/>
                  </a:ext>
                </a:extLst>
              </a:tr>
              <a:tr h="291661">
                <a:tc vMerge="1">
                  <a:txBody>
                    <a:bodyPr/>
                    <a:lstStyle/>
                    <a:p>
                      <a:endParaRPr lang="en-GB" sz="1100" i="1"/>
                    </a:p>
                  </a:txBody>
                  <a:tcPr/>
                </a:tc>
                <a:tc>
                  <a:txBody>
                    <a:bodyPr/>
                    <a:lstStyle/>
                    <a:p>
                      <a:r>
                        <a:rPr lang="en-GB" sz="1000" i="1">
                          <a:solidFill>
                            <a:schemeClr val="tx1"/>
                          </a:solidFill>
                        </a:rPr>
                        <a:t>Copilot for Sales enabled by January 30</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31216630"/>
                  </a:ext>
                </a:extLst>
              </a:tr>
              <a:tr h="291661">
                <a:tc vMerge="1">
                  <a:txBody>
                    <a:bodyPr/>
                    <a:lstStyle/>
                    <a:p>
                      <a:endParaRPr lang="en-GB" sz="1100" i="1"/>
                    </a:p>
                  </a:txBody>
                  <a:tcPr/>
                </a:tc>
                <a:tc>
                  <a:txBody>
                    <a:bodyPr/>
                    <a:lstStyle/>
                    <a:p>
                      <a:r>
                        <a:rPr lang="en-GB" sz="1000" i="1">
                          <a:solidFill>
                            <a:schemeClr val="tx1"/>
                          </a:solidFill>
                        </a:rPr>
                        <a:t>Pilot group of 50 users trained by February 7</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25533974"/>
                  </a:ext>
                </a:extLst>
              </a:tr>
              <a:tr h="291661">
                <a:tc rowSpan="3">
                  <a:txBody>
                    <a:bodyPr/>
                    <a:lstStyle/>
                    <a:p>
                      <a:r>
                        <a:rPr lang="en-GB" sz="1000" i="1">
                          <a:solidFill>
                            <a:schemeClr val="tx1"/>
                          </a:solidFill>
                        </a:rPr>
                        <a:t>Improve CRM update frequency and overall data quality</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r>
                        <a:rPr lang="en-GB" sz="1000" i="1">
                          <a:solidFill>
                            <a:schemeClr val="tx1"/>
                          </a:solidFill>
                        </a:rPr>
                        <a:t>100 contacts created by February 28</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43740877"/>
                  </a:ext>
                </a:extLst>
              </a:tr>
              <a:tr h="291661">
                <a:tc vMerge="1">
                  <a:txBody>
                    <a:bodyPr/>
                    <a:lstStyle/>
                    <a:p>
                      <a:endParaRPr lang="en-GB" sz="1100" i="1"/>
                    </a:p>
                  </a:txBody>
                  <a:tcPr/>
                </a:tc>
                <a:tc>
                  <a:txBody>
                    <a:bodyPr/>
                    <a:lstStyle/>
                    <a:p>
                      <a:r>
                        <a:rPr lang="en-GB" sz="1000" i="1">
                          <a:solidFill>
                            <a:schemeClr val="tx1"/>
                          </a:solidFill>
                        </a:rPr>
                        <a:t>50 Opportunities updated by February 28</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386427469"/>
                  </a:ext>
                </a:extLst>
              </a:tr>
              <a:tr h="291661">
                <a:tc vMerge="1">
                  <a:txBody>
                    <a:bodyPr/>
                    <a:lstStyle/>
                    <a:p>
                      <a:endParaRPr lang="en-GB" sz="1100" i="1"/>
                    </a:p>
                  </a:txBody>
                  <a:tcPr/>
                </a:tc>
                <a:tc>
                  <a:txBody>
                    <a:bodyPr/>
                    <a:lstStyle/>
                    <a:p>
                      <a:r>
                        <a:rPr lang="en-GB" sz="1000" i="1">
                          <a:solidFill>
                            <a:schemeClr val="tx1"/>
                          </a:solidFill>
                        </a:rPr>
                        <a:t>300 activities tracked by February 28</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498558169"/>
                  </a:ext>
                </a:extLst>
              </a:tr>
              <a:tr h="291661">
                <a:tc rowSpan="4">
                  <a:txBody>
                    <a:bodyPr/>
                    <a:lstStyle/>
                    <a:p>
                      <a:r>
                        <a:rPr lang="en-GB" sz="1000" i="1">
                          <a:solidFill>
                            <a:schemeClr val="tx1"/>
                          </a:solidFill>
                        </a:rPr>
                        <a:t>Improve seller efficiency to allow more time being spent selling</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000" i="1">
                          <a:solidFill>
                            <a:schemeClr val="tx1"/>
                          </a:solidFill>
                        </a:rPr>
                        <a:t>100 email drafts injected by February 28</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71083365"/>
                  </a:ext>
                </a:extLst>
              </a:tr>
              <a:tr h="291661">
                <a:tc vMerge="1">
                  <a:txBody>
                    <a:bodyPr/>
                    <a:lstStyle/>
                    <a:p>
                      <a:endParaRPr lang="en-GB" sz="1100" i="1"/>
                    </a:p>
                  </a:txBody>
                  <a:tcPr/>
                </a:tc>
                <a:tc>
                  <a:txBody>
                    <a:bodyPr/>
                    <a:lstStyle/>
                    <a:p>
                      <a:r>
                        <a:rPr lang="en-GB" sz="1000" i="1">
                          <a:solidFill>
                            <a:schemeClr val="tx1"/>
                          </a:solidFill>
                        </a:rPr>
                        <a:t>2000 email summaries loaded by February 28</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1918369"/>
                  </a:ext>
                </a:extLst>
              </a:tr>
              <a:tr h="291661">
                <a:tc vMerge="1">
                  <a:txBody>
                    <a:bodyPr/>
                    <a:lstStyle/>
                    <a:p>
                      <a:endParaRPr lang="en-GB" sz="1100" i="1"/>
                    </a:p>
                  </a:txBody>
                  <a:tcPr/>
                </a:tc>
                <a:tc>
                  <a:txBody>
                    <a:bodyPr/>
                    <a:lstStyle/>
                    <a:p>
                      <a:r>
                        <a:rPr lang="en-GB" sz="1000" i="1">
                          <a:solidFill>
                            <a:schemeClr val="tx1"/>
                          </a:solidFill>
                        </a:rPr>
                        <a:t>200 Teams meeting summaries generated by February 28</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3988415"/>
                  </a:ext>
                </a:extLst>
              </a:tr>
              <a:tr h="291661">
                <a:tc vMerge="1">
                  <a:txBody>
                    <a:bodyPr/>
                    <a:lstStyle/>
                    <a:p>
                      <a:endParaRPr lang="en-GB" sz="1100" i="1"/>
                    </a:p>
                  </a:txBody>
                  <a:tcPr/>
                </a:tc>
                <a:tc>
                  <a:txBody>
                    <a:bodyPr/>
                    <a:lstStyle/>
                    <a:p>
                      <a:r>
                        <a:rPr lang="en-GB" sz="1000" i="1">
                          <a:solidFill>
                            <a:schemeClr val="tx1"/>
                          </a:solidFill>
                        </a:rPr>
                        <a:t>100 Sales meeting summaries shared with Customer by February 28</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3033854"/>
                  </a:ext>
                </a:extLst>
              </a:tr>
              <a:tr h="291661">
                <a:tc rowSpan="4">
                  <a:txBody>
                    <a:bodyPr/>
                    <a:lstStyle/>
                    <a:p>
                      <a:r>
                        <a:rPr lang="en-GB" sz="1000" i="1">
                          <a:solidFill>
                            <a:schemeClr val="tx1"/>
                          </a:solidFill>
                        </a:rPr>
                        <a:t>Improve seller satisfaction</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r>
                        <a:rPr lang="en-GB" sz="1000" i="1">
                          <a:solidFill>
                            <a:schemeClr val="tx1"/>
                          </a:solidFill>
                        </a:rPr>
                        <a:t>85% of the sellers feel they are faster completing one or more tasks</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62360866"/>
                  </a:ext>
                </a:extLst>
              </a:tr>
              <a:tr h="291661">
                <a:tc vMerge="1">
                  <a:txBody>
                    <a:bodyPr/>
                    <a:lstStyle/>
                    <a:p>
                      <a:endParaRPr lang="en-GB" sz="1100" i="1"/>
                    </a:p>
                  </a:txBody>
                  <a:tcPr/>
                </a:tc>
                <a:tc>
                  <a:txBody>
                    <a:bodyPr/>
                    <a:lstStyle/>
                    <a:p>
                      <a:r>
                        <a:rPr lang="en-GB" sz="1000" i="1">
                          <a:solidFill>
                            <a:schemeClr val="tx1"/>
                          </a:solidFill>
                        </a:rPr>
                        <a:t>70% of the sellers feel they are more productive</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29946901"/>
                  </a:ext>
                </a:extLst>
              </a:tr>
              <a:tr h="291661">
                <a:tc vMerge="1">
                  <a:txBody>
                    <a:bodyPr/>
                    <a:lstStyle/>
                    <a:p>
                      <a:endParaRPr lang="en-GB" sz="1100" i="1"/>
                    </a:p>
                  </a:txBody>
                  <a:tcPr/>
                </a:tc>
                <a:tc>
                  <a:txBody>
                    <a:bodyPr/>
                    <a:lstStyle/>
                    <a:p>
                      <a:r>
                        <a:rPr lang="en-GB" sz="1000" i="1">
                          <a:solidFill>
                            <a:schemeClr val="tx1"/>
                          </a:solidFill>
                        </a:rPr>
                        <a:t>82% of sellers see how AI can make them more productive</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659111450"/>
                  </a:ext>
                </a:extLst>
              </a:tr>
              <a:tr h="291661">
                <a:tc vMerge="1">
                  <a:txBody>
                    <a:bodyPr/>
                    <a:lstStyle/>
                    <a:p>
                      <a:endParaRPr lang="en-GB" sz="1100" i="1"/>
                    </a:p>
                  </a:txBody>
                  <a:tcPr/>
                </a:tc>
                <a:tc>
                  <a:txBody>
                    <a:bodyPr/>
                    <a:lstStyle/>
                    <a:p>
                      <a:r>
                        <a:rPr lang="en-GB" sz="1000" i="1">
                          <a:solidFill>
                            <a:schemeClr val="tx1"/>
                          </a:solidFill>
                        </a:rPr>
                        <a:t>71% of sellers experience reduction in admin work</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GB" sz="11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9145879"/>
                  </a:ext>
                </a:extLst>
              </a:tr>
              <a:tr h="291661">
                <a:tc>
                  <a:txBody>
                    <a:bodyPr/>
                    <a:lstStyle/>
                    <a:p>
                      <a:r>
                        <a:rPr lang="en-GB" sz="1000" i="1">
                          <a:solidFill>
                            <a:schemeClr val="tx1"/>
                          </a:solidFill>
                        </a:rPr>
                        <a:t>Equip all sellers with Copilot for Sales</a:t>
                      </a: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000" i="1">
                          <a:solidFill>
                            <a:schemeClr val="tx1"/>
                          </a:solidFill>
                        </a:rPr>
                        <a:t>Copilot for Sales rolled out to all sales personas by April 1</a:t>
                      </a:r>
                      <a:r>
                        <a:rPr lang="en-GB" sz="1000" i="1" baseline="30000">
                          <a:solidFill>
                            <a:schemeClr val="tx1"/>
                          </a:solidFill>
                        </a:rPr>
                        <a:t>st</a:t>
                      </a:r>
                      <a:endParaRPr lang="en-GB" sz="1000" i="1">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100" i="1" dirty="0">
                        <a:solidFill>
                          <a:schemeClr val="tx1"/>
                        </a:solidFill>
                      </a:endParaRPr>
                    </a:p>
                  </a:txBody>
                  <a:tcPr marL="109728" marR="109728">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9509951"/>
                  </a:ext>
                </a:extLst>
              </a:tr>
            </a:tbl>
          </a:graphicData>
        </a:graphic>
      </p:graphicFrame>
      <p:sp>
        <p:nvSpPr>
          <p:cNvPr id="9" name="Flowchart: Process 8">
            <a:extLst>
              <a:ext uri="{FF2B5EF4-FFF2-40B4-BE49-F238E27FC236}">
                <a16:creationId xmlns:a16="http://schemas.microsoft.com/office/drawing/2014/main" id="{906EDAE3-456A-0806-85A8-CE737B049D59}"/>
              </a:ext>
              <a:ext uri="{C183D7F6-B498-43B3-948B-1728B52AA6E4}">
                <adec:decorative xmlns:adec="http://schemas.microsoft.com/office/drawing/2017/decorative" val="1"/>
              </a:ext>
            </a:extLst>
          </p:cNvPr>
          <p:cNvSpPr/>
          <p:nvPr/>
        </p:nvSpPr>
        <p:spPr>
          <a:xfrm>
            <a:off x="586739" y="2060271"/>
            <a:ext cx="11018520"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4" name="Picture 3">
            <a:extLst>
              <a:ext uri="{FF2B5EF4-FFF2-40B4-BE49-F238E27FC236}">
                <a16:creationId xmlns:a16="http://schemas.microsoft.com/office/drawing/2014/main" id="{F5FAEBEB-7333-CD1E-98F2-4A31F2444F4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887733" y="569173"/>
            <a:ext cx="716892" cy="719450"/>
          </a:xfrm>
          <a:prstGeom prst="rect">
            <a:avLst/>
          </a:prstGeom>
        </p:spPr>
      </p:pic>
    </p:spTree>
    <p:extLst>
      <p:ext uri="{BB962C8B-B14F-4D97-AF65-F5344CB8AC3E}">
        <p14:creationId xmlns:p14="http://schemas.microsoft.com/office/powerpoint/2010/main" val="3935911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896E8082-6C41-B226-A21F-82C65421D955}"/>
              </a:ext>
              <a:ext uri="{C183D7F6-B498-43B3-948B-1728B52AA6E4}">
                <adec:decorative xmlns:adec="http://schemas.microsoft.com/office/drawing/2017/decorative" val="1"/>
              </a:ext>
            </a:extLst>
          </p:cNvPr>
          <p:cNvSpPr/>
          <p:nvPr/>
        </p:nvSpPr>
        <p:spPr bwMode="auto">
          <a:xfrm>
            <a:off x="586741" y="3308876"/>
            <a:ext cx="5429956" cy="3168124"/>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2" name="Rectangle: Rounded Corners 10">
            <a:extLst>
              <a:ext uri="{FF2B5EF4-FFF2-40B4-BE49-F238E27FC236}">
                <a16:creationId xmlns:a16="http://schemas.microsoft.com/office/drawing/2014/main" id="{7EC70915-EFE4-F16E-F7A6-96FED503E8DA}"/>
              </a:ext>
              <a:ext uri="{C183D7F6-B498-43B3-948B-1728B52AA6E4}">
                <adec:decorative xmlns:adec="http://schemas.microsoft.com/office/drawing/2017/decorative" val="1"/>
              </a:ext>
            </a:extLst>
          </p:cNvPr>
          <p:cNvSpPr/>
          <p:nvPr/>
        </p:nvSpPr>
        <p:spPr>
          <a:xfrm>
            <a:off x="557023" y="3290414"/>
            <a:ext cx="5459674" cy="641444"/>
          </a:xfrm>
          <a:prstGeom prst="round2SameRect">
            <a:avLst>
              <a:gd name="adj1" fmla="val 20985"/>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14A56B02-D5E8-F0B6-2CD4-C7EAF09D312B}"/>
              </a:ext>
            </a:extLst>
          </p:cNvPr>
          <p:cNvSpPr>
            <a:spLocks noGrp="1"/>
          </p:cNvSpPr>
          <p:nvPr>
            <p:ph type="title"/>
          </p:nvPr>
        </p:nvSpPr>
        <p:spPr>
          <a:xfrm>
            <a:off x="586740" y="609315"/>
            <a:ext cx="11018520" cy="984885"/>
          </a:xfrm>
        </p:spPr>
        <p:txBody>
          <a:bodyPr/>
          <a:lstStyle/>
          <a:p>
            <a:pPr>
              <a:lnSpc>
                <a:spcPct val="100000"/>
              </a:lnSpc>
            </a:pPr>
            <a:r>
              <a:rPr kumimoji="0" lang="en-NZ" sz="3200" b="0" i="0" u="none" strike="noStrike" kern="1200" cap="none" normalizeH="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Meet with your team members</a:t>
            </a:r>
            <a:br>
              <a:rPr lang="en-NZ" sz="3200" spc="-20">
                <a:ln w="3175">
                  <a:noFill/>
                </a:ln>
                <a:solidFill>
                  <a:srgbClr val="000000"/>
                </a:solidFill>
                <a:latin typeface="Segoe UI Semibold" panose="020B0402040204020203" pitchFamily="34" charset="0"/>
                <a:ea typeface="+mn-ea"/>
                <a:cs typeface="Segoe UI Semibold" panose="020B0402040204020203" pitchFamily="34" charset="0"/>
              </a:rPr>
            </a:br>
            <a:r>
              <a:rPr kumimoji="0" lang="en-NZ" sz="3200" b="0" i="0" u="none" strike="noStrike" kern="1200" cap="none" normalizeH="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to define and align on objectives</a:t>
            </a:r>
            <a:endParaRPr lang="en-US" sz="3200"/>
          </a:p>
        </p:txBody>
      </p:sp>
      <p:sp>
        <p:nvSpPr>
          <p:cNvPr id="21" name="Rectangle 20">
            <a:extLst>
              <a:ext uri="{FF2B5EF4-FFF2-40B4-BE49-F238E27FC236}">
                <a16:creationId xmlns:a16="http://schemas.microsoft.com/office/drawing/2014/main" id="{1550B8DF-60DD-EB44-A5BF-7DF37F0147AA}"/>
              </a:ext>
            </a:extLst>
          </p:cNvPr>
          <p:cNvSpPr/>
          <p:nvPr/>
        </p:nvSpPr>
        <p:spPr>
          <a:xfrm>
            <a:off x="506937" y="1842841"/>
            <a:ext cx="2645251" cy="304314"/>
          </a:xfrm>
          <a:prstGeom prst="rect">
            <a:avLst/>
          </a:prstGeom>
          <a:noFill/>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2000" b="1" i="0" u="none" strike="noStrike" kern="1200" cap="none" spc="0" normalizeH="0" baseline="0" noProof="0">
                <a:ln>
                  <a:noFill/>
                </a:ln>
                <a:gradFill>
                  <a:gsLst>
                    <a:gs pos="0">
                      <a:srgbClr val="0F8FE6"/>
                    </a:gs>
                    <a:gs pos="97248">
                      <a:srgbClr val="BA50C9"/>
                    </a:gs>
                  </a:gsLst>
                  <a:lin ang="0" scaled="1"/>
                </a:gradFill>
                <a:effectLst/>
                <a:uLnTx/>
                <a:uFillTx/>
                <a:latin typeface="Segoe UI Semibold" panose="020B0402040204020203" pitchFamily="34" charset="0"/>
                <a:ea typeface="+mn-ea"/>
                <a:cs typeface="Segoe UI Semibold" panose="020B0402040204020203" pitchFamily="34" charset="0"/>
              </a:rPr>
              <a:t>Host a workshop…</a:t>
            </a:r>
          </a:p>
        </p:txBody>
      </p:sp>
      <p:sp>
        <p:nvSpPr>
          <p:cNvPr id="23" name="Rectangle 22">
            <a:extLst>
              <a:ext uri="{FF2B5EF4-FFF2-40B4-BE49-F238E27FC236}">
                <a16:creationId xmlns:a16="http://schemas.microsoft.com/office/drawing/2014/main" id="{B6A32027-AF03-2248-9902-74C2F1649223}"/>
              </a:ext>
            </a:extLst>
          </p:cNvPr>
          <p:cNvSpPr/>
          <p:nvPr/>
        </p:nvSpPr>
        <p:spPr>
          <a:xfrm>
            <a:off x="506936" y="2203094"/>
            <a:ext cx="11067843" cy="843949"/>
          </a:xfrm>
          <a:prstGeom prst="rect">
            <a:avLst/>
          </a:prstGeom>
        </p:spPr>
        <p:txBody>
          <a:bodyPr wrap="square" lIns="91440" tIns="45720" rIns="91440" bIns="45720" anchor="t">
            <a:spAutoFit/>
          </a:bodyPr>
          <a:lstStyle/>
          <a:p>
            <a:pPr marL="0" marR="0" lvl="1" indent="0" algn="l" defTabSz="914367" rtl="0" eaLnBrk="1" fontAlgn="auto" latinLnBrk="0" hangingPunct="1">
              <a:lnSpc>
                <a:spcPct val="12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2F2F2F"/>
                </a:solidFill>
                <a:effectLst/>
                <a:uLnTx/>
                <a:uFillTx/>
                <a:ea typeface="+mn-ea"/>
                <a:cs typeface="Segoe UI Semilight"/>
              </a:rPr>
              <a:t>To delve deeper into current challenges, strategies and goals. Include department leads, lines of business, IT and other stakeholders who can help brainstorm how Microsoft Copilot for Sales can be used in your organization. Leverage your </a:t>
            </a:r>
            <a:r>
              <a:rPr kumimoji="0" lang="en-US" sz="1400" b="0" i="0" u="none" strike="noStrike" kern="1200" cap="none" spc="0" normalizeH="0" baseline="0" noProof="0">
                <a:ln>
                  <a:noFill/>
                </a:ln>
                <a:solidFill>
                  <a:srgbClr val="134CCB"/>
                </a:solidFill>
                <a:effectLst/>
                <a:uLnTx/>
                <a:uFillTx/>
                <a:latin typeface="+mj-lt"/>
                <a:ea typeface="+mn-ea"/>
                <a:cs typeface="Segoe UI Semilight"/>
                <a:hlinkClick r:id="rId3">
                  <a:extLst>
                    <a:ext uri="{A12FA001-AC4F-418D-AE19-62706E023703}">
                      <ahyp:hlinkClr xmlns:ahyp="http://schemas.microsoft.com/office/drawing/2018/hyperlinkcolor" val="tx"/>
                    </a:ext>
                  </a:extLst>
                </a:hlinkClick>
              </a:rPr>
              <a:t>Productivity Library</a:t>
            </a:r>
            <a:r>
              <a:rPr kumimoji="0" lang="en-US" sz="1400" b="0" i="0" u="none" strike="noStrike" kern="1200" cap="none" spc="0" normalizeH="0" baseline="0" noProof="0">
                <a:ln>
                  <a:noFill/>
                </a:ln>
                <a:solidFill>
                  <a:srgbClr val="134CCB"/>
                </a:solidFill>
                <a:effectLst/>
                <a:uLnTx/>
                <a:uFillTx/>
                <a:latin typeface="+mj-lt"/>
                <a:ea typeface="+mn-ea"/>
                <a:cs typeface="Segoe UI Semilight"/>
              </a:rPr>
              <a:t> </a:t>
            </a:r>
            <a:r>
              <a:rPr kumimoji="0" lang="en-US" sz="1400" b="0" i="0" u="none" strike="noStrike" kern="1200" cap="none" spc="0" normalizeH="0" baseline="0" noProof="0">
                <a:ln>
                  <a:noFill/>
                </a:ln>
                <a:solidFill>
                  <a:srgbClr val="2F2F2F"/>
                </a:solidFill>
                <a:effectLst/>
                <a:uLnTx/>
                <a:uFillTx/>
                <a:ea typeface="+mn-ea"/>
                <a:cs typeface="Segoe UI Semilight"/>
              </a:rPr>
              <a:t>examples in the conversation.</a:t>
            </a:r>
          </a:p>
        </p:txBody>
      </p:sp>
      <p:sp>
        <p:nvSpPr>
          <p:cNvPr id="9" name="Rectangle: Top Corners Rounded 8">
            <a:extLst>
              <a:ext uri="{FF2B5EF4-FFF2-40B4-BE49-F238E27FC236}">
                <a16:creationId xmlns:a16="http://schemas.microsoft.com/office/drawing/2014/main" id="{9F6CAA99-0B4D-CCD7-421F-A27BAD3F5C70}"/>
              </a:ext>
              <a:ext uri="{C183D7F6-B498-43B3-948B-1728B52AA6E4}">
                <adec:decorative xmlns:adec="http://schemas.microsoft.com/office/drawing/2017/decorative" val="1"/>
              </a:ext>
            </a:extLst>
          </p:cNvPr>
          <p:cNvSpPr/>
          <p:nvPr/>
        </p:nvSpPr>
        <p:spPr bwMode="auto">
          <a:xfrm>
            <a:off x="6175304" y="3308876"/>
            <a:ext cx="5429956" cy="3168124"/>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3" name="TextBox 12">
            <a:extLst>
              <a:ext uri="{FF2B5EF4-FFF2-40B4-BE49-F238E27FC236}">
                <a16:creationId xmlns:a16="http://schemas.microsoft.com/office/drawing/2014/main" id="{E5C2E4A8-9A31-91DA-2333-3DDD4740C120}"/>
              </a:ext>
            </a:extLst>
          </p:cNvPr>
          <p:cNvSpPr txBox="1"/>
          <p:nvPr/>
        </p:nvSpPr>
        <p:spPr>
          <a:xfrm>
            <a:off x="506936" y="3411624"/>
            <a:ext cx="5539479" cy="400110"/>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Questions to drive the conversation</a:t>
            </a:r>
          </a:p>
        </p:txBody>
      </p:sp>
      <p:sp>
        <p:nvSpPr>
          <p:cNvPr id="17" name="Rectangle 16">
            <a:extLst>
              <a:ext uri="{FF2B5EF4-FFF2-40B4-BE49-F238E27FC236}">
                <a16:creationId xmlns:a16="http://schemas.microsoft.com/office/drawing/2014/main" id="{E6752E7B-89AD-444A-9D05-6ECE6D2530C2}"/>
              </a:ext>
            </a:extLst>
          </p:cNvPr>
          <p:cNvSpPr/>
          <p:nvPr/>
        </p:nvSpPr>
        <p:spPr>
          <a:xfrm>
            <a:off x="678703" y="4069991"/>
            <a:ext cx="5301978" cy="2011361"/>
          </a:xfrm>
          <a:prstGeom prst="rect">
            <a:avLst/>
          </a:prstGeom>
        </p:spPr>
        <p:txBody>
          <a:bodyPr wrap="square" lIns="90000" tIns="90000" rIns="90000" bIns="90000" anchor="t">
            <a:spAutoFit/>
          </a:bodyPr>
          <a:lstStyle/>
          <a:p>
            <a:pPr marL="285750" marR="0" lvl="1" indent="-285750" algn="l" defTabSz="913748" rtl="0" eaLnBrk="1" fontAlgn="base" latinLnBrk="0" hangingPunct="1">
              <a:lnSpc>
                <a:spcPts val="1800"/>
              </a:lnSpc>
              <a:spcBef>
                <a:spcPct val="0"/>
              </a:spcBef>
              <a:spcAft>
                <a:spcPts val="1200"/>
              </a:spcAft>
              <a:buClr>
                <a:srgbClr val="274B47"/>
              </a:buClr>
              <a:buSzPct val="90000"/>
              <a:buFont typeface="Arial" panose="020B0604020202020204" pitchFamily="34" charset="0"/>
              <a:buChar char="•"/>
              <a:tabLst/>
              <a:defRPr/>
            </a:pPr>
            <a:r>
              <a:rPr kumimoji="0" lang="en-NZ" sz="1400" b="0" i="0" u="none" strike="noStrike" kern="1200" cap="none" spc="-20" normalizeH="0" noProof="0">
                <a:ln>
                  <a:noFill/>
                </a:ln>
                <a:solidFill>
                  <a:srgbClr val="2F2F2F"/>
                </a:solidFill>
                <a:effectLst/>
                <a:uLnTx/>
                <a:uFillTx/>
                <a:ea typeface="+mn-ea"/>
                <a:cs typeface="Segoe UI Semilight" panose="020B0402040204020203" pitchFamily="34" charset="0"/>
              </a:rPr>
              <a:t>What are some of our organization’s challenges or pain points?</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Arial" panose="020B0604020202020204" pitchFamily="34" charset="0"/>
              <a:buChar char="•"/>
              <a:tabLst/>
              <a:defRPr/>
            </a:pPr>
            <a:r>
              <a:rPr kumimoji="0" lang="en-NZ" sz="1400" b="0" i="0" u="none" strike="noStrike" kern="1200" cap="none" spc="-20" normalizeH="0" noProof="0">
                <a:ln>
                  <a:noFill/>
                </a:ln>
                <a:solidFill>
                  <a:srgbClr val="2F2F2F"/>
                </a:solidFill>
                <a:effectLst/>
                <a:uLnTx/>
                <a:uFillTx/>
                <a:ea typeface="+mn-ea"/>
                <a:cs typeface="Segoe UI Semilight" panose="020B0402040204020203" pitchFamily="34" charset="0"/>
              </a:rPr>
              <a:t>What are the areas in which our organization would like to improve?</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Arial" panose="020B0604020202020204" pitchFamily="34" charset="0"/>
              <a:buChar char="•"/>
              <a:tabLst/>
              <a:defRPr/>
            </a:pPr>
            <a:r>
              <a:rPr kumimoji="0" lang="en-NZ" sz="1400" b="0" i="0" u="none" strike="noStrike" kern="1200" cap="none" spc="-20" normalizeH="0" noProof="0">
                <a:ln>
                  <a:noFill/>
                </a:ln>
                <a:solidFill>
                  <a:srgbClr val="2F2F2F"/>
                </a:solidFill>
                <a:effectLst/>
                <a:uLnTx/>
                <a:uFillTx/>
                <a:ea typeface="+mn-ea"/>
                <a:cs typeface="Segoe UI Semilight"/>
              </a:rPr>
              <a:t>What are our strategic initiatives or current transformation projects that Microsoft Copilot for Sales can support?</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Arial" panose="020B0604020202020204" pitchFamily="34" charset="0"/>
              <a:buChar char="•"/>
              <a:tabLst/>
              <a:defRPr/>
            </a:pPr>
            <a:r>
              <a:rPr kumimoji="0" lang="en-NZ" sz="1400" b="0" i="0" u="none" strike="noStrike" kern="1200" cap="none" spc="-20" normalizeH="0" noProof="0">
                <a:ln>
                  <a:noFill/>
                </a:ln>
                <a:solidFill>
                  <a:srgbClr val="2F2F2F"/>
                </a:solidFill>
                <a:effectLst/>
                <a:uLnTx/>
                <a:uFillTx/>
                <a:ea typeface="+mn-ea"/>
                <a:cs typeface="Segoe UI Semilight" panose="020B0402040204020203" pitchFamily="34" charset="0"/>
              </a:rPr>
              <a:t>What is our current process for Sales?</a:t>
            </a:r>
          </a:p>
        </p:txBody>
      </p:sp>
      <p:sp>
        <p:nvSpPr>
          <p:cNvPr id="14" name="Rectangle: Rounded Corners 10">
            <a:extLst>
              <a:ext uri="{FF2B5EF4-FFF2-40B4-BE49-F238E27FC236}">
                <a16:creationId xmlns:a16="http://schemas.microsoft.com/office/drawing/2014/main" id="{23C83FAB-BEEE-6507-B768-BF163C3CFE5D}"/>
              </a:ext>
              <a:ext uri="{C183D7F6-B498-43B3-948B-1728B52AA6E4}">
                <adec:decorative xmlns:adec="http://schemas.microsoft.com/office/drawing/2017/decorative" val="1"/>
              </a:ext>
            </a:extLst>
          </p:cNvPr>
          <p:cNvSpPr/>
          <p:nvPr/>
        </p:nvSpPr>
        <p:spPr>
          <a:xfrm>
            <a:off x="6170423" y="3290414"/>
            <a:ext cx="5459674" cy="641444"/>
          </a:xfrm>
          <a:prstGeom prst="round2SameRect">
            <a:avLst>
              <a:gd name="adj1" fmla="val 20985"/>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15" name="TextBox 14">
            <a:extLst>
              <a:ext uri="{FF2B5EF4-FFF2-40B4-BE49-F238E27FC236}">
                <a16:creationId xmlns:a16="http://schemas.microsoft.com/office/drawing/2014/main" id="{AE0FC030-4D62-F34D-C634-8755DE24A7BF}"/>
              </a:ext>
            </a:extLst>
          </p:cNvPr>
          <p:cNvSpPr txBox="1"/>
          <p:nvPr/>
        </p:nvSpPr>
        <p:spPr>
          <a:xfrm>
            <a:off x="6140706" y="3411624"/>
            <a:ext cx="5463920" cy="400110"/>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Feedback from key stakeholders</a:t>
            </a:r>
          </a:p>
        </p:txBody>
      </p:sp>
      <p:sp>
        <p:nvSpPr>
          <p:cNvPr id="19" name="Rectangle 18">
            <a:extLst>
              <a:ext uri="{FF2B5EF4-FFF2-40B4-BE49-F238E27FC236}">
                <a16:creationId xmlns:a16="http://schemas.microsoft.com/office/drawing/2014/main" id="{66D57BFE-665F-37DF-D0CB-856029601A79}"/>
              </a:ext>
            </a:extLst>
          </p:cNvPr>
          <p:cNvSpPr/>
          <p:nvPr/>
        </p:nvSpPr>
        <p:spPr>
          <a:xfrm>
            <a:off x="6292103" y="4069991"/>
            <a:ext cx="5049326" cy="626367"/>
          </a:xfrm>
          <a:prstGeom prst="rect">
            <a:avLst/>
          </a:prstGeom>
        </p:spPr>
        <p:txBody>
          <a:bodyPr wrap="square" lIns="90000" tIns="90000" rIns="90000" bIns="90000" anchor="t">
            <a:spAutoFit/>
          </a:bodyPr>
          <a:lstStyle/>
          <a:p>
            <a:pPr marL="285750" marR="0" lvl="1" indent="-285750" algn="l" defTabSz="913748" rtl="0" eaLnBrk="1" fontAlgn="base" latinLnBrk="0" hangingPunct="1">
              <a:lnSpc>
                <a:spcPts val="1800"/>
              </a:lnSpc>
              <a:spcBef>
                <a:spcPct val="0"/>
              </a:spcBef>
              <a:spcAft>
                <a:spcPts val="1200"/>
              </a:spcAft>
              <a:buClr>
                <a:srgbClr val="274B47"/>
              </a:buClr>
              <a:buSzPct val="90000"/>
              <a:buFont typeface="Arial" panose="020B0604020202020204" pitchFamily="34" charset="0"/>
              <a:buChar char="•"/>
              <a:tabLst/>
              <a:defRPr/>
            </a:pPr>
            <a:r>
              <a:rPr kumimoji="0" lang="en-US" sz="1400" b="0" i="0" u="none" strike="noStrike" kern="1200" cap="none" spc="-20" normalizeH="0" noProof="0">
                <a:ln>
                  <a:noFill/>
                </a:ln>
                <a:solidFill>
                  <a:srgbClr val="2F2F2F"/>
                </a:solidFill>
                <a:effectLst/>
                <a:uLnTx/>
                <a:uFillTx/>
                <a:ea typeface="+mn-ea"/>
                <a:cs typeface="Segoe UI Semilight" panose="020B0402040204020203" pitchFamily="34" charset="0"/>
              </a:rPr>
              <a:t>Important documents and document updates are lost in email. Unable to track versions and effectively collaborate. </a:t>
            </a:r>
          </a:p>
        </p:txBody>
      </p:sp>
      <p:sp>
        <p:nvSpPr>
          <p:cNvPr id="20" name="Flowchart: Process 19">
            <a:extLst>
              <a:ext uri="{FF2B5EF4-FFF2-40B4-BE49-F238E27FC236}">
                <a16:creationId xmlns:a16="http://schemas.microsoft.com/office/drawing/2014/main" id="{559EB274-E831-482E-430C-49B987FAEB18}"/>
              </a:ext>
              <a:ext uri="{C183D7F6-B498-43B3-948B-1728B52AA6E4}">
                <adec:decorative xmlns:adec="http://schemas.microsoft.com/office/drawing/2017/decorative" val="1"/>
              </a:ext>
            </a:extLst>
          </p:cNvPr>
          <p:cNvSpPr/>
          <p:nvPr/>
        </p:nvSpPr>
        <p:spPr>
          <a:xfrm>
            <a:off x="586740" y="6444947"/>
            <a:ext cx="11017886"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30590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20FE58A-E375-7762-CDD4-D9EEB053609E}"/>
              </a:ext>
              <a:ext uri="{C183D7F6-B498-43B3-948B-1728B52AA6E4}">
                <adec:decorative xmlns:adec="http://schemas.microsoft.com/office/drawing/2017/decorative" val="1"/>
              </a:ext>
            </a:extLst>
          </p:cNvPr>
          <p:cNvSpPr/>
          <p:nvPr/>
        </p:nvSpPr>
        <p:spPr bwMode="auto">
          <a:xfrm>
            <a:off x="586740" y="2550599"/>
            <a:ext cx="5890260" cy="1246215"/>
          </a:xfrm>
          <a:prstGeom prst="roundRect">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5" name="Rectangle: Rounded Corners 4">
            <a:extLst>
              <a:ext uri="{FF2B5EF4-FFF2-40B4-BE49-F238E27FC236}">
                <a16:creationId xmlns:a16="http://schemas.microsoft.com/office/drawing/2014/main" id="{D17D9594-F1DD-7F36-D99E-602CCA959A10}"/>
              </a:ext>
              <a:ext uri="{C183D7F6-B498-43B3-948B-1728B52AA6E4}">
                <adec:decorative xmlns:adec="http://schemas.microsoft.com/office/drawing/2017/decorative" val="1"/>
              </a:ext>
            </a:extLst>
          </p:cNvPr>
          <p:cNvSpPr/>
          <p:nvPr/>
        </p:nvSpPr>
        <p:spPr bwMode="auto">
          <a:xfrm>
            <a:off x="586740" y="1461907"/>
            <a:ext cx="5890260" cy="950863"/>
          </a:xfrm>
          <a:prstGeom prst="roundRect">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23D39905-EB1E-4087-D9F5-DB744404E841}"/>
              </a:ext>
            </a:extLst>
          </p:cNvPr>
          <p:cNvSpPr>
            <a:spLocks noGrp="1"/>
          </p:cNvSpPr>
          <p:nvPr>
            <p:ph type="title"/>
          </p:nvPr>
        </p:nvSpPr>
        <p:spPr>
          <a:xfrm>
            <a:off x="586740" y="663105"/>
            <a:ext cx="11018520" cy="443198"/>
          </a:xfrm>
        </p:spPr>
        <p:txBody>
          <a:bodyPr/>
          <a:lstStyle/>
          <a:p>
            <a:r>
              <a:rPr kumimoji="0" lang="en-NZ" sz="3200" b="0"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Assess organizational factors</a:t>
            </a:r>
            <a:endParaRPr lang="en-US" sz="3200"/>
          </a:p>
        </p:txBody>
      </p:sp>
      <p:sp>
        <p:nvSpPr>
          <p:cNvPr id="28" name="Rectangle: Rounded Corners 27">
            <a:extLst>
              <a:ext uri="{FF2B5EF4-FFF2-40B4-BE49-F238E27FC236}">
                <a16:creationId xmlns:a16="http://schemas.microsoft.com/office/drawing/2014/main" id="{6C77E116-56C9-E63E-F8A8-09A89E76AE10}"/>
              </a:ext>
              <a:ext uri="{C183D7F6-B498-43B3-948B-1728B52AA6E4}">
                <adec:decorative xmlns:adec="http://schemas.microsoft.com/office/drawing/2017/decorative" val="1"/>
              </a:ext>
            </a:extLst>
          </p:cNvPr>
          <p:cNvSpPr/>
          <p:nvPr/>
        </p:nvSpPr>
        <p:spPr bwMode="auto">
          <a:xfrm>
            <a:off x="586740" y="3930002"/>
            <a:ext cx="5890260" cy="1128407"/>
          </a:xfrm>
          <a:prstGeom prst="roundRect">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29" name="Rectangle: Rounded Corners 28">
            <a:extLst>
              <a:ext uri="{FF2B5EF4-FFF2-40B4-BE49-F238E27FC236}">
                <a16:creationId xmlns:a16="http://schemas.microsoft.com/office/drawing/2014/main" id="{B07ABD2E-9EC5-ED95-1321-586F581A6586}"/>
              </a:ext>
              <a:ext uri="{C183D7F6-B498-43B3-948B-1728B52AA6E4}">
                <adec:decorative xmlns:adec="http://schemas.microsoft.com/office/drawing/2017/decorative" val="1"/>
              </a:ext>
            </a:extLst>
          </p:cNvPr>
          <p:cNvSpPr/>
          <p:nvPr/>
        </p:nvSpPr>
        <p:spPr bwMode="auto">
          <a:xfrm>
            <a:off x="586740" y="5211271"/>
            <a:ext cx="5890260" cy="1128407"/>
          </a:xfrm>
          <a:prstGeom prst="roundRect">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38" name="Oval 37">
            <a:extLst>
              <a:ext uri="{FF2B5EF4-FFF2-40B4-BE49-F238E27FC236}">
                <a16:creationId xmlns:a16="http://schemas.microsoft.com/office/drawing/2014/main" id="{0AA437DE-F3CF-5E40-B1B0-DC0C20B7F93F}"/>
              </a:ext>
            </a:extLst>
          </p:cNvPr>
          <p:cNvSpPr/>
          <p:nvPr/>
        </p:nvSpPr>
        <p:spPr bwMode="auto">
          <a:xfrm>
            <a:off x="759469" y="1728953"/>
            <a:ext cx="416770" cy="416770"/>
          </a:xfrm>
          <a:prstGeom prst="ellipse">
            <a:avLst/>
          </a:prstGeom>
          <a:solidFill>
            <a:schemeClr val="bg1"/>
          </a:solidFill>
          <a:ln w="254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latin typeface="+mj-lt"/>
                <a:ea typeface="+mn-ea"/>
                <a:cs typeface="Segoe UI" panose="020B0502040204020203" pitchFamily="34" charset="0"/>
              </a:rPr>
              <a:t>1</a:t>
            </a:r>
          </a:p>
        </p:txBody>
      </p:sp>
      <p:sp>
        <p:nvSpPr>
          <p:cNvPr id="6" name="Rectangle 5">
            <a:extLst>
              <a:ext uri="{FF2B5EF4-FFF2-40B4-BE49-F238E27FC236}">
                <a16:creationId xmlns:a16="http://schemas.microsoft.com/office/drawing/2014/main" id="{94C8E648-50F6-554D-8370-537C2E810990}"/>
              </a:ext>
            </a:extLst>
          </p:cNvPr>
          <p:cNvSpPr/>
          <p:nvPr/>
        </p:nvSpPr>
        <p:spPr>
          <a:xfrm>
            <a:off x="1324625" y="1570173"/>
            <a:ext cx="5037353" cy="738664"/>
          </a:xfrm>
          <a:prstGeom prst="rect">
            <a:avLst/>
          </a:prstGeom>
        </p:spPr>
        <p:txBody>
          <a:bodyPr wrap="square">
            <a:spAutoFit/>
          </a:bodyPr>
          <a:lstStyle/>
          <a:p>
            <a:pPr marL="0" marR="0" lvl="0" indent="0" defTabSz="266700" rtl="0" eaLnBrk="1" fontAlgn="auto" latinLnBrk="0" hangingPunct="1">
              <a:spcBef>
                <a:spcPct val="0"/>
              </a:spcBef>
              <a:spcAft>
                <a:spcPts val="600"/>
              </a:spcAft>
              <a:buClrTx/>
              <a:buSzTx/>
              <a:buFontTx/>
              <a:buNone/>
              <a:tabLst/>
              <a:defRPr/>
            </a:pPr>
            <a:r>
              <a:rPr kumimoji="0" lang="en-NZ" sz="1400"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Think about a time when your organization adopted </a:t>
            </a:r>
            <a:br>
              <a:rPr kumimoji="0" lang="en-NZ" sz="1400"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br>
            <a:r>
              <a:rPr kumimoji="0" lang="en-NZ" sz="1400"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 new technology. </a:t>
            </a:r>
            <a:r>
              <a:rPr kumimoji="0" lang="en-NZ" sz="1400" i="0" u="none" strike="noStrike" kern="1200" cap="none" spc="0" normalizeH="0" baseline="0" noProof="0">
                <a:ln>
                  <a:noFill/>
                </a:ln>
                <a:effectLst/>
                <a:uLnTx/>
                <a:uFillTx/>
                <a:ea typeface="+mn-ea"/>
                <a:cs typeface="Segoe UI Semibold" panose="020B0402040204020203" pitchFamily="34" charset="0"/>
              </a:rPr>
              <a:t>What made that adoption successful </a:t>
            </a:r>
            <a:br>
              <a:rPr kumimoji="0" lang="en-NZ" sz="1400" i="0" u="none" strike="noStrike" kern="1200" cap="none" spc="0" normalizeH="0" baseline="0" noProof="0">
                <a:ln>
                  <a:noFill/>
                </a:ln>
                <a:effectLst/>
                <a:uLnTx/>
                <a:uFillTx/>
                <a:ea typeface="+mn-ea"/>
                <a:cs typeface="Segoe UI Semibold" panose="020B0402040204020203" pitchFamily="34" charset="0"/>
              </a:rPr>
            </a:br>
            <a:r>
              <a:rPr kumimoji="0" lang="en-NZ" sz="1400" i="0" u="none" strike="noStrike" kern="1200" cap="none" spc="0" normalizeH="0" baseline="0" noProof="0">
                <a:ln>
                  <a:noFill/>
                </a:ln>
                <a:effectLst/>
                <a:uLnTx/>
                <a:uFillTx/>
                <a:ea typeface="+mn-ea"/>
                <a:cs typeface="Segoe UI Semibold" panose="020B0402040204020203" pitchFamily="34" charset="0"/>
              </a:rPr>
              <a:t>or not successful?</a:t>
            </a:r>
          </a:p>
        </p:txBody>
      </p:sp>
      <p:sp>
        <p:nvSpPr>
          <p:cNvPr id="37" name="TextBox 36">
            <a:extLst>
              <a:ext uri="{FF2B5EF4-FFF2-40B4-BE49-F238E27FC236}">
                <a16:creationId xmlns:a16="http://schemas.microsoft.com/office/drawing/2014/main" id="{513C8AEE-D130-C024-E79F-C99DD226B291}"/>
              </a:ext>
            </a:extLst>
          </p:cNvPr>
          <p:cNvSpPr txBox="1"/>
          <p:nvPr/>
        </p:nvSpPr>
        <p:spPr>
          <a:xfrm>
            <a:off x="6851865" y="1409747"/>
            <a:ext cx="4753395" cy="958147"/>
          </a:xfrm>
          <a:prstGeom prst="rect">
            <a:avLst/>
          </a:prstGeom>
          <a:noFill/>
        </p:spPr>
        <p:txBody>
          <a:bodyPr wrap="square">
            <a:spAutoFit/>
          </a:bodyPr>
          <a:lstStyle/>
          <a:p>
            <a:pPr marL="0" marR="0" lvl="1" algn="l" defTabSz="266700" rtl="0" eaLnBrk="1" fontAlgn="auto" latinLnBrk="0" hangingPunct="1">
              <a:lnSpc>
                <a:spcPct val="120000"/>
              </a:lnSpc>
              <a:spcBef>
                <a:spcPct val="0"/>
              </a:spcBef>
              <a:spcAft>
                <a:spcPts val="300"/>
              </a:spcAft>
              <a:buClrTx/>
              <a:buSzTx/>
              <a:tabLst/>
              <a:defRPr/>
            </a:pPr>
            <a:r>
              <a:rPr kumimoji="0" lang="en-US" sz="1200" b="0" i="1" u="none" strike="noStrike" kern="1200" cap="none" spc="-20" normalizeH="0" noProof="0">
                <a:ln>
                  <a:noFill/>
                </a:ln>
                <a:effectLst/>
                <a:uLnTx/>
                <a:uFillTx/>
                <a:latin typeface="Segoe UI"/>
                <a:ea typeface="+mn-ea"/>
                <a:cs typeface="Segoe UI Semibold"/>
              </a:rPr>
              <a:t>Moved file storage to the cloud two years ago using OneDrive. Employees shared that they knew ahead of time the change was </a:t>
            </a:r>
            <a:br>
              <a:rPr kumimoji="0" lang="en-US" sz="1200" b="0" i="1" u="none" strike="noStrike" kern="1200" cap="none" spc="-20" normalizeH="0" noProof="0">
                <a:ln>
                  <a:noFill/>
                </a:ln>
                <a:effectLst/>
                <a:uLnTx/>
                <a:uFillTx/>
                <a:latin typeface="Segoe UI"/>
                <a:ea typeface="+mn-ea"/>
                <a:cs typeface="Segoe UI Semibold"/>
              </a:rPr>
            </a:br>
            <a:r>
              <a:rPr kumimoji="0" lang="en-US" sz="1200" b="0" i="1" u="none" strike="noStrike" kern="1200" cap="none" spc="-20" normalizeH="0" noProof="0">
                <a:ln>
                  <a:noFill/>
                </a:ln>
                <a:effectLst/>
                <a:uLnTx/>
                <a:uFillTx/>
                <a:latin typeface="Segoe UI"/>
                <a:ea typeface="+mn-ea"/>
                <a:cs typeface="Segoe UI Semibold"/>
              </a:rPr>
              <a:t>coming and were told specifically how it would impact their role. </a:t>
            </a:r>
            <a:br>
              <a:rPr kumimoji="0" lang="en-US" sz="1200" b="0" i="1" u="none" strike="noStrike" kern="1200" cap="none" spc="-20" normalizeH="0" noProof="0">
                <a:ln>
                  <a:noFill/>
                </a:ln>
                <a:effectLst/>
                <a:uLnTx/>
                <a:uFillTx/>
                <a:latin typeface="Segoe UI"/>
                <a:ea typeface="+mn-ea"/>
                <a:cs typeface="Segoe UI Semibold"/>
              </a:rPr>
            </a:br>
            <a:r>
              <a:rPr kumimoji="0" lang="en-US" sz="1200" b="0" i="1" u="none" strike="noStrike" kern="1200" cap="none" spc="-20" normalizeH="0" noProof="0">
                <a:ln>
                  <a:noFill/>
                </a:ln>
                <a:effectLst/>
                <a:uLnTx/>
                <a:uFillTx/>
                <a:latin typeface="Segoe UI"/>
                <a:ea typeface="+mn-ea"/>
                <a:cs typeface="Segoe UI Semibold"/>
              </a:rPr>
              <a:t>In some cases, the impact was minimal, which reduced anxiety.</a:t>
            </a:r>
            <a:endParaRPr kumimoji="0" lang="en-US" sz="1200" b="0" i="1" u="none" strike="noStrike" kern="1200" cap="none" spc="-20" normalizeH="0" noProof="0">
              <a:ln>
                <a:noFill/>
              </a:ln>
              <a:effectLst/>
              <a:uLnTx/>
              <a:uFillTx/>
              <a:latin typeface="Segoe UI"/>
              <a:ea typeface="+mn-ea"/>
              <a:cs typeface="+mn-cs"/>
            </a:endParaRPr>
          </a:p>
        </p:txBody>
      </p:sp>
      <p:sp>
        <p:nvSpPr>
          <p:cNvPr id="39" name="Oval 38">
            <a:extLst>
              <a:ext uri="{FF2B5EF4-FFF2-40B4-BE49-F238E27FC236}">
                <a16:creationId xmlns:a16="http://schemas.microsoft.com/office/drawing/2014/main" id="{F5EEE668-34F8-641A-4457-5981CE4361FC}"/>
              </a:ext>
            </a:extLst>
          </p:cNvPr>
          <p:cNvSpPr/>
          <p:nvPr/>
        </p:nvSpPr>
        <p:spPr bwMode="auto">
          <a:xfrm>
            <a:off x="753458" y="2965321"/>
            <a:ext cx="416770" cy="416770"/>
          </a:xfrm>
          <a:prstGeom prst="ellipse">
            <a:avLst/>
          </a:prstGeom>
          <a:solidFill>
            <a:schemeClr val="bg1"/>
          </a:solidFill>
          <a:ln w="254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latin typeface="+mj-lt"/>
                <a:ea typeface="+mn-ea"/>
                <a:cs typeface="Segoe UI" panose="020B0502040204020203" pitchFamily="34" charset="0"/>
              </a:rPr>
              <a:t>2</a:t>
            </a:r>
          </a:p>
        </p:txBody>
      </p:sp>
      <p:sp>
        <p:nvSpPr>
          <p:cNvPr id="17" name="Rectangle 16">
            <a:extLst>
              <a:ext uri="{FF2B5EF4-FFF2-40B4-BE49-F238E27FC236}">
                <a16:creationId xmlns:a16="http://schemas.microsoft.com/office/drawing/2014/main" id="{F596FB85-D0A9-1C44-9D7E-277358D6706B}"/>
              </a:ext>
            </a:extLst>
          </p:cNvPr>
          <p:cNvSpPr/>
          <p:nvPr/>
        </p:nvSpPr>
        <p:spPr>
          <a:xfrm>
            <a:off x="1324625" y="2706939"/>
            <a:ext cx="5291353" cy="950863"/>
          </a:xfrm>
          <a:prstGeom prst="rect">
            <a:avLst/>
          </a:prstGeom>
          <a:noFill/>
        </p:spPr>
        <p:txBody>
          <a:bodyPr wrap="square" lIns="91440" tIns="45720" rIns="91440" bIns="45720" anchor="t">
            <a:spAutoFit/>
          </a:bodyPr>
          <a:lstStyle/>
          <a:p>
            <a:pPr marL="0" marR="0" lvl="0" indent="0" defTabSz="266700" rtl="0" eaLnBrk="1" fontAlgn="auto" latinLnBrk="0" hangingPunct="1">
              <a:spcBef>
                <a:spcPct val="0"/>
              </a:spcBef>
              <a:spcAft>
                <a:spcPts val="600"/>
              </a:spcAft>
              <a:buClrTx/>
              <a:buSzTx/>
              <a:buFontTx/>
              <a:buNone/>
              <a:tabLst/>
              <a:defRPr/>
            </a:pPr>
            <a:r>
              <a:rPr kumimoji="0" lang="en-NZ" sz="1400" i="0" u="none" strike="noStrike" kern="1200" cap="none" spc="0" normalizeH="0" baseline="0" noProof="0">
                <a:ln>
                  <a:noFill/>
                </a:ln>
                <a:effectLst/>
                <a:uLnTx/>
                <a:uFillTx/>
                <a:latin typeface="Segoe UI Semibold"/>
                <a:ea typeface="+mn-ea"/>
                <a:cs typeface="Segoe UI Semibold"/>
              </a:rPr>
              <a:t>Employees may not be able to focus on Microsoft Copilot </a:t>
            </a:r>
            <a:br>
              <a:rPr kumimoji="0" lang="en-NZ" sz="1400" i="0" u="none" strike="noStrike" kern="1200" cap="none" spc="0" normalizeH="0" baseline="0" noProof="0">
                <a:ln>
                  <a:noFill/>
                </a:ln>
                <a:effectLst/>
                <a:uLnTx/>
                <a:uFillTx/>
                <a:latin typeface="Segoe UI Semibold"/>
                <a:ea typeface="+mn-ea"/>
                <a:cs typeface="Segoe UI Semibold"/>
              </a:rPr>
            </a:br>
            <a:r>
              <a:rPr kumimoji="0" lang="en-NZ" sz="1400" i="0" u="none" strike="noStrike" kern="1200" cap="none" spc="0" normalizeH="0" baseline="0" noProof="0">
                <a:ln>
                  <a:noFill/>
                </a:ln>
                <a:effectLst/>
                <a:uLnTx/>
                <a:uFillTx/>
                <a:latin typeface="Segoe UI Semibold"/>
                <a:ea typeface="+mn-ea"/>
                <a:cs typeface="Segoe UI Semibold"/>
              </a:rPr>
              <a:t>for Sales if they are focused on other changes. </a:t>
            </a:r>
            <a:r>
              <a:rPr kumimoji="0" lang="en-NZ" sz="1400" i="0" u="none" strike="noStrike" kern="1200" cap="none" spc="0" normalizeH="0" baseline="0" noProof="0">
                <a:ln>
                  <a:noFill/>
                </a:ln>
                <a:effectLst/>
                <a:uLnTx/>
                <a:uFillTx/>
                <a:ea typeface="+mn-ea"/>
                <a:cs typeface="Segoe UI Semibold"/>
              </a:rPr>
              <a:t>Are there </a:t>
            </a:r>
            <a:br>
              <a:rPr kumimoji="0" lang="en-NZ" sz="1400" i="0" u="none" strike="noStrike" kern="1200" cap="none" spc="0" normalizeH="0" baseline="0" noProof="0">
                <a:ln>
                  <a:noFill/>
                </a:ln>
                <a:effectLst/>
                <a:uLnTx/>
                <a:uFillTx/>
                <a:ea typeface="+mn-ea"/>
                <a:cs typeface="Segoe UI Semibold"/>
              </a:rPr>
            </a:br>
            <a:r>
              <a:rPr kumimoji="0" lang="en-NZ" sz="1400" i="0" u="none" strike="noStrike" kern="1200" cap="none" spc="0" normalizeH="0" baseline="0" noProof="0">
                <a:ln>
                  <a:noFill/>
                </a:ln>
                <a:effectLst/>
                <a:uLnTx/>
                <a:uFillTx/>
                <a:ea typeface="+mn-ea"/>
                <a:cs typeface="Segoe UI Semibold"/>
              </a:rPr>
              <a:t>key initiatives taking place during the Microsoft Copilot </a:t>
            </a:r>
            <a:br>
              <a:rPr kumimoji="0" lang="en-NZ" sz="1400" i="0" u="none" strike="noStrike" kern="1200" cap="none" spc="0" normalizeH="0" baseline="0" noProof="0">
                <a:ln>
                  <a:noFill/>
                </a:ln>
                <a:effectLst/>
                <a:uLnTx/>
                <a:uFillTx/>
                <a:ea typeface="+mn-ea"/>
                <a:cs typeface="Segoe UI Semibold"/>
              </a:rPr>
            </a:br>
            <a:r>
              <a:rPr kumimoji="0" lang="en-NZ" sz="1400" i="0" u="none" strike="noStrike" kern="1200" cap="none" spc="0" normalizeH="0" baseline="0" noProof="0">
                <a:ln>
                  <a:noFill/>
                </a:ln>
                <a:effectLst/>
                <a:uLnTx/>
                <a:uFillTx/>
                <a:ea typeface="+mn-ea"/>
                <a:cs typeface="Segoe UI Semibold"/>
              </a:rPr>
              <a:t>for Sales rollout that should be considered in your planning?</a:t>
            </a:r>
          </a:p>
        </p:txBody>
      </p:sp>
      <p:sp>
        <p:nvSpPr>
          <p:cNvPr id="40" name="Oval 39">
            <a:extLst>
              <a:ext uri="{FF2B5EF4-FFF2-40B4-BE49-F238E27FC236}">
                <a16:creationId xmlns:a16="http://schemas.microsoft.com/office/drawing/2014/main" id="{25D18A54-5686-B4AB-2654-B947B6CEE1F7}"/>
              </a:ext>
            </a:extLst>
          </p:cNvPr>
          <p:cNvSpPr/>
          <p:nvPr/>
        </p:nvSpPr>
        <p:spPr bwMode="auto">
          <a:xfrm>
            <a:off x="768011" y="4274885"/>
            <a:ext cx="416770" cy="416770"/>
          </a:xfrm>
          <a:prstGeom prst="ellipse">
            <a:avLst/>
          </a:prstGeom>
          <a:solidFill>
            <a:schemeClr val="bg1"/>
          </a:solidFill>
          <a:ln w="254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latin typeface="+mj-lt"/>
                <a:ea typeface="+mn-ea"/>
                <a:cs typeface="Segoe UI" panose="020B0502040204020203" pitchFamily="34" charset="0"/>
              </a:rPr>
              <a:t>3</a:t>
            </a:r>
          </a:p>
        </p:txBody>
      </p:sp>
      <p:sp>
        <p:nvSpPr>
          <p:cNvPr id="23" name="Rectangle 22">
            <a:extLst>
              <a:ext uri="{FF2B5EF4-FFF2-40B4-BE49-F238E27FC236}">
                <a16:creationId xmlns:a16="http://schemas.microsoft.com/office/drawing/2014/main" id="{7F1F490B-A17F-7C4E-8E7B-4C28BCB1A364}"/>
              </a:ext>
            </a:extLst>
          </p:cNvPr>
          <p:cNvSpPr/>
          <p:nvPr/>
        </p:nvSpPr>
        <p:spPr>
          <a:xfrm>
            <a:off x="1324625" y="4007631"/>
            <a:ext cx="5057919" cy="954107"/>
          </a:xfrm>
          <a:prstGeom prst="rect">
            <a:avLst/>
          </a:prstGeom>
          <a:noFill/>
        </p:spPr>
        <p:txBody>
          <a:bodyPr wrap="square">
            <a:spAutoFit/>
          </a:bodyPr>
          <a:lstStyle/>
          <a:p>
            <a:pPr marL="0" marR="0" lvl="0" indent="0" defTabSz="266700" rtl="0" eaLnBrk="1" fontAlgn="auto" latinLnBrk="0" hangingPunct="1">
              <a:spcBef>
                <a:spcPct val="0"/>
              </a:spcBef>
              <a:spcAft>
                <a:spcPts val="600"/>
              </a:spcAft>
              <a:buClrTx/>
              <a:buSzTx/>
              <a:buFontTx/>
              <a:buNone/>
              <a:tabLst/>
              <a:defRPr/>
            </a:pPr>
            <a:r>
              <a:rPr kumimoji="0" lang="en-NZ" sz="1400"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What type of internal resources exist within your organization that can be leveraged for the adoption effort? </a:t>
            </a:r>
            <a:r>
              <a:rPr kumimoji="0" lang="en-NZ" sz="1400" i="0" u="none" strike="noStrike" kern="1200" cap="none" spc="0" normalizeH="0" baseline="0" noProof="0">
                <a:ln>
                  <a:noFill/>
                </a:ln>
                <a:effectLst/>
                <a:uLnTx/>
                <a:uFillTx/>
                <a:ea typeface="+mn-ea"/>
                <a:cs typeface="Segoe UI Semibold" panose="020B0402040204020203" pitchFamily="34" charset="0"/>
              </a:rPr>
              <a:t>This includes communications channels, change network, training cadence and leadership events.</a:t>
            </a:r>
          </a:p>
        </p:txBody>
      </p:sp>
      <p:sp>
        <p:nvSpPr>
          <p:cNvPr id="41" name="Oval 40">
            <a:extLst>
              <a:ext uri="{FF2B5EF4-FFF2-40B4-BE49-F238E27FC236}">
                <a16:creationId xmlns:a16="http://schemas.microsoft.com/office/drawing/2014/main" id="{BE3B1C36-A4B6-21EE-6439-4E32F521F845}"/>
              </a:ext>
            </a:extLst>
          </p:cNvPr>
          <p:cNvSpPr/>
          <p:nvPr/>
        </p:nvSpPr>
        <p:spPr bwMode="auto">
          <a:xfrm>
            <a:off x="768011" y="5567089"/>
            <a:ext cx="416770" cy="416770"/>
          </a:xfrm>
          <a:prstGeom prst="ellipse">
            <a:avLst/>
          </a:prstGeom>
          <a:solidFill>
            <a:schemeClr val="bg1"/>
          </a:solidFill>
          <a:ln w="254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latin typeface="+mj-lt"/>
                <a:ea typeface="+mn-ea"/>
                <a:cs typeface="Segoe UI" panose="020B0502040204020203" pitchFamily="34" charset="0"/>
              </a:rPr>
              <a:t>4</a:t>
            </a:r>
          </a:p>
        </p:txBody>
      </p:sp>
      <p:sp>
        <p:nvSpPr>
          <p:cNvPr id="27" name="Rectangle 26">
            <a:extLst>
              <a:ext uri="{FF2B5EF4-FFF2-40B4-BE49-F238E27FC236}">
                <a16:creationId xmlns:a16="http://schemas.microsoft.com/office/drawing/2014/main" id="{88764FBC-4C97-4142-841B-C3664A8939EE}"/>
              </a:ext>
            </a:extLst>
          </p:cNvPr>
          <p:cNvSpPr/>
          <p:nvPr/>
        </p:nvSpPr>
        <p:spPr>
          <a:xfrm>
            <a:off x="1324625" y="5406142"/>
            <a:ext cx="5349571" cy="738664"/>
          </a:xfrm>
          <a:prstGeom prst="rect">
            <a:avLst/>
          </a:prstGeom>
          <a:noFill/>
        </p:spPr>
        <p:txBody>
          <a:bodyPr wrap="square" lIns="91440" tIns="45720" rIns="91440" bIns="45720" anchor="t">
            <a:spAutoFit/>
          </a:bodyPr>
          <a:lstStyle/>
          <a:p>
            <a:pPr marL="0" marR="0" lvl="0" indent="0" defTabSz="266700" rtl="0" eaLnBrk="1" fontAlgn="auto" latinLnBrk="0" hangingPunct="1">
              <a:spcBef>
                <a:spcPct val="0"/>
              </a:spcBef>
              <a:spcAft>
                <a:spcPts val="600"/>
              </a:spcAft>
              <a:buClrTx/>
              <a:buSzTx/>
              <a:buFontTx/>
              <a:buNone/>
              <a:tabLst/>
              <a:defRPr/>
            </a:pPr>
            <a:r>
              <a:rPr kumimoji="0" lang="en-US" sz="1400" i="0" u="none" strike="noStrike" kern="1200" cap="none" spc="0" normalizeH="0" baseline="0" noProof="0">
                <a:ln>
                  <a:noFill/>
                </a:ln>
                <a:effectLst/>
                <a:uLnTx/>
                <a:uFillTx/>
                <a:latin typeface="Segoe UI Semibold"/>
                <a:ea typeface="+mn-ea"/>
                <a:cs typeface="Segoe UI Semibold"/>
              </a:rPr>
              <a:t>What are the perceived risks and benefits of the Microsoft Copilot for Sales implementation? </a:t>
            </a:r>
            <a:r>
              <a:rPr kumimoji="0" lang="en-US" sz="1400" i="0" u="none" strike="noStrike" kern="1200" cap="none" spc="0" normalizeH="0" baseline="0" noProof="0">
                <a:ln>
                  <a:noFill/>
                </a:ln>
                <a:effectLst/>
                <a:uLnTx/>
                <a:uFillTx/>
                <a:ea typeface="+mn-ea"/>
                <a:cs typeface="Segoe UI Semibold"/>
              </a:rPr>
              <a:t>How can you highlight benefits? How can you mitigate risks?</a:t>
            </a:r>
          </a:p>
        </p:txBody>
      </p:sp>
      <p:grpSp>
        <p:nvGrpSpPr>
          <p:cNvPr id="33" name="Group 32">
            <a:extLst>
              <a:ext uri="{FF2B5EF4-FFF2-40B4-BE49-F238E27FC236}">
                <a16:creationId xmlns:a16="http://schemas.microsoft.com/office/drawing/2014/main" id="{B9DCC158-C888-2AE4-F102-336181744A89}"/>
              </a:ext>
              <a:ext uri="{C183D7F6-B498-43B3-948B-1728B52AA6E4}">
                <adec:decorative xmlns:adec="http://schemas.microsoft.com/office/drawing/2017/decorative" val="1"/>
              </a:ext>
            </a:extLst>
          </p:cNvPr>
          <p:cNvGrpSpPr/>
          <p:nvPr/>
        </p:nvGrpSpPr>
        <p:grpSpPr>
          <a:xfrm>
            <a:off x="6916050" y="2550598"/>
            <a:ext cx="4386824" cy="2561357"/>
            <a:chOff x="613075" y="2925500"/>
            <a:chExt cx="5482925" cy="2395913"/>
          </a:xfrm>
        </p:grpSpPr>
        <p:cxnSp>
          <p:nvCxnSpPr>
            <p:cNvPr id="34" name="Straight Connector 33">
              <a:extLst>
                <a:ext uri="{FF2B5EF4-FFF2-40B4-BE49-F238E27FC236}">
                  <a16:creationId xmlns:a16="http://schemas.microsoft.com/office/drawing/2014/main" id="{8B5B58A3-3D1C-8D5C-4EEC-5687BEE09819}"/>
                </a:ext>
              </a:extLst>
            </p:cNvPr>
            <p:cNvCxnSpPr>
              <a:cxnSpLocks/>
            </p:cNvCxnSpPr>
            <p:nvPr/>
          </p:nvCxnSpPr>
          <p:spPr>
            <a:xfrm flipV="1">
              <a:off x="613075" y="5321409"/>
              <a:ext cx="5482925" cy="4"/>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C82EA1-41A5-806D-44A2-0A99282A69D3}"/>
                </a:ext>
              </a:extLst>
            </p:cNvPr>
            <p:cNvCxnSpPr>
              <a:cxnSpLocks/>
            </p:cNvCxnSpPr>
            <p:nvPr/>
          </p:nvCxnSpPr>
          <p:spPr>
            <a:xfrm flipV="1">
              <a:off x="613075" y="4059814"/>
              <a:ext cx="5482925" cy="4"/>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1C6A3B7-2F51-96D0-4121-B798F5A12296}"/>
                </a:ext>
              </a:extLst>
            </p:cNvPr>
            <p:cNvCxnSpPr>
              <a:cxnSpLocks/>
            </p:cNvCxnSpPr>
            <p:nvPr/>
          </p:nvCxnSpPr>
          <p:spPr>
            <a:xfrm flipV="1">
              <a:off x="613075" y="2925500"/>
              <a:ext cx="5482925" cy="4"/>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5227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100134D6-4161-160F-D6D5-9A9F4DC9D157}"/>
              </a:ext>
              <a:ext uri="{C183D7F6-B498-43B3-948B-1728B52AA6E4}">
                <adec:decorative xmlns:adec="http://schemas.microsoft.com/office/drawing/2017/decorative" val="1"/>
              </a:ext>
            </a:extLst>
          </p:cNvPr>
          <p:cNvSpPr/>
          <p:nvPr/>
        </p:nvSpPr>
        <p:spPr bwMode="auto">
          <a:xfrm>
            <a:off x="587375" y="2075546"/>
            <a:ext cx="11017249" cy="4093916"/>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9" name="Rectangle: Rounded Corners 10">
            <a:extLst>
              <a:ext uri="{FF2B5EF4-FFF2-40B4-BE49-F238E27FC236}">
                <a16:creationId xmlns:a16="http://schemas.microsoft.com/office/drawing/2014/main" id="{0D46128B-7B90-1152-B4EF-00E69F095012}"/>
              </a:ext>
              <a:ext uri="{C183D7F6-B498-43B3-948B-1728B52AA6E4}">
                <adec:decorative xmlns:adec="http://schemas.microsoft.com/office/drawing/2017/decorative" val="1"/>
              </a:ext>
            </a:extLst>
          </p:cNvPr>
          <p:cNvSpPr/>
          <p:nvPr/>
        </p:nvSpPr>
        <p:spPr>
          <a:xfrm>
            <a:off x="586740" y="2066700"/>
            <a:ext cx="11017883" cy="615553"/>
          </a:xfrm>
          <a:prstGeom prst="round2SameRect">
            <a:avLst>
              <a:gd name="adj1" fmla="val 14757"/>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FC3A22E2-86F8-579E-5109-BBF384B70F7D}"/>
              </a:ext>
            </a:extLst>
          </p:cNvPr>
          <p:cNvSpPr>
            <a:spLocks noGrp="1"/>
          </p:cNvSpPr>
          <p:nvPr>
            <p:ph type="title"/>
          </p:nvPr>
        </p:nvSpPr>
        <p:spPr>
          <a:xfrm>
            <a:off x="587375" y="651754"/>
            <a:ext cx="11017250" cy="443198"/>
          </a:xfrm>
        </p:spPr>
        <p:txBody>
          <a:bodyPr/>
          <a:lstStyle/>
          <a:p>
            <a:r>
              <a:rPr lang="en-CA" sz="3200" noProof="0"/>
              <a:t>Define target personas and priority scenarios</a:t>
            </a:r>
            <a:endParaRPr lang="en-GB"/>
          </a:p>
        </p:txBody>
      </p:sp>
      <p:sp>
        <p:nvSpPr>
          <p:cNvPr id="5" name="Title 1">
            <a:extLst>
              <a:ext uri="{FF2B5EF4-FFF2-40B4-BE49-F238E27FC236}">
                <a16:creationId xmlns:a16="http://schemas.microsoft.com/office/drawing/2014/main" id="{A7134C1E-0617-2171-85F5-562703F5ABB9}"/>
              </a:ext>
            </a:extLst>
          </p:cNvPr>
          <p:cNvSpPr txBox="1">
            <a:spLocks/>
          </p:cNvSpPr>
          <p:nvPr/>
        </p:nvSpPr>
        <p:spPr>
          <a:xfrm>
            <a:off x="587375" y="1174477"/>
            <a:ext cx="10170272" cy="30777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3600" kern="1200">
                <a:solidFill>
                  <a:schemeClr val="tx1"/>
                </a:solidFill>
                <a:latin typeface="Segoe UI Semibold" panose="020B0702040204020203" pitchFamily="34" charset="0"/>
                <a:ea typeface="+mj-ea"/>
                <a:cs typeface="Segoe UI Semibold" panose="020B0702040204020203" pitchFamily="34" charset="0"/>
              </a:defRPr>
            </a:lvl1pPr>
          </a:lstStyle>
          <a:p>
            <a:pPr>
              <a:lnSpc>
                <a:spcPct val="100000"/>
              </a:lnSpc>
            </a:pPr>
            <a:r>
              <a:rPr lang="en-US" sz="2000" spc="-20">
                <a:latin typeface="Segoe UI" panose="020B0502040204020203" pitchFamily="34" charset="0"/>
                <a:cs typeface="Segoe UI" panose="020B0502040204020203" pitchFamily="34" charset="0"/>
              </a:rPr>
              <a:t>Prioritize on business needs and impact scope</a:t>
            </a:r>
          </a:p>
        </p:txBody>
      </p:sp>
      <p:sp>
        <p:nvSpPr>
          <p:cNvPr id="11" name="Rectangle: Top Corners Rounded 10">
            <a:extLst>
              <a:ext uri="{FF2B5EF4-FFF2-40B4-BE49-F238E27FC236}">
                <a16:creationId xmlns:a16="http://schemas.microsoft.com/office/drawing/2014/main" id="{3E4872FE-283F-8EFF-7F3F-A9A4EEB2687C}"/>
              </a:ext>
              <a:ext uri="{C183D7F6-B498-43B3-948B-1728B52AA6E4}">
                <adec:decorative xmlns:adec="http://schemas.microsoft.com/office/drawing/2017/decorative" val="1"/>
              </a:ext>
            </a:extLst>
          </p:cNvPr>
          <p:cNvSpPr/>
          <p:nvPr/>
        </p:nvSpPr>
        <p:spPr bwMode="auto">
          <a:xfrm flipH="1">
            <a:off x="6095998" y="4180099"/>
            <a:ext cx="5508624" cy="1957657"/>
          </a:xfrm>
          <a:prstGeom prst="round2SameRect">
            <a:avLst>
              <a:gd name="adj1" fmla="val 0"/>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0" name="Rectangle: Top Corners Rounded 9">
            <a:extLst>
              <a:ext uri="{FF2B5EF4-FFF2-40B4-BE49-F238E27FC236}">
                <a16:creationId xmlns:a16="http://schemas.microsoft.com/office/drawing/2014/main" id="{56CC8451-42FE-8E0D-DD22-E5414D6ED483}"/>
              </a:ext>
              <a:ext uri="{C183D7F6-B498-43B3-948B-1728B52AA6E4}">
                <adec:decorative xmlns:adec="http://schemas.microsoft.com/office/drawing/2017/decorative" val="1"/>
              </a:ext>
            </a:extLst>
          </p:cNvPr>
          <p:cNvSpPr/>
          <p:nvPr/>
        </p:nvSpPr>
        <p:spPr bwMode="auto">
          <a:xfrm flipH="1">
            <a:off x="587370" y="4180099"/>
            <a:ext cx="5508628" cy="1957657"/>
          </a:xfrm>
          <a:prstGeom prst="round2SameRect">
            <a:avLst>
              <a:gd name="adj1" fmla="val 0"/>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3" name="Text Placeholder 2">
            <a:extLst>
              <a:ext uri="{FF2B5EF4-FFF2-40B4-BE49-F238E27FC236}">
                <a16:creationId xmlns:a16="http://schemas.microsoft.com/office/drawing/2014/main" id="{144BA21F-FB2C-8AD8-8ED0-02D5364A6808}"/>
              </a:ext>
            </a:extLst>
          </p:cNvPr>
          <p:cNvSpPr txBox="1">
            <a:spLocks/>
          </p:cNvSpPr>
          <p:nvPr/>
        </p:nvSpPr>
        <p:spPr>
          <a:xfrm>
            <a:off x="832530" y="2241980"/>
            <a:ext cx="5018316" cy="307777"/>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bg1"/>
                </a:solidFill>
                <a:effectLst/>
                <a:uLnTx/>
                <a:uFillTx/>
                <a:latin typeface="Segoe UI Semibold"/>
                <a:ea typeface="+mn-ea"/>
                <a:cs typeface="Segoe UI"/>
              </a:rPr>
              <a:t>Explore the Scenario Library</a:t>
            </a:r>
          </a:p>
        </p:txBody>
      </p:sp>
      <p:sp>
        <p:nvSpPr>
          <p:cNvPr id="14" name="Text Placeholder 3">
            <a:extLst>
              <a:ext uri="{FF2B5EF4-FFF2-40B4-BE49-F238E27FC236}">
                <a16:creationId xmlns:a16="http://schemas.microsoft.com/office/drawing/2014/main" id="{CF0EA058-632C-0028-1C45-3412951DF38C}"/>
              </a:ext>
            </a:extLst>
          </p:cNvPr>
          <p:cNvSpPr txBox="1">
            <a:spLocks/>
          </p:cNvSpPr>
          <p:nvPr/>
        </p:nvSpPr>
        <p:spPr>
          <a:xfrm>
            <a:off x="832530" y="2958923"/>
            <a:ext cx="10526939" cy="507831"/>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Search by role, department, or tool to find out how other organizations have solved their business challenges. </a:t>
            </a:r>
          </a:p>
          <a:p>
            <a:pPr marL="0" marR="0" lvl="0" indent="0" algn="l" defTabSz="932742" rtl="0" eaLnBrk="1" fontAlgn="auto" latinLnBrk="0" hangingPunct="1">
              <a:lnSpc>
                <a:spcPct val="100000"/>
              </a:lnSpc>
              <a:spcBef>
                <a:spcPts val="0"/>
              </a:spcBef>
              <a:spcAft>
                <a:spcPts val="600"/>
              </a:spcAft>
              <a:buClrTx/>
              <a:buSzPct val="90000"/>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Identify the different roles and personas in the target audience. </a:t>
            </a:r>
          </a:p>
        </p:txBody>
      </p:sp>
      <p:sp>
        <p:nvSpPr>
          <p:cNvPr id="7" name="Title 1">
            <a:extLst>
              <a:ext uri="{FF2B5EF4-FFF2-40B4-BE49-F238E27FC236}">
                <a16:creationId xmlns:a16="http://schemas.microsoft.com/office/drawing/2014/main" id="{3548195D-3C92-070B-F0C5-DE826D413BB6}"/>
              </a:ext>
            </a:extLst>
          </p:cNvPr>
          <p:cNvSpPr txBox="1">
            <a:spLocks/>
          </p:cNvSpPr>
          <p:nvPr/>
        </p:nvSpPr>
        <p:spPr>
          <a:xfrm>
            <a:off x="832531" y="4355204"/>
            <a:ext cx="5018315" cy="692497"/>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AU" sz="2000" b="1" i="0" u="none" strike="noStrike" kern="1200" cap="none" spc="0" normalizeH="0" baseline="0" noProof="0">
                <a:ln>
                  <a:noFill/>
                </a:ln>
                <a:gradFill>
                  <a:gsLst>
                    <a:gs pos="100000">
                      <a:srgbClr val="8661C5"/>
                    </a:gs>
                    <a:gs pos="0">
                      <a:srgbClr val="0F93E7"/>
                    </a:gs>
                  </a:gsLst>
                  <a:lin ang="0" scaled="1"/>
                </a:gradFill>
                <a:effectLst/>
                <a:uLnTx/>
                <a:uFillTx/>
                <a:latin typeface="Segoe UI Semibold"/>
                <a:ea typeface="+mj-ea"/>
                <a:cs typeface="Segoe UI Semibold" panose="020B0402040204020203" pitchFamily="34" charset="0"/>
              </a:rPr>
              <a:t>Scenario identified</a:t>
            </a:r>
          </a:p>
          <a:p>
            <a:pPr marL="285750" marR="0" lvl="0"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j-ea"/>
                <a:cs typeface="Segoe UI Semilight" panose="020B0402040204020203" pitchFamily="34" charset="0"/>
              </a:rPr>
              <a:t>Be productive on the road.</a:t>
            </a:r>
          </a:p>
        </p:txBody>
      </p:sp>
      <p:sp>
        <p:nvSpPr>
          <p:cNvPr id="9" name="Title 1">
            <a:extLst>
              <a:ext uri="{FF2B5EF4-FFF2-40B4-BE49-F238E27FC236}">
                <a16:creationId xmlns:a16="http://schemas.microsoft.com/office/drawing/2014/main" id="{9E9C4A47-345E-6670-4204-07D430055ACB}"/>
              </a:ext>
            </a:extLst>
          </p:cNvPr>
          <p:cNvSpPr txBox="1">
            <a:spLocks/>
          </p:cNvSpPr>
          <p:nvPr/>
        </p:nvSpPr>
        <p:spPr>
          <a:xfrm>
            <a:off x="6434680" y="4355204"/>
            <a:ext cx="4924789" cy="90794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2000" b="1" i="0" u="none" strike="noStrike" kern="1200" cap="none" spc="0" normalizeH="0" baseline="0" noProof="0">
                <a:ln>
                  <a:noFill/>
                </a:ln>
                <a:gradFill>
                  <a:gsLst>
                    <a:gs pos="100000">
                      <a:srgbClr val="8661C5"/>
                    </a:gs>
                    <a:gs pos="0">
                      <a:srgbClr val="0F93E7"/>
                    </a:gs>
                  </a:gsLst>
                  <a:lin ang="0" scaled="1"/>
                </a:gradFill>
                <a:effectLst/>
                <a:uLnTx/>
                <a:uFillTx/>
                <a:latin typeface="Segoe UI Semibold"/>
                <a:ea typeface="+mj-ea"/>
                <a:cs typeface="Segoe UI Semibold" panose="020B0402040204020203" pitchFamily="34" charset="0"/>
              </a:rPr>
              <a:t>How it applies to my organization</a:t>
            </a:r>
          </a:p>
          <a:p>
            <a:pPr marL="285750" marR="0" lvl="0"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j-ea"/>
                <a:cs typeface="Segoe UI Semilight" panose="020B0402040204020203" pitchFamily="34" charset="0"/>
              </a:rPr>
              <a:t>Provides field sales teams ways to easily store, share, and update files from any device during travel.</a:t>
            </a:r>
          </a:p>
        </p:txBody>
      </p:sp>
      <p:pic>
        <p:nvPicPr>
          <p:cNvPr id="12" name="Picture 11">
            <a:extLst>
              <a:ext uri="{FF2B5EF4-FFF2-40B4-BE49-F238E27FC236}">
                <a16:creationId xmlns:a16="http://schemas.microsoft.com/office/drawing/2014/main" id="{E32F5326-4246-A243-D986-062024B0B5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87733" y="519750"/>
            <a:ext cx="716892" cy="719450"/>
          </a:xfrm>
          <a:prstGeom prst="rect">
            <a:avLst/>
          </a:prstGeom>
        </p:spPr>
      </p:pic>
      <p:sp>
        <p:nvSpPr>
          <p:cNvPr id="16" name="Flowchart: Process 15">
            <a:extLst>
              <a:ext uri="{FF2B5EF4-FFF2-40B4-BE49-F238E27FC236}">
                <a16:creationId xmlns:a16="http://schemas.microsoft.com/office/drawing/2014/main" id="{77C4D07A-2804-656C-D8AB-3AC0C3B7D4E7}"/>
              </a:ext>
              <a:ext uri="{C183D7F6-B498-43B3-948B-1728B52AA6E4}">
                <adec:decorative xmlns:adec="http://schemas.microsoft.com/office/drawing/2017/decorative" val="1"/>
              </a:ext>
            </a:extLst>
          </p:cNvPr>
          <p:cNvSpPr/>
          <p:nvPr/>
        </p:nvSpPr>
        <p:spPr>
          <a:xfrm>
            <a:off x="586740" y="6123742"/>
            <a:ext cx="11017886"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809831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Top Corners Rounded 37">
            <a:extLst>
              <a:ext uri="{FF2B5EF4-FFF2-40B4-BE49-F238E27FC236}">
                <a16:creationId xmlns:a16="http://schemas.microsoft.com/office/drawing/2014/main" id="{0F06C7F1-88FE-6A03-AFC0-971FE55802CC}"/>
              </a:ext>
              <a:ext uri="{C183D7F6-B498-43B3-948B-1728B52AA6E4}">
                <adec:decorative xmlns:adec="http://schemas.microsoft.com/office/drawing/2017/decorative" val="1"/>
              </a:ext>
            </a:extLst>
          </p:cNvPr>
          <p:cNvSpPr/>
          <p:nvPr/>
        </p:nvSpPr>
        <p:spPr bwMode="auto">
          <a:xfrm flipH="1">
            <a:off x="6197836" y="2316305"/>
            <a:ext cx="2629102" cy="4067075"/>
          </a:xfrm>
          <a:prstGeom prst="round2SameRect">
            <a:avLst>
              <a:gd name="adj1" fmla="val 294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34" name="Rectangle: Top Corners Rounded 33">
            <a:extLst>
              <a:ext uri="{FF2B5EF4-FFF2-40B4-BE49-F238E27FC236}">
                <a16:creationId xmlns:a16="http://schemas.microsoft.com/office/drawing/2014/main" id="{9B89C8A4-0F87-AB26-9B9F-1885ACD0EE8D}"/>
              </a:ext>
              <a:ext uri="{C183D7F6-B498-43B3-948B-1728B52AA6E4}">
                <adec:decorative xmlns:adec="http://schemas.microsoft.com/office/drawing/2017/decorative" val="1"/>
              </a:ext>
            </a:extLst>
          </p:cNvPr>
          <p:cNvSpPr/>
          <p:nvPr/>
        </p:nvSpPr>
        <p:spPr bwMode="auto">
          <a:xfrm flipH="1">
            <a:off x="3420147" y="2316305"/>
            <a:ext cx="2629102" cy="4067075"/>
          </a:xfrm>
          <a:prstGeom prst="round2SameRect">
            <a:avLst>
              <a:gd name="adj1" fmla="val 294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5" name="Title 4">
            <a:extLst>
              <a:ext uri="{FF2B5EF4-FFF2-40B4-BE49-F238E27FC236}">
                <a16:creationId xmlns:a16="http://schemas.microsoft.com/office/drawing/2014/main" id="{422B7F93-89BE-E8BB-0C3D-1646108C937A}"/>
              </a:ext>
            </a:extLst>
          </p:cNvPr>
          <p:cNvSpPr>
            <a:spLocks noGrp="1"/>
          </p:cNvSpPr>
          <p:nvPr>
            <p:ph type="title"/>
          </p:nvPr>
        </p:nvSpPr>
        <p:spPr>
          <a:xfrm>
            <a:off x="586740" y="630831"/>
            <a:ext cx="11018520" cy="443198"/>
          </a:xfrm>
        </p:spPr>
        <p:txBody>
          <a:bodyPr/>
          <a:lstStyle/>
          <a:p>
            <a:r>
              <a:rPr kumimoji="0" lang="en-NZ" sz="3200" b="0" i="0" u="none" strike="noStrike" kern="1200" cap="none" spc="-100" normalizeH="0" baseline="0" noProof="0">
                <a:ln w="3175">
                  <a:noFill/>
                </a:ln>
                <a:solidFill>
                  <a:srgbClr val="000000"/>
                </a:solidFill>
                <a:effectLst/>
                <a:uLnTx/>
                <a:uFillTx/>
                <a:latin typeface="Segoe UI Semibold"/>
                <a:ea typeface="+mn-ea"/>
                <a:cs typeface="Segoe UI Semibold"/>
              </a:rPr>
              <a:t>Organize and document each scenario</a:t>
            </a:r>
            <a:endParaRPr lang="en-US" sz="3200" b="1">
              <a:latin typeface="+mj-lt"/>
              <a:cs typeface="Segoe UI" panose="020B0502040204020203" pitchFamily="34" charset="0"/>
            </a:endParaRPr>
          </a:p>
        </p:txBody>
      </p:sp>
      <p:sp>
        <p:nvSpPr>
          <p:cNvPr id="2" name="Title 1">
            <a:extLst>
              <a:ext uri="{FF2B5EF4-FFF2-40B4-BE49-F238E27FC236}">
                <a16:creationId xmlns:a16="http://schemas.microsoft.com/office/drawing/2014/main" id="{F3CE7804-DEE9-BC86-7346-25A8210522A4}"/>
              </a:ext>
            </a:extLst>
          </p:cNvPr>
          <p:cNvSpPr txBox="1">
            <a:spLocks/>
          </p:cNvSpPr>
          <p:nvPr/>
        </p:nvSpPr>
        <p:spPr>
          <a:xfrm>
            <a:off x="587375" y="1174477"/>
            <a:ext cx="10170272" cy="335092"/>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3600" kern="1200">
                <a:solidFill>
                  <a:schemeClr val="tx1"/>
                </a:solidFill>
                <a:latin typeface="Segoe UI Semibold" panose="020B0702040204020203" pitchFamily="34" charset="0"/>
                <a:ea typeface="+mj-ea"/>
                <a:cs typeface="Segoe UI Semibold" panose="020B0702040204020203" pitchFamily="34" charset="0"/>
              </a:defRPr>
            </a:lvl1pPr>
          </a:lstStyle>
          <a:p>
            <a:pPr>
              <a:lnSpc>
                <a:spcPct val="120000"/>
              </a:lnSpc>
            </a:pPr>
            <a:r>
              <a:rPr lang="en-US" sz="2000" spc="-20">
                <a:latin typeface="Segoe UI" panose="020B0502040204020203" pitchFamily="34" charset="0"/>
                <a:cs typeface="Segoe UI" panose="020B0502040204020203" pitchFamily="34" charset="0"/>
              </a:rPr>
              <a:t>Consider using the framework below to document business scenarios for each department</a:t>
            </a:r>
          </a:p>
        </p:txBody>
      </p:sp>
      <p:sp>
        <p:nvSpPr>
          <p:cNvPr id="6" name="Rectangle: Top Corners Rounded 5">
            <a:extLst>
              <a:ext uri="{FF2B5EF4-FFF2-40B4-BE49-F238E27FC236}">
                <a16:creationId xmlns:a16="http://schemas.microsoft.com/office/drawing/2014/main" id="{2532C495-7F8F-1A79-B584-5330FB09BCC4}"/>
              </a:ext>
              <a:ext uri="{C183D7F6-B498-43B3-948B-1728B52AA6E4}">
                <adec:decorative xmlns:adec="http://schemas.microsoft.com/office/drawing/2017/decorative" val="1"/>
              </a:ext>
            </a:extLst>
          </p:cNvPr>
          <p:cNvSpPr/>
          <p:nvPr/>
        </p:nvSpPr>
        <p:spPr bwMode="auto">
          <a:xfrm flipH="1">
            <a:off x="587375" y="2316305"/>
            <a:ext cx="2629102" cy="4067075"/>
          </a:xfrm>
          <a:prstGeom prst="round2SameRect">
            <a:avLst>
              <a:gd name="adj1" fmla="val 294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9" name="Text Placeholder 2">
            <a:extLst>
              <a:ext uri="{FF2B5EF4-FFF2-40B4-BE49-F238E27FC236}">
                <a16:creationId xmlns:a16="http://schemas.microsoft.com/office/drawing/2014/main" id="{0A626364-AD0A-D702-D2ED-0B0636621EE0}"/>
              </a:ext>
            </a:extLst>
          </p:cNvPr>
          <p:cNvSpPr txBox="1">
            <a:spLocks/>
          </p:cNvSpPr>
          <p:nvPr/>
        </p:nvSpPr>
        <p:spPr>
          <a:xfrm>
            <a:off x="846449" y="3035300"/>
            <a:ext cx="3145338" cy="523220"/>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40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As someone in…</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b="0" i="0" u="none" strike="noStrike" kern="1200" cap="none" spc="-20" normalizeH="0" noProof="0">
                <a:ln>
                  <a:noFill/>
                </a:ln>
                <a:solidFill>
                  <a:prstClr val="black"/>
                </a:solidFill>
                <a:effectLst/>
                <a:uLnTx/>
                <a:uFillTx/>
                <a:latin typeface="Segoe UI Semibold"/>
                <a:ea typeface="+mn-ea"/>
                <a:cs typeface="Segoe UI"/>
              </a:rPr>
              <a:t>(Team)</a:t>
            </a:r>
            <a:endParaRPr kumimoji="0" lang="en-US" b="0" i="0" u="none" strike="noStrike" kern="1200" cap="none" spc="-20" normalizeH="0" noProof="0">
              <a:ln>
                <a:noFill/>
              </a:ln>
              <a:solidFill>
                <a:prstClr val="black"/>
              </a:solidFill>
              <a:effectLst/>
              <a:uLnTx/>
              <a:uFillTx/>
              <a:latin typeface="Segoe UI Semibold"/>
              <a:ea typeface="+mn-ea"/>
              <a:cs typeface="Segoe UI" panose="020B0502040204020203" pitchFamily="34" charset="0"/>
            </a:endParaRPr>
          </a:p>
        </p:txBody>
      </p:sp>
      <p:sp>
        <p:nvSpPr>
          <p:cNvPr id="10" name="Text Placeholder 3">
            <a:extLst>
              <a:ext uri="{FF2B5EF4-FFF2-40B4-BE49-F238E27FC236}">
                <a16:creationId xmlns:a16="http://schemas.microsoft.com/office/drawing/2014/main" id="{F5106A2D-4C9F-B945-9E82-AC8C27A4DDA4}"/>
              </a:ext>
            </a:extLst>
          </p:cNvPr>
          <p:cNvSpPr txBox="1">
            <a:spLocks/>
          </p:cNvSpPr>
          <p:nvPr/>
        </p:nvSpPr>
        <p:spPr>
          <a:xfrm>
            <a:off x="774695" y="4121087"/>
            <a:ext cx="2281331" cy="210314"/>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5000"/>
              </a:lnSpc>
              <a:spcBef>
                <a:spcPts val="0"/>
              </a:spcBef>
              <a:spcAft>
                <a:spcPts val="1200"/>
              </a:spcAft>
              <a:buNone/>
              <a:defRPr/>
            </a:pPr>
            <a:r>
              <a:rPr kumimoji="0" lang="en-US" sz="1400" b="0" i="0" u="none" strike="noStrike" kern="1200" cap="none" spc="0" normalizeH="0" noProof="0">
                <a:ln>
                  <a:noFill/>
                </a:ln>
                <a:solidFill>
                  <a:prstClr val="black"/>
                </a:solidFill>
                <a:effectLst/>
                <a:uLnTx/>
                <a:uFillTx/>
                <a:ea typeface="+mn-ea"/>
                <a:cs typeface="Segoe UI"/>
              </a:rPr>
              <a:t>As someone in </a:t>
            </a:r>
            <a:r>
              <a:rPr kumimoji="0" lang="en-US" sz="1400" b="0" i="0" u="none" strike="noStrike" kern="1200" cap="none" spc="0" normalizeH="0" noProof="0">
                <a:ln>
                  <a:noFill/>
                </a:ln>
                <a:solidFill>
                  <a:prstClr val="black"/>
                </a:solidFill>
                <a:effectLst/>
                <a:uLnTx/>
                <a:uFillTx/>
                <a:latin typeface="+mj-lt"/>
                <a:ea typeface="+mn-ea"/>
                <a:cs typeface="Segoe UI"/>
              </a:rPr>
              <a:t>Sales Management</a:t>
            </a:r>
          </a:p>
        </p:txBody>
      </p:sp>
      <p:sp>
        <p:nvSpPr>
          <p:cNvPr id="46" name="Text Placeholder 4">
            <a:extLst>
              <a:ext uri="{FF2B5EF4-FFF2-40B4-BE49-F238E27FC236}">
                <a16:creationId xmlns:a16="http://schemas.microsoft.com/office/drawing/2014/main" id="{7410787B-9CD2-8AE3-C8A3-9C10175E6E84}"/>
              </a:ext>
            </a:extLst>
          </p:cNvPr>
          <p:cNvSpPr txBox="1">
            <a:spLocks/>
          </p:cNvSpPr>
          <p:nvPr/>
        </p:nvSpPr>
        <p:spPr>
          <a:xfrm>
            <a:off x="3621694" y="3026092"/>
            <a:ext cx="3093212" cy="830997"/>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400" b="1"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I want to…</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prstClr val="black"/>
                </a:solidFill>
                <a:effectLst/>
                <a:uLnTx/>
                <a:uFillTx/>
                <a:latin typeface="Segoe UI Semibold"/>
                <a:ea typeface="+mn-ea"/>
                <a:cs typeface="Segoe UI"/>
              </a:rPr>
              <a:t>(</a:t>
            </a:r>
            <a:r>
              <a:rPr kumimoji="0" lang="en-US" b="0" i="0" u="none" strike="noStrike" kern="1200" cap="none" spc="-20" normalizeH="0" noProof="0">
                <a:ln>
                  <a:noFill/>
                </a:ln>
                <a:solidFill>
                  <a:prstClr val="black"/>
                </a:solidFill>
                <a:effectLst/>
                <a:uLnTx/>
                <a:uFillTx/>
                <a:latin typeface="Segoe UI Semibold"/>
                <a:ea typeface="+mn-ea"/>
                <a:cs typeface="Segoe UI"/>
              </a:rPr>
              <a:t>Description of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b="0" i="0" u="none" strike="noStrike" kern="1200" cap="none" spc="-20" normalizeH="0" noProof="0">
                <a:ln>
                  <a:noFill/>
                </a:ln>
                <a:solidFill>
                  <a:prstClr val="black"/>
                </a:solidFill>
                <a:effectLst/>
                <a:uLnTx/>
                <a:uFillTx/>
                <a:latin typeface="Segoe UI Semibold"/>
                <a:ea typeface="+mn-ea"/>
                <a:cs typeface="Segoe UI"/>
              </a:rPr>
              <a:t>what I want to do)</a:t>
            </a:r>
          </a:p>
        </p:txBody>
      </p:sp>
      <p:sp>
        <p:nvSpPr>
          <p:cNvPr id="12" name="Text Placeholder 5">
            <a:extLst>
              <a:ext uri="{FF2B5EF4-FFF2-40B4-BE49-F238E27FC236}">
                <a16:creationId xmlns:a16="http://schemas.microsoft.com/office/drawing/2014/main" id="{686734FA-8137-70C1-6A46-A13D13AB6201}"/>
              </a:ext>
            </a:extLst>
          </p:cNvPr>
          <p:cNvSpPr txBox="1">
            <a:spLocks/>
          </p:cNvSpPr>
          <p:nvPr/>
        </p:nvSpPr>
        <p:spPr>
          <a:xfrm>
            <a:off x="3603697" y="4418802"/>
            <a:ext cx="2213657" cy="436530"/>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5000"/>
              </a:lnSpc>
              <a:spcBef>
                <a:spcPts val="0"/>
              </a:spcBef>
              <a:spcAft>
                <a:spcPts val="1200"/>
              </a:spcAft>
              <a:buNone/>
              <a:defRPr/>
            </a:pPr>
            <a:r>
              <a:rPr kumimoji="0" lang="en-US" sz="1400" b="0" i="0" u="none" strike="noStrike" kern="1200" cap="none" spc="0" normalizeH="0" baseline="0" noProof="0">
                <a:ln>
                  <a:noFill/>
                </a:ln>
                <a:solidFill>
                  <a:prstClr val="black"/>
                </a:solidFill>
                <a:effectLst/>
                <a:uLnTx/>
                <a:uFillTx/>
                <a:ea typeface="+mn-ea"/>
                <a:cs typeface="Segoe UI"/>
              </a:rPr>
              <a:t>I want to </a:t>
            </a:r>
            <a:r>
              <a:rPr kumimoji="0" lang="en-US" sz="1400" b="0" i="0" u="none" strike="noStrike" kern="1200" cap="none" spc="0" normalizeH="0" baseline="0" noProof="0">
                <a:ln>
                  <a:noFill/>
                </a:ln>
                <a:solidFill>
                  <a:prstClr val="black"/>
                </a:solidFill>
                <a:effectLst/>
                <a:uLnTx/>
                <a:uFillTx/>
                <a:latin typeface="+mj-lt"/>
                <a:ea typeface="+mn-ea"/>
                <a:cs typeface="Segoe UI"/>
              </a:rPr>
              <a:t>Quickly create customer contacts in CRM</a:t>
            </a:r>
          </a:p>
        </p:txBody>
      </p:sp>
      <p:sp>
        <p:nvSpPr>
          <p:cNvPr id="55" name="Text Placeholder 4">
            <a:extLst>
              <a:ext uri="{FF2B5EF4-FFF2-40B4-BE49-F238E27FC236}">
                <a16:creationId xmlns:a16="http://schemas.microsoft.com/office/drawing/2014/main" id="{9148E990-AE55-6A1E-EAF7-98A8E76CD90C}"/>
              </a:ext>
            </a:extLst>
          </p:cNvPr>
          <p:cNvSpPr txBox="1">
            <a:spLocks/>
          </p:cNvSpPr>
          <p:nvPr/>
        </p:nvSpPr>
        <p:spPr>
          <a:xfrm>
            <a:off x="6402994" y="3026092"/>
            <a:ext cx="2458493" cy="830997"/>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400" b="1"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Using…</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b="0" i="0" u="none" strike="noStrike" kern="1200" cap="none" spc="-20" normalizeH="0" noProof="0">
                <a:ln>
                  <a:noFill/>
                </a:ln>
                <a:solidFill>
                  <a:prstClr val="black"/>
                </a:solidFill>
                <a:effectLst/>
                <a:uLnTx/>
                <a:uFillTx/>
                <a:latin typeface="Segoe UI Semibold"/>
                <a:ea typeface="+mn-ea"/>
                <a:cs typeface="Segoe UI"/>
              </a:rPr>
              <a:t>(Specific application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b="0" i="0" u="none" strike="noStrike" kern="1200" cap="none" spc="-20" normalizeH="0" noProof="0">
                <a:ln>
                  <a:noFill/>
                </a:ln>
                <a:solidFill>
                  <a:prstClr val="black"/>
                </a:solidFill>
                <a:effectLst/>
                <a:uLnTx/>
                <a:uFillTx/>
                <a:latin typeface="Segoe UI Semibold"/>
                <a:ea typeface="+mn-ea"/>
                <a:cs typeface="Segoe UI"/>
              </a:rPr>
              <a:t>of the technology) </a:t>
            </a:r>
          </a:p>
        </p:txBody>
      </p:sp>
      <p:sp>
        <p:nvSpPr>
          <p:cNvPr id="39" name="Text Placeholder 3">
            <a:extLst>
              <a:ext uri="{FF2B5EF4-FFF2-40B4-BE49-F238E27FC236}">
                <a16:creationId xmlns:a16="http://schemas.microsoft.com/office/drawing/2014/main" id="{D918E98D-C8B4-B7A9-B114-388B7CD68672}"/>
              </a:ext>
            </a:extLst>
          </p:cNvPr>
          <p:cNvSpPr txBox="1">
            <a:spLocks/>
          </p:cNvSpPr>
          <p:nvPr/>
        </p:nvSpPr>
        <p:spPr>
          <a:xfrm>
            <a:off x="6385156" y="4386468"/>
            <a:ext cx="2281331" cy="210314"/>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5000"/>
              </a:lnSpc>
              <a:spcBef>
                <a:spcPts val="0"/>
              </a:spcBef>
              <a:spcAft>
                <a:spcPts val="1200"/>
              </a:spcAft>
              <a:buNone/>
              <a:defRPr/>
            </a:pPr>
            <a:r>
              <a:rPr kumimoji="0" lang="en-US" sz="1400" b="0" i="0" u="none" strike="noStrike" kern="1200" cap="none" spc="0" normalizeH="0" noProof="0">
                <a:ln>
                  <a:noFill/>
                </a:ln>
                <a:solidFill>
                  <a:prstClr val="black"/>
                </a:solidFill>
                <a:effectLst/>
                <a:uLnTx/>
                <a:uFillTx/>
                <a:ea typeface="+mn-ea"/>
                <a:cs typeface="Segoe UI"/>
              </a:rPr>
              <a:t>Using </a:t>
            </a:r>
            <a:r>
              <a:rPr kumimoji="0" lang="en-US" sz="1400" b="0" i="0" u="none" strike="noStrike" kern="1200" cap="none" spc="0" normalizeH="0" noProof="0">
                <a:ln>
                  <a:noFill/>
                </a:ln>
                <a:solidFill>
                  <a:prstClr val="black"/>
                </a:solidFill>
                <a:effectLst/>
                <a:uLnTx/>
                <a:uFillTx/>
                <a:latin typeface="+mj-lt"/>
                <a:ea typeface="+mn-ea"/>
                <a:cs typeface="Segoe UI"/>
              </a:rPr>
              <a:t>Outlook</a:t>
            </a:r>
          </a:p>
        </p:txBody>
      </p:sp>
      <p:cxnSp>
        <p:nvCxnSpPr>
          <p:cNvPr id="3" name="Straight Arrow Connector 2">
            <a:extLst>
              <a:ext uri="{FF2B5EF4-FFF2-40B4-BE49-F238E27FC236}">
                <a16:creationId xmlns:a16="http://schemas.microsoft.com/office/drawing/2014/main" id="{2BDB4C23-2B62-A329-F434-89FB8DD92ABA}"/>
              </a:ext>
              <a:ext uri="{C183D7F6-B498-43B3-948B-1728B52AA6E4}">
                <adec:decorative xmlns:adec="http://schemas.microsoft.com/office/drawing/2017/decorative" val="1"/>
              </a:ext>
            </a:extLst>
          </p:cNvPr>
          <p:cNvCxnSpPr>
            <a:cxnSpLocks/>
          </p:cNvCxnSpPr>
          <p:nvPr/>
        </p:nvCxnSpPr>
        <p:spPr>
          <a:xfrm>
            <a:off x="767193" y="3849200"/>
            <a:ext cx="2217389"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365E061-4CF0-BA90-1639-240CB8C4BDC8}"/>
              </a:ext>
              <a:ext uri="{C183D7F6-B498-43B3-948B-1728B52AA6E4}">
                <adec:decorative xmlns:adec="http://schemas.microsoft.com/office/drawing/2017/decorative" val="1"/>
              </a:ext>
            </a:extLst>
          </p:cNvPr>
          <p:cNvCxnSpPr>
            <a:cxnSpLocks/>
          </p:cNvCxnSpPr>
          <p:nvPr/>
        </p:nvCxnSpPr>
        <p:spPr>
          <a:xfrm>
            <a:off x="3599965" y="4084528"/>
            <a:ext cx="2217389"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432E3AB-3D10-C450-6057-6BBBBF4ED8B1}"/>
              </a:ext>
              <a:ext uri="{C183D7F6-B498-43B3-948B-1728B52AA6E4}">
                <adec:decorative xmlns:adec="http://schemas.microsoft.com/office/drawing/2017/decorative" val="1"/>
              </a:ext>
            </a:extLst>
          </p:cNvPr>
          <p:cNvCxnSpPr>
            <a:cxnSpLocks/>
          </p:cNvCxnSpPr>
          <p:nvPr/>
        </p:nvCxnSpPr>
        <p:spPr>
          <a:xfrm>
            <a:off x="6377654" y="4081218"/>
            <a:ext cx="2217389"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Rectangle: Top Corners Rounded 41">
            <a:extLst>
              <a:ext uri="{FF2B5EF4-FFF2-40B4-BE49-F238E27FC236}">
                <a16:creationId xmlns:a16="http://schemas.microsoft.com/office/drawing/2014/main" id="{621BDAE7-1B1E-5339-ED3A-C4E9D7F864F9}"/>
              </a:ext>
              <a:ext uri="{C183D7F6-B498-43B3-948B-1728B52AA6E4}">
                <adec:decorative xmlns:adec="http://schemas.microsoft.com/office/drawing/2017/decorative" val="1"/>
              </a:ext>
            </a:extLst>
          </p:cNvPr>
          <p:cNvSpPr/>
          <p:nvPr/>
        </p:nvSpPr>
        <p:spPr bwMode="auto">
          <a:xfrm flipH="1">
            <a:off x="8975525" y="2316305"/>
            <a:ext cx="2629102" cy="4067075"/>
          </a:xfrm>
          <a:prstGeom prst="round2SameRect">
            <a:avLst>
              <a:gd name="adj1" fmla="val 294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cxnSp>
        <p:nvCxnSpPr>
          <p:cNvPr id="44" name="Straight Arrow Connector 43">
            <a:extLst>
              <a:ext uri="{FF2B5EF4-FFF2-40B4-BE49-F238E27FC236}">
                <a16:creationId xmlns:a16="http://schemas.microsoft.com/office/drawing/2014/main" id="{36936280-0393-FB72-FB90-235BBFF08D48}"/>
              </a:ext>
              <a:ext uri="{C183D7F6-B498-43B3-948B-1728B52AA6E4}">
                <adec:decorative xmlns:adec="http://schemas.microsoft.com/office/drawing/2017/decorative" val="1"/>
              </a:ext>
            </a:extLst>
          </p:cNvPr>
          <p:cNvCxnSpPr>
            <a:cxnSpLocks/>
          </p:cNvCxnSpPr>
          <p:nvPr/>
        </p:nvCxnSpPr>
        <p:spPr>
          <a:xfrm>
            <a:off x="9155343" y="4304211"/>
            <a:ext cx="2217389"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Flowchart: Process 14">
            <a:extLst>
              <a:ext uri="{FF2B5EF4-FFF2-40B4-BE49-F238E27FC236}">
                <a16:creationId xmlns:a16="http://schemas.microsoft.com/office/drawing/2014/main" id="{301C8CC0-390E-D3A3-5EC1-254D04ABCBFB}"/>
              </a:ext>
              <a:ext uri="{C183D7F6-B498-43B3-948B-1728B52AA6E4}">
                <adec:decorative xmlns:adec="http://schemas.microsoft.com/office/drawing/2017/decorative" val="1"/>
              </a:ext>
            </a:extLst>
          </p:cNvPr>
          <p:cNvSpPr/>
          <p:nvPr/>
        </p:nvSpPr>
        <p:spPr>
          <a:xfrm>
            <a:off x="586740" y="6383386"/>
            <a:ext cx="11017886"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6" name="Text Placeholder 4">
            <a:extLst>
              <a:ext uri="{FF2B5EF4-FFF2-40B4-BE49-F238E27FC236}">
                <a16:creationId xmlns:a16="http://schemas.microsoft.com/office/drawing/2014/main" id="{B7849B81-ECDC-615B-B2BE-1C386CF64431}"/>
              </a:ext>
            </a:extLst>
          </p:cNvPr>
          <p:cNvSpPr txBox="1">
            <a:spLocks/>
          </p:cNvSpPr>
          <p:nvPr/>
        </p:nvSpPr>
        <p:spPr>
          <a:xfrm>
            <a:off x="9120794" y="3026092"/>
            <a:ext cx="2281331" cy="112338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400" b="1"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I’ll know this is </a:t>
            </a:r>
            <a:br>
              <a:rPr kumimoji="0" lang="en-US" sz="1400" b="1"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br>
            <a:r>
              <a:rPr kumimoji="0" lang="en-US" sz="1400" b="1"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successful when…</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prstClr val="black"/>
                </a:solidFill>
                <a:effectLst/>
                <a:uLnTx/>
                <a:uFillTx/>
                <a:latin typeface="Segoe UI Semibold"/>
                <a:ea typeface="+mn-ea"/>
                <a:cs typeface="Segoe UI"/>
              </a:rPr>
              <a:t>(Solutions success </a:t>
            </a:r>
            <a:br>
              <a:rPr kumimoji="0" lang="en-US" b="0" i="0" u="none" strike="noStrike" kern="1200" cap="none" spc="0" normalizeH="0" baseline="0" noProof="0">
                <a:ln>
                  <a:noFill/>
                </a:ln>
                <a:solidFill>
                  <a:prstClr val="black"/>
                </a:solidFill>
                <a:effectLst/>
                <a:uLnTx/>
                <a:uFillTx/>
                <a:latin typeface="Segoe UI Semibold"/>
                <a:ea typeface="+mn-ea"/>
                <a:cs typeface="Segoe UI"/>
              </a:rPr>
            </a:br>
            <a:r>
              <a:rPr kumimoji="0" lang="en-US" b="0" i="0" u="none" strike="noStrike" kern="1200" cap="none" spc="0" normalizeH="0" baseline="0" noProof="0">
                <a:ln>
                  <a:noFill/>
                </a:ln>
                <a:solidFill>
                  <a:prstClr val="black"/>
                </a:solidFill>
                <a:effectLst/>
                <a:uLnTx/>
                <a:uFillTx/>
                <a:latin typeface="Segoe UI Semibold"/>
                <a:ea typeface="+mn-ea"/>
                <a:cs typeface="Segoe UI"/>
              </a:rPr>
              <a:t>measure)</a:t>
            </a:r>
            <a:endParaRPr kumimoji="0" lang="en-US" b="0" i="0" u="none" strike="noStrike" kern="1200" cap="none" spc="-20" normalizeH="0" noProof="0">
              <a:ln>
                <a:noFill/>
              </a:ln>
              <a:solidFill>
                <a:prstClr val="black"/>
              </a:solidFill>
              <a:effectLst/>
              <a:uLnTx/>
              <a:uFillTx/>
              <a:latin typeface="Segoe UI Semibold"/>
              <a:ea typeface="+mn-ea"/>
              <a:cs typeface="Segoe UI"/>
            </a:endParaRPr>
          </a:p>
        </p:txBody>
      </p:sp>
      <p:sp>
        <p:nvSpPr>
          <p:cNvPr id="43" name="Text Placeholder 3">
            <a:extLst>
              <a:ext uri="{FF2B5EF4-FFF2-40B4-BE49-F238E27FC236}">
                <a16:creationId xmlns:a16="http://schemas.microsoft.com/office/drawing/2014/main" id="{E4E58EB3-6555-E091-D099-706B27EA9542}"/>
              </a:ext>
            </a:extLst>
          </p:cNvPr>
          <p:cNvSpPr txBox="1">
            <a:spLocks/>
          </p:cNvSpPr>
          <p:nvPr/>
        </p:nvSpPr>
        <p:spPr>
          <a:xfrm>
            <a:off x="9162845" y="4596782"/>
            <a:ext cx="2281331" cy="1567609"/>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5000"/>
              </a:lnSpc>
              <a:spcBef>
                <a:spcPts val="0"/>
              </a:spcBef>
              <a:spcAft>
                <a:spcPts val="1200"/>
              </a:spcAft>
              <a:buNone/>
              <a:defRPr/>
            </a:pPr>
            <a:r>
              <a:rPr kumimoji="0" lang="en-US" sz="1400" b="0" i="0" u="none" strike="noStrike" kern="1200" cap="none" spc="0" normalizeH="0" noProof="0">
                <a:ln>
                  <a:noFill/>
                </a:ln>
                <a:solidFill>
                  <a:prstClr val="black"/>
                </a:solidFill>
                <a:effectLst/>
                <a:uLnTx/>
                <a:uFillTx/>
                <a:latin typeface="+mj-lt"/>
                <a:ea typeface="+mn-ea"/>
                <a:cs typeface="Segoe UI"/>
              </a:rPr>
              <a:t>I’ll know this is successful when </a:t>
            </a:r>
            <a:r>
              <a:rPr kumimoji="0" lang="en-US" sz="1400" b="0" i="0" u="none" strike="noStrike" kern="1200" cap="none" spc="0" normalizeH="0" noProof="0">
                <a:ln>
                  <a:noFill/>
                </a:ln>
                <a:solidFill>
                  <a:prstClr val="black"/>
                </a:solidFill>
                <a:effectLst/>
                <a:uLnTx/>
                <a:uFillTx/>
                <a:ea typeface="+mn-ea"/>
                <a:cs typeface="Segoe UI"/>
              </a:rPr>
              <a:t>My contacts are in CRM aligned in the correct customer account and I see opportunity information where I am working e.g. Outlook</a:t>
            </a:r>
          </a:p>
        </p:txBody>
      </p:sp>
      <p:grpSp>
        <p:nvGrpSpPr>
          <p:cNvPr id="66" name="Group 65">
            <a:extLst>
              <a:ext uri="{FF2B5EF4-FFF2-40B4-BE49-F238E27FC236}">
                <a16:creationId xmlns:a16="http://schemas.microsoft.com/office/drawing/2014/main" id="{C690502B-61F0-3F2C-547A-42278541EC7A}"/>
              </a:ext>
              <a:ext uri="{C183D7F6-B498-43B3-948B-1728B52AA6E4}">
                <adec:decorative xmlns:adec="http://schemas.microsoft.com/office/drawing/2017/decorative" val="1"/>
              </a:ext>
            </a:extLst>
          </p:cNvPr>
          <p:cNvGrpSpPr/>
          <p:nvPr/>
        </p:nvGrpSpPr>
        <p:grpSpPr>
          <a:xfrm>
            <a:off x="846449" y="1889961"/>
            <a:ext cx="9391737" cy="990655"/>
            <a:chOff x="846449" y="1762416"/>
            <a:chExt cx="9391737" cy="990655"/>
          </a:xfrm>
        </p:grpSpPr>
        <p:sp>
          <p:nvSpPr>
            <p:cNvPr id="58" name="Rounded Rectangle 9">
              <a:extLst>
                <a:ext uri="{FF2B5EF4-FFF2-40B4-BE49-F238E27FC236}">
                  <a16:creationId xmlns:a16="http://schemas.microsoft.com/office/drawing/2014/main" id="{BE780C7D-6796-16ED-7A4D-A09DD37716C7}"/>
                </a:ext>
                <a:ext uri="{C183D7F6-B498-43B3-948B-1728B52AA6E4}">
                  <adec:decorative xmlns:adec="http://schemas.microsoft.com/office/drawing/2017/decorative" val="1"/>
                </a:ext>
              </a:extLst>
            </p:cNvPr>
            <p:cNvSpPr/>
            <p:nvPr/>
          </p:nvSpPr>
          <p:spPr bwMode="auto">
            <a:xfrm>
              <a:off x="846449" y="1762416"/>
              <a:ext cx="990392" cy="990655"/>
            </a:xfrm>
            <a:prstGeom prst="ellipse">
              <a:avLst/>
            </a:prstGeom>
            <a:gradFill>
              <a:gsLst>
                <a:gs pos="98165">
                  <a:srgbClr val="BA50C9"/>
                </a:gs>
                <a:gs pos="0">
                  <a:srgbClr val="0F8FE6"/>
                </a:gs>
              </a:gsLst>
              <a:lin ang="3600000" scaled="0"/>
            </a:gradFill>
            <a:ln w="381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pic>
          <p:nvPicPr>
            <p:cNvPr id="59" name="Picture 25" descr="User with solid fill">
              <a:extLst>
                <a:ext uri="{FF2B5EF4-FFF2-40B4-BE49-F238E27FC236}">
                  <a16:creationId xmlns:a16="http://schemas.microsoft.com/office/drawing/2014/main" id="{1489E5BE-8B9F-8BF7-A522-712553E5585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451" t="2250" r="9451" b="16716"/>
            <a:stretch/>
          </p:blipFill>
          <p:spPr>
            <a:xfrm>
              <a:off x="902596" y="1847297"/>
              <a:ext cx="878098" cy="877400"/>
            </a:xfrm>
            <a:prstGeom prst="ellipse">
              <a:avLst/>
            </a:prstGeom>
            <a:ln w="38100">
              <a:noFill/>
            </a:ln>
          </p:spPr>
        </p:pic>
        <p:sp>
          <p:nvSpPr>
            <p:cNvPr id="60" name="Rounded Rectangle 9">
              <a:extLst>
                <a:ext uri="{FF2B5EF4-FFF2-40B4-BE49-F238E27FC236}">
                  <a16:creationId xmlns:a16="http://schemas.microsoft.com/office/drawing/2014/main" id="{77E650BD-C3BA-3154-909F-7147E5EDC18E}"/>
                </a:ext>
                <a:ext uri="{C183D7F6-B498-43B3-948B-1728B52AA6E4}">
                  <adec:decorative xmlns:adec="http://schemas.microsoft.com/office/drawing/2017/decorative" val="1"/>
                </a:ext>
              </a:extLst>
            </p:cNvPr>
            <p:cNvSpPr/>
            <p:nvPr/>
          </p:nvSpPr>
          <p:spPr bwMode="auto">
            <a:xfrm>
              <a:off x="3621694" y="1762416"/>
              <a:ext cx="990392" cy="990655"/>
            </a:xfrm>
            <a:prstGeom prst="ellipse">
              <a:avLst/>
            </a:prstGeom>
            <a:gradFill>
              <a:gsLst>
                <a:gs pos="98165">
                  <a:srgbClr val="BA50C9"/>
                </a:gs>
                <a:gs pos="0">
                  <a:srgbClr val="0F8FE6"/>
                </a:gs>
              </a:gsLst>
              <a:lin ang="3600000" scaled="0"/>
            </a:gradFill>
            <a:ln w="381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pic>
          <p:nvPicPr>
            <p:cNvPr id="61" name="Picture 25" descr="Lightbulb with solid fill">
              <a:extLst>
                <a:ext uri="{FF2B5EF4-FFF2-40B4-BE49-F238E27FC236}">
                  <a16:creationId xmlns:a16="http://schemas.microsoft.com/office/drawing/2014/main" id="{8203004F-2B02-BE9D-7E4D-D177971C0FD5}"/>
                </a:ext>
              </a:extLst>
            </p:cNvPr>
            <p:cNvPicPr>
              <a:picLocks noChangeAspect="1"/>
            </p:cNvPicPr>
            <p:nvPr/>
          </p:nvPicPr>
          <p:blipFill>
            <a:blip r:embed="rId4">
              <a:extLst>
                <a:ext uri="{96DAC541-7B7A-43D3-8B79-37D633B846F1}">
                  <asvg:svgBlip xmlns:asvg="http://schemas.microsoft.com/office/drawing/2016/SVG/main" r:embed="rId5"/>
                </a:ext>
              </a:extLst>
            </a:blip>
            <a:srcRect t="40" b="40"/>
            <a:stretch/>
          </p:blipFill>
          <p:spPr>
            <a:xfrm>
              <a:off x="3713620" y="1854793"/>
              <a:ext cx="806540" cy="805899"/>
            </a:xfrm>
            <a:prstGeom prst="ellipse">
              <a:avLst/>
            </a:prstGeom>
            <a:ln w="38100">
              <a:noFill/>
            </a:ln>
          </p:spPr>
        </p:pic>
        <p:sp>
          <p:nvSpPr>
            <p:cNvPr id="62" name="Rounded Rectangle 9">
              <a:extLst>
                <a:ext uri="{FF2B5EF4-FFF2-40B4-BE49-F238E27FC236}">
                  <a16:creationId xmlns:a16="http://schemas.microsoft.com/office/drawing/2014/main" id="{A0595892-036F-C23A-6AA9-978617EC192C}"/>
                </a:ext>
                <a:ext uri="{C183D7F6-B498-43B3-948B-1728B52AA6E4}">
                  <adec:decorative xmlns:adec="http://schemas.microsoft.com/office/drawing/2017/decorative" val="1"/>
                </a:ext>
              </a:extLst>
            </p:cNvPr>
            <p:cNvSpPr/>
            <p:nvPr/>
          </p:nvSpPr>
          <p:spPr bwMode="auto">
            <a:xfrm>
              <a:off x="6441094" y="1762416"/>
              <a:ext cx="990392" cy="990655"/>
            </a:xfrm>
            <a:prstGeom prst="ellipse">
              <a:avLst/>
            </a:prstGeom>
            <a:gradFill>
              <a:gsLst>
                <a:gs pos="98165">
                  <a:srgbClr val="BA50C9"/>
                </a:gs>
                <a:gs pos="0">
                  <a:srgbClr val="0F8FE6"/>
                </a:gs>
              </a:gsLst>
              <a:lin ang="3600000" scaled="0"/>
            </a:gradFill>
            <a:ln w="381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pic>
          <p:nvPicPr>
            <p:cNvPr id="63" name="Picture 25" descr="Power with solid fill">
              <a:extLst>
                <a:ext uri="{FF2B5EF4-FFF2-40B4-BE49-F238E27FC236}">
                  <a16:creationId xmlns:a16="http://schemas.microsoft.com/office/drawing/2014/main" id="{5B2EC889-C70C-C1F2-9397-E0E26BAF5CE3}"/>
                </a:ext>
              </a:extLst>
            </p:cNvPr>
            <p:cNvPicPr>
              <a:picLocks noChangeAspect="1"/>
            </p:cNvPicPr>
            <p:nvPr/>
          </p:nvPicPr>
          <p:blipFill>
            <a:blip r:embed="rId6">
              <a:extLst>
                <a:ext uri="{96DAC541-7B7A-43D3-8B79-37D633B846F1}">
                  <asvg:svgBlip xmlns:asvg="http://schemas.microsoft.com/office/drawing/2016/SVG/main" r:embed="rId7"/>
                </a:ext>
              </a:extLst>
            </a:blip>
            <a:srcRect t="40" b="40"/>
            <a:stretch/>
          </p:blipFill>
          <p:spPr>
            <a:xfrm>
              <a:off x="6596520" y="1929092"/>
              <a:ext cx="657739" cy="657216"/>
            </a:xfrm>
            <a:prstGeom prst="ellipse">
              <a:avLst/>
            </a:prstGeom>
            <a:ln w="38100">
              <a:noFill/>
            </a:ln>
          </p:spPr>
        </p:pic>
        <p:sp>
          <p:nvSpPr>
            <p:cNvPr id="64" name="Rounded Rectangle 9">
              <a:extLst>
                <a:ext uri="{FF2B5EF4-FFF2-40B4-BE49-F238E27FC236}">
                  <a16:creationId xmlns:a16="http://schemas.microsoft.com/office/drawing/2014/main" id="{5996FA65-AC3B-D99A-7B17-64C3BAA89185}"/>
                </a:ext>
                <a:ext uri="{C183D7F6-B498-43B3-948B-1728B52AA6E4}">
                  <adec:decorative xmlns:adec="http://schemas.microsoft.com/office/drawing/2017/decorative" val="1"/>
                </a:ext>
              </a:extLst>
            </p:cNvPr>
            <p:cNvSpPr/>
            <p:nvPr/>
          </p:nvSpPr>
          <p:spPr bwMode="auto">
            <a:xfrm>
              <a:off x="9247794" y="1762416"/>
              <a:ext cx="990392" cy="990655"/>
            </a:xfrm>
            <a:prstGeom prst="ellipse">
              <a:avLst/>
            </a:prstGeom>
            <a:gradFill>
              <a:gsLst>
                <a:gs pos="98165">
                  <a:srgbClr val="BA50C9"/>
                </a:gs>
                <a:gs pos="0">
                  <a:srgbClr val="0F8FE6"/>
                </a:gs>
              </a:gsLst>
              <a:lin ang="3600000" scaled="0"/>
            </a:gradFill>
            <a:ln w="381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pic>
          <p:nvPicPr>
            <p:cNvPr id="65" name="Picture 25" descr="Thumbs up sign with solid fill">
              <a:extLst>
                <a:ext uri="{FF2B5EF4-FFF2-40B4-BE49-F238E27FC236}">
                  <a16:creationId xmlns:a16="http://schemas.microsoft.com/office/drawing/2014/main" id="{E12AED1A-182F-C478-94A2-C2B6F16A54ED}"/>
                </a:ext>
              </a:extLst>
            </p:cNvPr>
            <p:cNvPicPr>
              <a:picLocks noChangeAspect="1"/>
            </p:cNvPicPr>
            <p:nvPr/>
          </p:nvPicPr>
          <p:blipFill>
            <a:blip r:embed="rId8">
              <a:extLst>
                <a:ext uri="{96DAC541-7B7A-43D3-8B79-37D633B846F1}">
                  <asvg:svgBlip xmlns:asvg="http://schemas.microsoft.com/office/drawing/2016/SVG/main" r:embed="rId9"/>
                </a:ext>
              </a:extLst>
            </a:blip>
            <a:srcRect t="40" b="40"/>
            <a:stretch/>
          </p:blipFill>
          <p:spPr>
            <a:xfrm>
              <a:off x="9415920" y="1903718"/>
              <a:ext cx="672217" cy="671683"/>
            </a:xfrm>
            <a:prstGeom prst="ellipse">
              <a:avLst/>
            </a:prstGeom>
            <a:ln w="38100">
              <a:noFill/>
            </a:ln>
          </p:spPr>
        </p:pic>
      </p:grpSp>
    </p:spTree>
    <p:extLst>
      <p:ext uri="{BB962C8B-B14F-4D97-AF65-F5344CB8AC3E}">
        <p14:creationId xmlns:p14="http://schemas.microsoft.com/office/powerpoint/2010/main" val="4236623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2532C495-7F8F-1A79-B584-5330FB09BCC4}"/>
              </a:ext>
              <a:ext uri="{C183D7F6-B498-43B3-948B-1728B52AA6E4}">
                <adec:decorative xmlns:adec="http://schemas.microsoft.com/office/drawing/2017/decorative" val="1"/>
              </a:ext>
            </a:extLst>
          </p:cNvPr>
          <p:cNvSpPr/>
          <p:nvPr/>
        </p:nvSpPr>
        <p:spPr bwMode="auto">
          <a:xfrm flipH="1">
            <a:off x="587374" y="2182943"/>
            <a:ext cx="3520440" cy="4145838"/>
          </a:xfrm>
          <a:prstGeom prst="round2SameRect">
            <a:avLst>
              <a:gd name="adj1" fmla="val 294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28" name="Rectangle: Top Corners Rounded 27">
            <a:extLst>
              <a:ext uri="{FF2B5EF4-FFF2-40B4-BE49-F238E27FC236}">
                <a16:creationId xmlns:a16="http://schemas.microsoft.com/office/drawing/2014/main" id="{4613DCC1-34FC-9233-1B9B-2993B0924615}"/>
              </a:ext>
              <a:ext uri="{C183D7F6-B498-43B3-948B-1728B52AA6E4}">
                <adec:decorative xmlns:adec="http://schemas.microsoft.com/office/drawing/2017/decorative" val="1"/>
              </a:ext>
            </a:extLst>
          </p:cNvPr>
          <p:cNvSpPr/>
          <p:nvPr/>
        </p:nvSpPr>
        <p:spPr bwMode="auto">
          <a:xfrm flipH="1">
            <a:off x="8084820" y="2179323"/>
            <a:ext cx="3520440" cy="4102681"/>
          </a:xfrm>
          <a:prstGeom prst="round2SameRect">
            <a:avLst>
              <a:gd name="adj1" fmla="val 294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9" name="Rectangle: Top Corners Rounded 28">
            <a:extLst>
              <a:ext uri="{FF2B5EF4-FFF2-40B4-BE49-F238E27FC236}">
                <a16:creationId xmlns:a16="http://schemas.microsoft.com/office/drawing/2014/main" id="{24E4DB88-2560-D639-7789-A1A65265C2FD}"/>
              </a:ext>
              <a:ext uri="{C183D7F6-B498-43B3-948B-1728B52AA6E4}">
                <adec:decorative xmlns:adec="http://schemas.microsoft.com/office/drawing/2017/decorative" val="1"/>
              </a:ext>
            </a:extLst>
          </p:cNvPr>
          <p:cNvSpPr/>
          <p:nvPr/>
        </p:nvSpPr>
        <p:spPr bwMode="auto">
          <a:xfrm flipH="1">
            <a:off x="4336097" y="2182943"/>
            <a:ext cx="3520440" cy="4145838"/>
          </a:xfrm>
          <a:prstGeom prst="round2SameRect">
            <a:avLst>
              <a:gd name="adj1" fmla="val 294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5" name="Title 4">
            <a:extLst>
              <a:ext uri="{FF2B5EF4-FFF2-40B4-BE49-F238E27FC236}">
                <a16:creationId xmlns:a16="http://schemas.microsoft.com/office/drawing/2014/main" id="{422B7F93-89BE-E8BB-0C3D-1646108C937A}"/>
              </a:ext>
            </a:extLst>
          </p:cNvPr>
          <p:cNvSpPr>
            <a:spLocks noGrp="1"/>
          </p:cNvSpPr>
          <p:nvPr>
            <p:ph type="title"/>
          </p:nvPr>
        </p:nvSpPr>
        <p:spPr/>
        <p:txBody>
          <a:bodyPr/>
          <a:lstStyle/>
          <a:p>
            <a:r>
              <a:rPr lang="en-US" sz="3200">
                <a:latin typeface="+mj-lt"/>
              </a:rPr>
              <a:t>Target </a:t>
            </a:r>
            <a:r>
              <a:rPr lang="en-US" sz="3200" b="1">
                <a:latin typeface="+mj-lt"/>
                <a:cs typeface="Segoe UI" panose="020B0502040204020203" pitchFamily="34" charset="0"/>
              </a:rPr>
              <a:t>personas and scenarios (example)</a:t>
            </a:r>
          </a:p>
        </p:txBody>
      </p:sp>
      <p:sp>
        <p:nvSpPr>
          <p:cNvPr id="9" name="Text Placeholder 2">
            <a:extLst>
              <a:ext uri="{FF2B5EF4-FFF2-40B4-BE49-F238E27FC236}">
                <a16:creationId xmlns:a16="http://schemas.microsoft.com/office/drawing/2014/main" id="{0A626364-AD0A-D702-D2ED-0B0636621EE0}"/>
              </a:ext>
            </a:extLst>
          </p:cNvPr>
          <p:cNvSpPr txBox="1">
            <a:spLocks/>
          </p:cNvSpPr>
          <p:nvPr/>
        </p:nvSpPr>
        <p:spPr>
          <a:xfrm>
            <a:off x="846449" y="3009900"/>
            <a:ext cx="3145338" cy="523220"/>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40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Persona #1:</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b="0" i="0" u="none" strike="noStrike" kern="1200" cap="none" spc="-20" normalizeH="0" noProof="0">
                <a:ln>
                  <a:noFill/>
                </a:ln>
                <a:solidFill>
                  <a:prstClr val="black"/>
                </a:solidFill>
                <a:effectLst/>
                <a:uLnTx/>
                <a:uFillTx/>
                <a:latin typeface="Segoe UI Semibold"/>
                <a:ea typeface="+mn-ea"/>
                <a:cs typeface="Segoe UI"/>
              </a:rPr>
              <a:t>Sales Enablement Manager</a:t>
            </a:r>
            <a:endParaRPr kumimoji="0" lang="en-US" b="0" i="0" u="none" strike="noStrike" kern="1200" cap="none" spc="-20" normalizeH="0" noProof="0">
              <a:ln>
                <a:noFill/>
              </a:ln>
              <a:solidFill>
                <a:prstClr val="black"/>
              </a:solidFill>
              <a:effectLst/>
              <a:uLnTx/>
              <a:uFillTx/>
              <a:latin typeface="Segoe UI Semibold"/>
              <a:ea typeface="+mn-ea"/>
              <a:cs typeface="Segoe UI" panose="020B0502040204020203" pitchFamily="34" charset="0"/>
            </a:endParaRPr>
          </a:p>
        </p:txBody>
      </p:sp>
      <p:sp>
        <p:nvSpPr>
          <p:cNvPr id="10" name="Text Placeholder 3">
            <a:extLst>
              <a:ext uri="{FF2B5EF4-FFF2-40B4-BE49-F238E27FC236}">
                <a16:creationId xmlns:a16="http://schemas.microsoft.com/office/drawing/2014/main" id="{F5106A2D-4C9F-B945-9E82-AC8C27A4DDA4}"/>
              </a:ext>
            </a:extLst>
          </p:cNvPr>
          <p:cNvSpPr txBox="1">
            <a:spLocks/>
          </p:cNvSpPr>
          <p:nvPr/>
        </p:nvSpPr>
        <p:spPr>
          <a:xfrm>
            <a:off x="838200" y="3993061"/>
            <a:ext cx="3054765" cy="816634"/>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5000"/>
              </a:lnSpc>
              <a:spcBef>
                <a:spcPts val="0"/>
              </a:spcBef>
              <a:spcAft>
                <a:spcPts val="1200"/>
              </a:spcAft>
              <a:defRPr/>
            </a:pPr>
            <a:r>
              <a:rPr kumimoji="0" lang="en-US" sz="1400" b="0" i="0" u="none" strike="noStrike" kern="1200" cap="none" spc="0" normalizeH="0" noProof="0">
                <a:ln>
                  <a:noFill/>
                </a:ln>
                <a:solidFill>
                  <a:prstClr val="black"/>
                </a:solidFill>
                <a:effectLst/>
                <a:uLnTx/>
                <a:uFillTx/>
                <a:latin typeface="+mj-lt"/>
                <a:ea typeface="+mn-ea"/>
                <a:cs typeface="Segoe UI"/>
              </a:rPr>
              <a:t>Target early adopter size: </a:t>
            </a:r>
            <a:r>
              <a:rPr kumimoji="0" lang="en-US" sz="1400" b="0" i="0" u="none" strike="noStrike" kern="1200" cap="none" spc="0" normalizeH="0" noProof="0">
                <a:ln>
                  <a:noFill/>
                </a:ln>
                <a:solidFill>
                  <a:prstClr val="black"/>
                </a:solidFill>
                <a:effectLst/>
                <a:uLnTx/>
                <a:uFillTx/>
                <a:latin typeface="Segoe UI"/>
                <a:ea typeface="+mn-ea"/>
                <a:cs typeface="Segoe UI"/>
              </a:rPr>
              <a:t>2</a:t>
            </a:r>
          </a:p>
          <a:p>
            <a:pPr>
              <a:lnSpc>
                <a:spcPct val="105000"/>
              </a:lnSpc>
              <a:spcBef>
                <a:spcPts val="0"/>
              </a:spcBef>
              <a:spcAft>
                <a:spcPts val="1200"/>
              </a:spcAft>
              <a:defRPr/>
            </a:pPr>
            <a:r>
              <a:rPr kumimoji="0" lang="en-US" sz="1400" b="0" i="0" u="none" strike="noStrike" kern="1200" cap="none" spc="0" normalizeH="0" noProof="0">
                <a:ln>
                  <a:noFill/>
                </a:ln>
                <a:solidFill>
                  <a:prstClr val="black"/>
                </a:solidFill>
                <a:effectLst/>
                <a:uLnTx/>
                <a:uFillTx/>
                <a:latin typeface="+mj-lt"/>
                <a:ea typeface="+mn-ea"/>
                <a:cs typeface="Segoe UI"/>
              </a:rPr>
              <a:t>Scenario 1: </a:t>
            </a:r>
            <a:br>
              <a:rPr kumimoji="0" lang="en-US" sz="1400" b="0" i="0" u="none" strike="noStrike" kern="1200" cap="none" spc="0" normalizeH="0" noProof="0">
                <a:ln>
                  <a:noFill/>
                </a:ln>
                <a:solidFill>
                  <a:prstClr val="black"/>
                </a:solidFill>
                <a:effectLst/>
                <a:uLnTx/>
                <a:uFillTx/>
                <a:latin typeface="+mj-lt"/>
                <a:ea typeface="+mn-ea"/>
                <a:cs typeface="Segoe UI"/>
              </a:rPr>
            </a:br>
            <a:r>
              <a:rPr kumimoji="0" lang="en-US" sz="1400" b="0" i="0" u="none" strike="noStrike" kern="1200" cap="none" spc="0" normalizeH="0" noProof="0">
                <a:ln>
                  <a:noFill/>
                </a:ln>
                <a:solidFill>
                  <a:prstClr val="black"/>
                </a:solidFill>
                <a:effectLst/>
                <a:uLnTx/>
                <a:uFillTx/>
                <a:latin typeface="Segoe UI"/>
                <a:ea typeface="+mn-ea"/>
                <a:cs typeface="Segoe UI"/>
              </a:rPr>
              <a:t>Streamline new hire onboarding</a:t>
            </a:r>
          </a:p>
        </p:txBody>
      </p:sp>
      <p:sp>
        <p:nvSpPr>
          <p:cNvPr id="11" name="Text Placeholder 4">
            <a:extLst>
              <a:ext uri="{FF2B5EF4-FFF2-40B4-BE49-F238E27FC236}">
                <a16:creationId xmlns:a16="http://schemas.microsoft.com/office/drawing/2014/main" id="{7410787B-9CD2-8AE3-C8A3-9C10175E6E84}"/>
              </a:ext>
            </a:extLst>
          </p:cNvPr>
          <p:cNvSpPr txBox="1">
            <a:spLocks/>
          </p:cNvSpPr>
          <p:nvPr/>
        </p:nvSpPr>
        <p:spPr>
          <a:xfrm>
            <a:off x="4587240" y="3009900"/>
            <a:ext cx="3017520" cy="523220"/>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400" b="1"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Persona #2:</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prstClr val="black"/>
                </a:solidFill>
                <a:effectLst/>
                <a:uLnTx/>
                <a:uFillTx/>
                <a:latin typeface="Segoe UI Semibold"/>
                <a:ea typeface="+mn-ea"/>
                <a:cs typeface="Segoe UI"/>
              </a:rPr>
              <a:t>Sales Leader</a:t>
            </a:r>
            <a:endParaRPr kumimoji="0" lang="en-US"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endParaRPr>
          </a:p>
        </p:txBody>
      </p:sp>
      <p:sp>
        <p:nvSpPr>
          <p:cNvPr id="12" name="Text Placeholder 5">
            <a:extLst>
              <a:ext uri="{FF2B5EF4-FFF2-40B4-BE49-F238E27FC236}">
                <a16:creationId xmlns:a16="http://schemas.microsoft.com/office/drawing/2014/main" id="{686734FA-8137-70C1-6A46-A13D13AB6201}"/>
              </a:ext>
            </a:extLst>
          </p:cNvPr>
          <p:cNvSpPr txBox="1">
            <a:spLocks/>
          </p:cNvSpPr>
          <p:nvPr/>
        </p:nvSpPr>
        <p:spPr>
          <a:xfrm>
            <a:off x="4569243" y="3940666"/>
            <a:ext cx="3111209" cy="1875385"/>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5000"/>
              </a:lnSpc>
              <a:spcBef>
                <a:spcPts val="0"/>
              </a:spcBef>
              <a:spcAft>
                <a:spcPts val="1200"/>
              </a:spcAft>
              <a:defRPr/>
            </a:pPr>
            <a:r>
              <a:rPr kumimoji="0" lang="en-US" sz="1400" b="0" i="0" u="none" strike="noStrike" kern="1200" cap="none" spc="0" normalizeH="0" baseline="0" noProof="0">
                <a:ln>
                  <a:noFill/>
                </a:ln>
                <a:solidFill>
                  <a:prstClr val="black"/>
                </a:solidFill>
                <a:effectLst/>
                <a:uLnTx/>
                <a:uFillTx/>
                <a:latin typeface="+mj-lt"/>
                <a:ea typeface="+mn-ea"/>
                <a:cs typeface="Segoe UI"/>
              </a:rPr>
              <a:t>Target early adopter size: </a:t>
            </a:r>
            <a:r>
              <a:rPr kumimoji="0" lang="en-US" sz="1400" b="0" i="0" u="none" strike="noStrike" kern="1200" cap="none" spc="0" normalizeH="0" baseline="0" noProof="0">
                <a:ln>
                  <a:noFill/>
                </a:ln>
                <a:solidFill>
                  <a:prstClr val="black"/>
                </a:solidFill>
                <a:effectLst/>
                <a:uLnTx/>
                <a:uFillTx/>
                <a:latin typeface="Segoe UI"/>
                <a:ea typeface="+mn-ea"/>
                <a:cs typeface="Segoe UI"/>
              </a:rPr>
              <a:t>5</a:t>
            </a:r>
            <a:endPar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a:p>
            <a:pPr>
              <a:lnSpc>
                <a:spcPct val="105000"/>
              </a:lnSpc>
              <a:spcBef>
                <a:spcPts val="0"/>
              </a:spcBef>
              <a:spcAft>
                <a:spcPts val="1200"/>
              </a:spcAft>
              <a:defRPr/>
            </a:pPr>
            <a:r>
              <a:rPr kumimoji="0" lang="en-US" sz="1400" b="0" i="0" u="none" strike="noStrike" kern="1200" cap="none" spc="0" normalizeH="0" baseline="0" noProof="0">
                <a:ln>
                  <a:noFill/>
                </a:ln>
                <a:solidFill>
                  <a:prstClr val="black"/>
                </a:solidFill>
                <a:effectLst/>
                <a:uLnTx/>
                <a:uFillTx/>
                <a:latin typeface="+mj-lt"/>
                <a:ea typeface="+mn-ea"/>
                <a:cs typeface="Segoe UI"/>
              </a:rPr>
              <a:t>Scenario 1: </a:t>
            </a:r>
            <a:r>
              <a:rPr kumimoji="0" lang="en-US" sz="1400" b="0" i="0" u="none" strike="noStrike" kern="1200" cap="none" spc="0" normalizeH="0" baseline="0" noProof="0">
                <a:ln>
                  <a:noFill/>
                </a:ln>
                <a:solidFill>
                  <a:prstClr val="black"/>
                </a:solidFill>
                <a:effectLst/>
                <a:uLnTx/>
                <a:uFillTx/>
                <a:latin typeface="Segoe UI"/>
                <a:ea typeface="+mn-ea"/>
                <a:cs typeface="Segoe UI"/>
              </a:rPr>
              <a:t>Improve team selling</a:t>
            </a:r>
            <a:br>
              <a:rPr kumimoji="0" lang="en-US" sz="1400" b="0" i="0" u="none" strike="noStrike" kern="1200" cap="none" spc="0" normalizeH="0" baseline="0" noProof="0">
                <a:ln>
                  <a:noFill/>
                </a:ln>
                <a:solidFill>
                  <a:prstClr val="black"/>
                </a:solidFill>
                <a:effectLst/>
                <a:uLnTx/>
                <a:uFillTx/>
                <a:latin typeface="Segoe UI"/>
                <a:ea typeface="+mn-ea"/>
                <a:cs typeface="Segoe UI"/>
              </a:rPr>
            </a:br>
            <a:r>
              <a:rPr kumimoji="0" lang="en-US" sz="1400" b="0" i="0" u="none" strike="noStrike" kern="1200" cap="none" spc="0" normalizeH="0" baseline="0" noProof="0">
                <a:ln>
                  <a:noFill/>
                </a:ln>
                <a:solidFill>
                  <a:prstClr val="black"/>
                </a:solidFill>
                <a:effectLst/>
                <a:uLnTx/>
                <a:uFillTx/>
                <a:latin typeface="Segoe UI"/>
                <a:ea typeface="+mn-ea"/>
                <a:cs typeface="Segoe UI"/>
              </a:rPr>
              <a:t>skills by leveraging Conversation Intelligence KPIs </a:t>
            </a:r>
            <a:endPar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a:p>
            <a:pPr>
              <a:lnSpc>
                <a:spcPct val="105000"/>
              </a:lnSpc>
              <a:spcBef>
                <a:spcPts val="0"/>
              </a:spcBef>
              <a:spcAft>
                <a:spcPts val="1200"/>
              </a:spcAft>
              <a:defRPr/>
            </a:pPr>
            <a:r>
              <a:rPr kumimoji="0" lang="en-US" sz="1400" b="0" i="0" u="none" strike="noStrike" kern="1200" cap="none" spc="0" normalizeH="0" baseline="0" noProof="0">
                <a:ln>
                  <a:noFill/>
                </a:ln>
                <a:solidFill>
                  <a:prstClr val="black"/>
                </a:solidFill>
                <a:effectLst/>
                <a:uLnTx/>
                <a:uFillTx/>
                <a:latin typeface="+mj-lt"/>
                <a:ea typeface="+mn-ea"/>
                <a:cs typeface="Segoe UI"/>
              </a:rPr>
              <a:t>Scenario 2: </a:t>
            </a:r>
            <a:r>
              <a:rPr kumimoji="0" lang="en-US" sz="1400" b="0" i="0" u="none" strike="noStrike" kern="1200" cap="none" spc="0" normalizeH="0" baseline="0" noProof="0">
                <a:ln>
                  <a:noFill/>
                </a:ln>
                <a:solidFill>
                  <a:prstClr val="black"/>
                </a:solidFill>
                <a:effectLst/>
                <a:uLnTx/>
                <a:uFillTx/>
                <a:latin typeface="Segoe UI"/>
                <a:ea typeface="+mn-ea"/>
                <a:cs typeface="Segoe UI"/>
              </a:rPr>
              <a:t>Improve CRM contact data quality by leveraging Copilot for Sales in Outlook (lead by example)</a:t>
            </a:r>
            <a:endParaRPr kumimoji="0" lang="en-US" sz="1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15" name="Flowchart: Process 14">
            <a:extLst>
              <a:ext uri="{FF2B5EF4-FFF2-40B4-BE49-F238E27FC236}">
                <a16:creationId xmlns:a16="http://schemas.microsoft.com/office/drawing/2014/main" id="{301C8CC0-390E-D3A3-5EC1-254D04ABCBFB}"/>
              </a:ext>
              <a:ext uri="{C183D7F6-B498-43B3-948B-1728B52AA6E4}">
                <adec:decorative xmlns:adec="http://schemas.microsoft.com/office/drawing/2017/decorative" val="1"/>
              </a:ext>
            </a:extLst>
          </p:cNvPr>
          <p:cNvSpPr/>
          <p:nvPr/>
        </p:nvSpPr>
        <p:spPr>
          <a:xfrm>
            <a:off x="586740" y="6282004"/>
            <a:ext cx="11017886"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ext Placeholder 4">
            <a:extLst>
              <a:ext uri="{FF2B5EF4-FFF2-40B4-BE49-F238E27FC236}">
                <a16:creationId xmlns:a16="http://schemas.microsoft.com/office/drawing/2014/main" id="{50502786-6305-9966-05F0-A0060265F51B}"/>
              </a:ext>
            </a:extLst>
          </p:cNvPr>
          <p:cNvSpPr txBox="1">
            <a:spLocks/>
          </p:cNvSpPr>
          <p:nvPr/>
        </p:nvSpPr>
        <p:spPr>
          <a:xfrm>
            <a:off x="8336280" y="3009900"/>
            <a:ext cx="3017520" cy="523220"/>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Persona #3:</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prstClr val="black"/>
                </a:solidFill>
                <a:effectLst/>
                <a:uLnTx/>
                <a:uFillTx/>
                <a:latin typeface="Segoe UI Semibold"/>
                <a:ea typeface="+mn-ea"/>
                <a:cs typeface="Segoe UI"/>
              </a:rPr>
              <a:t>Sales Representative</a:t>
            </a:r>
          </a:p>
        </p:txBody>
      </p:sp>
      <p:sp>
        <p:nvSpPr>
          <p:cNvPr id="17" name="Text Placeholder 5">
            <a:extLst>
              <a:ext uri="{FF2B5EF4-FFF2-40B4-BE49-F238E27FC236}">
                <a16:creationId xmlns:a16="http://schemas.microsoft.com/office/drawing/2014/main" id="{52A6491F-8A4B-2D95-8765-FA2BA1D1C9EA}"/>
              </a:ext>
            </a:extLst>
          </p:cNvPr>
          <p:cNvSpPr txBox="1">
            <a:spLocks/>
          </p:cNvSpPr>
          <p:nvPr/>
        </p:nvSpPr>
        <p:spPr>
          <a:xfrm>
            <a:off x="8336280" y="3937856"/>
            <a:ext cx="3017520" cy="2101601"/>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5000"/>
              </a:lnSpc>
              <a:spcBef>
                <a:spcPts val="0"/>
              </a:spcBef>
              <a:spcAft>
                <a:spcPts val="1200"/>
              </a:spcAft>
              <a:defRPr/>
            </a:pPr>
            <a:r>
              <a:rPr kumimoji="0" lang="en-US" sz="1400" b="0" i="0" u="none" strike="noStrike" kern="1200" cap="none" spc="0" normalizeH="0" baseline="0" noProof="0">
                <a:ln>
                  <a:noFill/>
                </a:ln>
                <a:solidFill>
                  <a:prstClr val="black"/>
                </a:solidFill>
                <a:effectLst/>
                <a:uLnTx/>
                <a:uFillTx/>
                <a:latin typeface="+mj-lt"/>
                <a:ea typeface="+mn-ea"/>
                <a:cs typeface="Segoe UI"/>
              </a:rPr>
              <a:t>Target early adopter size: </a:t>
            </a:r>
            <a:r>
              <a:rPr kumimoji="0" lang="en-US" sz="1400" b="0" i="0" u="none" strike="noStrike" kern="1200" cap="none" spc="0" normalizeH="0" baseline="0" noProof="0">
                <a:ln>
                  <a:noFill/>
                </a:ln>
                <a:solidFill>
                  <a:prstClr val="black"/>
                </a:solidFill>
                <a:effectLst/>
                <a:uLnTx/>
                <a:uFillTx/>
                <a:latin typeface="Segoe UI"/>
                <a:ea typeface="+mn-ea"/>
                <a:cs typeface="Segoe UI"/>
              </a:rPr>
              <a:t>20</a:t>
            </a:r>
            <a:endPar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a:p>
            <a:pPr>
              <a:lnSpc>
                <a:spcPct val="105000"/>
              </a:lnSpc>
              <a:spcBef>
                <a:spcPts val="0"/>
              </a:spcBef>
              <a:spcAft>
                <a:spcPts val="1200"/>
              </a:spcAft>
              <a:defRPr/>
            </a:pPr>
            <a:r>
              <a:rPr kumimoji="0" lang="en-US" sz="1400" b="0" i="0" u="none" strike="noStrike" kern="1200" cap="none" spc="0" normalizeH="0" baseline="0" noProof="0">
                <a:ln>
                  <a:noFill/>
                </a:ln>
                <a:solidFill>
                  <a:prstClr val="black"/>
                </a:solidFill>
                <a:effectLst/>
                <a:uLnTx/>
                <a:uFillTx/>
                <a:latin typeface="+mj-lt"/>
                <a:ea typeface="+mn-ea"/>
                <a:cs typeface="Segoe UI"/>
              </a:rPr>
              <a:t>Scenario 1: </a:t>
            </a:r>
            <a:r>
              <a:rPr kumimoji="0" lang="en-US" sz="1400" b="0" i="0" u="none" strike="noStrike" kern="1200" cap="none" spc="0" normalizeH="0" baseline="0" noProof="0">
                <a:ln>
                  <a:noFill/>
                </a:ln>
                <a:solidFill>
                  <a:prstClr val="black"/>
                </a:solidFill>
                <a:effectLst/>
                <a:uLnTx/>
                <a:uFillTx/>
                <a:latin typeface="Segoe UI"/>
                <a:ea typeface="+mn-ea"/>
                <a:cs typeface="Segoe UI"/>
              </a:rPr>
              <a:t>Improve customer meeting quality with real-time tips and regular follow-ups via meeting recaps and CRM task capture</a:t>
            </a:r>
            <a:endPar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a:p>
            <a:pPr>
              <a:lnSpc>
                <a:spcPct val="105000"/>
              </a:lnSpc>
              <a:spcBef>
                <a:spcPts val="0"/>
              </a:spcBef>
              <a:spcAft>
                <a:spcPts val="1200"/>
              </a:spcAft>
              <a:defRPr/>
            </a:pPr>
            <a:r>
              <a:rPr kumimoji="0" lang="en-US" sz="1400" b="0" i="0" u="none" strike="noStrike" kern="1200" cap="none" spc="0" normalizeH="0" baseline="0" noProof="0">
                <a:ln>
                  <a:noFill/>
                </a:ln>
                <a:solidFill>
                  <a:prstClr val="black"/>
                </a:solidFill>
                <a:effectLst/>
                <a:uLnTx/>
                <a:uFillTx/>
                <a:latin typeface="+mj-lt"/>
                <a:ea typeface="+mn-ea"/>
                <a:cs typeface="Segoe UI"/>
              </a:rPr>
              <a:t>Scenario 2: </a:t>
            </a:r>
            <a:r>
              <a:rPr kumimoji="0" lang="en-US" sz="1400" b="0" i="0" u="none" strike="noStrike" kern="1200" cap="none" spc="0" normalizeH="0" baseline="0" noProof="0">
                <a:ln>
                  <a:noFill/>
                </a:ln>
                <a:solidFill>
                  <a:prstClr val="black"/>
                </a:solidFill>
                <a:effectLst/>
                <a:uLnTx/>
                <a:uFillTx/>
                <a:latin typeface="Segoe UI"/>
                <a:ea typeface="+mn-ea"/>
                <a:cs typeface="Segoe UI"/>
              </a:rPr>
              <a:t>Streamline collaboration on deals by leveraging sales templates in Teams</a:t>
            </a:r>
          </a:p>
        </p:txBody>
      </p:sp>
      <p:cxnSp>
        <p:nvCxnSpPr>
          <p:cNvPr id="3" name="Straight Arrow Connector 2">
            <a:extLst>
              <a:ext uri="{FF2B5EF4-FFF2-40B4-BE49-F238E27FC236}">
                <a16:creationId xmlns:a16="http://schemas.microsoft.com/office/drawing/2014/main" id="{2BDB4C23-2B62-A329-F434-89FB8DD92ABA}"/>
              </a:ext>
              <a:ext uri="{C183D7F6-B498-43B3-948B-1728B52AA6E4}">
                <adec:decorative xmlns:adec="http://schemas.microsoft.com/office/drawing/2017/decorative" val="1"/>
              </a:ext>
            </a:extLst>
          </p:cNvPr>
          <p:cNvCxnSpPr>
            <a:cxnSpLocks/>
          </p:cNvCxnSpPr>
          <p:nvPr/>
        </p:nvCxnSpPr>
        <p:spPr>
          <a:xfrm>
            <a:off x="828155" y="3687811"/>
            <a:ext cx="2969145"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1524EB1-78DD-5275-AC75-33C0ADA7C28F}"/>
              </a:ext>
              <a:ext uri="{C183D7F6-B498-43B3-948B-1728B52AA6E4}">
                <adec:decorative xmlns:adec="http://schemas.microsoft.com/office/drawing/2017/decorative" val="1"/>
              </a:ext>
            </a:extLst>
          </p:cNvPr>
          <p:cNvCxnSpPr>
            <a:cxnSpLocks/>
          </p:cNvCxnSpPr>
          <p:nvPr/>
        </p:nvCxnSpPr>
        <p:spPr>
          <a:xfrm>
            <a:off x="4587355" y="3687811"/>
            <a:ext cx="2969145"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0AF2954-B064-1DDD-35CC-2EBD9450C46D}"/>
              </a:ext>
              <a:ext uri="{C183D7F6-B498-43B3-948B-1728B52AA6E4}">
                <adec:decorative xmlns:adec="http://schemas.microsoft.com/office/drawing/2017/decorative" val="1"/>
              </a:ext>
            </a:extLst>
          </p:cNvPr>
          <p:cNvCxnSpPr>
            <a:cxnSpLocks/>
          </p:cNvCxnSpPr>
          <p:nvPr/>
        </p:nvCxnSpPr>
        <p:spPr>
          <a:xfrm>
            <a:off x="8346555" y="3687811"/>
            <a:ext cx="2969145"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2D8C7D78-42C2-9B7E-B69E-9BE2F4BE9EC1}"/>
              </a:ext>
              <a:ext uri="{C183D7F6-B498-43B3-948B-1728B52AA6E4}">
                <adec:decorative xmlns:adec="http://schemas.microsoft.com/office/drawing/2017/decorative" val="1"/>
              </a:ext>
            </a:extLst>
          </p:cNvPr>
          <p:cNvGrpSpPr/>
          <p:nvPr/>
        </p:nvGrpSpPr>
        <p:grpSpPr>
          <a:xfrm>
            <a:off x="838834" y="1679658"/>
            <a:ext cx="8495777" cy="997215"/>
            <a:chOff x="838834" y="1696668"/>
            <a:chExt cx="8495777" cy="997215"/>
          </a:xfrm>
        </p:grpSpPr>
        <p:pic>
          <p:nvPicPr>
            <p:cNvPr id="26" name="Picture 25" descr="A person wearing glasses and a green cardigan&#10;&#10;Description automatically generated">
              <a:extLst>
                <a:ext uri="{FF2B5EF4-FFF2-40B4-BE49-F238E27FC236}">
                  <a16:creationId xmlns:a16="http://schemas.microsoft.com/office/drawing/2014/main" id="{1489E5BE-8B9F-8BF7-A522-712553E558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67" r="26244" b="29724"/>
            <a:stretch/>
          </p:blipFill>
          <p:spPr>
            <a:xfrm>
              <a:off x="838834" y="1696668"/>
              <a:ext cx="998006" cy="997213"/>
            </a:xfrm>
            <a:prstGeom prst="ellipse">
              <a:avLst/>
            </a:prstGeom>
            <a:ln w="38100">
              <a:noFill/>
            </a:ln>
          </p:spPr>
        </p:pic>
        <p:pic>
          <p:nvPicPr>
            <p:cNvPr id="27" name="Picture 26">
              <a:extLst>
                <a:ext uri="{FF2B5EF4-FFF2-40B4-BE49-F238E27FC236}">
                  <a16:creationId xmlns:a16="http://schemas.microsoft.com/office/drawing/2014/main" id="{0BDE0C69-5CC6-F850-1D1A-6FA5B42294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922" t="4922" r="38081" b="38120"/>
            <a:stretch/>
          </p:blipFill>
          <p:spPr>
            <a:xfrm>
              <a:off x="8336604" y="1696669"/>
              <a:ext cx="998007" cy="997214"/>
            </a:xfrm>
            <a:prstGeom prst="ellipse">
              <a:avLst/>
            </a:prstGeom>
            <a:solidFill>
              <a:srgbClr val="C03BC4"/>
            </a:solidFill>
            <a:ln w="38100">
              <a:noFill/>
            </a:ln>
          </p:spPr>
        </p:pic>
        <p:pic>
          <p:nvPicPr>
            <p:cNvPr id="30" name="Picture 29">
              <a:extLst>
                <a:ext uri="{FF2B5EF4-FFF2-40B4-BE49-F238E27FC236}">
                  <a16:creationId xmlns:a16="http://schemas.microsoft.com/office/drawing/2014/main" id="{2C09ECE7-5A20-C156-A1C0-28F5E164EC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25" t="13227" r="32111" b="47252"/>
            <a:stretch/>
          </p:blipFill>
          <p:spPr>
            <a:xfrm>
              <a:off x="4588207" y="1696668"/>
              <a:ext cx="998006" cy="997213"/>
            </a:xfrm>
            <a:prstGeom prst="ellipse">
              <a:avLst/>
            </a:prstGeom>
            <a:solidFill>
              <a:srgbClr val="49C5B1"/>
            </a:solidFill>
            <a:ln w="38100">
              <a:noFill/>
            </a:ln>
          </p:spPr>
        </p:pic>
        <p:sp>
          <p:nvSpPr>
            <p:cNvPr id="31" name="Rounded Rectangle 9">
              <a:extLst>
                <a:ext uri="{FF2B5EF4-FFF2-40B4-BE49-F238E27FC236}">
                  <a16:creationId xmlns:a16="http://schemas.microsoft.com/office/drawing/2014/main" id="{BE780C7D-6796-16ED-7A4D-A09DD37716C7}"/>
                </a:ext>
                <a:ext uri="{C183D7F6-B498-43B3-948B-1728B52AA6E4}">
                  <adec:decorative xmlns:adec="http://schemas.microsoft.com/office/drawing/2017/decorative" val="1"/>
                </a:ext>
              </a:extLst>
            </p:cNvPr>
            <p:cNvSpPr/>
            <p:nvPr/>
          </p:nvSpPr>
          <p:spPr bwMode="auto">
            <a:xfrm>
              <a:off x="846449" y="1703226"/>
              <a:ext cx="990392" cy="990655"/>
            </a:xfrm>
            <a:prstGeom prst="ellipse">
              <a:avLst/>
            </a:prstGeom>
            <a:no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32" name="Rounded Rectangle 9">
              <a:extLst>
                <a:ext uri="{FF2B5EF4-FFF2-40B4-BE49-F238E27FC236}">
                  <a16:creationId xmlns:a16="http://schemas.microsoft.com/office/drawing/2014/main" id="{2048E7A2-08E6-0D47-06CB-FF17F5B3498A}"/>
                </a:ext>
                <a:ext uri="{C183D7F6-B498-43B3-948B-1728B52AA6E4}">
                  <adec:decorative xmlns:adec="http://schemas.microsoft.com/office/drawing/2017/decorative" val="1"/>
                </a:ext>
              </a:extLst>
            </p:cNvPr>
            <p:cNvSpPr/>
            <p:nvPr/>
          </p:nvSpPr>
          <p:spPr bwMode="auto">
            <a:xfrm>
              <a:off x="4605649" y="1703226"/>
              <a:ext cx="990392" cy="990655"/>
            </a:xfrm>
            <a:prstGeom prst="ellipse">
              <a:avLst/>
            </a:prstGeom>
            <a:no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33" name="Rounded Rectangle 9">
              <a:extLst>
                <a:ext uri="{FF2B5EF4-FFF2-40B4-BE49-F238E27FC236}">
                  <a16:creationId xmlns:a16="http://schemas.microsoft.com/office/drawing/2014/main" id="{CAA56017-4C54-2D4D-60C6-276EF4194043}"/>
                </a:ext>
                <a:ext uri="{C183D7F6-B498-43B3-948B-1728B52AA6E4}">
                  <adec:decorative xmlns:adec="http://schemas.microsoft.com/office/drawing/2017/decorative" val="1"/>
                </a:ext>
              </a:extLst>
            </p:cNvPr>
            <p:cNvSpPr/>
            <p:nvPr/>
          </p:nvSpPr>
          <p:spPr bwMode="auto">
            <a:xfrm>
              <a:off x="8326749" y="1703226"/>
              <a:ext cx="990392" cy="990655"/>
            </a:xfrm>
            <a:prstGeom prst="ellipse">
              <a:avLst/>
            </a:prstGeom>
            <a:no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grpSp>
    </p:spTree>
    <p:extLst>
      <p:ext uri="{BB962C8B-B14F-4D97-AF65-F5344CB8AC3E}">
        <p14:creationId xmlns:p14="http://schemas.microsoft.com/office/powerpoint/2010/main" val="1470542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100134D6-4161-160F-D6D5-9A9F4DC9D157}"/>
              </a:ext>
              <a:ext uri="{C183D7F6-B498-43B3-948B-1728B52AA6E4}">
                <adec:decorative xmlns:adec="http://schemas.microsoft.com/office/drawing/2017/decorative" val="1"/>
              </a:ext>
            </a:extLst>
          </p:cNvPr>
          <p:cNvSpPr/>
          <p:nvPr/>
        </p:nvSpPr>
        <p:spPr bwMode="auto">
          <a:xfrm>
            <a:off x="587375" y="2075546"/>
            <a:ext cx="11017249" cy="4093916"/>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9" name="Rectangle: Rounded Corners 10">
            <a:extLst>
              <a:ext uri="{FF2B5EF4-FFF2-40B4-BE49-F238E27FC236}">
                <a16:creationId xmlns:a16="http://schemas.microsoft.com/office/drawing/2014/main" id="{0D46128B-7B90-1152-B4EF-00E69F095012}"/>
              </a:ext>
              <a:ext uri="{C183D7F6-B498-43B3-948B-1728B52AA6E4}">
                <adec:decorative xmlns:adec="http://schemas.microsoft.com/office/drawing/2017/decorative" val="1"/>
              </a:ext>
            </a:extLst>
          </p:cNvPr>
          <p:cNvSpPr/>
          <p:nvPr/>
        </p:nvSpPr>
        <p:spPr>
          <a:xfrm>
            <a:off x="586740" y="2066700"/>
            <a:ext cx="11017883" cy="615553"/>
          </a:xfrm>
          <a:prstGeom prst="round2SameRect">
            <a:avLst>
              <a:gd name="adj1" fmla="val 14757"/>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FC3A22E2-86F8-579E-5109-BBF384B70F7D}"/>
              </a:ext>
            </a:extLst>
          </p:cNvPr>
          <p:cNvSpPr>
            <a:spLocks noGrp="1"/>
          </p:cNvSpPr>
          <p:nvPr>
            <p:ph type="title"/>
          </p:nvPr>
        </p:nvSpPr>
        <p:spPr>
          <a:xfrm>
            <a:off x="587375" y="651754"/>
            <a:ext cx="11017250" cy="443198"/>
          </a:xfrm>
        </p:spPr>
        <p:txBody>
          <a:bodyPr/>
          <a:lstStyle/>
          <a:p>
            <a:r>
              <a:rPr lang="en-US" sz="3200"/>
              <a:t>Define a roll-out approach and timeline</a:t>
            </a:r>
            <a:endParaRPr lang="en-GB"/>
          </a:p>
        </p:txBody>
      </p:sp>
      <p:sp>
        <p:nvSpPr>
          <p:cNvPr id="5" name="Title 1">
            <a:extLst>
              <a:ext uri="{FF2B5EF4-FFF2-40B4-BE49-F238E27FC236}">
                <a16:creationId xmlns:a16="http://schemas.microsoft.com/office/drawing/2014/main" id="{A7134C1E-0617-2171-85F5-562703F5ABB9}"/>
              </a:ext>
            </a:extLst>
          </p:cNvPr>
          <p:cNvSpPr txBox="1">
            <a:spLocks/>
          </p:cNvSpPr>
          <p:nvPr/>
        </p:nvSpPr>
        <p:spPr>
          <a:xfrm>
            <a:off x="587375" y="1174477"/>
            <a:ext cx="10170272" cy="615553"/>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3600" kern="1200">
                <a:solidFill>
                  <a:schemeClr val="tx1"/>
                </a:solidFill>
                <a:latin typeface="Segoe UI Semibold" panose="020B0702040204020203" pitchFamily="34" charset="0"/>
                <a:ea typeface="+mj-ea"/>
                <a:cs typeface="Segoe UI Semibold" panose="020B0702040204020203" pitchFamily="34" charset="0"/>
              </a:defRPr>
            </a:lvl1pPr>
          </a:lstStyle>
          <a:p>
            <a:pPr>
              <a:lnSpc>
                <a:spcPct val="100000"/>
              </a:lnSpc>
            </a:pPr>
            <a:r>
              <a:rPr lang="en-US" sz="2000" spc="-20">
                <a:latin typeface="Segoe UI" panose="020B0502040204020203" pitchFamily="34" charset="0"/>
                <a:cs typeface="Segoe UI" panose="020B0502040204020203" pitchFamily="34" charset="0"/>
              </a:rPr>
              <a:t>Plan the rollout cadence based on early adopter pilot program, </a:t>
            </a:r>
            <a:br>
              <a:rPr lang="en-US" sz="2000" spc="-20">
                <a:latin typeface="Segoe UI" panose="020B0502040204020203" pitchFamily="34" charset="0"/>
                <a:cs typeface="Segoe UI" panose="020B0502040204020203" pitchFamily="34" charset="0"/>
              </a:rPr>
            </a:br>
            <a:r>
              <a:rPr lang="en-US" sz="2000" spc="-20">
                <a:latin typeface="Segoe UI" panose="020B0502040204020203" pitchFamily="34" charset="0"/>
                <a:cs typeface="Segoe UI" panose="020B0502040204020203" pitchFamily="34" charset="0"/>
              </a:rPr>
              <a:t>Champion readiness and planned scope of change</a:t>
            </a:r>
          </a:p>
        </p:txBody>
      </p:sp>
      <p:sp>
        <p:nvSpPr>
          <p:cNvPr id="13" name="Text Placeholder 2">
            <a:extLst>
              <a:ext uri="{FF2B5EF4-FFF2-40B4-BE49-F238E27FC236}">
                <a16:creationId xmlns:a16="http://schemas.microsoft.com/office/drawing/2014/main" id="{144BA21F-FB2C-8AD8-8ED0-02D5364A6808}"/>
              </a:ext>
            </a:extLst>
          </p:cNvPr>
          <p:cNvSpPr txBox="1">
            <a:spLocks/>
          </p:cNvSpPr>
          <p:nvPr/>
        </p:nvSpPr>
        <p:spPr>
          <a:xfrm>
            <a:off x="832530" y="2241980"/>
            <a:ext cx="2743654" cy="307777"/>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bg1"/>
                </a:solidFill>
                <a:effectLst/>
                <a:uLnTx/>
                <a:uFillTx/>
                <a:latin typeface="Segoe UI Semibold"/>
                <a:ea typeface="+mn-ea"/>
                <a:cs typeface="Segoe UI"/>
              </a:rPr>
              <a:t>Consider the following</a:t>
            </a:r>
            <a:endParaRPr kumimoji="0" lang="en-GB" sz="2000" b="0" i="0" u="none" strike="noStrike" kern="1200" cap="none" spc="0" normalizeH="0" baseline="0" noProof="0">
              <a:ln>
                <a:noFill/>
              </a:ln>
              <a:solidFill>
                <a:schemeClr val="bg1"/>
              </a:solidFill>
              <a:effectLst/>
              <a:uLnTx/>
              <a:uFillTx/>
              <a:latin typeface="Segoe UI Semibold"/>
              <a:ea typeface="+mn-ea"/>
              <a:cs typeface="Segoe UI"/>
            </a:endParaRPr>
          </a:p>
        </p:txBody>
      </p:sp>
      <p:sp>
        <p:nvSpPr>
          <p:cNvPr id="14" name="Text Placeholder 3">
            <a:extLst>
              <a:ext uri="{FF2B5EF4-FFF2-40B4-BE49-F238E27FC236}">
                <a16:creationId xmlns:a16="http://schemas.microsoft.com/office/drawing/2014/main" id="{CF0EA058-632C-0028-1C45-3412951DF38C}"/>
              </a:ext>
            </a:extLst>
          </p:cNvPr>
          <p:cNvSpPr txBox="1">
            <a:spLocks/>
          </p:cNvSpPr>
          <p:nvPr/>
        </p:nvSpPr>
        <p:spPr>
          <a:xfrm>
            <a:off x="832530" y="2958923"/>
            <a:ext cx="10526939" cy="800219"/>
          </a:xfrm>
          <a:prstGeom prst="rect">
            <a:avLst/>
          </a:prstGeom>
        </p:spPr>
        <p:txBody>
          <a:bodyPr vert="horz" wrap="square" lIns="0" tIns="0" rIns="0" bIns="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Segmentation of the rollout approach (country by country, business unit by business unit, role by role?)</a:t>
            </a:r>
          </a:p>
          <a:p>
            <a:pPr marL="228600" marR="0" lvl="0" indent="-228600"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Maturity and readiness of the rollout blocks. Success and learnings in early blocks can help drive success in the next and vice versa</a:t>
            </a:r>
          </a:p>
          <a:p>
            <a:pPr marL="228600" marR="0" lvl="0" indent="-228600"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Primary language in the rollout blocks. Some capabilities does not support all languages yet</a:t>
            </a:r>
          </a:p>
        </p:txBody>
      </p:sp>
      <p:sp>
        <p:nvSpPr>
          <p:cNvPr id="11" name="Rectangle: Top Corners Rounded 10">
            <a:extLst>
              <a:ext uri="{FF2B5EF4-FFF2-40B4-BE49-F238E27FC236}">
                <a16:creationId xmlns:a16="http://schemas.microsoft.com/office/drawing/2014/main" id="{3E4872FE-283F-8EFF-7F3F-A9A4EEB2687C}"/>
              </a:ext>
              <a:ext uri="{C183D7F6-B498-43B3-948B-1728B52AA6E4}">
                <adec:decorative xmlns:adec="http://schemas.microsoft.com/office/drawing/2017/decorative" val="1"/>
              </a:ext>
            </a:extLst>
          </p:cNvPr>
          <p:cNvSpPr/>
          <p:nvPr/>
        </p:nvSpPr>
        <p:spPr bwMode="auto">
          <a:xfrm flipH="1">
            <a:off x="6095998" y="4180099"/>
            <a:ext cx="5508624" cy="1957657"/>
          </a:xfrm>
          <a:prstGeom prst="round2SameRect">
            <a:avLst>
              <a:gd name="adj1" fmla="val 0"/>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0" name="Rectangle: Top Corners Rounded 9">
            <a:extLst>
              <a:ext uri="{FF2B5EF4-FFF2-40B4-BE49-F238E27FC236}">
                <a16:creationId xmlns:a16="http://schemas.microsoft.com/office/drawing/2014/main" id="{56CC8451-42FE-8E0D-DD22-E5414D6ED483}"/>
              </a:ext>
              <a:ext uri="{C183D7F6-B498-43B3-948B-1728B52AA6E4}">
                <adec:decorative xmlns:adec="http://schemas.microsoft.com/office/drawing/2017/decorative" val="1"/>
              </a:ext>
            </a:extLst>
          </p:cNvPr>
          <p:cNvSpPr/>
          <p:nvPr/>
        </p:nvSpPr>
        <p:spPr bwMode="auto">
          <a:xfrm flipH="1">
            <a:off x="587370" y="4180099"/>
            <a:ext cx="5508628" cy="1957657"/>
          </a:xfrm>
          <a:prstGeom prst="round2SameRect">
            <a:avLst>
              <a:gd name="adj1" fmla="val 0"/>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7" name="Title 1">
            <a:extLst>
              <a:ext uri="{FF2B5EF4-FFF2-40B4-BE49-F238E27FC236}">
                <a16:creationId xmlns:a16="http://schemas.microsoft.com/office/drawing/2014/main" id="{3548195D-3C92-070B-F0C5-DE826D413BB6}"/>
              </a:ext>
            </a:extLst>
          </p:cNvPr>
          <p:cNvSpPr txBox="1">
            <a:spLocks/>
          </p:cNvSpPr>
          <p:nvPr/>
        </p:nvSpPr>
        <p:spPr>
          <a:xfrm>
            <a:off x="832531" y="4355204"/>
            <a:ext cx="5018315" cy="1554272"/>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AU" sz="2000" b="1" i="0" u="none" strike="noStrike" kern="1200" cap="none" spc="0" normalizeH="0" baseline="0" noProof="0">
                <a:ln>
                  <a:noFill/>
                </a:ln>
                <a:gradFill>
                  <a:gsLst>
                    <a:gs pos="100000">
                      <a:srgbClr val="8661C5"/>
                    </a:gs>
                    <a:gs pos="0">
                      <a:srgbClr val="0F93E7"/>
                    </a:gs>
                  </a:gsLst>
                  <a:lin ang="0" scaled="1"/>
                </a:gradFill>
                <a:effectLst/>
                <a:uLnTx/>
                <a:uFillTx/>
                <a:latin typeface="Segoe UI Semibold"/>
                <a:ea typeface="+mj-ea"/>
                <a:cs typeface="Segoe UI Semibold" panose="020B0402040204020203" pitchFamily="34" charset="0"/>
              </a:rPr>
              <a:t>Example 1:</a:t>
            </a:r>
          </a:p>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AU" sz="1400" b="0" i="0" u="none" strike="noStrike" kern="1200" cap="none" spc="0" normalizeH="0" baseline="0" noProof="0">
                <a:ln>
                  <a:noFill/>
                </a:ln>
                <a:solidFill>
                  <a:srgbClr val="000000"/>
                </a:solidFill>
                <a:effectLst/>
                <a:uLnTx/>
                <a:uFillTx/>
                <a:latin typeface="Segoe UI"/>
                <a:ea typeface="+mj-ea"/>
                <a:cs typeface="Segoe UI Semilight" panose="020B0402040204020203" pitchFamily="34" charset="0"/>
              </a:rPr>
              <a:t>Large manufacturing organization with global footprint decided to enable Copilot for Sales globally for all users using a big-bang approach. While some capabilities doesn’t work for some languages, all markets will be </a:t>
            </a:r>
            <a:br>
              <a:rPr kumimoji="0" lang="en-AU" sz="1400" b="0" i="0" u="none" strike="noStrike" kern="1200" cap="none" spc="0" normalizeH="0" baseline="0" noProof="0">
                <a:ln>
                  <a:noFill/>
                </a:ln>
                <a:solidFill>
                  <a:srgbClr val="000000"/>
                </a:solidFill>
                <a:effectLst/>
                <a:uLnTx/>
                <a:uFillTx/>
                <a:latin typeface="Segoe UI"/>
                <a:ea typeface="+mj-ea"/>
                <a:cs typeface="Segoe UI Semilight" panose="020B0402040204020203" pitchFamily="34" charset="0"/>
              </a:rPr>
            </a:br>
            <a:r>
              <a:rPr kumimoji="0" lang="en-AU" sz="1400" b="0" i="0" u="none" strike="noStrike" kern="1200" cap="none" spc="0" normalizeH="0" baseline="0" noProof="0">
                <a:ln>
                  <a:noFill/>
                </a:ln>
                <a:solidFill>
                  <a:srgbClr val="000000"/>
                </a:solidFill>
                <a:effectLst/>
                <a:uLnTx/>
                <a:uFillTx/>
                <a:latin typeface="Segoe UI"/>
                <a:ea typeface="+mj-ea"/>
                <a:cs typeface="Segoe UI Semilight" panose="020B0402040204020203" pitchFamily="34" charset="0"/>
              </a:rPr>
              <a:t>able to see value.</a:t>
            </a:r>
            <a:endParaRPr kumimoji="0" lang="en-NZ" sz="1400" b="0" i="0" u="none" strike="noStrike" kern="1200" cap="none" spc="0" normalizeH="0" baseline="0" noProof="0">
              <a:ln>
                <a:noFill/>
              </a:ln>
              <a:solidFill>
                <a:srgbClr val="000000"/>
              </a:solidFill>
              <a:effectLst/>
              <a:uLnTx/>
              <a:uFillTx/>
              <a:latin typeface="Segoe UI"/>
              <a:ea typeface="+mj-ea"/>
              <a:cs typeface="Segoe UI Semilight" panose="020B0402040204020203" pitchFamily="34" charset="0"/>
            </a:endParaRPr>
          </a:p>
        </p:txBody>
      </p:sp>
      <p:sp>
        <p:nvSpPr>
          <p:cNvPr id="9" name="Title 1">
            <a:extLst>
              <a:ext uri="{FF2B5EF4-FFF2-40B4-BE49-F238E27FC236}">
                <a16:creationId xmlns:a16="http://schemas.microsoft.com/office/drawing/2014/main" id="{9E9C4A47-345E-6670-4204-07D430055ACB}"/>
              </a:ext>
            </a:extLst>
          </p:cNvPr>
          <p:cNvSpPr txBox="1">
            <a:spLocks/>
          </p:cNvSpPr>
          <p:nvPr/>
        </p:nvSpPr>
        <p:spPr>
          <a:xfrm>
            <a:off x="6434680" y="4355204"/>
            <a:ext cx="4924789" cy="1123384"/>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AU" sz="2000" b="1" i="0" u="none" strike="noStrike" kern="1200" cap="none" spc="0" normalizeH="0" baseline="0" noProof="0">
                <a:ln>
                  <a:noFill/>
                </a:ln>
                <a:gradFill>
                  <a:gsLst>
                    <a:gs pos="100000">
                      <a:srgbClr val="8661C5"/>
                    </a:gs>
                    <a:gs pos="0">
                      <a:srgbClr val="0F93E7"/>
                    </a:gs>
                  </a:gsLst>
                  <a:lin ang="0" scaled="1"/>
                </a:gradFill>
                <a:effectLst/>
                <a:uLnTx/>
                <a:uFillTx/>
                <a:latin typeface="Segoe UI Semibold"/>
                <a:ea typeface="+mj-ea"/>
                <a:cs typeface="Segoe UI Semibold" panose="020B0402040204020203" pitchFamily="34" charset="0"/>
              </a:rPr>
              <a:t>Example 2:</a:t>
            </a:r>
          </a:p>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AU" sz="1400" b="0" i="0" u="none" strike="noStrike" kern="1200" cap="none" spc="0" normalizeH="0" baseline="0" noProof="0">
                <a:ln>
                  <a:noFill/>
                </a:ln>
                <a:solidFill>
                  <a:srgbClr val="000000"/>
                </a:solidFill>
                <a:effectLst/>
                <a:uLnTx/>
                <a:uFillTx/>
                <a:latin typeface="Segoe UI"/>
                <a:ea typeface="+mj-ea"/>
                <a:cs typeface="Segoe UI Semilight" panose="020B0402040204020203" pitchFamily="34" charset="0"/>
              </a:rPr>
              <a:t>Global company in security solutions took the approach </a:t>
            </a:r>
            <a:br>
              <a:rPr kumimoji="0" lang="en-AU" sz="1400" b="0" i="0" u="none" strike="noStrike" kern="1200" cap="none" spc="0" normalizeH="0" baseline="0" noProof="0">
                <a:ln>
                  <a:noFill/>
                </a:ln>
                <a:solidFill>
                  <a:srgbClr val="000000"/>
                </a:solidFill>
                <a:effectLst/>
                <a:uLnTx/>
                <a:uFillTx/>
                <a:latin typeface="Segoe UI"/>
                <a:ea typeface="+mj-ea"/>
                <a:cs typeface="Segoe UI Semilight" panose="020B0402040204020203" pitchFamily="34" charset="0"/>
              </a:rPr>
            </a:br>
            <a:r>
              <a:rPr kumimoji="0" lang="en-AU" sz="1400" b="0" i="0" u="none" strike="noStrike" kern="1200" cap="none" spc="0" normalizeH="0" baseline="0" noProof="0">
                <a:ln>
                  <a:noFill/>
                </a:ln>
                <a:solidFill>
                  <a:srgbClr val="000000"/>
                </a:solidFill>
                <a:effectLst/>
                <a:uLnTx/>
                <a:uFillTx/>
                <a:latin typeface="Segoe UI"/>
                <a:ea typeface="+mj-ea"/>
                <a:cs typeface="Segoe UI Semilight" panose="020B0402040204020203" pitchFamily="34" charset="0"/>
              </a:rPr>
              <a:t>to roll out first in the markets where English is the primary language, quickly followed by Spanish, German and French.</a:t>
            </a:r>
            <a:endParaRPr kumimoji="0" lang="en-NZ" sz="1400" b="0" i="0" u="none" strike="noStrike" kern="1200" cap="none" spc="0" normalizeH="0" baseline="0" noProof="0">
              <a:ln>
                <a:noFill/>
              </a:ln>
              <a:solidFill>
                <a:srgbClr val="000000"/>
              </a:solidFill>
              <a:effectLst/>
              <a:uLnTx/>
              <a:uFillTx/>
              <a:latin typeface="Segoe UI"/>
              <a:ea typeface="+mj-ea"/>
              <a:cs typeface="Segoe UI Semilight" panose="020B0402040204020203" pitchFamily="34" charset="0"/>
            </a:endParaRPr>
          </a:p>
        </p:txBody>
      </p:sp>
      <p:pic>
        <p:nvPicPr>
          <p:cNvPr id="12" name="Picture 11">
            <a:extLst>
              <a:ext uri="{FF2B5EF4-FFF2-40B4-BE49-F238E27FC236}">
                <a16:creationId xmlns:a16="http://schemas.microsoft.com/office/drawing/2014/main" id="{E32F5326-4246-A243-D986-062024B0B5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87733" y="519750"/>
            <a:ext cx="716892" cy="719450"/>
          </a:xfrm>
          <a:prstGeom prst="rect">
            <a:avLst/>
          </a:prstGeom>
        </p:spPr>
      </p:pic>
      <p:sp>
        <p:nvSpPr>
          <p:cNvPr id="16" name="Flowchart: Process 15">
            <a:extLst>
              <a:ext uri="{FF2B5EF4-FFF2-40B4-BE49-F238E27FC236}">
                <a16:creationId xmlns:a16="http://schemas.microsoft.com/office/drawing/2014/main" id="{77C4D07A-2804-656C-D8AB-3AC0C3B7D4E7}"/>
              </a:ext>
              <a:ext uri="{C183D7F6-B498-43B3-948B-1728B52AA6E4}">
                <adec:decorative xmlns:adec="http://schemas.microsoft.com/office/drawing/2017/decorative" val="1"/>
              </a:ext>
            </a:extLst>
          </p:cNvPr>
          <p:cNvSpPr/>
          <p:nvPr/>
        </p:nvSpPr>
        <p:spPr>
          <a:xfrm>
            <a:off x="586740" y="6123742"/>
            <a:ext cx="11017886"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31808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22E2-86F8-579E-5109-BBF384B70F7D}"/>
              </a:ext>
            </a:extLst>
          </p:cNvPr>
          <p:cNvSpPr>
            <a:spLocks noGrp="1"/>
          </p:cNvSpPr>
          <p:nvPr>
            <p:ph type="title"/>
          </p:nvPr>
        </p:nvSpPr>
        <p:spPr>
          <a:xfrm>
            <a:off x="586740" y="663105"/>
            <a:ext cx="11018520" cy="443198"/>
          </a:xfrm>
        </p:spPr>
        <p:txBody>
          <a:bodyPr/>
          <a:lstStyle/>
          <a:p>
            <a:r>
              <a:rPr lang="en-US" sz="3200" spc="-20"/>
              <a:t>Define a roll-out approach and timeline (example)</a:t>
            </a:r>
            <a:endParaRPr lang="en-GB" sz="3200" spc="-20"/>
          </a:p>
        </p:txBody>
      </p:sp>
      <p:graphicFrame>
        <p:nvGraphicFramePr>
          <p:cNvPr id="11" name="Table 11">
            <a:extLst>
              <a:ext uri="{FF2B5EF4-FFF2-40B4-BE49-F238E27FC236}">
                <a16:creationId xmlns:a16="http://schemas.microsoft.com/office/drawing/2014/main" id="{BA192BC2-14DE-C152-AD89-351542EDBB3C}"/>
              </a:ext>
            </a:extLst>
          </p:cNvPr>
          <p:cNvGraphicFramePr>
            <a:graphicFrameLocks noGrp="1"/>
          </p:cNvGraphicFramePr>
          <p:nvPr>
            <p:extLst>
              <p:ext uri="{D42A27DB-BD31-4B8C-83A1-F6EECF244321}">
                <p14:modId xmlns:p14="http://schemas.microsoft.com/office/powerpoint/2010/main" val="3737385737"/>
              </p:ext>
            </p:extLst>
          </p:nvPr>
        </p:nvGraphicFramePr>
        <p:xfrm>
          <a:off x="586740" y="1628611"/>
          <a:ext cx="11018520" cy="2311400"/>
        </p:xfrm>
        <a:graphic>
          <a:graphicData uri="http://schemas.openxmlformats.org/drawingml/2006/table">
            <a:tbl>
              <a:tblPr firstRow="1" bandRow="1">
                <a:tableStyleId>{912C8C85-51F0-491E-9774-3900AFEF0FD7}</a:tableStyleId>
              </a:tblPr>
              <a:tblGrid>
                <a:gridCol w="1608761">
                  <a:extLst>
                    <a:ext uri="{9D8B030D-6E8A-4147-A177-3AD203B41FA5}">
                      <a16:colId xmlns:a16="http://schemas.microsoft.com/office/drawing/2014/main" val="1472175940"/>
                    </a:ext>
                  </a:extLst>
                </a:gridCol>
                <a:gridCol w="1608761">
                  <a:extLst>
                    <a:ext uri="{9D8B030D-6E8A-4147-A177-3AD203B41FA5}">
                      <a16:colId xmlns:a16="http://schemas.microsoft.com/office/drawing/2014/main" val="2492050302"/>
                    </a:ext>
                  </a:extLst>
                </a:gridCol>
                <a:gridCol w="3644788">
                  <a:extLst>
                    <a:ext uri="{9D8B030D-6E8A-4147-A177-3AD203B41FA5}">
                      <a16:colId xmlns:a16="http://schemas.microsoft.com/office/drawing/2014/main" val="3575500787"/>
                    </a:ext>
                  </a:extLst>
                </a:gridCol>
                <a:gridCol w="4156210">
                  <a:extLst>
                    <a:ext uri="{9D8B030D-6E8A-4147-A177-3AD203B41FA5}">
                      <a16:colId xmlns:a16="http://schemas.microsoft.com/office/drawing/2014/main" val="2200559775"/>
                    </a:ext>
                  </a:extLst>
                </a:gridCol>
              </a:tblGrid>
              <a:tr h="457200">
                <a:tc>
                  <a:txBody>
                    <a:bodyPr/>
                    <a:lstStyle/>
                    <a:p>
                      <a:pPr marL="0" algn="l" defTabSz="932472" rtl="0" eaLnBrk="1" fontAlgn="base" latinLnBrk="0" hangingPunct="1">
                        <a:spcBef>
                          <a:spcPct val="0"/>
                        </a:spcBef>
                        <a:spcAft>
                          <a:spcPct val="0"/>
                        </a:spcAft>
                      </a:pPr>
                      <a:r>
                        <a:rPr lang="en-US" sz="1400" kern="1200">
                          <a:solidFill>
                            <a:schemeClr val="tx1"/>
                          </a:solidFill>
                          <a:latin typeface="Segoe UI Semibold"/>
                          <a:ea typeface="+mn-ea"/>
                          <a:cs typeface="Segoe UI" pitchFamily="34" charset="0"/>
                        </a:rPr>
                        <a:t>Wave</a:t>
                      </a:r>
                      <a:endParaRPr lang="en-GB" sz="1400" kern="1200">
                        <a:solidFill>
                          <a:schemeClr val="tx1"/>
                        </a:solidFill>
                        <a:latin typeface="Segoe UI Semibold"/>
                        <a:ea typeface="+mn-ea"/>
                        <a:cs typeface="Segoe UI" pitchFamily="34" charset="0"/>
                      </a:endParaRPr>
                    </a:p>
                  </a:txBody>
                  <a:tcPr marL="109728" marR="1097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l" defTabSz="932472" rtl="0" eaLnBrk="1" fontAlgn="base" latinLnBrk="0" hangingPunct="1">
                        <a:spcBef>
                          <a:spcPct val="0"/>
                        </a:spcBef>
                        <a:spcAft>
                          <a:spcPct val="0"/>
                        </a:spcAft>
                      </a:pPr>
                      <a:r>
                        <a:rPr lang="en-GB" sz="1400" kern="1200">
                          <a:solidFill>
                            <a:schemeClr val="tx1"/>
                          </a:solidFill>
                          <a:latin typeface="Segoe UI Semibold"/>
                          <a:ea typeface="+mn-ea"/>
                          <a:cs typeface="Segoe UI" pitchFamily="34" charset="0"/>
                        </a:rPr>
                        <a:t>Timeline</a:t>
                      </a:r>
                    </a:p>
                  </a:txBody>
                  <a:tcPr marL="109728" marR="1097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l" defTabSz="932472" rtl="0" eaLnBrk="1" fontAlgn="base" latinLnBrk="0" hangingPunct="1">
                        <a:spcBef>
                          <a:spcPct val="0"/>
                        </a:spcBef>
                        <a:spcAft>
                          <a:spcPct val="0"/>
                        </a:spcAft>
                      </a:pPr>
                      <a:r>
                        <a:rPr lang="en-US" sz="1400" kern="1200">
                          <a:solidFill>
                            <a:schemeClr val="tx1"/>
                          </a:solidFill>
                          <a:latin typeface="Segoe UI Semibold"/>
                          <a:ea typeface="+mn-ea"/>
                          <a:cs typeface="Segoe UI" pitchFamily="34" charset="0"/>
                        </a:rPr>
                        <a:t>Rollout blocks</a:t>
                      </a:r>
                      <a:endParaRPr lang="en-GB" sz="1400" kern="1200">
                        <a:solidFill>
                          <a:schemeClr val="tx1"/>
                        </a:solidFill>
                        <a:latin typeface="Segoe UI Semibold"/>
                        <a:ea typeface="+mn-ea"/>
                        <a:cs typeface="Segoe UI" pitchFamily="34" charset="0"/>
                      </a:endParaRPr>
                    </a:p>
                  </a:txBody>
                  <a:tcPr marL="109728" marR="1097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l" defTabSz="932472" rtl="0" eaLnBrk="1" fontAlgn="base" latinLnBrk="0" hangingPunct="1">
                        <a:spcBef>
                          <a:spcPct val="0"/>
                        </a:spcBef>
                        <a:spcAft>
                          <a:spcPct val="0"/>
                        </a:spcAft>
                      </a:pPr>
                      <a:r>
                        <a:rPr lang="en-US" sz="1400" kern="1200">
                          <a:solidFill>
                            <a:schemeClr val="tx1"/>
                          </a:solidFill>
                          <a:latin typeface="Segoe UI Semibold"/>
                          <a:ea typeface="+mn-ea"/>
                          <a:cs typeface="Segoe UI" pitchFamily="34" charset="0"/>
                        </a:rPr>
                        <a:t>Components</a:t>
                      </a:r>
                      <a:endParaRPr lang="en-GB" sz="1400" kern="1200">
                        <a:solidFill>
                          <a:schemeClr val="tx1"/>
                        </a:solidFill>
                        <a:latin typeface="Segoe UI Semibold"/>
                        <a:ea typeface="+mn-ea"/>
                        <a:cs typeface="Segoe UI" pitchFamily="34" charset="0"/>
                      </a:endParaRPr>
                    </a:p>
                  </a:txBody>
                  <a:tcPr marL="109728" marR="1097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29826511"/>
                  </a:ext>
                </a:extLst>
              </a:tr>
              <a:tr h="370840">
                <a:tc>
                  <a:txBody>
                    <a:bodyPr/>
                    <a:lstStyle/>
                    <a:p>
                      <a:r>
                        <a:rPr lang="en-GB" sz="1200" i="0">
                          <a:solidFill>
                            <a:schemeClr val="tx1"/>
                          </a:solidFill>
                        </a:rPr>
                        <a:t>Wave 0</a:t>
                      </a: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200" i="0">
                          <a:solidFill>
                            <a:schemeClr val="tx1"/>
                          </a:solidFill>
                        </a:rPr>
                        <a:t>October 1</a:t>
                      </a: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200" i="0">
                          <a:solidFill>
                            <a:schemeClr val="tx1"/>
                          </a:solidFill>
                        </a:rPr>
                        <a:t>Initial pilot group</a:t>
                      </a: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200" i="0" dirty="0">
                          <a:solidFill>
                            <a:schemeClr val="tx1"/>
                          </a:solidFill>
                        </a:rPr>
                        <a:t>Outlook</a:t>
                      </a: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25064162"/>
                  </a:ext>
                </a:extLst>
              </a:tr>
              <a:tr h="370840">
                <a:tc>
                  <a:txBody>
                    <a:bodyPr/>
                    <a:lstStyle/>
                    <a:p>
                      <a:r>
                        <a:rPr lang="en-GB" sz="1200" i="0">
                          <a:solidFill>
                            <a:schemeClr val="tx1"/>
                          </a:solidFill>
                        </a:rPr>
                        <a:t>Wave 1</a:t>
                      </a: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r>
                        <a:rPr lang="en-GB" sz="1200" i="0">
                          <a:solidFill>
                            <a:schemeClr val="tx1"/>
                          </a:solidFill>
                        </a:rPr>
                        <a:t>December 1</a:t>
                      </a: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r>
                        <a:rPr lang="en-GB" sz="1200" i="0">
                          <a:solidFill>
                            <a:schemeClr val="tx1"/>
                          </a:solidFill>
                        </a:rPr>
                        <a:t>US, UK</a:t>
                      </a: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r>
                        <a:rPr lang="en-GB" sz="1200" i="0">
                          <a:solidFill>
                            <a:schemeClr val="tx1"/>
                          </a:solidFill>
                        </a:rPr>
                        <a:t>Outlook, Teams</a:t>
                      </a: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43740877"/>
                  </a:ext>
                </a:extLst>
              </a:tr>
              <a:tr h="370840">
                <a:tc>
                  <a:txBody>
                    <a:bodyPr/>
                    <a:lstStyle/>
                    <a:p>
                      <a:r>
                        <a:rPr lang="en-GB" sz="1200" i="0">
                          <a:solidFill>
                            <a:schemeClr val="tx1"/>
                          </a:solidFill>
                        </a:rPr>
                        <a:t>Wave 2</a:t>
                      </a: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200" i="0">
                          <a:solidFill>
                            <a:schemeClr val="tx1"/>
                          </a:solidFill>
                        </a:rPr>
                        <a:t>January 1</a:t>
                      </a: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200" i="0">
                          <a:solidFill>
                            <a:schemeClr val="tx1"/>
                          </a:solidFill>
                        </a:rPr>
                        <a:t>Germany</a:t>
                      </a: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GB" sz="1200" i="0">
                          <a:solidFill>
                            <a:schemeClr val="tx1"/>
                          </a:solidFill>
                        </a:rPr>
                        <a:t>Outlook, Teams</a:t>
                      </a: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86427469"/>
                  </a:ext>
                </a:extLst>
              </a:tr>
              <a:tr h="370840">
                <a:tc>
                  <a:txBody>
                    <a:bodyPr/>
                    <a:lstStyle/>
                    <a:p>
                      <a:endParaRPr lang="en-GB" sz="1400">
                        <a:solidFill>
                          <a:schemeClr val="tx1"/>
                        </a:solidFill>
                      </a:endParaRP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GB" sz="1400">
                        <a:solidFill>
                          <a:schemeClr val="tx1"/>
                        </a:solidFill>
                      </a:endParaRP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GB" sz="1400">
                        <a:solidFill>
                          <a:schemeClr val="tx1"/>
                        </a:solidFill>
                      </a:endParaRP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GB" sz="1400">
                        <a:solidFill>
                          <a:schemeClr val="tx1"/>
                        </a:solidFill>
                      </a:endParaRP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498558169"/>
                  </a:ext>
                </a:extLst>
              </a:tr>
              <a:tr h="370840">
                <a:tc>
                  <a:txBody>
                    <a:bodyPr/>
                    <a:lstStyle/>
                    <a:p>
                      <a:endParaRPr lang="en-GB" sz="1400">
                        <a:solidFill>
                          <a:schemeClr val="tx1"/>
                        </a:solidFill>
                      </a:endParaRP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400">
                        <a:solidFill>
                          <a:schemeClr val="tx1"/>
                        </a:solidFill>
                      </a:endParaRP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400">
                        <a:solidFill>
                          <a:schemeClr val="tx1"/>
                        </a:solidFill>
                      </a:endParaRP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400" dirty="0">
                        <a:solidFill>
                          <a:schemeClr val="tx1"/>
                        </a:solidFill>
                      </a:endParaRPr>
                    </a:p>
                  </a:txBody>
                  <a:tcPr marL="109728" marR="10972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71083365"/>
                  </a:ext>
                </a:extLst>
              </a:tr>
            </a:tbl>
          </a:graphicData>
        </a:graphic>
      </p:graphicFrame>
      <p:sp>
        <p:nvSpPr>
          <p:cNvPr id="9" name="Flowchart: Process 8">
            <a:extLst>
              <a:ext uri="{FF2B5EF4-FFF2-40B4-BE49-F238E27FC236}">
                <a16:creationId xmlns:a16="http://schemas.microsoft.com/office/drawing/2014/main" id="{9352B5D7-C3B9-DAD3-FD6A-EAB7D719B64B}"/>
              </a:ext>
              <a:ext uri="{C183D7F6-B498-43B3-948B-1728B52AA6E4}">
                <adec:decorative xmlns:adec="http://schemas.microsoft.com/office/drawing/2017/decorative" val="1"/>
              </a:ext>
            </a:extLst>
          </p:cNvPr>
          <p:cNvSpPr/>
          <p:nvPr/>
        </p:nvSpPr>
        <p:spPr>
          <a:xfrm>
            <a:off x="586740" y="2039160"/>
            <a:ext cx="11018520"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CBB8217E-D856-7F22-B018-42786B49C54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887733" y="569173"/>
            <a:ext cx="716892" cy="719450"/>
          </a:xfrm>
          <a:prstGeom prst="rect">
            <a:avLst/>
          </a:prstGeom>
        </p:spPr>
      </p:pic>
    </p:spTree>
    <p:extLst>
      <p:ext uri="{BB962C8B-B14F-4D97-AF65-F5344CB8AC3E}">
        <p14:creationId xmlns:p14="http://schemas.microsoft.com/office/powerpoint/2010/main" val="3746959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C794ED15-D44A-1C46-F433-F55FFE671686}"/>
              </a:ext>
              <a:ext uri="{C183D7F6-B498-43B3-948B-1728B52AA6E4}">
                <adec:decorative xmlns:adec="http://schemas.microsoft.com/office/drawing/2017/decorative" val="1"/>
              </a:ext>
            </a:extLst>
          </p:cNvPr>
          <p:cNvSpPr/>
          <p:nvPr/>
        </p:nvSpPr>
        <p:spPr bwMode="auto">
          <a:xfrm>
            <a:off x="587375" y="1615440"/>
            <a:ext cx="2632321" cy="4780197"/>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24" name="Rectangle: Top Corners Rounded 23">
            <a:extLst>
              <a:ext uri="{FF2B5EF4-FFF2-40B4-BE49-F238E27FC236}">
                <a16:creationId xmlns:a16="http://schemas.microsoft.com/office/drawing/2014/main" id="{7F44BC28-A17D-2CD3-2986-9CC7350DAC5A}"/>
              </a:ext>
              <a:ext uri="{C183D7F6-B498-43B3-948B-1728B52AA6E4}">
                <adec:decorative xmlns:adec="http://schemas.microsoft.com/office/drawing/2017/decorative" val="1"/>
              </a:ext>
            </a:extLst>
          </p:cNvPr>
          <p:cNvSpPr/>
          <p:nvPr/>
        </p:nvSpPr>
        <p:spPr bwMode="auto">
          <a:xfrm>
            <a:off x="8971153" y="1615441"/>
            <a:ext cx="2632321" cy="4781230"/>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27" name="Rectangle: Top Corners Rounded 26">
            <a:extLst>
              <a:ext uri="{FF2B5EF4-FFF2-40B4-BE49-F238E27FC236}">
                <a16:creationId xmlns:a16="http://schemas.microsoft.com/office/drawing/2014/main" id="{947011D5-3A9E-FAC8-15AC-40F2470BD7D7}"/>
              </a:ext>
              <a:ext uri="{C183D7F6-B498-43B3-948B-1728B52AA6E4}">
                <adec:decorative xmlns:adec="http://schemas.microsoft.com/office/drawing/2017/decorative" val="1"/>
              </a:ext>
            </a:extLst>
          </p:cNvPr>
          <p:cNvSpPr/>
          <p:nvPr/>
        </p:nvSpPr>
        <p:spPr bwMode="auto">
          <a:xfrm>
            <a:off x="6176561" y="1615440"/>
            <a:ext cx="2632321" cy="4780197"/>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30" name="Rectangle: Top Corners Rounded 29">
            <a:extLst>
              <a:ext uri="{FF2B5EF4-FFF2-40B4-BE49-F238E27FC236}">
                <a16:creationId xmlns:a16="http://schemas.microsoft.com/office/drawing/2014/main" id="{4D487C97-C5BA-6276-5592-63AB9A2EEF6A}"/>
              </a:ext>
              <a:ext uri="{C183D7F6-B498-43B3-948B-1728B52AA6E4}">
                <adec:decorative xmlns:adec="http://schemas.microsoft.com/office/drawing/2017/decorative" val="1"/>
              </a:ext>
            </a:extLst>
          </p:cNvPr>
          <p:cNvSpPr/>
          <p:nvPr/>
        </p:nvSpPr>
        <p:spPr bwMode="auto">
          <a:xfrm>
            <a:off x="3381968" y="1615440"/>
            <a:ext cx="2632321" cy="4780197"/>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49" name="Rectangle: Rounded Corners 10">
            <a:extLst>
              <a:ext uri="{FF2B5EF4-FFF2-40B4-BE49-F238E27FC236}">
                <a16:creationId xmlns:a16="http://schemas.microsoft.com/office/drawing/2014/main" id="{61E38788-C21F-C038-B652-8147716E9339}"/>
              </a:ext>
              <a:ext uri="{C183D7F6-B498-43B3-948B-1728B52AA6E4}">
                <adec:decorative xmlns:adec="http://schemas.microsoft.com/office/drawing/2017/decorative" val="1"/>
              </a:ext>
            </a:extLst>
          </p:cNvPr>
          <p:cNvSpPr/>
          <p:nvPr/>
        </p:nvSpPr>
        <p:spPr>
          <a:xfrm>
            <a:off x="8969367" y="1580515"/>
            <a:ext cx="2634106" cy="815704"/>
          </a:xfrm>
          <a:prstGeom prst="round2SameRect">
            <a:avLst>
              <a:gd name="adj1" fmla="val 14757"/>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50" name="Rectangle: Rounded Corners 10">
            <a:extLst>
              <a:ext uri="{FF2B5EF4-FFF2-40B4-BE49-F238E27FC236}">
                <a16:creationId xmlns:a16="http://schemas.microsoft.com/office/drawing/2014/main" id="{9A7A20F2-6BE7-3D3B-2C72-C797EE92F49F}"/>
              </a:ext>
              <a:ext uri="{C183D7F6-B498-43B3-948B-1728B52AA6E4}">
                <adec:decorative xmlns:adec="http://schemas.microsoft.com/office/drawing/2017/decorative" val="1"/>
              </a:ext>
            </a:extLst>
          </p:cNvPr>
          <p:cNvSpPr/>
          <p:nvPr/>
        </p:nvSpPr>
        <p:spPr>
          <a:xfrm>
            <a:off x="6179499" y="1580515"/>
            <a:ext cx="2629383" cy="815704"/>
          </a:xfrm>
          <a:prstGeom prst="round2SameRect">
            <a:avLst>
              <a:gd name="adj1" fmla="val 14757"/>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51" name="Rectangle: Rounded Corners 10">
            <a:extLst>
              <a:ext uri="{FF2B5EF4-FFF2-40B4-BE49-F238E27FC236}">
                <a16:creationId xmlns:a16="http://schemas.microsoft.com/office/drawing/2014/main" id="{CE0D90A5-424E-5640-41CD-B73F9F5C98BC}"/>
              </a:ext>
              <a:ext uri="{C183D7F6-B498-43B3-948B-1728B52AA6E4}">
                <adec:decorative xmlns:adec="http://schemas.microsoft.com/office/drawing/2017/decorative" val="1"/>
              </a:ext>
            </a:extLst>
          </p:cNvPr>
          <p:cNvSpPr/>
          <p:nvPr/>
        </p:nvSpPr>
        <p:spPr>
          <a:xfrm>
            <a:off x="3380182" y="1580515"/>
            <a:ext cx="2632321" cy="815704"/>
          </a:xfrm>
          <a:prstGeom prst="round2SameRect">
            <a:avLst>
              <a:gd name="adj1" fmla="val 14757"/>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52" name="Rectangle: Rounded Corners 10">
            <a:extLst>
              <a:ext uri="{FF2B5EF4-FFF2-40B4-BE49-F238E27FC236}">
                <a16:creationId xmlns:a16="http://schemas.microsoft.com/office/drawing/2014/main" id="{ACE930B8-37F8-E7F8-415F-CCFCFFD87BF4}"/>
              </a:ext>
              <a:ext uri="{C183D7F6-B498-43B3-948B-1728B52AA6E4}">
                <adec:decorative xmlns:adec="http://schemas.microsoft.com/office/drawing/2017/decorative" val="1"/>
              </a:ext>
            </a:extLst>
          </p:cNvPr>
          <p:cNvSpPr/>
          <p:nvPr/>
        </p:nvSpPr>
        <p:spPr>
          <a:xfrm>
            <a:off x="557023" y="1580515"/>
            <a:ext cx="2662674" cy="815704"/>
          </a:xfrm>
          <a:prstGeom prst="round2SameRect">
            <a:avLst>
              <a:gd name="adj1" fmla="val 14757"/>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3D1B754F-C43D-7D90-9B4C-294F964E2AEE}"/>
              </a:ext>
            </a:extLst>
          </p:cNvPr>
          <p:cNvSpPr>
            <a:spLocks noGrp="1"/>
          </p:cNvSpPr>
          <p:nvPr>
            <p:ph type="title"/>
          </p:nvPr>
        </p:nvSpPr>
        <p:spPr>
          <a:xfrm>
            <a:off x="586740" y="673863"/>
            <a:ext cx="11018520" cy="498598"/>
          </a:xfrm>
        </p:spPr>
        <p:txBody>
          <a:bodyPr/>
          <a:lstStyle/>
          <a:p>
            <a:r>
              <a:rPr lang="en-US" sz="3200"/>
              <a:t>Build a training plan</a:t>
            </a:r>
            <a:endParaRPr lang="en-GB" sz="3200"/>
          </a:p>
        </p:txBody>
      </p:sp>
      <p:sp>
        <p:nvSpPr>
          <p:cNvPr id="32" name="Text Placeholder 2">
            <a:extLst>
              <a:ext uri="{FF2B5EF4-FFF2-40B4-BE49-F238E27FC236}">
                <a16:creationId xmlns:a16="http://schemas.microsoft.com/office/drawing/2014/main" id="{56949C0C-8148-6070-9CEB-8B6339967913}"/>
              </a:ext>
            </a:extLst>
          </p:cNvPr>
          <p:cNvSpPr txBox="1">
            <a:spLocks/>
          </p:cNvSpPr>
          <p:nvPr/>
        </p:nvSpPr>
        <p:spPr>
          <a:xfrm>
            <a:off x="798489" y="1738460"/>
            <a:ext cx="2210092" cy="49244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Who needs</a:t>
            </a:r>
            <a:b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br>
            <a: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to be trained?</a:t>
            </a:r>
            <a:endParaRPr kumimoji="0" lang="en-GB"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endParaRPr>
          </a:p>
        </p:txBody>
      </p:sp>
      <p:sp>
        <p:nvSpPr>
          <p:cNvPr id="10" name="Text Placeholder 9">
            <a:extLst>
              <a:ext uri="{FF2B5EF4-FFF2-40B4-BE49-F238E27FC236}">
                <a16:creationId xmlns:a16="http://schemas.microsoft.com/office/drawing/2014/main" id="{10587856-7B8E-8DA7-3575-BFD3D10F4112}"/>
              </a:ext>
            </a:extLst>
          </p:cNvPr>
          <p:cNvSpPr txBox="1">
            <a:spLocks/>
          </p:cNvSpPr>
          <p:nvPr/>
        </p:nvSpPr>
        <p:spPr>
          <a:xfrm>
            <a:off x="786189" y="2559627"/>
            <a:ext cx="2386042" cy="2891754"/>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Groups impacted by the</a:t>
            </a:r>
            <a:b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Microsoft Copilot for Sales Implementation </a:t>
            </a:r>
            <a:r>
              <a:rPr kumimoji="0" lang="en-US" sz="1200" b="0" i="0" u="none" strike="noStrike" kern="1200" cap="none" spc="0" normalizeH="0" baseline="0" noProof="0">
                <a:ln>
                  <a:noFill/>
                </a:ln>
                <a:solidFill>
                  <a:prstClr val="black"/>
                </a:solidFill>
                <a:effectLst/>
                <a:uLnTx/>
                <a:uFillTx/>
                <a:ea typeface="+mn-ea"/>
                <a:cs typeface="Segoe UI" panose="020B0502040204020203" pitchFamily="34" charset="0"/>
              </a:rPr>
              <a:t>(e.g., Sales, </a:t>
            </a:r>
            <a:br>
              <a:rPr kumimoji="0" lang="en-US" sz="1200" b="0" i="0" u="none" strike="noStrike" kern="1200" cap="none" spc="0" normalizeH="0" baseline="0" noProof="0">
                <a:ln>
                  <a:noFill/>
                </a:ln>
                <a:solidFill>
                  <a:prstClr val="black"/>
                </a:solidFill>
                <a:effectLst/>
                <a:uLnTx/>
                <a:uFillTx/>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ea typeface="+mn-ea"/>
                <a:cs typeface="Segoe UI" panose="020B0502040204020203" pitchFamily="34" charset="0"/>
              </a:rPr>
              <a:t>IT, Operations, etc.)</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Audiences who will drive </a:t>
            </a:r>
            <a:b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br>
            <a:r>
              <a:rPr kumimoji="0" lang="en-US" sz="1200" b="0" i="0" u="none" strike="noStrike" kern="1200" cap="none" spc="-20" normalizeH="0" noProof="0">
                <a:ln>
                  <a:noFill/>
                </a:ln>
                <a:solidFill>
                  <a:prstClr val="black"/>
                </a:solidFill>
                <a:effectLst/>
                <a:uLnTx/>
                <a:uFillTx/>
                <a:latin typeface="+mj-lt"/>
                <a:ea typeface="+mn-ea"/>
                <a:cs typeface="Segoe UI" panose="020B0502040204020203" pitchFamily="34" charset="0"/>
              </a:rPr>
              <a:t>the</a:t>
            </a:r>
            <a:r>
              <a:rPr lang="en-US" sz="1200" spc="-20">
                <a:solidFill>
                  <a:prstClr val="black"/>
                </a:solidFill>
                <a:latin typeface="+mj-lt"/>
              </a:rPr>
              <a:t> </a:t>
            </a:r>
            <a:r>
              <a:rPr kumimoji="0" lang="en-US" sz="1200" b="0" i="0" u="none" strike="noStrike" kern="1200" cap="none" spc="-20" normalizeH="0" noProof="0">
                <a:ln>
                  <a:noFill/>
                </a:ln>
                <a:solidFill>
                  <a:prstClr val="black"/>
                </a:solidFill>
                <a:effectLst/>
                <a:uLnTx/>
                <a:uFillTx/>
                <a:latin typeface="+mj-lt"/>
                <a:ea typeface="+mn-ea"/>
                <a:cs typeface="Segoe UI" panose="020B0502040204020203" pitchFamily="34" charset="0"/>
              </a:rPr>
              <a:t>change forward: </a:t>
            </a:r>
            <a:r>
              <a:rPr kumimoji="0" lang="en-US" sz="1200" b="0" i="0" u="none" strike="noStrike" kern="1200" cap="none" spc="-20" normalizeH="0" noProof="0">
                <a:ln>
                  <a:noFill/>
                </a:ln>
                <a:solidFill>
                  <a:prstClr val="black"/>
                </a:solidFill>
                <a:effectLst/>
                <a:uLnTx/>
                <a:uFillTx/>
                <a:ea typeface="+mn-ea"/>
                <a:cs typeface="Segoe UI" panose="020B0502040204020203" pitchFamily="34" charset="0"/>
              </a:rPr>
              <a:t>Microsoft Copilot for Sales Early Adopters</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Microsoft Copilot for Sales Champions</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Exec Sponsor</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Steering Committee</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Support Organizations:</a:t>
            </a:r>
            <a:b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ea typeface="+mn-ea"/>
                <a:cs typeface="Segoe UI" panose="020B0502040204020203" pitchFamily="34" charset="0"/>
              </a:rPr>
              <a:t>IT, Helpdesk</a:t>
            </a:r>
          </a:p>
        </p:txBody>
      </p:sp>
      <p:sp>
        <p:nvSpPr>
          <p:cNvPr id="34" name="Text Placeholder 4">
            <a:extLst>
              <a:ext uri="{FF2B5EF4-FFF2-40B4-BE49-F238E27FC236}">
                <a16:creationId xmlns:a16="http://schemas.microsoft.com/office/drawing/2014/main" id="{035D32AD-1667-0B2A-E638-201E0888922A}"/>
              </a:ext>
            </a:extLst>
          </p:cNvPr>
          <p:cNvSpPr txBox="1">
            <a:spLocks/>
          </p:cNvSpPr>
          <p:nvPr/>
        </p:nvSpPr>
        <p:spPr>
          <a:xfrm>
            <a:off x="3591704" y="1738460"/>
            <a:ext cx="2212848" cy="49244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When do they need</a:t>
            </a:r>
            <a:b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br>
            <a: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to learn?</a:t>
            </a:r>
            <a:endParaRPr kumimoji="0" lang="en-GB"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endParaRPr>
          </a:p>
        </p:txBody>
      </p:sp>
      <p:sp>
        <p:nvSpPr>
          <p:cNvPr id="9" name="Text Placeholder 9">
            <a:extLst>
              <a:ext uri="{FF2B5EF4-FFF2-40B4-BE49-F238E27FC236}">
                <a16:creationId xmlns:a16="http://schemas.microsoft.com/office/drawing/2014/main" id="{BC0AE0D0-0799-6119-1001-AC5EEB2DAA95}"/>
              </a:ext>
            </a:extLst>
          </p:cNvPr>
          <p:cNvSpPr txBox="1">
            <a:spLocks/>
          </p:cNvSpPr>
          <p:nvPr/>
        </p:nvSpPr>
        <p:spPr>
          <a:xfrm>
            <a:off x="3592889" y="2559627"/>
            <a:ext cx="2211663" cy="1226682"/>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For the transition state: </a:t>
            </a: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Product Features and how to get the best from the solution</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In the future state: </a:t>
            </a:r>
            <a:b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Roadmap, New process skills / knowledge</a:t>
            </a:r>
          </a:p>
        </p:txBody>
      </p:sp>
      <p:sp>
        <p:nvSpPr>
          <p:cNvPr id="36" name="Text Placeholder 6">
            <a:extLst>
              <a:ext uri="{FF2B5EF4-FFF2-40B4-BE49-F238E27FC236}">
                <a16:creationId xmlns:a16="http://schemas.microsoft.com/office/drawing/2014/main" id="{163859F4-F11C-E297-349B-BCAA615B5A2F}"/>
              </a:ext>
            </a:extLst>
          </p:cNvPr>
          <p:cNvSpPr txBox="1">
            <a:spLocks/>
          </p:cNvSpPr>
          <p:nvPr/>
        </p:nvSpPr>
        <p:spPr>
          <a:xfrm>
            <a:off x="6386297" y="1738460"/>
            <a:ext cx="2212848" cy="49244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How do they </a:t>
            </a:r>
            <a:b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br>
            <a: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prefer to learn?</a:t>
            </a:r>
            <a:endParaRPr kumimoji="0" lang="en-GB"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endParaRPr>
          </a:p>
        </p:txBody>
      </p:sp>
      <p:sp>
        <p:nvSpPr>
          <p:cNvPr id="11" name="Text Placeholder 9">
            <a:extLst>
              <a:ext uri="{FF2B5EF4-FFF2-40B4-BE49-F238E27FC236}">
                <a16:creationId xmlns:a16="http://schemas.microsoft.com/office/drawing/2014/main" id="{C1D81924-923B-7601-B50B-4CAC0E93D6B8}"/>
              </a:ext>
            </a:extLst>
          </p:cNvPr>
          <p:cNvSpPr txBox="1">
            <a:spLocks/>
          </p:cNvSpPr>
          <p:nvPr/>
        </p:nvSpPr>
        <p:spPr>
          <a:xfrm>
            <a:off x="6386888" y="2559627"/>
            <a:ext cx="2374527" cy="3672352"/>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100" b="0" i="0" u="none" strike="noStrike" kern="1200" cap="none" spc="-20" normalizeH="0" noProof="0">
                <a:ln>
                  <a:noFill/>
                </a:ln>
                <a:solidFill>
                  <a:prstClr val="black"/>
                </a:solidFill>
                <a:effectLst/>
                <a:uLnTx/>
                <a:uFillTx/>
                <a:latin typeface="+mj-lt"/>
                <a:ea typeface="+mn-ea"/>
                <a:cs typeface="Segoe UI" panose="020B0502040204020203" pitchFamily="34" charset="0"/>
              </a:rPr>
              <a:t>Recommended modes: </a:t>
            </a:r>
            <a:br>
              <a:rPr kumimoji="0" lang="en-US" sz="1100" b="0" i="0" u="none" strike="noStrike" kern="1200" cap="none" spc="-20" normalizeH="0" noProof="0">
                <a:ln>
                  <a:noFill/>
                </a:ln>
                <a:solidFill>
                  <a:prstClr val="black"/>
                </a:solidFill>
                <a:effectLst/>
                <a:uLnTx/>
                <a:uFillTx/>
                <a:latin typeface="+mj-lt"/>
                <a:ea typeface="+mn-ea"/>
                <a:cs typeface="Segoe UI" panose="020B0502040204020203" pitchFamily="34" charset="0"/>
              </a:rPr>
            </a:br>
            <a:r>
              <a:rPr kumimoji="0" lang="en-US" sz="1100" b="0" i="0" u="none" strike="noStrike" kern="1200" cap="none" spc="-20" normalizeH="0" noProof="0">
                <a:ln>
                  <a:noFill/>
                </a:ln>
                <a:solidFill>
                  <a:prstClr val="black"/>
                </a:solidFill>
                <a:effectLst/>
                <a:uLnTx/>
                <a:uFillTx/>
                <a:ea typeface="+mn-ea"/>
                <a:cs typeface="Segoe UI" panose="020B0502040204020203" pitchFamily="34" charset="0"/>
              </a:rPr>
              <a:t>In person / virtual training – Sponsors (1 hour), Ambassadors Training (1 hour), Change Champions (1 hour), Manager </a:t>
            </a:r>
            <a:br>
              <a:rPr kumimoji="0" lang="en-US" sz="1100" b="0" i="0" u="none" strike="noStrike" kern="1200" cap="none" spc="-20" normalizeH="0" noProof="0">
                <a:ln>
                  <a:noFill/>
                </a:ln>
                <a:solidFill>
                  <a:prstClr val="black"/>
                </a:solidFill>
                <a:effectLst/>
                <a:uLnTx/>
                <a:uFillTx/>
                <a:ea typeface="+mn-ea"/>
                <a:cs typeface="Segoe UI" panose="020B0502040204020203" pitchFamily="34" charset="0"/>
              </a:rPr>
            </a:br>
            <a:r>
              <a:rPr kumimoji="0" lang="en-US" sz="1100" b="0" i="0" u="none" strike="noStrike" kern="1200" cap="none" spc="-20" normalizeH="0" noProof="0">
                <a:ln>
                  <a:noFill/>
                </a:ln>
                <a:solidFill>
                  <a:prstClr val="black"/>
                </a:solidFill>
                <a:effectLst/>
                <a:uLnTx/>
                <a:uFillTx/>
                <a:ea typeface="+mn-ea"/>
                <a:cs typeface="Segoe UI" panose="020B0502040204020203" pitchFamily="34" charset="0"/>
              </a:rPr>
              <a:t>(1 hour)</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100" b="0" i="0" u="none" strike="noStrike" kern="1200" cap="none" spc="-20" normalizeH="0" noProof="0">
                <a:ln>
                  <a:noFill/>
                </a:ln>
                <a:solidFill>
                  <a:prstClr val="black"/>
                </a:solidFill>
                <a:effectLst/>
                <a:uLnTx/>
                <a:uFillTx/>
                <a:latin typeface="+mj-lt"/>
                <a:ea typeface="+mn-ea"/>
                <a:cs typeface="Segoe UI" panose="020B0502040204020203" pitchFamily="34" charset="0"/>
              </a:rPr>
              <a:t>Web-based training – </a:t>
            </a:r>
            <a:r>
              <a:rPr kumimoji="0" lang="en-US" sz="1100" b="0" i="0" u="none" strike="noStrike" kern="1200" cap="none" spc="-20" normalizeH="0" noProof="0">
                <a:ln>
                  <a:noFill/>
                </a:ln>
                <a:solidFill>
                  <a:prstClr val="black"/>
                </a:solidFill>
                <a:effectLst/>
                <a:uLnTx/>
                <a:uFillTx/>
                <a:ea typeface="+mn-ea"/>
                <a:cs typeface="Segoe UI" panose="020B0502040204020203" pitchFamily="34" charset="0"/>
              </a:rPr>
              <a:t>On-demand webinars, videos, Online Training (OLT) for Sales Copilot training</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100" b="0" i="0" u="none" strike="noStrike" kern="1200" cap="none" spc="-20" normalizeH="0" noProof="0">
                <a:ln>
                  <a:noFill/>
                </a:ln>
                <a:solidFill>
                  <a:prstClr val="black"/>
                </a:solidFill>
                <a:effectLst/>
                <a:uLnTx/>
                <a:uFillTx/>
                <a:latin typeface="+mj-lt"/>
                <a:ea typeface="+mn-ea"/>
                <a:cs typeface="Segoe UI" panose="020B0502040204020203" pitchFamily="34" charset="0"/>
              </a:rPr>
              <a:t>Self-paced training – </a:t>
            </a:r>
            <a:r>
              <a:rPr kumimoji="0" lang="en-US" sz="1100" b="0" i="0" u="none" strike="noStrike" kern="1200" cap="none" spc="-20" normalizeH="0" noProof="0">
                <a:ln>
                  <a:noFill/>
                </a:ln>
                <a:solidFill>
                  <a:prstClr val="black"/>
                </a:solidFill>
                <a:effectLst/>
                <a:uLnTx/>
                <a:uFillTx/>
                <a:ea typeface="+mn-ea"/>
                <a:cs typeface="Segoe UI" panose="020B0502040204020203" pitchFamily="34" charset="0"/>
              </a:rPr>
              <a:t>On demand videos and readiness. Frequently Asked Questions (FAQ) sheets</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100" b="0" i="0" u="none" strike="noStrike" kern="1200" cap="none" spc="-20" normalizeH="0" noProof="0">
                <a:ln>
                  <a:noFill/>
                </a:ln>
                <a:solidFill>
                  <a:prstClr val="black"/>
                </a:solidFill>
                <a:effectLst/>
                <a:uLnTx/>
                <a:uFillTx/>
                <a:latin typeface="+mj-lt"/>
                <a:ea typeface="+mn-ea"/>
                <a:cs typeface="Segoe UI" panose="020B0502040204020203" pitchFamily="34" charset="0"/>
              </a:rPr>
              <a:t>Preferred modes: </a:t>
            </a:r>
            <a:r>
              <a:rPr kumimoji="0" lang="en-US" sz="1100" b="0" i="0" u="none" strike="noStrike" kern="1200" cap="none" spc="-20" normalizeH="0" noProof="0">
                <a:ln>
                  <a:noFill/>
                </a:ln>
                <a:solidFill>
                  <a:prstClr val="black"/>
                </a:solidFill>
                <a:effectLst/>
                <a:uLnTx/>
                <a:uFillTx/>
                <a:ea typeface="+mn-ea"/>
                <a:cs typeface="Segoe UI" panose="020B0502040204020203" pitchFamily="34" charset="0"/>
              </a:rPr>
              <a:t>e.g., Incorporate web-based training modules into Company Training portal for easy navigation</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100" b="0" i="0" u="none" strike="noStrike" kern="1200" cap="none" spc="-20" normalizeH="0" noProof="0">
                <a:ln>
                  <a:noFill/>
                </a:ln>
                <a:solidFill>
                  <a:prstClr val="black"/>
                </a:solidFill>
                <a:effectLst/>
                <a:uLnTx/>
                <a:uFillTx/>
                <a:latin typeface="+mj-lt"/>
                <a:ea typeface="+mn-ea"/>
                <a:cs typeface="Segoe UI" panose="020B0502040204020203" pitchFamily="34" charset="0"/>
              </a:rPr>
              <a:t>Ideal timing: </a:t>
            </a:r>
            <a:r>
              <a:rPr kumimoji="0" lang="en-US" sz="1100" b="0" i="0" u="none" strike="noStrike" kern="1200" cap="none" spc="-20" normalizeH="0" noProof="0">
                <a:ln>
                  <a:noFill/>
                </a:ln>
                <a:solidFill>
                  <a:prstClr val="black"/>
                </a:solidFill>
                <a:effectLst/>
                <a:uLnTx/>
                <a:uFillTx/>
                <a:ea typeface="+mn-ea"/>
                <a:cs typeface="Segoe UI" panose="020B0502040204020203" pitchFamily="34" charset="0"/>
              </a:rPr>
              <a:t>Avoid scheduling during end of month / quarter / </a:t>
            </a:r>
            <a:br>
              <a:rPr kumimoji="0" lang="en-US" sz="1100" b="0" i="0" u="none" strike="noStrike" kern="1200" cap="none" spc="-20" normalizeH="0" noProof="0">
                <a:ln>
                  <a:noFill/>
                </a:ln>
                <a:solidFill>
                  <a:prstClr val="black"/>
                </a:solidFill>
                <a:effectLst/>
                <a:uLnTx/>
                <a:uFillTx/>
                <a:ea typeface="+mn-ea"/>
                <a:cs typeface="Segoe UI" panose="020B0502040204020203" pitchFamily="34" charset="0"/>
              </a:rPr>
            </a:br>
            <a:r>
              <a:rPr kumimoji="0" lang="en-US" sz="1100" b="0" i="0" u="none" strike="noStrike" kern="1200" cap="none" spc="-20" normalizeH="0" noProof="0">
                <a:ln>
                  <a:noFill/>
                </a:ln>
                <a:solidFill>
                  <a:prstClr val="black"/>
                </a:solidFill>
                <a:effectLst/>
                <a:uLnTx/>
                <a:uFillTx/>
                <a:ea typeface="+mn-ea"/>
                <a:cs typeface="Segoe UI" panose="020B0502040204020203" pitchFamily="34" charset="0"/>
              </a:rPr>
              <a:t>year for sales team</a:t>
            </a:r>
          </a:p>
        </p:txBody>
      </p:sp>
      <p:sp>
        <p:nvSpPr>
          <p:cNvPr id="38" name="Text Placeholder 8">
            <a:extLst>
              <a:ext uri="{FF2B5EF4-FFF2-40B4-BE49-F238E27FC236}">
                <a16:creationId xmlns:a16="http://schemas.microsoft.com/office/drawing/2014/main" id="{D7242812-1A8C-B86D-E3AE-138FD1971834}"/>
              </a:ext>
            </a:extLst>
          </p:cNvPr>
          <p:cNvSpPr txBox="1">
            <a:spLocks/>
          </p:cNvSpPr>
          <p:nvPr/>
        </p:nvSpPr>
        <p:spPr>
          <a:xfrm>
            <a:off x="9180889" y="1738460"/>
            <a:ext cx="2212848" cy="49244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Which content is most helpful for learning?</a:t>
            </a:r>
            <a:endParaRPr kumimoji="0" lang="en-GB" sz="16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endParaRPr>
          </a:p>
        </p:txBody>
      </p:sp>
      <p:sp>
        <p:nvSpPr>
          <p:cNvPr id="5" name="Flowchart: Process 4">
            <a:extLst>
              <a:ext uri="{FF2B5EF4-FFF2-40B4-BE49-F238E27FC236}">
                <a16:creationId xmlns:a16="http://schemas.microsoft.com/office/drawing/2014/main" id="{86B694A5-C389-2964-377A-2023BEE1CB37}"/>
              </a:ext>
              <a:ext uri="{C183D7F6-B498-43B3-948B-1728B52AA6E4}">
                <adec:decorative xmlns:adec="http://schemas.microsoft.com/office/drawing/2017/decorative" val="1"/>
              </a:ext>
            </a:extLst>
          </p:cNvPr>
          <p:cNvSpPr/>
          <p:nvPr/>
        </p:nvSpPr>
        <p:spPr>
          <a:xfrm>
            <a:off x="586740" y="6396670"/>
            <a:ext cx="11018520"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Text Placeholder 9">
            <a:extLst>
              <a:ext uri="{FF2B5EF4-FFF2-40B4-BE49-F238E27FC236}">
                <a16:creationId xmlns:a16="http://schemas.microsoft.com/office/drawing/2014/main" id="{075EE6B4-715C-C1C5-BB3B-D113825101D2}"/>
              </a:ext>
            </a:extLst>
          </p:cNvPr>
          <p:cNvSpPr txBox="1">
            <a:spLocks/>
          </p:cNvSpPr>
          <p:nvPr/>
        </p:nvSpPr>
        <p:spPr>
          <a:xfrm>
            <a:off x="9180889" y="2559627"/>
            <a:ext cx="2212848" cy="2310056"/>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Hyperlink and list the content below for future reference</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Helpful Resources: </a:t>
            </a: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Adoption website</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j-lt"/>
                <a:ea typeface="+mn-ea"/>
                <a:cs typeface="Segoe UI" panose="020B0502040204020203" pitchFamily="34" charset="0"/>
              </a:rPr>
              <a:t>Copilot for Sales success kit</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lang="en-US" sz="1200">
                <a:solidFill>
                  <a:prstClr val="black"/>
                </a:solidFill>
                <a:latin typeface="+mj-lt"/>
              </a:rPr>
              <a:t>Supporting materials: </a:t>
            </a:r>
            <a:r>
              <a:rPr lang="en-US" sz="1200">
                <a:solidFill>
                  <a:prstClr val="black"/>
                </a:solidFill>
                <a:latin typeface="Segoe UI"/>
              </a:rPr>
              <a:t>e.g., Microsoft Support Desk contact information</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hlinkClick r:id="rId3"/>
              </a:rPr>
              <a:t>docs.microsoft.com</a:t>
            </a:r>
            <a:endParaRPr lang="en-US" sz="1200">
              <a:solidFill>
                <a:srgbClr val="2F2F2F"/>
              </a:solidFill>
              <a:latin typeface="Segoe UI"/>
              <a:ea typeface="Segoe UI" pitchFamily="34" charset="0"/>
            </a:endParaRP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hlinkClick r:id="rId4"/>
              </a:rPr>
              <a:t>techcommunity.microsoft.com</a:t>
            </a:r>
            <a:endPar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412EE4B1-4C1B-8D32-B6A4-A4AD7D7F69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87733" y="569173"/>
            <a:ext cx="716892" cy="719450"/>
          </a:xfrm>
          <a:prstGeom prst="rect">
            <a:avLst/>
          </a:prstGeom>
        </p:spPr>
      </p:pic>
    </p:spTree>
    <p:extLst>
      <p:ext uri="{BB962C8B-B14F-4D97-AF65-F5344CB8AC3E}">
        <p14:creationId xmlns:p14="http://schemas.microsoft.com/office/powerpoint/2010/main" val="153179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754F-C43D-7D90-9B4C-294F964E2AEE}"/>
              </a:ext>
            </a:extLst>
          </p:cNvPr>
          <p:cNvSpPr>
            <a:spLocks noGrp="1"/>
          </p:cNvSpPr>
          <p:nvPr>
            <p:ph type="title"/>
          </p:nvPr>
        </p:nvSpPr>
        <p:spPr>
          <a:xfrm>
            <a:off x="586740" y="673863"/>
            <a:ext cx="11018520" cy="498598"/>
          </a:xfrm>
        </p:spPr>
        <p:txBody>
          <a:bodyPr/>
          <a:lstStyle/>
          <a:p>
            <a:r>
              <a:rPr lang="en-US" sz="3200"/>
              <a:t>Build a communication plan</a:t>
            </a:r>
            <a:endParaRPr lang="en-GB" sz="3200"/>
          </a:p>
        </p:txBody>
      </p:sp>
      <p:sp>
        <p:nvSpPr>
          <p:cNvPr id="21" name="Rectangle: Top Corners Rounded 20">
            <a:extLst>
              <a:ext uri="{FF2B5EF4-FFF2-40B4-BE49-F238E27FC236}">
                <a16:creationId xmlns:a16="http://schemas.microsoft.com/office/drawing/2014/main" id="{C794ED15-D44A-1C46-F433-F55FFE671686}"/>
              </a:ext>
              <a:ext uri="{C183D7F6-B498-43B3-948B-1728B52AA6E4}">
                <adec:decorative xmlns:adec="http://schemas.microsoft.com/office/drawing/2017/decorative" val="1"/>
              </a:ext>
            </a:extLst>
          </p:cNvPr>
          <p:cNvSpPr/>
          <p:nvPr/>
        </p:nvSpPr>
        <p:spPr bwMode="auto">
          <a:xfrm>
            <a:off x="587375" y="2186940"/>
            <a:ext cx="2632321" cy="3551993"/>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24" name="Rectangle: Top Corners Rounded 23">
            <a:extLst>
              <a:ext uri="{FF2B5EF4-FFF2-40B4-BE49-F238E27FC236}">
                <a16:creationId xmlns:a16="http://schemas.microsoft.com/office/drawing/2014/main" id="{7F44BC28-A17D-2CD3-2986-9CC7350DAC5A}"/>
              </a:ext>
              <a:ext uri="{C183D7F6-B498-43B3-948B-1728B52AA6E4}">
                <adec:decorative xmlns:adec="http://schemas.microsoft.com/office/drawing/2017/decorative" val="1"/>
              </a:ext>
            </a:extLst>
          </p:cNvPr>
          <p:cNvSpPr/>
          <p:nvPr/>
        </p:nvSpPr>
        <p:spPr bwMode="auto">
          <a:xfrm>
            <a:off x="8971153" y="2186940"/>
            <a:ext cx="2632321" cy="3551993"/>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27" name="Rectangle: Top Corners Rounded 26">
            <a:extLst>
              <a:ext uri="{FF2B5EF4-FFF2-40B4-BE49-F238E27FC236}">
                <a16:creationId xmlns:a16="http://schemas.microsoft.com/office/drawing/2014/main" id="{947011D5-3A9E-FAC8-15AC-40F2470BD7D7}"/>
              </a:ext>
              <a:ext uri="{C183D7F6-B498-43B3-948B-1728B52AA6E4}">
                <adec:decorative xmlns:adec="http://schemas.microsoft.com/office/drawing/2017/decorative" val="1"/>
              </a:ext>
            </a:extLst>
          </p:cNvPr>
          <p:cNvSpPr/>
          <p:nvPr/>
        </p:nvSpPr>
        <p:spPr bwMode="auto">
          <a:xfrm>
            <a:off x="6176561" y="2186940"/>
            <a:ext cx="2632321" cy="3551993"/>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30" name="Rectangle: Top Corners Rounded 29">
            <a:extLst>
              <a:ext uri="{FF2B5EF4-FFF2-40B4-BE49-F238E27FC236}">
                <a16:creationId xmlns:a16="http://schemas.microsoft.com/office/drawing/2014/main" id="{4D487C97-C5BA-6276-5592-63AB9A2EEF6A}"/>
              </a:ext>
              <a:ext uri="{C183D7F6-B498-43B3-948B-1728B52AA6E4}">
                <adec:decorative xmlns:adec="http://schemas.microsoft.com/office/drawing/2017/decorative" val="1"/>
              </a:ext>
            </a:extLst>
          </p:cNvPr>
          <p:cNvSpPr/>
          <p:nvPr/>
        </p:nvSpPr>
        <p:spPr bwMode="auto">
          <a:xfrm>
            <a:off x="3381968" y="2186940"/>
            <a:ext cx="2632321" cy="3551993"/>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32" name="Text Placeholder 2">
            <a:extLst>
              <a:ext uri="{FF2B5EF4-FFF2-40B4-BE49-F238E27FC236}">
                <a16:creationId xmlns:a16="http://schemas.microsoft.com/office/drawing/2014/main" id="{56949C0C-8148-6070-9CEB-8B6339967913}"/>
              </a:ext>
            </a:extLst>
          </p:cNvPr>
          <p:cNvSpPr txBox="1">
            <a:spLocks/>
          </p:cNvSpPr>
          <p:nvPr/>
        </p:nvSpPr>
        <p:spPr>
          <a:xfrm>
            <a:off x="798489" y="2347345"/>
            <a:ext cx="2210092" cy="49244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Who needs</a:t>
            </a:r>
            <a:b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to be informed?</a:t>
            </a:r>
            <a:endParaRPr kumimoji="0" lang="en-GB"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endParaRPr>
          </a:p>
        </p:txBody>
      </p:sp>
      <p:sp>
        <p:nvSpPr>
          <p:cNvPr id="33" name="Text Placeholder 3">
            <a:extLst>
              <a:ext uri="{FF2B5EF4-FFF2-40B4-BE49-F238E27FC236}">
                <a16:creationId xmlns:a16="http://schemas.microsoft.com/office/drawing/2014/main" id="{038E9182-63D7-E3E6-3042-A5202D41739E}"/>
              </a:ext>
            </a:extLst>
          </p:cNvPr>
          <p:cNvSpPr txBox="1">
            <a:spLocks/>
          </p:cNvSpPr>
          <p:nvPr/>
        </p:nvSpPr>
        <p:spPr>
          <a:xfrm>
            <a:off x="797111" y="3068360"/>
            <a:ext cx="2212848" cy="568041"/>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All business users that will be part of the roll out, champions and executive sponsors.</a:t>
            </a:r>
          </a:p>
        </p:txBody>
      </p:sp>
      <p:sp>
        <p:nvSpPr>
          <p:cNvPr id="34" name="Text Placeholder 4">
            <a:extLst>
              <a:ext uri="{FF2B5EF4-FFF2-40B4-BE49-F238E27FC236}">
                <a16:creationId xmlns:a16="http://schemas.microsoft.com/office/drawing/2014/main" id="{035D32AD-1667-0B2A-E638-201E0888922A}"/>
              </a:ext>
            </a:extLst>
          </p:cNvPr>
          <p:cNvSpPr txBox="1">
            <a:spLocks/>
          </p:cNvSpPr>
          <p:nvPr/>
        </p:nvSpPr>
        <p:spPr>
          <a:xfrm>
            <a:off x="3591704" y="2347345"/>
            <a:ext cx="2212848" cy="49244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When they need</a:t>
            </a:r>
            <a:b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to be informed?</a:t>
            </a:r>
            <a:endParaRPr kumimoji="0" lang="en-GB"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endParaRPr>
          </a:p>
        </p:txBody>
      </p:sp>
      <p:sp>
        <p:nvSpPr>
          <p:cNvPr id="35" name="Text Placeholder 5">
            <a:extLst>
              <a:ext uri="{FF2B5EF4-FFF2-40B4-BE49-F238E27FC236}">
                <a16:creationId xmlns:a16="http://schemas.microsoft.com/office/drawing/2014/main" id="{93205475-9B79-2540-ECAC-92B4E182EF85}"/>
              </a:ext>
            </a:extLst>
          </p:cNvPr>
          <p:cNvSpPr txBox="1">
            <a:spLocks/>
          </p:cNvSpPr>
          <p:nvPr/>
        </p:nvSpPr>
        <p:spPr>
          <a:xfrm>
            <a:off x="3591704" y="3068360"/>
            <a:ext cx="2212848" cy="2079224"/>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Prior the roll out to explain what are the changes coming and when to expect them</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On the day of the roll out to welcome them to Copilot for Sales.</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If you are rolling out Copilot for Sales on groups, consider raising awareness respectfully of the roll out date</a:t>
            </a:r>
          </a:p>
        </p:txBody>
      </p:sp>
      <p:sp>
        <p:nvSpPr>
          <p:cNvPr id="36" name="Text Placeholder 6">
            <a:extLst>
              <a:ext uri="{FF2B5EF4-FFF2-40B4-BE49-F238E27FC236}">
                <a16:creationId xmlns:a16="http://schemas.microsoft.com/office/drawing/2014/main" id="{163859F4-F11C-E297-349B-BCAA615B5A2F}"/>
              </a:ext>
            </a:extLst>
          </p:cNvPr>
          <p:cNvSpPr txBox="1">
            <a:spLocks/>
          </p:cNvSpPr>
          <p:nvPr/>
        </p:nvSpPr>
        <p:spPr>
          <a:xfrm>
            <a:off x="6386297" y="2347345"/>
            <a:ext cx="2212848" cy="49244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What they need</a:t>
            </a:r>
            <a:b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to be informed about?</a:t>
            </a:r>
            <a:endParaRPr kumimoji="0" lang="en-GB"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endParaRPr>
          </a:p>
        </p:txBody>
      </p:sp>
      <p:sp>
        <p:nvSpPr>
          <p:cNvPr id="37" name="Text Placeholder 7">
            <a:extLst>
              <a:ext uri="{FF2B5EF4-FFF2-40B4-BE49-F238E27FC236}">
                <a16:creationId xmlns:a16="http://schemas.microsoft.com/office/drawing/2014/main" id="{5849789A-2822-814D-B782-C6842E03BA67}"/>
              </a:ext>
            </a:extLst>
          </p:cNvPr>
          <p:cNvSpPr txBox="1">
            <a:spLocks/>
          </p:cNvSpPr>
          <p:nvPr/>
        </p:nvSpPr>
        <p:spPr>
          <a:xfrm>
            <a:off x="6386297" y="3068360"/>
            <a:ext cx="2212848" cy="2431435"/>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Explain the changes and how they are going to benefit the business users</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Explain the business scenarios you’re addressing</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Provide training resources and channels for the champions to help</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Don’t forget to mention if there is a prize campaign</a:t>
            </a:r>
          </a:p>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38" name="Text Placeholder 8">
            <a:extLst>
              <a:ext uri="{FF2B5EF4-FFF2-40B4-BE49-F238E27FC236}">
                <a16:creationId xmlns:a16="http://schemas.microsoft.com/office/drawing/2014/main" id="{D7242812-1A8C-B86D-E3AE-138FD1971834}"/>
              </a:ext>
            </a:extLst>
          </p:cNvPr>
          <p:cNvSpPr txBox="1">
            <a:spLocks/>
          </p:cNvSpPr>
          <p:nvPr/>
        </p:nvSpPr>
        <p:spPr>
          <a:xfrm>
            <a:off x="9180889" y="2347345"/>
            <a:ext cx="2212848" cy="49244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Ask for</a:t>
            </a:r>
            <a:b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feedback</a:t>
            </a:r>
            <a:endParaRPr kumimoji="0" lang="en-GB"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endParaRPr>
          </a:p>
        </p:txBody>
      </p:sp>
      <p:sp>
        <p:nvSpPr>
          <p:cNvPr id="39" name="Text Placeholder 9">
            <a:extLst>
              <a:ext uri="{FF2B5EF4-FFF2-40B4-BE49-F238E27FC236}">
                <a16:creationId xmlns:a16="http://schemas.microsoft.com/office/drawing/2014/main" id="{7299C164-D684-0834-642B-B45991C2B73A}"/>
              </a:ext>
            </a:extLst>
          </p:cNvPr>
          <p:cNvSpPr txBox="1">
            <a:spLocks/>
          </p:cNvSpPr>
          <p:nvPr/>
        </p:nvSpPr>
        <p:spPr>
          <a:xfrm>
            <a:off x="9180889" y="3061720"/>
            <a:ext cx="2212848" cy="761940"/>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marR="0" lvl="0" indent="-173736" algn="l" defTabSz="932742" rtl="0" eaLnBrk="1" fontAlgn="auto" latinLnBrk="0" hangingPunct="1">
              <a:lnSpc>
                <a:spcPct val="105000"/>
              </a:lnSpc>
              <a:spcBef>
                <a:spcPts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Provide feedback channels so you make sure the implementation is relevant for the business users.</a:t>
            </a:r>
          </a:p>
        </p:txBody>
      </p:sp>
      <p:sp>
        <p:nvSpPr>
          <p:cNvPr id="5" name="Flowchart: Process 4">
            <a:extLst>
              <a:ext uri="{FF2B5EF4-FFF2-40B4-BE49-F238E27FC236}">
                <a16:creationId xmlns:a16="http://schemas.microsoft.com/office/drawing/2014/main" id="{86B694A5-C389-2964-377A-2023BEE1CB37}"/>
              </a:ext>
              <a:ext uri="{C183D7F6-B498-43B3-948B-1728B52AA6E4}">
                <adec:decorative xmlns:adec="http://schemas.microsoft.com/office/drawing/2017/decorative" val="1"/>
              </a:ext>
            </a:extLst>
          </p:cNvPr>
          <p:cNvSpPr/>
          <p:nvPr/>
        </p:nvSpPr>
        <p:spPr>
          <a:xfrm>
            <a:off x="586740" y="5721206"/>
            <a:ext cx="11018520"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0185B756-9351-E236-70C5-2FB2DC13A9B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887733" y="569173"/>
            <a:ext cx="716892" cy="719450"/>
          </a:xfrm>
          <a:prstGeom prst="rect">
            <a:avLst/>
          </a:prstGeom>
        </p:spPr>
      </p:pic>
    </p:spTree>
    <p:extLst>
      <p:ext uri="{BB962C8B-B14F-4D97-AF65-F5344CB8AC3E}">
        <p14:creationId xmlns:p14="http://schemas.microsoft.com/office/powerpoint/2010/main" val="3212893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a:extLst>
            <a:ext uri="{FF2B5EF4-FFF2-40B4-BE49-F238E27FC236}">
              <a16:creationId xmlns:a16="http://schemas.microsoft.com/office/drawing/2014/main" id="{48C9F2F7-78D0-2B20-BA28-81FA191BEBAB}"/>
            </a:ext>
          </a:extLst>
        </p:cNvPr>
        <p:cNvGrpSpPr/>
        <p:nvPr/>
      </p:nvGrpSpPr>
      <p:grpSpPr>
        <a:xfrm>
          <a:off x="0" y="0"/>
          <a:ext cx="0" cy="0"/>
          <a:chOff x="0" y="0"/>
          <a:chExt cx="0" cy="0"/>
        </a:xfrm>
      </p:grpSpPr>
      <p:sp>
        <p:nvSpPr>
          <p:cNvPr id="46" name="Title 1">
            <a:extLst>
              <a:ext uri="{FF2B5EF4-FFF2-40B4-BE49-F238E27FC236}">
                <a16:creationId xmlns:a16="http://schemas.microsoft.com/office/drawing/2014/main" id="{0B3B2747-2C27-A753-6A16-EF0112FAA859}"/>
              </a:ext>
            </a:extLst>
          </p:cNvPr>
          <p:cNvSpPr>
            <a:spLocks noGrp="1"/>
          </p:cNvSpPr>
          <p:nvPr>
            <p:ph type="title" idx="4294967295"/>
          </p:nvPr>
        </p:nvSpPr>
        <p:spPr>
          <a:xfrm>
            <a:off x="485796" y="2575108"/>
            <a:ext cx="4660900" cy="1039259"/>
          </a:xfrm>
          <a:prstGeom prst="rect">
            <a:avLst/>
          </a:prstGeom>
        </p:spPr>
        <p:txBody>
          <a:bodyPr anchor="ctr">
            <a:noAutofit/>
          </a:bodyPr>
          <a:lstStyle/>
          <a:p>
            <a:pPr>
              <a:lnSpc>
                <a:spcPct val="90000"/>
              </a:lnSpc>
            </a:pPr>
            <a:r>
              <a:rPr lang="en-US"/>
              <a:t>Reimagine the sales experience</a:t>
            </a:r>
          </a:p>
        </p:txBody>
      </p:sp>
      <p:sp>
        <p:nvSpPr>
          <p:cNvPr id="50" name="Rectangle: Rounded Corners 49">
            <a:extLst>
              <a:ext uri="{FF2B5EF4-FFF2-40B4-BE49-F238E27FC236}">
                <a16:creationId xmlns:a16="http://schemas.microsoft.com/office/drawing/2014/main" id="{C8777C9A-2294-A22C-AD69-6122DC15F522}"/>
              </a:ext>
            </a:extLst>
          </p:cNvPr>
          <p:cNvSpPr/>
          <p:nvPr/>
        </p:nvSpPr>
        <p:spPr bwMode="auto">
          <a:xfrm>
            <a:off x="413975" y="3723534"/>
            <a:ext cx="5442491" cy="480848"/>
          </a:xfrm>
          <a:prstGeom prst="roundRect">
            <a:avLst>
              <a:gd name="adj" fmla="val 0"/>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Empower sales organizations with AI</a:t>
            </a:r>
          </a:p>
        </p:txBody>
      </p:sp>
      <p:sp>
        <p:nvSpPr>
          <p:cNvPr id="51" name="TextBox 50">
            <a:extLst>
              <a:ext uri="{FF2B5EF4-FFF2-40B4-BE49-F238E27FC236}">
                <a16:creationId xmlns:a16="http://schemas.microsoft.com/office/drawing/2014/main" id="{8F1A314E-0A0F-45E0-A0E5-E4E6E92EC4F2}"/>
              </a:ext>
            </a:extLst>
          </p:cNvPr>
          <p:cNvSpPr txBox="1"/>
          <p:nvPr/>
        </p:nvSpPr>
        <p:spPr>
          <a:xfrm>
            <a:off x="6430965" y="987230"/>
            <a:ext cx="2274285" cy="615553"/>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F2F2F"/>
                </a:solidFill>
                <a:effectLst/>
                <a:uLnTx/>
                <a:uFillTx/>
                <a:latin typeface="Segoe UI Semibold"/>
                <a:ea typeface="+mn-ea"/>
                <a:cs typeface="+mn-cs"/>
              </a:rPr>
              <a:t>Cut the </a:t>
            </a:r>
            <a:br>
              <a:rPr kumimoji="0" lang="en-US" sz="2000" b="0" i="0" u="none" strike="noStrike" kern="1200" cap="none" spc="0" normalizeH="0" baseline="0" noProof="0">
                <a:ln>
                  <a:noFill/>
                </a:ln>
                <a:solidFill>
                  <a:srgbClr val="2F2F2F"/>
                </a:solidFill>
                <a:effectLst/>
                <a:uLnTx/>
                <a:uFillTx/>
                <a:latin typeface="Segoe UI Semibold"/>
                <a:ea typeface="+mn-ea"/>
                <a:cs typeface="+mn-cs"/>
              </a:rPr>
            </a:br>
            <a:r>
              <a:rPr kumimoji="0" lang="en-US" sz="2000" b="0" i="0" u="none" strike="noStrike" kern="1200" cap="none" spc="0" normalizeH="0" baseline="0" noProof="0">
                <a:ln>
                  <a:noFill/>
                </a:ln>
                <a:solidFill>
                  <a:srgbClr val="2F2F2F"/>
                </a:solidFill>
                <a:effectLst/>
                <a:uLnTx/>
                <a:uFillTx/>
                <a:latin typeface="Segoe UI Semibold"/>
                <a:ea typeface="+mn-ea"/>
                <a:cs typeface="+mn-cs"/>
              </a:rPr>
              <a:t>drudgery</a:t>
            </a:r>
          </a:p>
        </p:txBody>
      </p:sp>
      <p:sp>
        <p:nvSpPr>
          <p:cNvPr id="52" name="TextBox 51">
            <a:extLst>
              <a:ext uri="{FF2B5EF4-FFF2-40B4-BE49-F238E27FC236}">
                <a16:creationId xmlns:a16="http://schemas.microsoft.com/office/drawing/2014/main" id="{1606EB30-700A-DD40-4EC3-CFE57E9FD413}"/>
              </a:ext>
            </a:extLst>
          </p:cNvPr>
          <p:cNvSpPr txBox="1"/>
          <p:nvPr/>
        </p:nvSpPr>
        <p:spPr>
          <a:xfrm>
            <a:off x="6328070" y="2396895"/>
            <a:ext cx="1722477" cy="615553"/>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F2F2F"/>
                </a:solidFill>
                <a:effectLst/>
                <a:uLnTx/>
                <a:uFillTx/>
                <a:latin typeface="Segoe UI Semibold"/>
                <a:ea typeface="+mn-ea"/>
                <a:cs typeface="+mn-cs"/>
              </a:rPr>
              <a:t>Connect </a:t>
            </a:r>
            <a:br>
              <a:rPr kumimoji="0" lang="en-US" sz="2000" b="0" i="0" u="none" strike="noStrike" kern="1200" cap="none" spc="0" normalizeH="0" baseline="0" noProof="0">
                <a:ln>
                  <a:noFill/>
                </a:ln>
                <a:solidFill>
                  <a:srgbClr val="2F2F2F"/>
                </a:solidFill>
                <a:effectLst/>
                <a:uLnTx/>
                <a:uFillTx/>
                <a:latin typeface="Segoe UI Semibold"/>
                <a:ea typeface="+mn-ea"/>
                <a:cs typeface="+mn-cs"/>
              </a:rPr>
            </a:br>
            <a:r>
              <a:rPr kumimoji="0" lang="en-US" sz="2000" b="0" i="0" u="none" strike="noStrike" kern="1200" cap="none" spc="0" normalizeH="0" baseline="0" noProof="0">
                <a:ln>
                  <a:noFill/>
                </a:ln>
                <a:solidFill>
                  <a:srgbClr val="2F2F2F"/>
                </a:solidFill>
                <a:effectLst/>
                <a:uLnTx/>
                <a:uFillTx/>
                <a:latin typeface="Segoe UI Semibold"/>
                <a:ea typeface="+mn-ea"/>
                <a:cs typeface="+mn-cs"/>
              </a:rPr>
              <a:t>the data</a:t>
            </a:r>
          </a:p>
        </p:txBody>
      </p:sp>
      <p:sp>
        <p:nvSpPr>
          <p:cNvPr id="53" name="TextBox 52">
            <a:extLst>
              <a:ext uri="{FF2B5EF4-FFF2-40B4-BE49-F238E27FC236}">
                <a16:creationId xmlns:a16="http://schemas.microsoft.com/office/drawing/2014/main" id="{EE15E8EB-61C3-789E-1F39-D0859B626D3B}"/>
              </a:ext>
            </a:extLst>
          </p:cNvPr>
          <p:cNvSpPr txBox="1"/>
          <p:nvPr/>
        </p:nvSpPr>
        <p:spPr>
          <a:xfrm>
            <a:off x="6331423" y="3822881"/>
            <a:ext cx="1722477" cy="615553"/>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F2F2F"/>
                </a:solidFill>
                <a:effectLst/>
                <a:uLnTx/>
                <a:uFillTx/>
                <a:latin typeface="Segoe UI Semibold"/>
                <a:ea typeface="+mn-ea"/>
                <a:cs typeface="+mn-cs"/>
              </a:rPr>
              <a:t>Crush </a:t>
            </a:r>
            <a:br>
              <a:rPr kumimoji="0" lang="en-US" sz="2000" b="0" i="0" u="none" strike="noStrike" kern="1200" cap="none" spc="0" normalizeH="0" baseline="0" noProof="0">
                <a:ln>
                  <a:noFill/>
                </a:ln>
                <a:solidFill>
                  <a:srgbClr val="2F2F2F"/>
                </a:solidFill>
                <a:effectLst/>
                <a:uLnTx/>
                <a:uFillTx/>
                <a:latin typeface="Segoe UI Semibold"/>
                <a:ea typeface="+mn-ea"/>
                <a:cs typeface="+mn-cs"/>
              </a:rPr>
            </a:br>
            <a:r>
              <a:rPr kumimoji="0" lang="en-US" sz="2000" b="0" i="0" u="none" strike="noStrike" kern="1200" cap="none" spc="0" normalizeH="0" baseline="0" noProof="0">
                <a:ln>
                  <a:noFill/>
                </a:ln>
                <a:solidFill>
                  <a:srgbClr val="2F2F2F"/>
                </a:solidFill>
                <a:effectLst/>
                <a:uLnTx/>
                <a:uFillTx/>
                <a:latin typeface="Segoe UI Semibold"/>
                <a:ea typeface="+mn-ea"/>
                <a:cs typeface="+mn-cs"/>
              </a:rPr>
              <a:t>the sale</a:t>
            </a:r>
          </a:p>
        </p:txBody>
      </p:sp>
      <p:sp>
        <p:nvSpPr>
          <p:cNvPr id="54" name="TextBox 53">
            <a:extLst>
              <a:ext uri="{FF2B5EF4-FFF2-40B4-BE49-F238E27FC236}">
                <a16:creationId xmlns:a16="http://schemas.microsoft.com/office/drawing/2014/main" id="{97667ACF-0D18-6686-4CD9-655063233D8E}"/>
              </a:ext>
            </a:extLst>
          </p:cNvPr>
          <p:cNvSpPr txBox="1"/>
          <p:nvPr/>
        </p:nvSpPr>
        <p:spPr>
          <a:xfrm>
            <a:off x="6961832" y="5242517"/>
            <a:ext cx="1722477" cy="615553"/>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F2F2F"/>
                </a:solidFill>
                <a:effectLst/>
                <a:uLnTx/>
                <a:uFillTx/>
                <a:latin typeface="Segoe UI Semibold"/>
                <a:ea typeface="+mn-ea"/>
                <a:cs typeface="+mn-cs"/>
              </a:rPr>
              <a:t>Continuously </a:t>
            </a:r>
            <a:br>
              <a:rPr kumimoji="0" lang="en-US" sz="2000" b="0" i="0" u="none" strike="noStrike" kern="1200" cap="none" spc="0" normalizeH="0" baseline="0" noProof="0">
                <a:ln>
                  <a:noFill/>
                </a:ln>
                <a:solidFill>
                  <a:srgbClr val="2F2F2F"/>
                </a:solidFill>
                <a:effectLst/>
                <a:uLnTx/>
                <a:uFillTx/>
                <a:latin typeface="Segoe UI Semibold"/>
                <a:ea typeface="+mn-ea"/>
                <a:cs typeface="+mn-cs"/>
              </a:rPr>
            </a:br>
            <a:r>
              <a:rPr kumimoji="0" lang="en-US" sz="2000" b="0" i="0" u="none" strike="noStrike" kern="1200" cap="none" spc="0" normalizeH="0" baseline="0" noProof="0">
                <a:ln>
                  <a:noFill/>
                </a:ln>
                <a:solidFill>
                  <a:srgbClr val="2F2F2F"/>
                </a:solidFill>
                <a:effectLst/>
                <a:uLnTx/>
                <a:uFillTx/>
                <a:latin typeface="Segoe UI Semibold"/>
                <a:ea typeface="+mn-ea"/>
                <a:cs typeface="+mn-cs"/>
              </a:rPr>
              <a:t>improve</a:t>
            </a:r>
          </a:p>
        </p:txBody>
      </p:sp>
      <p:sp>
        <p:nvSpPr>
          <p:cNvPr id="4" name="Arc 3">
            <a:extLst>
              <a:ext uri="{FF2B5EF4-FFF2-40B4-BE49-F238E27FC236}">
                <a16:creationId xmlns:a16="http://schemas.microsoft.com/office/drawing/2014/main" id="{5B7F6E6A-2271-7989-1D71-E7814E514254}"/>
              </a:ext>
              <a:ext uri="{C183D7F6-B498-43B3-948B-1728B52AA6E4}">
                <adec:decorative xmlns:adec="http://schemas.microsoft.com/office/drawing/2017/decorative" val="1"/>
              </a:ext>
            </a:extLst>
          </p:cNvPr>
          <p:cNvSpPr/>
          <p:nvPr/>
        </p:nvSpPr>
        <p:spPr>
          <a:xfrm>
            <a:off x="8484586" y="-387893"/>
            <a:ext cx="7633787" cy="7633787"/>
          </a:xfrm>
          <a:prstGeom prst="arc">
            <a:avLst>
              <a:gd name="adj1" fmla="val 6799823"/>
              <a:gd name="adj2" fmla="val 14772208"/>
            </a:avLst>
          </a:prstGeom>
          <a:noFill/>
          <a:ln w="1270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 name="Oval 5">
            <a:extLst>
              <a:ext uri="{FF2B5EF4-FFF2-40B4-BE49-F238E27FC236}">
                <a16:creationId xmlns:a16="http://schemas.microsoft.com/office/drawing/2014/main" id="{9F8C8D5C-0DDF-ACB6-7672-C7679FD26656}"/>
              </a:ext>
              <a:ext uri="{C183D7F6-B498-43B3-948B-1728B52AA6E4}">
                <adec:decorative xmlns:adec="http://schemas.microsoft.com/office/drawing/2017/decorative" val="1"/>
              </a:ext>
            </a:extLst>
          </p:cNvPr>
          <p:cNvSpPr/>
          <p:nvPr/>
        </p:nvSpPr>
        <p:spPr>
          <a:xfrm>
            <a:off x="8919603" y="1056761"/>
            <a:ext cx="492125" cy="4921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Oval 6">
            <a:extLst>
              <a:ext uri="{FF2B5EF4-FFF2-40B4-BE49-F238E27FC236}">
                <a16:creationId xmlns:a16="http://schemas.microsoft.com/office/drawing/2014/main" id="{CBC4443E-EF3C-6AF3-9BB8-F8F5B61B3E3C}"/>
              </a:ext>
              <a:ext uri="{C183D7F6-B498-43B3-948B-1728B52AA6E4}">
                <adec:decorative xmlns:adec="http://schemas.microsoft.com/office/drawing/2017/decorative" val="1"/>
              </a:ext>
            </a:extLst>
          </p:cNvPr>
          <p:cNvSpPr/>
          <p:nvPr/>
        </p:nvSpPr>
        <p:spPr>
          <a:xfrm>
            <a:off x="8288115" y="2474212"/>
            <a:ext cx="492125" cy="4921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Oval 7">
            <a:extLst>
              <a:ext uri="{FF2B5EF4-FFF2-40B4-BE49-F238E27FC236}">
                <a16:creationId xmlns:a16="http://schemas.microsoft.com/office/drawing/2014/main" id="{2A3909FE-5BDB-314C-A3C5-B727A2B5AEB1}"/>
              </a:ext>
              <a:ext uri="{C183D7F6-B498-43B3-948B-1728B52AA6E4}">
                <adec:decorative xmlns:adec="http://schemas.microsoft.com/office/drawing/2017/decorative" val="1"/>
              </a:ext>
            </a:extLst>
          </p:cNvPr>
          <p:cNvSpPr/>
          <p:nvPr/>
        </p:nvSpPr>
        <p:spPr>
          <a:xfrm>
            <a:off x="8297602" y="3891663"/>
            <a:ext cx="492125" cy="4921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Oval 9">
            <a:extLst>
              <a:ext uri="{FF2B5EF4-FFF2-40B4-BE49-F238E27FC236}">
                <a16:creationId xmlns:a16="http://schemas.microsoft.com/office/drawing/2014/main" id="{0EBC8B0E-A903-24D8-2B8F-3734C0660185}"/>
              </a:ext>
              <a:ext uri="{C183D7F6-B498-43B3-948B-1728B52AA6E4}">
                <adec:decorative xmlns:adec="http://schemas.microsoft.com/office/drawing/2017/decorative" val="1"/>
              </a:ext>
            </a:extLst>
          </p:cNvPr>
          <p:cNvSpPr/>
          <p:nvPr/>
        </p:nvSpPr>
        <p:spPr>
          <a:xfrm>
            <a:off x="8919602" y="5309114"/>
            <a:ext cx="492125" cy="4921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306626E0-019B-2326-F711-71EAB98B85D1}"/>
              </a:ext>
              <a:ext uri="{C183D7F6-B498-43B3-948B-1728B52AA6E4}">
                <adec:decorative xmlns:adec="http://schemas.microsoft.com/office/drawing/2017/decorative" val="1"/>
              </a:ext>
            </a:extLst>
          </p:cNvPr>
          <p:cNvSpPr/>
          <p:nvPr/>
        </p:nvSpPr>
        <p:spPr>
          <a:xfrm>
            <a:off x="9295554" y="368980"/>
            <a:ext cx="2896446" cy="6120314"/>
          </a:xfrm>
          <a:custGeom>
            <a:avLst/>
            <a:gdLst>
              <a:gd name="connsiteX0" fmla="*/ 2896446 w 2896446"/>
              <a:gd name="connsiteY0" fmla="*/ 0 h 6120314"/>
              <a:gd name="connsiteX1" fmla="*/ 2896446 w 2896446"/>
              <a:gd name="connsiteY1" fmla="*/ 6120314 h 6120314"/>
              <a:gd name="connsiteX2" fmla="*/ 2780020 w 2896446"/>
              <a:gd name="connsiteY2" fmla="*/ 6112485 h 6120314"/>
              <a:gd name="connsiteX3" fmla="*/ 19688 w 2896446"/>
              <a:gd name="connsiteY3" fmla="*/ 3404443 h 6120314"/>
              <a:gd name="connsiteX4" fmla="*/ 2710586 w 2896446"/>
              <a:gd name="connsiteY4" fmla="*/ 15448 h 6120314"/>
              <a:gd name="connsiteX5" fmla="*/ 2867344 w 2896446"/>
              <a:gd name="connsiteY5" fmla="*/ 1174 h 612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6446" h="6120314">
                <a:moveTo>
                  <a:pt x="2896446" y="0"/>
                </a:moveTo>
                <a:lnTo>
                  <a:pt x="2896446" y="6120314"/>
                </a:lnTo>
                <a:lnTo>
                  <a:pt x="2780020" y="6112485"/>
                </a:lnTo>
                <a:cubicBezTo>
                  <a:pt x="1363562" y="5981502"/>
                  <a:pt x="185726" y="4872740"/>
                  <a:pt x="19688" y="3404443"/>
                </a:cubicBezTo>
                <a:cubicBezTo>
                  <a:pt x="-170071" y="1726390"/>
                  <a:pt x="1033194" y="210964"/>
                  <a:pt x="2710586" y="15448"/>
                </a:cubicBezTo>
                <a:cubicBezTo>
                  <a:pt x="2763005" y="9338"/>
                  <a:pt x="2815269" y="4589"/>
                  <a:pt x="2867344" y="1174"/>
                </a:cubicBezTo>
                <a:close/>
              </a:path>
            </a:pathLst>
          </a:custGeom>
          <a:solidFill>
            <a:schemeClr val="bg1"/>
          </a:solidFill>
          <a:ln>
            <a:noFill/>
          </a:ln>
          <a:effectLst>
            <a:innerShdw blurRad="190500" dist="38100" dir="10800000">
              <a:prstClr val="black">
                <a:alpha val="26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51493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400"/>
                                        <p:tgtEl>
                                          <p:spTgt spid="51"/>
                                        </p:tgtEl>
                                      </p:cBhvr>
                                    </p:animEffect>
                                  </p:childTnLst>
                                </p:cTn>
                              </p:par>
                              <p:par>
                                <p:cTn id="8" presetID="35" presetClass="path" presetSubtype="0" accel="50000" decel="50000" fill="hold" grpId="1" nodeType="withEffect">
                                  <p:stCondLst>
                                    <p:cond delay="0"/>
                                  </p:stCondLst>
                                  <p:childTnLst>
                                    <p:animMotion origin="layout" path="M 0.02982 -2.22222E-6 L 3.33333E-6 -2.22222E-6 " pathEditMode="relative" rAng="0" ptsTypes="AA">
                                      <p:cBhvr>
                                        <p:cTn id="9" dur="400" fill="hold"/>
                                        <p:tgtEl>
                                          <p:spTgt spid="51"/>
                                        </p:tgtEl>
                                        <p:attrNameLst>
                                          <p:attrName>ppt_x</p:attrName>
                                          <p:attrName>ppt_y</p:attrName>
                                        </p:attrNameLst>
                                      </p:cBhvr>
                                      <p:rCtr x="-1615" y="0"/>
                                    </p:animMotion>
                                  </p:childTnLst>
                                </p:cTn>
                              </p:par>
                              <p:par>
                                <p:cTn id="10" presetID="10"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400"/>
                                        <p:tgtEl>
                                          <p:spTgt spid="52"/>
                                        </p:tgtEl>
                                      </p:cBhvr>
                                    </p:animEffect>
                                  </p:childTnLst>
                                </p:cTn>
                              </p:par>
                              <p:par>
                                <p:cTn id="13" presetID="35" presetClass="path" presetSubtype="0" accel="50000" decel="50000" fill="hold" grpId="1" nodeType="withEffect">
                                  <p:stCondLst>
                                    <p:cond delay="0"/>
                                  </p:stCondLst>
                                  <p:childTnLst>
                                    <p:animMotion origin="layout" path="M 0.02982 -2.22222E-6 L 3.33333E-6 -2.22222E-6 " pathEditMode="relative" rAng="0" ptsTypes="AA">
                                      <p:cBhvr>
                                        <p:cTn id="14" dur="400" fill="hold"/>
                                        <p:tgtEl>
                                          <p:spTgt spid="52"/>
                                        </p:tgtEl>
                                        <p:attrNameLst>
                                          <p:attrName>ppt_x</p:attrName>
                                          <p:attrName>ppt_y</p:attrName>
                                        </p:attrNameLst>
                                      </p:cBhvr>
                                      <p:rCtr x="-1615" y="0"/>
                                    </p:animMotion>
                                  </p:childTnLst>
                                </p:cTn>
                              </p:par>
                              <p:par>
                                <p:cTn id="15" presetID="10"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400"/>
                                        <p:tgtEl>
                                          <p:spTgt spid="53"/>
                                        </p:tgtEl>
                                      </p:cBhvr>
                                    </p:animEffect>
                                  </p:childTnLst>
                                </p:cTn>
                              </p:par>
                              <p:par>
                                <p:cTn id="18" presetID="35" presetClass="path" presetSubtype="0" accel="50000" decel="50000" fill="hold" grpId="1" nodeType="withEffect">
                                  <p:stCondLst>
                                    <p:cond delay="0"/>
                                  </p:stCondLst>
                                  <p:childTnLst>
                                    <p:animMotion origin="layout" path="M 0.02982 -2.22222E-6 L 3.33333E-6 -2.22222E-6 " pathEditMode="relative" rAng="0" ptsTypes="AA">
                                      <p:cBhvr>
                                        <p:cTn id="19" dur="400" fill="hold"/>
                                        <p:tgtEl>
                                          <p:spTgt spid="53"/>
                                        </p:tgtEl>
                                        <p:attrNameLst>
                                          <p:attrName>ppt_x</p:attrName>
                                          <p:attrName>ppt_y</p:attrName>
                                        </p:attrNameLst>
                                      </p:cBhvr>
                                      <p:rCtr x="-1615" y="0"/>
                                    </p:animMotion>
                                  </p:childTnLst>
                                </p:cTn>
                              </p:par>
                              <p:par>
                                <p:cTn id="20" presetID="10" presetClass="entr" presetSubtype="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400"/>
                                        <p:tgtEl>
                                          <p:spTgt spid="54"/>
                                        </p:tgtEl>
                                      </p:cBhvr>
                                    </p:animEffect>
                                  </p:childTnLst>
                                </p:cTn>
                              </p:par>
                              <p:par>
                                <p:cTn id="23" presetID="35" presetClass="path" presetSubtype="0" accel="50000" decel="50000" fill="hold" grpId="1" nodeType="withEffect">
                                  <p:stCondLst>
                                    <p:cond delay="0"/>
                                  </p:stCondLst>
                                  <p:childTnLst>
                                    <p:animMotion origin="layout" path="M 0.02982 -2.22222E-6 L 3.33333E-6 -2.22222E-6 " pathEditMode="relative" rAng="0" ptsTypes="AA">
                                      <p:cBhvr>
                                        <p:cTn id="24" dur="400" fill="hold"/>
                                        <p:tgtEl>
                                          <p:spTgt spid="54"/>
                                        </p:tgtEl>
                                        <p:attrNameLst>
                                          <p:attrName>ppt_x</p:attrName>
                                          <p:attrName>ppt_y</p:attrName>
                                        </p:attrNameLst>
                                      </p:cBhvr>
                                      <p:rCtr x="-16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52" grpId="0"/>
      <p:bldP spid="52" grpId="1"/>
      <p:bldP spid="53" grpId="0"/>
      <p:bldP spid="53" grpId="1"/>
      <p:bldP spid="54" grpId="0"/>
      <p:bldP spid="5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BE7B40-364A-E0D6-B0B8-8C69D65D139A}"/>
              </a:ext>
            </a:extLst>
          </p:cNvPr>
          <p:cNvSpPr>
            <a:spLocks noGrp="1"/>
          </p:cNvSpPr>
          <p:nvPr>
            <p:ph type="title"/>
          </p:nvPr>
        </p:nvSpPr>
        <p:spPr>
          <a:xfrm>
            <a:off x="586740" y="663105"/>
            <a:ext cx="11018520" cy="443198"/>
          </a:xfrm>
        </p:spPr>
        <p:txBody>
          <a:bodyPr/>
          <a:lstStyle/>
          <a:p>
            <a:r>
              <a:rPr lang="en-US" sz="3200"/>
              <a:t>Training &amp; Communication Schedule (example)</a:t>
            </a:r>
          </a:p>
        </p:txBody>
      </p:sp>
      <p:graphicFrame>
        <p:nvGraphicFramePr>
          <p:cNvPr id="42" name="Table 41">
            <a:extLst>
              <a:ext uri="{FF2B5EF4-FFF2-40B4-BE49-F238E27FC236}">
                <a16:creationId xmlns:a16="http://schemas.microsoft.com/office/drawing/2014/main" id="{88E9E07E-2F53-D0E4-2AD4-A1CF5CC92F9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754510792"/>
              </p:ext>
            </p:extLst>
          </p:nvPr>
        </p:nvGraphicFramePr>
        <p:xfrm>
          <a:off x="586740" y="1495537"/>
          <a:ext cx="11017883" cy="4889605"/>
        </p:xfrm>
        <a:graphic>
          <a:graphicData uri="http://schemas.openxmlformats.org/drawingml/2006/table">
            <a:tbl>
              <a:tblPr firstRow="1"/>
              <a:tblGrid>
                <a:gridCol w="1035353">
                  <a:extLst>
                    <a:ext uri="{9D8B030D-6E8A-4147-A177-3AD203B41FA5}">
                      <a16:colId xmlns:a16="http://schemas.microsoft.com/office/drawing/2014/main" val="3562412751"/>
                    </a:ext>
                  </a:extLst>
                </a:gridCol>
                <a:gridCol w="554585">
                  <a:extLst>
                    <a:ext uri="{9D8B030D-6E8A-4147-A177-3AD203B41FA5}">
                      <a16:colId xmlns:a16="http://schemas.microsoft.com/office/drawing/2014/main" val="3966516875"/>
                    </a:ext>
                  </a:extLst>
                </a:gridCol>
                <a:gridCol w="554585">
                  <a:extLst>
                    <a:ext uri="{9D8B030D-6E8A-4147-A177-3AD203B41FA5}">
                      <a16:colId xmlns:a16="http://schemas.microsoft.com/office/drawing/2014/main" val="3564014047"/>
                    </a:ext>
                  </a:extLst>
                </a:gridCol>
                <a:gridCol w="554585">
                  <a:extLst>
                    <a:ext uri="{9D8B030D-6E8A-4147-A177-3AD203B41FA5}">
                      <a16:colId xmlns:a16="http://schemas.microsoft.com/office/drawing/2014/main" val="4154231485"/>
                    </a:ext>
                  </a:extLst>
                </a:gridCol>
                <a:gridCol w="554585">
                  <a:extLst>
                    <a:ext uri="{9D8B030D-6E8A-4147-A177-3AD203B41FA5}">
                      <a16:colId xmlns:a16="http://schemas.microsoft.com/office/drawing/2014/main" val="3742241134"/>
                    </a:ext>
                  </a:extLst>
                </a:gridCol>
                <a:gridCol w="554585">
                  <a:extLst>
                    <a:ext uri="{9D8B030D-6E8A-4147-A177-3AD203B41FA5}">
                      <a16:colId xmlns:a16="http://schemas.microsoft.com/office/drawing/2014/main" val="2695812225"/>
                    </a:ext>
                  </a:extLst>
                </a:gridCol>
                <a:gridCol w="554585">
                  <a:extLst>
                    <a:ext uri="{9D8B030D-6E8A-4147-A177-3AD203B41FA5}">
                      <a16:colId xmlns:a16="http://schemas.microsoft.com/office/drawing/2014/main" val="1611878598"/>
                    </a:ext>
                  </a:extLst>
                </a:gridCol>
                <a:gridCol w="554585">
                  <a:extLst>
                    <a:ext uri="{9D8B030D-6E8A-4147-A177-3AD203B41FA5}">
                      <a16:colId xmlns:a16="http://schemas.microsoft.com/office/drawing/2014/main" val="2292604789"/>
                    </a:ext>
                  </a:extLst>
                </a:gridCol>
                <a:gridCol w="554585">
                  <a:extLst>
                    <a:ext uri="{9D8B030D-6E8A-4147-A177-3AD203B41FA5}">
                      <a16:colId xmlns:a16="http://schemas.microsoft.com/office/drawing/2014/main" val="2132694200"/>
                    </a:ext>
                  </a:extLst>
                </a:gridCol>
                <a:gridCol w="554585">
                  <a:extLst>
                    <a:ext uri="{9D8B030D-6E8A-4147-A177-3AD203B41FA5}">
                      <a16:colId xmlns:a16="http://schemas.microsoft.com/office/drawing/2014/main" val="2230880077"/>
                    </a:ext>
                  </a:extLst>
                </a:gridCol>
                <a:gridCol w="554585">
                  <a:extLst>
                    <a:ext uri="{9D8B030D-6E8A-4147-A177-3AD203B41FA5}">
                      <a16:colId xmlns:a16="http://schemas.microsoft.com/office/drawing/2014/main" val="763181467"/>
                    </a:ext>
                  </a:extLst>
                </a:gridCol>
                <a:gridCol w="554585">
                  <a:extLst>
                    <a:ext uri="{9D8B030D-6E8A-4147-A177-3AD203B41FA5}">
                      <a16:colId xmlns:a16="http://schemas.microsoft.com/office/drawing/2014/main" val="4016695943"/>
                    </a:ext>
                  </a:extLst>
                </a:gridCol>
                <a:gridCol w="554585">
                  <a:extLst>
                    <a:ext uri="{9D8B030D-6E8A-4147-A177-3AD203B41FA5}">
                      <a16:colId xmlns:a16="http://schemas.microsoft.com/office/drawing/2014/main" val="3091531905"/>
                    </a:ext>
                  </a:extLst>
                </a:gridCol>
                <a:gridCol w="554585">
                  <a:extLst>
                    <a:ext uri="{9D8B030D-6E8A-4147-A177-3AD203B41FA5}">
                      <a16:colId xmlns:a16="http://schemas.microsoft.com/office/drawing/2014/main" val="1293794173"/>
                    </a:ext>
                  </a:extLst>
                </a:gridCol>
                <a:gridCol w="554585">
                  <a:extLst>
                    <a:ext uri="{9D8B030D-6E8A-4147-A177-3AD203B41FA5}">
                      <a16:colId xmlns:a16="http://schemas.microsoft.com/office/drawing/2014/main" val="38207042"/>
                    </a:ext>
                  </a:extLst>
                </a:gridCol>
                <a:gridCol w="554585">
                  <a:extLst>
                    <a:ext uri="{9D8B030D-6E8A-4147-A177-3AD203B41FA5}">
                      <a16:colId xmlns:a16="http://schemas.microsoft.com/office/drawing/2014/main" val="2665878413"/>
                    </a:ext>
                  </a:extLst>
                </a:gridCol>
                <a:gridCol w="554585">
                  <a:extLst>
                    <a:ext uri="{9D8B030D-6E8A-4147-A177-3AD203B41FA5}">
                      <a16:colId xmlns:a16="http://schemas.microsoft.com/office/drawing/2014/main" val="1778677499"/>
                    </a:ext>
                  </a:extLst>
                </a:gridCol>
                <a:gridCol w="554585">
                  <a:extLst>
                    <a:ext uri="{9D8B030D-6E8A-4147-A177-3AD203B41FA5}">
                      <a16:colId xmlns:a16="http://schemas.microsoft.com/office/drawing/2014/main" val="2932360046"/>
                    </a:ext>
                  </a:extLst>
                </a:gridCol>
                <a:gridCol w="554585">
                  <a:extLst>
                    <a:ext uri="{9D8B030D-6E8A-4147-A177-3AD203B41FA5}">
                      <a16:colId xmlns:a16="http://schemas.microsoft.com/office/drawing/2014/main" val="1349512459"/>
                    </a:ext>
                  </a:extLst>
                </a:gridCol>
              </a:tblGrid>
              <a:tr h="361986">
                <a:tc>
                  <a:txBody>
                    <a:bodyPr/>
                    <a:lstStyle/>
                    <a:p>
                      <a:pPr algn="ctr" rtl="0" fontAlgn="ctr">
                        <a:lnSpc>
                          <a:spcPct val="100000"/>
                        </a:lnSpc>
                      </a:pPr>
                      <a:r>
                        <a:rPr lang="en-US" sz="1200" b="1" i="0" u="none" strike="noStrike" spc="-10" baseline="0">
                          <a:solidFill>
                            <a:sysClr val="windowText" lastClr="000000"/>
                          </a:solidFill>
                          <a:effectLst/>
                          <a:latin typeface="+mj-lt"/>
                        </a:rPr>
                        <a:t> </a:t>
                      </a:r>
                      <a:r>
                        <a:rPr lang="en-US" sz="1200" b="0" i="0" u="none" strike="noStrike" spc="-10" baseline="0">
                          <a:solidFill>
                            <a:sysClr val="windowText" lastClr="000000"/>
                          </a:solidFill>
                          <a:effectLst/>
                          <a:latin typeface="+mj-lt"/>
                        </a:rPr>
                        <a:t>Weeks</a:t>
                      </a:r>
                    </a:p>
                  </a:txBody>
                  <a:tcPr marL="27432" marR="27432" marB="7315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rtl="0" fontAlgn="ctr">
                        <a:lnSpc>
                          <a:spcPct val="100000"/>
                        </a:lnSpc>
                      </a:pPr>
                      <a:r>
                        <a:rPr lang="en-US" sz="1200" b="0" i="0" u="none" strike="noStrike" spc="-10" baseline="0">
                          <a:solidFill>
                            <a:sysClr val="windowText" lastClr="000000"/>
                          </a:solidFill>
                          <a:effectLst/>
                          <a:latin typeface="+mj-lt"/>
                        </a:rPr>
                        <a:t>W1</a:t>
                      </a:r>
                    </a:p>
                  </a:txBody>
                  <a:tcPr marL="27432" marR="27432" marB="7315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100000"/>
                        </a:lnSpc>
                      </a:pPr>
                      <a:endParaRPr lang="en-US" sz="800" spc="-10" baseline="0">
                        <a:latin typeface="+mj-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pPr>
                        <a:lnSpc>
                          <a:spcPct val="100000"/>
                        </a:lnSpc>
                      </a:pPr>
                      <a:endParaRPr lang="en-US" sz="800" spc="-10" baseline="0">
                        <a:latin typeface="+mj-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gridSpan="3">
                  <a:txBody>
                    <a:bodyPr/>
                    <a:lstStyle/>
                    <a:p>
                      <a:pPr algn="ctr" rtl="0" fontAlgn="ctr">
                        <a:lnSpc>
                          <a:spcPct val="100000"/>
                        </a:lnSpc>
                      </a:pPr>
                      <a:r>
                        <a:rPr lang="en-US" sz="1200" b="0" i="0" u="none" strike="noStrike" spc="-10" baseline="0">
                          <a:solidFill>
                            <a:sysClr val="windowText" lastClr="000000"/>
                          </a:solidFill>
                          <a:effectLst/>
                          <a:latin typeface="+mj-lt"/>
                        </a:rPr>
                        <a:t>W2</a:t>
                      </a:r>
                    </a:p>
                  </a:txBody>
                  <a:tcPr marL="27432" marR="27432" marB="7315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100000"/>
                        </a:lnSpc>
                      </a:pPr>
                      <a:endParaRPr lang="en-US" sz="800" spc="-10" baseline="0">
                        <a:latin typeface="+mj-lt"/>
                      </a:endParaRPr>
                    </a:p>
                  </a:txBody>
                  <a:tcPr marL="27432" marR="27432" anchor="ctr">
                    <a:lnL w="9525" cap="flat" cmpd="sng" algn="ctr">
                      <a:solidFill>
                        <a:srgbClr val="E6E6E6"/>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nSpc>
                          <a:spcPct val="100000"/>
                        </a:lnSpc>
                      </a:pPr>
                      <a:endParaRPr lang="en-US" sz="800" spc="-10" baseline="0">
                        <a:latin typeface="+mj-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rtl="0" fontAlgn="ctr">
                        <a:lnSpc>
                          <a:spcPct val="100000"/>
                        </a:lnSpc>
                      </a:pPr>
                      <a:r>
                        <a:rPr lang="en-US" sz="1200" b="0" i="0" u="none" strike="noStrike" spc="-10" baseline="0">
                          <a:solidFill>
                            <a:sysClr val="windowText" lastClr="000000"/>
                          </a:solidFill>
                          <a:effectLst/>
                          <a:latin typeface="+mj-lt"/>
                        </a:rPr>
                        <a:t>W3</a:t>
                      </a:r>
                    </a:p>
                  </a:txBody>
                  <a:tcPr marL="27432" marR="27432" marB="7315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100000"/>
                        </a:lnSpc>
                      </a:pPr>
                      <a:endParaRPr lang="en-US" sz="800" spc="-10" baseline="0">
                        <a:latin typeface="+mj-lt"/>
                      </a:endParaRPr>
                    </a:p>
                  </a:txBody>
                  <a:tcPr marL="27432" marR="27432" anchor="ctr">
                    <a:lnL w="9525" cap="flat" cmpd="sng" algn="ctr">
                      <a:solidFill>
                        <a:srgbClr val="E6E6E6"/>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pPr>
                        <a:lnSpc>
                          <a:spcPct val="100000"/>
                        </a:lnSpc>
                      </a:pPr>
                      <a:endParaRPr lang="en-US" sz="800" spc="-10" baseline="0">
                        <a:latin typeface="+mj-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3">
                  <a:txBody>
                    <a:bodyPr/>
                    <a:lstStyle/>
                    <a:p>
                      <a:pPr algn="ctr" rtl="0" fontAlgn="ctr">
                        <a:lnSpc>
                          <a:spcPct val="100000"/>
                        </a:lnSpc>
                      </a:pPr>
                      <a:r>
                        <a:rPr lang="en-US" sz="1200" b="0" i="0" u="none" strike="noStrike" spc="-10" baseline="0">
                          <a:solidFill>
                            <a:sysClr val="windowText" lastClr="000000"/>
                          </a:solidFill>
                          <a:effectLst/>
                          <a:latin typeface="+mj-lt"/>
                        </a:rPr>
                        <a:t>W4</a:t>
                      </a:r>
                    </a:p>
                  </a:txBody>
                  <a:tcPr marL="27432" marR="27432" marB="7315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ctr">
                        <a:lnSpc>
                          <a:spcPct val="100000"/>
                        </a:lnSpc>
                      </a:pPr>
                      <a:endParaRPr lang="en-US" sz="800" b="0" i="0" u="none" strike="noStrike" spc="-10" baseline="0">
                        <a:solidFill>
                          <a:schemeClr val="tx1"/>
                        </a:solidFill>
                        <a:effectLst/>
                        <a:latin typeface="+mj-lt"/>
                      </a:endParaRPr>
                    </a:p>
                  </a:txBody>
                  <a:tcPr marL="27432" marR="27432" anchor="ctr">
                    <a:lnL w="9525" cap="flat" cmpd="sng" algn="ctr">
                      <a:solidFill>
                        <a:srgbClr val="E6E6E6"/>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pPr algn="ctr" rtl="0" fontAlgn="ctr">
                        <a:lnSpc>
                          <a:spcPct val="100000"/>
                        </a:lnSpc>
                      </a:pPr>
                      <a:endParaRPr lang="en-US" sz="800" b="0" i="0" u="none" strike="noStrike" spc="-10" baseline="0">
                        <a:solidFill>
                          <a:schemeClr val="tx1"/>
                        </a:solidFill>
                        <a:effectLst/>
                        <a:latin typeface="+mj-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2">
                  <a:txBody>
                    <a:bodyPr/>
                    <a:lstStyle/>
                    <a:p>
                      <a:pPr algn="ctr" rtl="0" fontAlgn="ctr">
                        <a:lnSpc>
                          <a:spcPct val="100000"/>
                        </a:lnSpc>
                      </a:pPr>
                      <a:r>
                        <a:rPr lang="en-US" sz="1200" b="0" i="0" u="none" strike="noStrike" spc="-10" baseline="0">
                          <a:solidFill>
                            <a:sysClr val="windowText" lastClr="000000"/>
                          </a:solidFill>
                          <a:effectLst/>
                          <a:latin typeface="+mj-lt"/>
                        </a:rPr>
                        <a:t>W5</a:t>
                      </a:r>
                    </a:p>
                  </a:txBody>
                  <a:tcPr marL="27432" marR="27432" marB="7315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ctr">
                        <a:lnSpc>
                          <a:spcPct val="100000"/>
                        </a:lnSpc>
                      </a:pPr>
                      <a:endParaRPr lang="en-US" sz="800" b="0" i="0" u="none" strike="noStrike" spc="-10" baseline="0">
                        <a:solidFill>
                          <a:schemeClr val="tx1"/>
                        </a:solidFill>
                        <a:effectLst/>
                        <a:latin typeface="+mj-lt"/>
                      </a:endParaRPr>
                    </a:p>
                  </a:txBody>
                  <a:tcPr marL="27432" marR="27432" anchor="ctr">
                    <a:lnL w="9525" cap="flat" cmpd="sng" algn="ctr">
                      <a:solidFill>
                        <a:srgbClr val="E6E6E6"/>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lnSpc>
                          <a:spcPct val="100000"/>
                        </a:lnSpc>
                      </a:pPr>
                      <a:endParaRPr lang="en-US" sz="1200" b="0" i="0" u="none" strike="noStrike" spc="-10" baseline="0">
                        <a:solidFill>
                          <a:sysClr val="windowText" lastClr="000000"/>
                        </a:solidFill>
                        <a:effectLst/>
                        <a:latin typeface="+mj-lt"/>
                      </a:endParaRPr>
                    </a:p>
                  </a:txBody>
                  <a:tcPr marL="27432" marR="27432" marB="7315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rtl="0" fontAlgn="ctr">
                        <a:lnSpc>
                          <a:spcPct val="100000"/>
                        </a:lnSpc>
                      </a:pPr>
                      <a:r>
                        <a:rPr lang="en-US" sz="1200" b="0" i="0" u="none" strike="noStrike" spc="-10" baseline="0">
                          <a:solidFill>
                            <a:sysClr val="windowText" lastClr="000000"/>
                          </a:solidFill>
                          <a:effectLst/>
                          <a:latin typeface="+mj-lt"/>
                        </a:rPr>
                        <a:t>W6</a:t>
                      </a:r>
                    </a:p>
                  </a:txBody>
                  <a:tcPr marL="27432" marR="27432" marB="7315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ctr">
                        <a:lnSpc>
                          <a:spcPct val="100000"/>
                        </a:lnSpc>
                      </a:pPr>
                      <a:endParaRPr lang="en-US" sz="800" b="0" i="0" u="none" strike="noStrike" spc="-10" baseline="0">
                        <a:solidFill>
                          <a:schemeClr val="tx1"/>
                        </a:solidFill>
                        <a:effectLst/>
                        <a:latin typeface="+mj-lt"/>
                      </a:endParaRPr>
                    </a:p>
                  </a:txBody>
                  <a:tcPr marL="27432" marR="27432" anchor="ctr">
                    <a:lnL w="9525" cap="flat" cmpd="sng" algn="ctr">
                      <a:solidFill>
                        <a:srgbClr val="E6E6E6"/>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fontAlgn="ctr">
                        <a:lnSpc>
                          <a:spcPct val="100000"/>
                        </a:lnSpc>
                      </a:pPr>
                      <a:endParaRPr lang="en-US" sz="1200" b="0" i="0" u="none" strike="noStrike" spc="-10" baseline="0">
                        <a:solidFill>
                          <a:sysClr val="windowText" lastClr="000000"/>
                        </a:solidFill>
                        <a:effectLst/>
                        <a:latin typeface="+mj-lt"/>
                      </a:endParaRPr>
                    </a:p>
                  </a:txBody>
                  <a:tcPr marL="27432" marR="27432" marB="7315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4510473"/>
                  </a:ext>
                </a:extLst>
              </a:tr>
              <a:tr h="802844">
                <a:tc rowSpan="2">
                  <a:txBody>
                    <a:bodyPr/>
                    <a:lstStyle/>
                    <a:p>
                      <a:pPr algn="ctr" rtl="0" fontAlgn="ctr">
                        <a:lnSpc>
                          <a:spcPct val="100000"/>
                        </a:lnSpc>
                      </a:pPr>
                      <a:r>
                        <a:rPr lang="en-US" sz="1000" b="1" i="0" u="none" strike="noStrike" spc="-10" baseline="0">
                          <a:solidFill>
                            <a:sysClr val="windowText" lastClr="000000"/>
                          </a:solidFill>
                          <a:effectLst/>
                          <a:latin typeface="+mj-lt"/>
                        </a:rPr>
                        <a:t>Training</a:t>
                      </a:r>
                    </a:p>
                  </a:txBody>
                  <a:tcPr marL="27432" marR="27432" anchor="ctr">
                    <a:lnL w="9525"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9525"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Deliver </a:t>
                      </a:r>
                      <a:br>
                        <a:rPr lang="en-US" sz="800" b="0" i="0" u="none" strike="noStrike" spc="-10" baseline="0">
                          <a:solidFill>
                            <a:sysClr val="windowText" lastClr="000000"/>
                          </a:solidFill>
                          <a:effectLst/>
                          <a:latin typeface="+mn-lt"/>
                        </a:rPr>
                      </a:br>
                      <a:r>
                        <a:rPr lang="en-US" sz="800" b="0" i="0" u="none" strike="noStrike" spc="-10" baseline="0">
                          <a:solidFill>
                            <a:sysClr val="windowText" lastClr="000000"/>
                          </a:solidFill>
                          <a:effectLst/>
                          <a:latin typeface="+mn-lt"/>
                        </a:rPr>
                        <a:t>in-depth training &amp; demos to champions</a:t>
                      </a:r>
                    </a:p>
                  </a:txBody>
                  <a:tcPr marL="27432" marR="27432"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9525"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Deliver </a:t>
                      </a:r>
                      <a:br>
                        <a:rPr lang="en-US" sz="800" b="0" i="0" u="none" strike="noStrike" spc="-10" baseline="0">
                          <a:solidFill>
                            <a:sysClr val="windowText" lastClr="000000"/>
                          </a:solidFill>
                          <a:effectLst/>
                          <a:latin typeface="+mn-lt"/>
                        </a:rPr>
                      </a:br>
                      <a:r>
                        <a:rPr lang="en-US" sz="800" b="0" i="0" u="none" strike="noStrike" spc="-10" baseline="0">
                          <a:solidFill>
                            <a:sysClr val="windowText" lastClr="000000"/>
                          </a:solidFill>
                          <a:effectLst/>
                          <a:latin typeface="+mn-lt"/>
                        </a:rPr>
                        <a:t>in-depth training &amp; demos to champions</a:t>
                      </a: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9525"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ts val="800"/>
                        </a:lnSpc>
                        <a:spcBef>
                          <a:spcPts val="0"/>
                        </a:spcBef>
                        <a:spcAft>
                          <a:spcPts val="0"/>
                        </a:spcAft>
                        <a:buClrTx/>
                        <a:buSzTx/>
                        <a:buFontTx/>
                        <a:buNone/>
                        <a:tabLst/>
                        <a:defRPr/>
                      </a:pPr>
                      <a:r>
                        <a:rPr lang="en-US" sz="800" b="0" i="0" u="none" strike="noStrike" spc="-10" baseline="0">
                          <a:solidFill>
                            <a:sysClr val="windowText" lastClr="000000"/>
                          </a:solidFill>
                          <a:effectLst/>
                          <a:latin typeface="+mn-lt"/>
                        </a:rPr>
                        <a:t>Deliver </a:t>
                      </a:r>
                      <a:br>
                        <a:rPr lang="en-US" sz="800" b="0" i="0" u="none" strike="noStrike" spc="-10" baseline="0">
                          <a:solidFill>
                            <a:sysClr val="windowText" lastClr="000000"/>
                          </a:solidFill>
                          <a:effectLst/>
                          <a:latin typeface="+mn-lt"/>
                        </a:rPr>
                      </a:br>
                      <a:r>
                        <a:rPr lang="en-US" sz="800" b="0" i="0" u="none" strike="noStrike" spc="-10" baseline="0">
                          <a:solidFill>
                            <a:sysClr val="windowText" lastClr="000000"/>
                          </a:solidFill>
                          <a:effectLst/>
                          <a:latin typeface="+mn-lt"/>
                        </a:rPr>
                        <a:t>in-depth training &amp; demos to all users</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ts val="800"/>
                        </a:lnSpc>
                        <a:spcBef>
                          <a:spcPts val="0"/>
                        </a:spcBef>
                        <a:spcAft>
                          <a:spcPts val="0"/>
                        </a:spcAft>
                        <a:buClrTx/>
                        <a:buSzTx/>
                        <a:buFontTx/>
                        <a:buNone/>
                        <a:tabLst/>
                        <a:defRPr/>
                      </a:pPr>
                      <a:r>
                        <a:rPr lang="en-US" sz="800" b="0" i="0" u="none" strike="noStrike" spc="-10" baseline="0">
                          <a:solidFill>
                            <a:sysClr val="windowText" lastClr="000000"/>
                          </a:solidFill>
                          <a:effectLst/>
                          <a:latin typeface="+mn-lt"/>
                        </a:rPr>
                        <a:t>Deliver </a:t>
                      </a:r>
                      <a:br>
                        <a:rPr lang="en-US" sz="800" b="0" i="0" u="none" strike="noStrike" spc="-10" baseline="0">
                          <a:solidFill>
                            <a:sysClr val="windowText" lastClr="000000"/>
                          </a:solidFill>
                          <a:effectLst/>
                          <a:latin typeface="+mn-lt"/>
                        </a:rPr>
                      </a:br>
                      <a:r>
                        <a:rPr lang="en-US" sz="800" b="0" i="0" u="none" strike="noStrike" spc="-10" baseline="0">
                          <a:solidFill>
                            <a:sysClr val="windowText" lastClr="000000"/>
                          </a:solidFill>
                          <a:effectLst/>
                          <a:latin typeface="+mn-lt"/>
                        </a:rPr>
                        <a:t>in-depth training &amp; demos to all users</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Refresher Training</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Refresher Training</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ts val="800"/>
                        </a:lnSpc>
                        <a:spcBef>
                          <a:spcPts val="0"/>
                        </a:spcBef>
                        <a:spcAft>
                          <a:spcPts val="0"/>
                        </a:spcAft>
                        <a:buClrTx/>
                        <a:buSzTx/>
                        <a:buFontTx/>
                        <a:buNone/>
                        <a:tabLst/>
                        <a:defRPr/>
                      </a:pPr>
                      <a:r>
                        <a:rPr lang="en-US" sz="800" b="0" i="0" u="none" strike="noStrike" spc="-10" baseline="0">
                          <a:solidFill>
                            <a:sysClr val="windowText" lastClr="000000"/>
                          </a:solidFill>
                          <a:effectLst/>
                          <a:latin typeface="+mn-lt"/>
                        </a:rPr>
                        <a:t>Refresher Training</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1172013"/>
                  </a:ext>
                </a:extLst>
              </a:tr>
              <a:tr h="189172">
                <a:tc vMerge="1">
                  <a:txBody>
                    <a:bodyPr/>
                    <a:lstStyle/>
                    <a:p>
                      <a:endParaRPr lang="en-US"/>
                    </a:p>
                  </a:txBody>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rowSpan="2" gridSpan="4">
                  <a:txBody>
                    <a:bodyPr/>
                    <a:lstStyle/>
                    <a:p>
                      <a:pPr algn="ctr" rtl="0" fontAlgn="ctr">
                        <a:lnSpc>
                          <a:spcPts val="800"/>
                        </a:lnSpc>
                      </a:pPr>
                      <a:r>
                        <a:rPr lang="en-US" sz="800" b="0" i="0" u="none" strike="noStrike" spc="-10" baseline="0">
                          <a:solidFill>
                            <a:sysClr val="windowText" lastClr="000000"/>
                          </a:solidFill>
                          <a:effectLst/>
                          <a:latin typeface="+mn-lt"/>
                        </a:rPr>
                        <a:t>Conduct user Q&amp;A Sessions hosted by SMEs</a:t>
                      </a:r>
                    </a:p>
                  </a:txBody>
                  <a:tcPr marL="27432" marR="27432"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FAC703"/>
                    </a:solidFill>
                  </a:tcPr>
                </a:tc>
                <a:tc rowSpan="2" hMerge="1">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rowSpan="2" hMerge="1">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rowSpan="2" hMerge="1">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rowSpan="2" gridSpan="5">
                  <a:txBody>
                    <a:bodyPr/>
                    <a:lstStyle/>
                    <a:p>
                      <a:pPr algn="ctr" rtl="0" fontAlgn="ctr">
                        <a:lnSpc>
                          <a:spcPts val="800"/>
                        </a:lnSpc>
                      </a:pPr>
                      <a:r>
                        <a:rPr lang="en-US" sz="800" b="0" i="0" u="none" strike="noStrike" spc="-10" baseline="0">
                          <a:solidFill>
                            <a:sysClr val="windowText" lastClr="000000"/>
                          </a:solidFill>
                          <a:effectLst/>
                          <a:latin typeface="+mn-lt"/>
                        </a:rPr>
                        <a:t>Conduct user Q&amp;A Sessions hosted by SMEs and  Champions</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FAC703"/>
                    </a:solidFill>
                  </a:tcPr>
                </a:tc>
                <a:tc rowSpan="2" hMerge="1">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rowSpan="2" hMerge="1">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rowSpan="2" hMerge="1">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rowSpan="2" hMerge="1">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ctr">
                        <a:lnSpc>
                          <a:spcPts val="800"/>
                        </a:lnSpc>
                      </a:pPr>
                      <a:r>
                        <a:rPr lang="en-US" sz="800" b="0" i="0" u="none" strike="noStrike" spc="-10" baseline="0">
                          <a:solidFill>
                            <a:sysClr val="windowText" lastClr="000000"/>
                          </a:solidFill>
                          <a:effectLst/>
                          <a:latin typeface="+mn-lt"/>
                        </a:rPr>
                        <a:t>Q&amp;A</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FAC703"/>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ctr">
                        <a:lnSpc>
                          <a:spcPts val="800"/>
                        </a:lnSpc>
                      </a:pPr>
                      <a:r>
                        <a:rPr lang="en-US" sz="800" b="0" i="0" u="none" strike="noStrike" spc="-10" baseline="0">
                          <a:solidFill>
                            <a:sysClr val="windowText" lastClr="000000"/>
                          </a:solidFill>
                          <a:effectLst/>
                          <a:latin typeface="+mn-lt"/>
                        </a:rPr>
                        <a:t>Q&amp;A</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FAC703"/>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51939"/>
                  </a:ext>
                </a:extLst>
              </a:tr>
              <a:tr h="262359">
                <a:tc>
                  <a:txBody>
                    <a:bodyPr/>
                    <a:lstStyle/>
                    <a:p>
                      <a:pPr algn="ctr" rtl="0" fontAlgn="ctr">
                        <a:lnSpc>
                          <a:spcPct val="100000"/>
                        </a:lnSpc>
                      </a:pPr>
                      <a:r>
                        <a:rPr lang="en-US" sz="1000" b="1" i="0" u="none" strike="noStrike" spc="-10" baseline="0">
                          <a:solidFill>
                            <a:sysClr val="windowText" lastClr="000000"/>
                          </a:solidFill>
                          <a:effectLst/>
                          <a:latin typeface="+mj-lt"/>
                        </a:rPr>
                        <a:t>Office Hours</a:t>
                      </a:r>
                    </a:p>
                  </a:txBody>
                  <a:tcPr marL="27432" marR="2743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9525"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gridSpan="4" vMerge="1">
                  <a:txBody>
                    <a:bodyPr/>
                    <a:lstStyle/>
                    <a:p>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FFC000"/>
                    </a:solidFill>
                  </a:tcPr>
                </a:tc>
                <a:tc hMerge="1" vMerge="1">
                  <a:txBody>
                    <a:bodyPr/>
                    <a:lstStyle/>
                    <a:p>
                      <a:pPr algn="l" rtl="0" fontAlgn="ctr">
                        <a:lnSpc>
                          <a:spcPts val="800"/>
                        </a:lnSpc>
                      </a:pPr>
                      <a:endParaRPr lang="en-US" sz="700" b="0" i="0" u="none" strike="noStrike" spc="-10" baseline="0">
                        <a:solidFill>
                          <a:schemeClr val="tx1"/>
                        </a:solidFill>
                        <a:effectLst/>
                        <a:latin typeface="+mn-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vMerge="1">
                  <a:txBody>
                    <a:bodyPr/>
                    <a:lstStyle/>
                    <a:p>
                      <a:pPr algn="l" rtl="0" fontAlgn="ctr">
                        <a:lnSpc>
                          <a:spcPts val="800"/>
                        </a:lnSpc>
                      </a:pPr>
                      <a:endParaRPr lang="en-US" sz="700" b="0" i="0" u="none" strike="noStrike" spc="-10" baseline="0">
                        <a:solidFill>
                          <a:schemeClr val="tx1"/>
                        </a:solidFill>
                        <a:effectLst/>
                        <a:latin typeface="+mn-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737373"/>
                      </a:solidFill>
                      <a:prstDash val="dash"/>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vMerge="1">
                  <a:txBody>
                    <a:bodyPr/>
                    <a:lstStyle/>
                    <a:p>
                      <a:pPr algn="l" rtl="0" fontAlgn="ctr">
                        <a:lnSpc>
                          <a:spcPts val="800"/>
                        </a:lnSpc>
                      </a:pPr>
                      <a:endParaRPr lang="en-US" sz="700" b="0" i="0" u="none" strike="noStrike" spc="-10" baseline="0">
                        <a:solidFill>
                          <a:schemeClr val="tx1"/>
                        </a:solidFill>
                        <a:effectLst/>
                        <a:latin typeface="+mn-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737373"/>
                      </a:solidFill>
                      <a:prstDash val="dash"/>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3175" cap="flat" cmpd="sng" algn="ctr">
                      <a:solidFill>
                        <a:schemeClr val="tx1"/>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317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gridSpan="5" vMerge="1">
                  <a:txBody>
                    <a:bodyPr/>
                    <a:lstStyle/>
                    <a:p>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FFC000"/>
                    </a:solidFill>
                  </a:tcPr>
                </a:tc>
                <a:tc hMerge="1" vMerge="1">
                  <a:txBody>
                    <a:bodyPr/>
                    <a:lstStyle/>
                    <a:p>
                      <a:pPr algn="l" rtl="0" fontAlgn="ctr">
                        <a:lnSpc>
                          <a:spcPts val="800"/>
                        </a:lnSpc>
                      </a:pPr>
                      <a:endParaRPr lang="en-US" sz="700" b="0" i="0" u="none" strike="noStrike" spc="-10" baseline="0">
                        <a:solidFill>
                          <a:schemeClr val="tx1"/>
                        </a:solidFill>
                        <a:effectLst/>
                        <a:latin typeface="+mn-lt"/>
                      </a:endParaRPr>
                    </a:p>
                  </a:txBody>
                  <a:tcPr marL="27432" marR="27432" anchor="ctr">
                    <a:lnL w="6350" cap="flat" cmpd="sng" algn="ctr">
                      <a:solidFill>
                        <a:srgbClr val="737373"/>
                      </a:solidFill>
                      <a:prstDash val="dash"/>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737373"/>
                      </a:solidFill>
                      <a:prstDash val="dash"/>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vMerge="1">
                  <a:txBody>
                    <a:bodyPr/>
                    <a:lstStyle/>
                    <a:p>
                      <a:pPr algn="l" rtl="0" fontAlgn="ctr">
                        <a:lnSpc>
                          <a:spcPts val="800"/>
                        </a:lnSpc>
                      </a:pPr>
                      <a:endParaRPr lang="en-US" sz="700" b="0" i="0" u="none" strike="noStrike" spc="-10" baseline="0">
                        <a:solidFill>
                          <a:schemeClr val="tx1"/>
                        </a:solidFill>
                        <a:effectLst/>
                        <a:latin typeface="+mn-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737373"/>
                      </a:solidFill>
                      <a:prstDash val="dash"/>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vMerge="1">
                  <a:txBody>
                    <a:bodyPr/>
                    <a:lstStyle/>
                    <a:p>
                      <a:pPr algn="l" rtl="0" fontAlgn="ctr">
                        <a:lnSpc>
                          <a:spcPts val="800"/>
                        </a:lnSpc>
                      </a:pPr>
                      <a:endParaRPr lang="en-US" sz="700" b="0" i="0" u="none" strike="noStrike" spc="-10" baseline="0">
                        <a:solidFill>
                          <a:schemeClr val="tx1"/>
                        </a:solidFill>
                        <a:effectLst/>
                        <a:latin typeface="+mn-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737373"/>
                      </a:solidFill>
                      <a:prstDash val="dash"/>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vMerge="1">
                  <a:txBody>
                    <a:bodyPr/>
                    <a:lstStyle/>
                    <a:p>
                      <a:pPr algn="l" rtl="0" fontAlgn="ctr">
                        <a:lnSpc>
                          <a:spcPts val="800"/>
                        </a:lnSpc>
                      </a:pPr>
                      <a:endParaRPr lang="en-US" sz="700" b="0" i="0" u="none" strike="noStrike" spc="-10" baseline="0">
                        <a:solidFill>
                          <a:schemeClr val="tx1"/>
                        </a:solidFill>
                        <a:effectLst/>
                        <a:latin typeface="+mn-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737373"/>
                      </a:solidFill>
                      <a:prstDash val="dash"/>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3175" cap="flat" cmpd="sng" algn="ctr">
                      <a:solidFill>
                        <a:schemeClr val="tx1"/>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317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1371563"/>
                  </a:ext>
                </a:extLst>
              </a:tr>
              <a:tr h="532602">
                <a:tc>
                  <a:txBody>
                    <a:bodyPr/>
                    <a:lstStyle/>
                    <a:p>
                      <a:pPr algn="ctr" rtl="0" fontAlgn="ctr">
                        <a:lnSpc>
                          <a:spcPct val="100000"/>
                        </a:lnSpc>
                      </a:pPr>
                      <a:r>
                        <a:rPr lang="en-US" sz="1000" b="1" i="0" u="none" strike="noStrike" spc="-10" baseline="0">
                          <a:solidFill>
                            <a:sysClr val="windowText" lastClr="000000"/>
                          </a:solidFill>
                          <a:effectLst/>
                          <a:latin typeface="+mj-lt"/>
                        </a:rPr>
                        <a:t>Champion debriefs</a:t>
                      </a:r>
                    </a:p>
                  </a:txBody>
                  <a:tcPr marL="27432" marR="2743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9525"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3175"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Debrief with champions</a:t>
                      </a:r>
                    </a:p>
                  </a:txBody>
                  <a:tcPr marL="27432" marR="27432" anchor="ctr">
                    <a:lnL w="3175" cap="flat" cmpd="sng" algn="ctr">
                      <a:solidFill>
                        <a:srgbClr val="E6E6E6"/>
                      </a:solidFill>
                      <a:prstDash val="solid"/>
                      <a:round/>
                      <a:headEnd type="none" w="med" len="med"/>
                      <a:tailEnd type="none" w="med" len="med"/>
                    </a:lnL>
                    <a:lnR w="3175" cap="flat" cmpd="sng" algn="ctr">
                      <a:solidFill>
                        <a:srgbClr val="E6E6E6"/>
                      </a:solidFill>
                      <a:prstDash val="solid"/>
                      <a:round/>
                      <a:headEnd type="none" w="med" len="med"/>
                      <a:tailEnd type="none" w="med" len="med"/>
                    </a:lnR>
                    <a:lnT w="3175"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3175"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E6E6E6"/>
                      </a:solidFill>
                      <a:prstDash val="solid"/>
                      <a:round/>
                      <a:headEnd type="none" w="med" len="med"/>
                      <a:tailEnd type="none" w="med" len="med"/>
                    </a:lnL>
                    <a:lnR w="3175"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ts val="800"/>
                        </a:lnSpc>
                        <a:spcBef>
                          <a:spcPts val="0"/>
                        </a:spcBef>
                        <a:spcAft>
                          <a:spcPts val="0"/>
                        </a:spcAft>
                        <a:buClrTx/>
                        <a:buSzTx/>
                        <a:buFontTx/>
                        <a:buNone/>
                        <a:tabLst/>
                        <a:defRPr/>
                      </a:pPr>
                      <a:r>
                        <a:rPr lang="en-US" sz="800" b="0" i="0" u="none" strike="noStrike" spc="-10" baseline="0">
                          <a:solidFill>
                            <a:sysClr val="windowText" lastClr="000000"/>
                          </a:solidFill>
                          <a:effectLst/>
                          <a:latin typeface="+mn-lt"/>
                        </a:rPr>
                        <a:t>Debrief with champions</a:t>
                      </a:r>
                    </a:p>
                  </a:txBody>
                  <a:tcPr marL="27432" marR="27432" anchor="ctr">
                    <a:lnL w="3175" cap="flat" cmpd="sng" algn="ctr">
                      <a:solidFill>
                        <a:srgbClr val="E6E6E6"/>
                      </a:solidFill>
                      <a:prstDash val="solid"/>
                      <a:round/>
                      <a:headEnd type="none" w="med" len="med"/>
                      <a:tailEnd type="none" w="med" len="med"/>
                    </a:lnL>
                    <a:lnR w="3175" cap="flat" cmpd="sng" algn="ctr">
                      <a:solidFill>
                        <a:srgbClr val="E6E6E6"/>
                      </a:solidFill>
                      <a:prstDash val="solid"/>
                      <a:round/>
                      <a:headEnd type="none" w="med" len="med"/>
                      <a:tailEnd type="none" w="med" len="med"/>
                    </a:lnR>
                    <a:lnT w="3175"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3175"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ts val="800"/>
                        </a:lnSpc>
                        <a:spcBef>
                          <a:spcPts val="0"/>
                        </a:spcBef>
                        <a:spcAft>
                          <a:spcPts val="0"/>
                        </a:spcAft>
                        <a:buClrTx/>
                        <a:buSzTx/>
                        <a:buFontTx/>
                        <a:buNone/>
                        <a:tabLst/>
                        <a:defRPr/>
                      </a:pPr>
                      <a:r>
                        <a:rPr lang="en-US" sz="800" b="0" i="0" u="none" strike="noStrike" spc="-10" baseline="0">
                          <a:solidFill>
                            <a:sysClr val="windowText" lastClr="000000"/>
                          </a:solidFill>
                          <a:effectLst/>
                          <a:latin typeface="+mn-lt"/>
                        </a:rPr>
                        <a:t>Debrief with  champions</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0352494"/>
                  </a:ext>
                </a:extLst>
              </a:tr>
              <a:tr h="802844">
                <a:tc>
                  <a:txBody>
                    <a:bodyPr/>
                    <a:lstStyle/>
                    <a:p>
                      <a:pPr algn="ctr" rtl="0" fontAlgn="ctr">
                        <a:lnSpc>
                          <a:spcPct val="100000"/>
                        </a:lnSpc>
                      </a:pPr>
                      <a:r>
                        <a:rPr lang="en-US" sz="1000" b="1" i="0" u="none" strike="noStrike" spc="-10" baseline="0">
                          <a:solidFill>
                            <a:sysClr val="windowText" lastClr="000000"/>
                          </a:solidFill>
                          <a:effectLst/>
                          <a:latin typeface="+mj-lt"/>
                        </a:rPr>
                        <a:t>User Communications</a:t>
                      </a:r>
                    </a:p>
                  </a:txBody>
                  <a:tcPr marL="27432" marR="2743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lnSpc>
                          <a:spcPts val="800"/>
                        </a:lnSpc>
                      </a:pPr>
                      <a:r>
                        <a:rPr lang="en-US" sz="800" b="0" i="0" u="none" strike="noStrike" spc="-10" baseline="0">
                          <a:solidFill>
                            <a:sysClr val="windowText" lastClr="000000"/>
                          </a:solidFill>
                          <a:effectLst/>
                          <a:latin typeface="+mn-lt"/>
                        </a:rPr>
                        <a:t>Send welcome email to champions </a:t>
                      </a:r>
                    </a:p>
                  </a:txBody>
                  <a:tcPr marL="27432" marR="27432" anchor="ctr">
                    <a:lnL w="9525"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Send welcome email to </a:t>
                      </a:r>
                      <a:br>
                        <a:rPr lang="en-US" sz="800" b="0" i="0" u="none" strike="noStrike" spc="-10" baseline="0">
                          <a:solidFill>
                            <a:sysClr val="windowText" lastClr="000000"/>
                          </a:solidFill>
                          <a:effectLst/>
                          <a:latin typeface="+mn-lt"/>
                        </a:rPr>
                      </a:br>
                      <a:r>
                        <a:rPr lang="en-US" sz="800" b="0" i="0" u="none" strike="noStrike" spc="-10" baseline="0">
                          <a:solidFill>
                            <a:sysClr val="windowText" lastClr="000000"/>
                          </a:solidFill>
                          <a:effectLst/>
                          <a:latin typeface="+mn-lt"/>
                        </a:rPr>
                        <a:t>all users </a:t>
                      </a:r>
                    </a:p>
                  </a:txBody>
                  <a:tcPr marL="27432" marR="27432"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ts val="800"/>
                        </a:lnSpc>
                        <a:spcBef>
                          <a:spcPts val="0"/>
                        </a:spcBef>
                        <a:spcAft>
                          <a:spcPts val="0"/>
                        </a:spcAft>
                        <a:buClrTx/>
                        <a:buSzTx/>
                        <a:buFontTx/>
                        <a:buNone/>
                        <a:tabLst/>
                        <a:defRPr/>
                      </a:pPr>
                      <a:r>
                        <a:rPr lang="en-US" sz="800" b="0" i="0" u="none" strike="noStrike" spc="-10" baseline="0">
                          <a:solidFill>
                            <a:sysClr val="windowText" lastClr="000000"/>
                          </a:solidFill>
                          <a:effectLst/>
                          <a:latin typeface="+mn-lt"/>
                        </a:rPr>
                        <a:t>Send Email to users with what to expect</a:t>
                      </a: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ts val="800"/>
                        </a:lnSpc>
                        <a:spcBef>
                          <a:spcPts val="0"/>
                        </a:spcBef>
                        <a:spcAft>
                          <a:spcPts val="0"/>
                        </a:spcAft>
                        <a:buClrTx/>
                        <a:buSzTx/>
                        <a:buFontTx/>
                        <a:buNone/>
                        <a:tabLst/>
                        <a:defRPr/>
                      </a:pPr>
                      <a:r>
                        <a:rPr lang="en-US" sz="800" b="0" i="0" u="none" strike="noStrike" spc="-10" baseline="0">
                          <a:solidFill>
                            <a:sysClr val="windowText" lastClr="000000"/>
                          </a:solidFill>
                          <a:effectLst/>
                          <a:latin typeface="+mn-lt"/>
                        </a:rPr>
                        <a:t>Send Email to users with tips and tricks</a:t>
                      </a:r>
                    </a:p>
                  </a:txBody>
                  <a:tcPr marL="27432" marR="27432"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ctr" latinLnBrk="0" hangingPunct="1">
                        <a:lnSpc>
                          <a:spcPts val="800"/>
                        </a:lnSpc>
                        <a:spcBef>
                          <a:spcPts val="0"/>
                        </a:spcBef>
                        <a:spcAft>
                          <a:spcPts val="0"/>
                        </a:spcAft>
                        <a:buClrTx/>
                        <a:buSzTx/>
                        <a:buFontTx/>
                        <a:buNone/>
                        <a:tabLst/>
                        <a:defRPr/>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ts val="800"/>
                        </a:lnSpc>
                        <a:spcBef>
                          <a:spcPts val="0"/>
                        </a:spcBef>
                        <a:spcAft>
                          <a:spcPts val="0"/>
                        </a:spcAft>
                        <a:buClrTx/>
                        <a:buSzTx/>
                        <a:buFontTx/>
                        <a:buNone/>
                        <a:tabLst/>
                        <a:defRPr/>
                      </a:pPr>
                      <a:r>
                        <a:rPr lang="en-US" sz="800" b="0" i="0" u="none" strike="noStrike" spc="-10" baseline="0">
                          <a:solidFill>
                            <a:sysClr val="windowText" lastClr="000000"/>
                          </a:solidFill>
                          <a:effectLst/>
                          <a:latin typeface="+mn-lt"/>
                        </a:rPr>
                        <a:t>Send Email to users with tips and tricks.</a:t>
                      </a:r>
                    </a:p>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ctr">
                        <a:lnSpc>
                          <a:spcPts val="800"/>
                        </a:lnSpc>
                      </a:pPr>
                      <a:r>
                        <a:rPr lang="en-US" sz="800" b="0" i="0" u="none" strike="noStrike" spc="-10" baseline="0">
                          <a:solidFill>
                            <a:sysClr val="windowText" lastClr="000000"/>
                          </a:solidFill>
                          <a:effectLst/>
                          <a:latin typeface="+mn-lt"/>
                        </a:rPr>
                        <a:t>.</a:t>
                      </a: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Send Email to users with tips and tricks</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Send Email to users with tips and tricks</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851279"/>
                  </a:ext>
                </a:extLst>
              </a:tr>
              <a:tr h="513459">
                <a:tc>
                  <a:txBody>
                    <a:bodyPr/>
                    <a:lstStyle/>
                    <a:p>
                      <a:pPr algn="ctr" rtl="0" fontAlgn="ctr">
                        <a:lnSpc>
                          <a:spcPct val="100000"/>
                        </a:lnSpc>
                      </a:pPr>
                      <a:r>
                        <a:rPr lang="en-US" sz="1000" b="1" i="0" u="none" strike="noStrike" spc="-10" baseline="0">
                          <a:solidFill>
                            <a:sysClr val="windowText" lastClr="000000"/>
                          </a:solidFill>
                          <a:effectLst/>
                          <a:latin typeface="+mj-lt"/>
                        </a:rPr>
                        <a:t>1:1 User Interviews</a:t>
                      </a:r>
                    </a:p>
                  </a:txBody>
                  <a:tcPr marL="27432" marR="2743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9525"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gridSpan="6">
                  <a:txBody>
                    <a:bodyPr/>
                    <a:lstStyle/>
                    <a:p>
                      <a:pPr algn="ctr" rtl="0" fontAlgn="ctr">
                        <a:lnSpc>
                          <a:spcPts val="800"/>
                        </a:lnSpc>
                      </a:pPr>
                      <a:r>
                        <a:rPr lang="en-US" sz="800" b="0" i="0" u="none" strike="noStrike" spc="-10" baseline="0">
                          <a:solidFill>
                            <a:sysClr val="windowText" lastClr="000000"/>
                          </a:solidFill>
                          <a:effectLst/>
                          <a:latin typeface="+mn-lt"/>
                        </a:rPr>
                        <a:t>Conduct 1:1 interviews with select users across target personas to gather feedback on usability and value. </a:t>
                      </a: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D2D2D2"/>
                    </a:solidFill>
                  </a:tcPr>
                </a:tc>
                <a:tc hMerge="1">
                  <a:txBody>
                    <a:bodyPr/>
                    <a:lstStyle/>
                    <a:p>
                      <a:pPr algn="l" rtl="0" fontAlgn="ctr">
                        <a:lnSpc>
                          <a:spcPts val="800"/>
                        </a:lnSpc>
                      </a:pPr>
                      <a:endParaRPr lang="en-US" sz="700" b="0" i="0" u="none" strike="noStrike" spc="-10" baseline="0">
                        <a:solidFill>
                          <a:schemeClr val="tx1"/>
                        </a:solidFill>
                        <a:effectLst/>
                        <a:latin typeface="+mn-lt"/>
                      </a:endParaRPr>
                    </a:p>
                  </a:txBody>
                  <a:tcPr marL="27432" marR="27432" anchor="ctr">
                    <a:lnL w="6350" cap="flat" cmpd="sng" algn="ctr">
                      <a:solidFill>
                        <a:srgbClr val="737373"/>
                      </a:solidFill>
                      <a:prstDash val="dash"/>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737373"/>
                      </a:solidFill>
                      <a:prstDash val="dash"/>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rtl="0" fontAlgn="ctr">
                        <a:lnSpc>
                          <a:spcPts val="800"/>
                        </a:lnSpc>
                      </a:pPr>
                      <a:endParaRPr lang="en-US" sz="700" b="0" i="0" u="none" strike="noStrike" spc="-10" baseline="0">
                        <a:solidFill>
                          <a:schemeClr val="tx1"/>
                        </a:solidFill>
                        <a:effectLst/>
                        <a:latin typeface="+mn-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737373"/>
                      </a:solidFill>
                      <a:prstDash val="dash"/>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rtl="0" fontAlgn="ctr">
                        <a:lnSpc>
                          <a:spcPts val="800"/>
                        </a:lnSpc>
                      </a:pPr>
                      <a:endParaRPr lang="en-US" sz="700" b="0" i="0" u="none" strike="noStrike" spc="-10" baseline="0">
                        <a:solidFill>
                          <a:schemeClr val="tx1"/>
                        </a:solidFill>
                        <a:effectLst/>
                        <a:latin typeface="+mn-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737373"/>
                      </a:solidFill>
                      <a:prstDash val="dash"/>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rtl="0" fontAlgn="ctr">
                        <a:lnSpc>
                          <a:spcPts val="800"/>
                        </a:lnSpc>
                      </a:pPr>
                      <a:endParaRPr lang="en-US" sz="700" b="0" i="0" u="none" strike="noStrike" spc="-10" baseline="0">
                        <a:solidFill>
                          <a:schemeClr val="tx1"/>
                        </a:solidFill>
                        <a:effectLst/>
                        <a:latin typeface="+mn-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737373"/>
                      </a:solidFill>
                      <a:prstDash val="dash"/>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rtl="0" fontAlgn="ctr">
                        <a:lnSpc>
                          <a:spcPts val="800"/>
                        </a:lnSpc>
                      </a:pPr>
                      <a:endParaRPr lang="en-US" sz="700" b="0" i="0" u="none" strike="noStrike" spc="-10" baseline="0">
                        <a:solidFill>
                          <a:schemeClr val="tx1"/>
                        </a:solidFill>
                        <a:effectLst/>
                        <a:latin typeface="+mn-lt"/>
                      </a:endParaRPr>
                    </a:p>
                  </a:txBody>
                  <a:tcPr marL="27432" marR="2743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737373"/>
                      </a:solidFill>
                      <a:prstDash val="dash"/>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8138411"/>
                  </a:ext>
                </a:extLst>
              </a:tr>
              <a:tr h="442521">
                <a:tc>
                  <a:txBody>
                    <a:bodyPr/>
                    <a:lstStyle/>
                    <a:p>
                      <a:pPr algn="ctr" rtl="0" fontAlgn="ctr">
                        <a:lnSpc>
                          <a:spcPct val="100000"/>
                        </a:lnSpc>
                      </a:pPr>
                      <a:r>
                        <a:rPr lang="en-US" sz="1000" b="1" i="0" u="none" strike="noStrike" spc="-10" baseline="0">
                          <a:solidFill>
                            <a:sysClr val="windowText" lastClr="000000"/>
                          </a:solidFill>
                          <a:effectLst/>
                          <a:latin typeface="+mj-lt"/>
                        </a:rPr>
                        <a:t>Understand impact</a:t>
                      </a:r>
                    </a:p>
                  </a:txBody>
                  <a:tcPr marL="27432" marR="2743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9525"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kern="1200" spc="-10" baseline="0">
                        <a:solidFill>
                          <a:sysClr val="windowText" lastClr="000000"/>
                        </a:solidFill>
                        <a:effectLst/>
                        <a:latin typeface="+mn-lt"/>
                        <a:ea typeface="+mn-ea"/>
                        <a:cs typeface="+mn-cs"/>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kern="1200" spc="-10" baseline="0">
                        <a:solidFill>
                          <a:sysClr val="windowText" lastClr="000000"/>
                        </a:solidFill>
                        <a:effectLst/>
                        <a:latin typeface="+mn-lt"/>
                        <a:ea typeface="+mn-ea"/>
                        <a:cs typeface="+mn-cs"/>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kern="1200" spc="-10" baseline="0">
                          <a:solidFill>
                            <a:sysClr val="windowText" lastClr="000000"/>
                          </a:solidFill>
                          <a:effectLst/>
                          <a:latin typeface="+mn-lt"/>
                          <a:ea typeface="+mn-ea"/>
                          <a:cs typeface="+mn-cs"/>
                        </a:rPr>
                        <a:t> </a:t>
                      </a:r>
                    </a:p>
                  </a:txBody>
                  <a:tcPr marL="27432" marR="27432"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Gather Success indicators</a:t>
                      </a: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F6BDA0"/>
                    </a:solidFill>
                  </a:tcPr>
                </a:tc>
                <a:tc>
                  <a:txBody>
                    <a:bodyPr/>
                    <a:lstStyle/>
                    <a:p>
                      <a:pPr algn="ctr"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Gather Success indicators</a:t>
                      </a: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F6BDA0"/>
                    </a:solid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Gather Success indicators</a:t>
                      </a: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F6BDA0"/>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 </a:t>
                      </a: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10" baseline="0">
                          <a:solidFill>
                            <a:sysClr val="windowText" lastClr="000000"/>
                          </a:solidFill>
                          <a:effectLst/>
                          <a:latin typeface="+mn-lt"/>
                        </a:rPr>
                        <a:t>Gather Success indicators</a:t>
                      </a: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F6BDA0"/>
                    </a:solidFill>
                  </a:tcPr>
                </a:tc>
                <a:tc>
                  <a:txBody>
                    <a:bodyPr/>
                    <a:lstStyle/>
                    <a:p>
                      <a:pPr algn="ctr" rtl="0" fontAlgn="ctr">
                        <a:lnSpc>
                          <a:spcPts val="800"/>
                        </a:lnSpc>
                      </a:pPr>
                      <a:endParaRPr lang="en-US" sz="800" b="0" i="0" u="none" strike="noStrike" spc="-10" baseline="0">
                        <a:solidFill>
                          <a:sysClr val="windowText" lastClr="000000"/>
                        </a:solidFill>
                        <a:effectLst/>
                        <a:latin typeface="+mn-lt"/>
                      </a:endParaRPr>
                    </a:p>
                  </a:txBody>
                  <a:tcPr marL="27432" marR="27432"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3091667"/>
                  </a:ext>
                </a:extLst>
              </a:tr>
              <a:tr h="972870">
                <a:tc>
                  <a:txBody>
                    <a:bodyPr/>
                    <a:lstStyle/>
                    <a:p>
                      <a:pPr algn="ctr" rtl="0" fontAlgn="ctr">
                        <a:lnSpc>
                          <a:spcPct val="100000"/>
                        </a:lnSpc>
                      </a:pPr>
                      <a:r>
                        <a:rPr lang="en-US" sz="1000" b="1" i="0" u="none" strike="noStrike" spc="-10" baseline="0">
                          <a:solidFill>
                            <a:sysClr val="windowText" lastClr="000000"/>
                          </a:solidFill>
                          <a:effectLst/>
                          <a:latin typeface="+mj-lt"/>
                        </a:rPr>
                        <a:t>Update Executives</a:t>
                      </a:r>
                    </a:p>
                  </a:txBody>
                  <a:tcPr marL="27432" marR="27432"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lnSpc>
                          <a:spcPts val="800"/>
                        </a:lnSpc>
                      </a:pPr>
                      <a:r>
                        <a:rPr lang="en-US" sz="800" b="0" i="0" u="none" strike="noStrike" spc="-20" baseline="0">
                          <a:solidFill>
                            <a:sysClr val="windowText" lastClr="000000"/>
                          </a:solidFill>
                          <a:effectLst/>
                          <a:latin typeface="+mn-lt"/>
                        </a:rPr>
                        <a:t> </a:t>
                      </a:r>
                    </a:p>
                  </a:txBody>
                  <a:tcPr marL="18288" marR="18288" anchor="ctr">
                    <a:lnL w="9525"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20" baseline="0">
                          <a:solidFill>
                            <a:sysClr val="windowText" lastClr="000000"/>
                          </a:solidFill>
                          <a:effectLst/>
                          <a:latin typeface="+mn-lt"/>
                        </a:rPr>
                        <a:t> </a:t>
                      </a:r>
                    </a:p>
                  </a:txBody>
                  <a:tcPr marL="18288" marR="18288"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20" baseline="0">
                          <a:solidFill>
                            <a:sysClr val="windowText" lastClr="000000"/>
                          </a:solidFill>
                          <a:effectLst/>
                          <a:latin typeface="+mn-lt"/>
                        </a:rPr>
                        <a:t> </a:t>
                      </a:r>
                    </a:p>
                  </a:txBody>
                  <a:tcPr marL="18288" marR="18288"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20" baseline="0">
                          <a:solidFill>
                            <a:sysClr val="windowText" lastClr="000000"/>
                          </a:solidFill>
                          <a:effectLst/>
                          <a:latin typeface="+mn-lt"/>
                        </a:rPr>
                        <a:t>Send</a:t>
                      </a:r>
                      <a:br>
                        <a:rPr lang="en-US" sz="800" b="0" i="0" u="none" strike="noStrike" spc="-20" baseline="0">
                          <a:solidFill>
                            <a:sysClr val="windowText" lastClr="000000"/>
                          </a:solidFill>
                          <a:effectLst/>
                          <a:latin typeface="+mn-lt"/>
                        </a:rPr>
                      </a:br>
                      <a:r>
                        <a:rPr lang="en-US" sz="800" b="0" i="0" u="none" strike="noStrike" spc="-20" baseline="0">
                          <a:solidFill>
                            <a:sysClr val="windowText" lastClr="000000"/>
                          </a:solidFill>
                          <a:effectLst/>
                          <a:latin typeface="+mn-lt"/>
                        </a:rPr>
                        <a:t>status Summary</a:t>
                      </a:r>
                    </a:p>
                  </a:txBody>
                  <a:tcPr marL="18288" marR="18288"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C1F0C8"/>
                    </a:solidFill>
                  </a:tcPr>
                </a:tc>
                <a:tc>
                  <a:txBody>
                    <a:bodyPr/>
                    <a:lstStyle/>
                    <a:p>
                      <a:pPr algn="ctr" rtl="0" fontAlgn="ctr">
                        <a:lnSpc>
                          <a:spcPts val="800"/>
                        </a:lnSpc>
                      </a:pPr>
                      <a:r>
                        <a:rPr lang="en-US" sz="800" b="0" i="0" u="none" strike="noStrike" spc="-20" baseline="0">
                          <a:solidFill>
                            <a:sysClr val="windowText" lastClr="000000"/>
                          </a:solidFill>
                          <a:effectLst/>
                          <a:latin typeface="+mn-lt"/>
                        </a:rPr>
                        <a:t> </a:t>
                      </a:r>
                    </a:p>
                  </a:txBody>
                  <a:tcPr marL="18288" marR="18288"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ts val="800"/>
                        </a:lnSpc>
                      </a:pPr>
                      <a:r>
                        <a:rPr lang="en-US" sz="800" b="0" i="0" u="none" strike="noStrike" spc="-20" baseline="0">
                          <a:solidFill>
                            <a:sysClr val="windowText" lastClr="000000"/>
                          </a:solidFill>
                          <a:effectLst/>
                          <a:latin typeface="+mn-lt"/>
                        </a:rPr>
                        <a:t> </a:t>
                      </a:r>
                    </a:p>
                  </a:txBody>
                  <a:tcPr marL="18288" marR="18288"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20" baseline="0">
                          <a:solidFill>
                            <a:sysClr val="windowText" lastClr="000000"/>
                          </a:solidFill>
                          <a:effectLst/>
                          <a:latin typeface="+mn-lt"/>
                        </a:rPr>
                        <a:t>Send</a:t>
                      </a:r>
                      <a:br>
                        <a:rPr lang="en-US" sz="800" b="0" i="0" u="none" strike="noStrike" spc="-20" baseline="0">
                          <a:solidFill>
                            <a:sysClr val="windowText" lastClr="000000"/>
                          </a:solidFill>
                          <a:effectLst/>
                          <a:latin typeface="+mn-lt"/>
                        </a:rPr>
                      </a:br>
                      <a:r>
                        <a:rPr lang="en-US" sz="800" b="0" i="0" u="none" strike="noStrike" spc="-20" baseline="0">
                          <a:solidFill>
                            <a:sysClr val="windowText" lastClr="000000"/>
                          </a:solidFill>
                          <a:effectLst/>
                          <a:latin typeface="+mn-lt"/>
                        </a:rPr>
                        <a:t>status summary</a:t>
                      </a:r>
                    </a:p>
                  </a:txBody>
                  <a:tcPr marL="18288" marR="18288"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C1F0C8"/>
                    </a:solidFill>
                  </a:tcPr>
                </a:tc>
                <a:tc>
                  <a:txBody>
                    <a:bodyPr/>
                    <a:lstStyle/>
                    <a:p>
                      <a:pPr algn="ctr" fontAlgn="ctr">
                        <a:lnSpc>
                          <a:spcPts val="800"/>
                        </a:lnSpc>
                      </a:pPr>
                      <a:r>
                        <a:rPr lang="en-US" sz="800" b="0" i="0" u="none" strike="noStrike" spc="-20" baseline="0">
                          <a:solidFill>
                            <a:sysClr val="windowText" lastClr="000000"/>
                          </a:solidFill>
                          <a:effectLst/>
                          <a:latin typeface="+mn-lt"/>
                        </a:rPr>
                        <a:t> </a:t>
                      </a:r>
                    </a:p>
                  </a:txBody>
                  <a:tcPr marL="18288" marR="18288"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ts val="800"/>
                        </a:lnSpc>
                      </a:pPr>
                      <a:r>
                        <a:rPr lang="en-US" sz="800" b="0" i="0" u="none" strike="noStrike" spc="-20" baseline="0">
                          <a:solidFill>
                            <a:sysClr val="windowText" lastClr="000000"/>
                          </a:solidFill>
                          <a:effectLst/>
                          <a:latin typeface="+mn-lt"/>
                        </a:rPr>
                        <a:t> </a:t>
                      </a:r>
                    </a:p>
                  </a:txBody>
                  <a:tcPr marL="18288" marR="18288"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20" baseline="0">
                          <a:solidFill>
                            <a:sysClr val="windowText" lastClr="000000"/>
                          </a:solidFill>
                          <a:effectLst/>
                          <a:latin typeface="+mn-lt"/>
                        </a:rPr>
                        <a:t>Send</a:t>
                      </a:r>
                      <a:br>
                        <a:rPr lang="en-US" sz="800" b="0" i="0" u="none" strike="noStrike" spc="-20" baseline="0">
                          <a:solidFill>
                            <a:sysClr val="windowText" lastClr="000000"/>
                          </a:solidFill>
                          <a:effectLst/>
                          <a:latin typeface="+mn-lt"/>
                        </a:rPr>
                      </a:br>
                      <a:r>
                        <a:rPr lang="en-US" sz="800" b="0" i="0" u="none" strike="noStrike" spc="-20" baseline="0">
                          <a:solidFill>
                            <a:sysClr val="windowText" lastClr="000000"/>
                          </a:solidFill>
                          <a:effectLst/>
                          <a:latin typeface="+mn-lt"/>
                        </a:rPr>
                        <a:t>status Summary</a:t>
                      </a:r>
                    </a:p>
                  </a:txBody>
                  <a:tcPr marL="18288" marR="18288"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C1F0C8"/>
                    </a:solidFill>
                  </a:tcPr>
                </a:tc>
                <a:tc>
                  <a:txBody>
                    <a:bodyPr/>
                    <a:lstStyle/>
                    <a:p>
                      <a:pPr algn="ctr" rtl="0" fontAlgn="ctr">
                        <a:lnSpc>
                          <a:spcPts val="800"/>
                        </a:lnSpc>
                      </a:pPr>
                      <a:r>
                        <a:rPr lang="en-US" sz="800" b="0" i="0" u="none" strike="noStrike" spc="-20" baseline="0">
                          <a:solidFill>
                            <a:sysClr val="windowText" lastClr="000000"/>
                          </a:solidFill>
                          <a:effectLst/>
                          <a:latin typeface="+mn-lt"/>
                        </a:rPr>
                        <a:t> </a:t>
                      </a:r>
                    </a:p>
                  </a:txBody>
                  <a:tcPr marL="18288" marR="18288" anchor="ctr">
                    <a:lnL w="6350" cap="flat" cmpd="sng" algn="ctr">
                      <a:solidFill>
                        <a:srgbClr val="737373"/>
                      </a:solidFill>
                      <a:prstDash val="dash"/>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20" baseline="0">
                          <a:solidFill>
                            <a:sysClr val="windowText" lastClr="000000"/>
                          </a:solidFill>
                          <a:effectLst/>
                          <a:latin typeface="+mn-lt"/>
                        </a:rPr>
                        <a:t> </a:t>
                      </a:r>
                    </a:p>
                  </a:txBody>
                  <a:tcPr marL="18288" marR="18288" anchor="ctr">
                    <a:lnL w="6350" cap="flat" cmpd="sng" algn="ctr">
                      <a:solidFill>
                        <a:srgbClr val="E6E6E6"/>
                      </a:solidFill>
                      <a:prstDash val="solid"/>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20" baseline="0">
                          <a:solidFill>
                            <a:sysClr val="windowText" lastClr="000000"/>
                          </a:solidFill>
                          <a:effectLst/>
                          <a:latin typeface="+mn-lt"/>
                        </a:rPr>
                        <a:t>Send</a:t>
                      </a:r>
                      <a:br>
                        <a:rPr lang="en-US" sz="800" b="0" i="0" u="none" strike="noStrike" spc="-20" baseline="0">
                          <a:solidFill>
                            <a:sysClr val="windowText" lastClr="000000"/>
                          </a:solidFill>
                          <a:effectLst/>
                          <a:latin typeface="+mn-lt"/>
                        </a:rPr>
                      </a:br>
                      <a:r>
                        <a:rPr lang="en-US" sz="800" b="0" i="0" u="none" strike="noStrike" spc="-20" baseline="0">
                          <a:solidFill>
                            <a:sysClr val="windowText" lastClr="000000"/>
                          </a:solidFill>
                          <a:effectLst/>
                          <a:latin typeface="+mn-lt"/>
                        </a:rPr>
                        <a:t>status Summary</a:t>
                      </a:r>
                    </a:p>
                  </a:txBody>
                  <a:tcPr marL="18288" marR="18288"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C1F0C8"/>
                    </a:solidFill>
                  </a:tcPr>
                </a:tc>
                <a:tc>
                  <a:txBody>
                    <a:bodyPr/>
                    <a:lstStyle/>
                    <a:p>
                      <a:pPr algn="ctr" rtl="0" fontAlgn="ctr">
                        <a:lnSpc>
                          <a:spcPts val="800"/>
                        </a:lnSpc>
                      </a:pPr>
                      <a:r>
                        <a:rPr lang="en-US" sz="800" b="0" i="0" u="none" strike="noStrike" spc="-20" baseline="0">
                          <a:solidFill>
                            <a:sysClr val="windowText" lastClr="000000"/>
                          </a:solidFill>
                          <a:effectLst/>
                          <a:latin typeface="+mn-lt"/>
                        </a:rPr>
                        <a:t> </a:t>
                      </a:r>
                    </a:p>
                  </a:txBody>
                  <a:tcPr marL="18288" marR="18288"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20" baseline="0">
                        <a:solidFill>
                          <a:sysClr val="windowText" lastClr="000000"/>
                        </a:solidFill>
                        <a:effectLst/>
                        <a:latin typeface="+mn-lt"/>
                      </a:endParaRPr>
                    </a:p>
                  </a:txBody>
                  <a:tcPr marL="18288" marR="18288"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r>
                        <a:rPr lang="en-US" sz="800" b="0" i="0" u="none" strike="noStrike" spc="-20" baseline="0">
                          <a:solidFill>
                            <a:sysClr val="windowText" lastClr="000000"/>
                          </a:solidFill>
                          <a:effectLst/>
                          <a:latin typeface="+mn-lt"/>
                        </a:rPr>
                        <a:t>Send</a:t>
                      </a:r>
                      <a:br>
                        <a:rPr lang="en-US" sz="800" b="0" i="0" u="none" strike="noStrike" spc="-20" baseline="0">
                          <a:solidFill>
                            <a:sysClr val="windowText" lastClr="000000"/>
                          </a:solidFill>
                          <a:effectLst/>
                          <a:latin typeface="+mn-lt"/>
                        </a:rPr>
                      </a:br>
                      <a:r>
                        <a:rPr lang="en-US" sz="800" b="0" i="0" u="none" strike="noStrike" spc="-20" baseline="0">
                          <a:solidFill>
                            <a:sysClr val="windowText" lastClr="000000"/>
                          </a:solidFill>
                          <a:effectLst/>
                          <a:latin typeface="+mn-lt"/>
                        </a:rPr>
                        <a:t>status Summary</a:t>
                      </a:r>
                    </a:p>
                  </a:txBody>
                  <a:tcPr marL="18288" marR="18288"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6350" cap="flat" cmpd="sng" algn="ctr">
                      <a:solidFill>
                        <a:srgbClr val="737373"/>
                      </a:solidFill>
                      <a:prstDash val="dash"/>
                      <a:round/>
                      <a:headEnd type="none" w="med" len="med"/>
                      <a:tailEnd type="none" w="med" len="med"/>
                    </a:lnB>
                    <a:lnTlToBr w="12700" cmpd="sng">
                      <a:noFill/>
                      <a:prstDash val="solid"/>
                    </a:lnTlToBr>
                    <a:lnBlToTr w="12700" cmpd="sng">
                      <a:noFill/>
                      <a:prstDash val="solid"/>
                    </a:lnBlToTr>
                    <a:solidFill>
                      <a:srgbClr val="C1F0C8"/>
                    </a:solidFill>
                  </a:tcPr>
                </a:tc>
                <a:tc>
                  <a:txBody>
                    <a:bodyPr/>
                    <a:lstStyle/>
                    <a:p>
                      <a:pPr algn="ctr" rtl="0" fontAlgn="ctr">
                        <a:lnSpc>
                          <a:spcPts val="800"/>
                        </a:lnSpc>
                      </a:pPr>
                      <a:r>
                        <a:rPr lang="en-US" sz="800" b="0" i="0" u="none" strike="noStrike" spc="-20" baseline="0">
                          <a:solidFill>
                            <a:sysClr val="windowText" lastClr="000000"/>
                          </a:solidFill>
                          <a:effectLst/>
                          <a:latin typeface="+mn-lt"/>
                        </a:rPr>
                        <a:t> </a:t>
                      </a:r>
                    </a:p>
                  </a:txBody>
                  <a:tcPr marL="18288" marR="18288"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ts val="800"/>
                        </a:lnSpc>
                      </a:pPr>
                      <a:endParaRPr lang="en-US" sz="800" b="0" i="0" u="none" strike="noStrike" spc="-20" baseline="0">
                        <a:solidFill>
                          <a:sysClr val="windowText" lastClr="000000"/>
                        </a:solidFill>
                        <a:effectLst/>
                        <a:latin typeface="+mn-lt"/>
                      </a:endParaRPr>
                    </a:p>
                  </a:txBody>
                  <a:tcPr marL="18288" marR="18288" anchor="ctr">
                    <a:lnL w="6350" cap="flat" cmpd="sng" algn="ctr">
                      <a:solidFill>
                        <a:srgbClr val="737373"/>
                      </a:solidFill>
                      <a:prstDash val="dash"/>
                      <a:round/>
                      <a:headEnd type="none" w="med" len="med"/>
                      <a:tailEnd type="none" w="med" len="med"/>
                    </a:lnL>
                    <a:lnR w="6350" cap="flat" cmpd="sng" algn="ctr">
                      <a:solidFill>
                        <a:srgbClr val="737373"/>
                      </a:solidFill>
                      <a:prstDash val="dash"/>
                      <a:round/>
                      <a:headEnd type="none" w="med" len="med"/>
                      <a:tailEnd type="none" w="med" len="med"/>
                    </a:lnR>
                    <a:lnT w="6350" cap="flat" cmpd="sng" algn="ctr">
                      <a:solidFill>
                        <a:srgbClr val="737373"/>
                      </a:solidFill>
                      <a:prstDash val="dash"/>
                      <a:round/>
                      <a:headEnd type="none" w="med" len="med"/>
                      <a:tailEnd type="none" w="med" len="med"/>
                    </a:lnT>
                    <a:lnB w="9525" cap="flat" cmpd="sng" algn="ctr">
                      <a:solidFill>
                        <a:srgbClr val="E6E6E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377776"/>
                  </a:ext>
                </a:extLst>
              </a:tr>
            </a:tbl>
          </a:graphicData>
        </a:graphic>
      </p:graphicFrame>
      <p:sp>
        <p:nvSpPr>
          <p:cNvPr id="43" name="Flowchart: Process 42">
            <a:extLst>
              <a:ext uri="{FF2B5EF4-FFF2-40B4-BE49-F238E27FC236}">
                <a16:creationId xmlns:a16="http://schemas.microsoft.com/office/drawing/2014/main" id="{EB30F1CF-FACA-1039-6972-256712F55840}"/>
              </a:ext>
              <a:ext uri="{C183D7F6-B498-43B3-948B-1728B52AA6E4}">
                <adec:decorative xmlns:adec="http://schemas.microsoft.com/office/drawing/2017/decorative" val="1"/>
              </a:ext>
            </a:extLst>
          </p:cNvPr>
          <p:cNvSpPr/>
          <p:nvPr/>
        </p:nvSpPr>
        <p:spPr>
          <a:xfrm>
            <a:off x="586740" y="1824216"/>
            <a:ext cx="11017883" cy="45719"/>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44" name="Group 43">
            <a:extLst>
              <a:ext uri="{FF2B5EF4-FFF2-40B4-BE49-F238E27FC236}">
                <a16:creationId xmlns:a16="http://schemas.microsoft.com/office/drawing/2014/main" id="{F5205198-0BBB-407B-1182-3075EFA806D9}"/>
              </a:ext>
              <a:ext uri="{C183D7F6-B498-43B3-948B-1728B52AA6E4}">
                <adec:decorative xmlns:adec="http://schemas.microsoft.com/office/drawing/2017/decorative" val="1"/>
              </a:ext>
            </a:extLst>
          </p:cNvPr>
          <p:cNvGrpSpPr/>
          <p:nvPr/>
        </p:nvGrpSpPr>
        <p:grpSpPr>
          <a:xfrm>
            <a:off x="1627491" y="2667193"/>
            <a:ext cx="9977133" cy="2787824"/>
            <a:chOff x="1282285" y="2421398"/>
            <a:chExt cx="10355548" cy="2787824"/>
          </a:xfrm>
        </p:grpSpPr>
        <p:cxnSp>
          <p:nvCxnSpPr>
            <p:cNvPr id="45" name="Straight Connector 44">
              <a:extLst>
                <a:ext uri="{FF2B5EF4-FFF2-40B4-BE49-F238E27FC236}">
                  <a16:creationId xmlns:a16="http://schemas.microsoft.com/office/drawing/2014/main" id="{292BD300-2366-1814-7783-6FD04E88BFBB}"/>
                </a:ext>
                <a:ext uri="{C183D7F6-B498-43B3-948B-1728B52AA6E4}">
                  <adec:decorative xmlns:adec="http://schemas.microsoft.com/office/drawing/2017/decorative" val="0"/>
                </a:ext>
              </a:extLst>
            </p:cNvPr>
            <p:cNvCxnSpPr>
              <a:cxnSpLocks/>
            </p:cNvCxnSpPr>
            <p:nvPr/>
          </p:nvCxnSpPr>
          <p:spPr>
            <a:xfrm>
              <a:off x="1282285" y="2421398"/>
              <a:ext cx="10355548"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773D1A75-C9B1-711A-B3E8-C790AFAEABCB}"/>
                </a:ext>
              </a:extLst>
            </p:cNvPr>
            <p:cNvCxnSpPr>
              <a:cxnSpLocks/>
            </p:cNvCxnSpPr>
            <p:nvPr/>
          </p:nvCxnSpPr>
          <p:spPr>
            <a:xfrm>
              <a:off x="1282285" y="2875328"/>
              <a:ext cx="10355548"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C07388C-D07E-A2BA-A678-E7376A5AC38A}"/>
                </a:ext>
              </a:extLst>
            </p:cNvPr>
            <p:cNvCxnSpPr>
              <a:cxnSpLocks/>
            </p:cNvCxnSpPr>
            <p:nvPr/>
          </p:nvCxnSpPr>
          <p:spPr>
            <a:xfrm>
              <a:off x="1282285" y="3398089"/>
              <a:ext cx="10355547"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F7484A19-5B74-75A1-21BB-275F633A5C02}"/>
                </a:ext>
              </a:extLst>
            </p:cNvPr>
            <p:cNvCxnSpPr>
              <a:cxnSpLocks/>
            </p:cNvCxnSpPr>
            <p:nvPr/>
          </p:nvCxnSpPr>
          <p:spPr>
            <a:xfrm>
              <a:off x="1282285" y="4220817"/>
              <a:ext cx="10331128"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78C8F037-827D-5E26-D568-475B68A2ABC6}"/>
                </a:ext>
              </a:extLst>
            </p:cNvPr>
            <p:cNvCxnSpPr>
              <a:cxnSpLocks/>
            </p:cNvCxnSpPr>
            <p:nvPr/>
          </p:nvCxnSpPr>
          <p:spPr>
            <a:xfrm>
              <a:off x="1282285" y="4724024"/>
              <a:ext cx="10355547"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129FDED5-8E1F-BB34-6CCC-F23C641AD853}"/>
                </a:ext>
              </a:extLst>
            </p:cNvPr>
            <p:cNvCxnSpPr>
              <a:cxnSpLocks/>
            </p:cNvCxnSpPr>
            <p:nvPr/>
          </p:nvCxnSpPr>
          <p:spPr>
            <a:xfrm>
              <a:off x="1282285" y="5209222"/>
              <a:ext cx="10339916" cy="0"/>
            </a:xfrm>
            <a:prstGeom prst="line">
              <a:avLst/>
            </a:prstGeom>
            <a:ln w="12700">
              <a:prstDash val="dash"/>
            </a:ln>
          </p:spPr>
          <p:style>
            <a:lnRef idx="1">
              <a:schemeClr val="dk1"/>
            </a:lnRef>
            <a:fillRef idx="0">
              <a:schemeClr val="dk1"/>
            </a:fillRef>
            <a:effectRef idx="0">
              <a:schemeClr val="dk1"/>
            </a:effectRef>
            <a:fontRef idx="minor">
              <a:schemeClr val="tx1"/>
            </a:fontRef>
          </p:style>
        </p:cxnSp>
      </p:grpSp>
      <p:cxnSp>
        <p:nvCxnSpPr>
          <p:cNvPr id="51" name="Straight Connector 50">
            <a:extLst>
              <a:ext uri="{FF2B5EF4-FFF2-40B4-BE49-F238E27FC236}">
                <a16:creationId xmlns:a16="http://schemas.microsoft.com/office/drawing/2014/main" id="{5A460F87-4436-DD0E-DCE2-13274D66AB6F}"/>
              </a:ext>
              <a:ext uri="{C183D7F6-B498-43B3-948B-1728B52AA6E4}">
                <adec:decorative xmlns:adec="http://schemas.microsoft.com/office/drawing/2017/decorative" val="1"/>
              </a:ext>
            </a:extLst>
          </p:cNvPr>
          <p:cNvCxnSpPr>
            <a:cxnSpLocks/>
          </p:cNvCxnSpPr>
          <p:nvPr/>
        </p:nvCxnSpPr>
        <p:spPr>
          <a:xfrm>
            <a:off x="586740" y="6385142"/>
            <a:ext cx="11002823" cy="286"/>
          </a:xfrm>
          <a:prstGeom prst="line">
            <a:avLst/>
          </a:prstGeom>
          <a:ln w="12700">
            <a:prstDash val="dash"/>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FBE733BE-D297-21E5-4367-F3473DF3E16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87733" y="569173"/>
            <a:ext cx="716892" cy="719450"/>
          </a:xfrm>
          <a:prstGeom prst="rect">
            <a:avLst/>
          </a:prstGeom>
        </p:spPr>
      </p:pic>
    </p:spTree>
    <p:extLst>
      <p:ext uri="{BB962C8B-B14F-4D97-AF65-F5344CB8AC3E}">
        <p14:creationId xmlns:p14="http://schemas.microsoft.com/office/powerpoint/2010/main" val="3806651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22E2-86F8-579E-5109-BBF384B70F7D}"/>
              </a:ext>
            </a:extLst>
          </p:cNvPr>
          <p:cNvSpPr>
            <a:spLocks noGrp="1"/>
          </p:cNvSpPr>
          <p:nvPr>
            <p:ph type="title"/>
          </p:nvPr>
        </p:nvSpPr>
        <p:spPr>
          <a:xfrm>
            <a:off x="586740" y="663105"/>
            <a:ext cx="11018520" cy="443198"/>
          </a:xfrm>
        </p:spPr>
        <p:txBody>
          <a:bodyPr/>
          <a:lstStyle/>
          <a:p>
            <a:r>
              <a:rPr lang="en-US" sz="3200"/>
              <a:t>Document the communication plan (example)</a:t>
            </a:r>
            <a:endParaRPr lang="en-GB" sz="3200"/>
          </a:p>
        </p:txBody>
      </p:sp>
      <p:graphicFrame>
        <p:nvGraphicFramePr>
          <p:cNvPr id="11" name="Table 11">
            <a:extLst>
              <a:ext uri="{FF2B5EF4-FFF2-40B4-BE49-F238E27FC236}">
                <a16:creationId xmlns:a16="http://schemas.microsoft.com/office/drawing/2014/main" id="{BA192BC2-14DE-C152-AD89-351542EDBB3C}"/>
              </a:ext>
            </a:extLst>
          </p:cNvPr>
          <p:cNvGraphicFramePr>
            <a:graphicFrameLocks noGrp="1"/>
          </p:cNvGraphicFramePr>
          <p:nvPr>
            <p:extLst>
              <p:ext uri="{D42A27DB-BD31-4B8C-83A1-F6EECF244321}">
                <p14:modId xmlns:p14="http://schemas.microsoft.com/office/powerpoint/2010/main" val="771924926"/>
              </p:ext>
            </p:extLst>
          </p:nvPr>
        </p:nvGraphicFramePr>
        <p:xfrm>
          <a:off x="586740" y="1781011"/>
          <a:ext cx="11018520" cy="4297680"/>
        </p:xfrm>
        <a:graphic>
          <a:graphicData uri="http://schemas.openxmlformats.org/drawingml/2006/table">
            <a:tbl>
              <a:tblPr firstRow="1" bandRow="1">
                <a:tableStyleId>{912C8C85-51F0-491E-9774-3900AFEF0FD7}</a:tableStyleId>
              </a:tblPr>
              <a:tblGrid>
                <a:gridCol w="5361776">
                  <a:extLst>
                    <a:ext uri="{9D8B030D-6E8A-4147-A177-3AD203B41FA5}">
                      <a16:colId xmlns:a16="http://schemas.microsoft.com/office/drawing/2014/main" val="1472175940"/>
                    </a:ext>
                  </a:extLst>
                </a:gridCol>
                <a:gridCol w="2424624">
                  <a:extLst>
                    <a:ext uri="{9D8B030D-6E8A-4147-A177-3AD203B41FA5}">
                      <a16:colId xmlns:a16="http://schemas.microsoft.com/office/drawing/2014/main" val="3575500787"/>
                    </a:ext>
                  </a:extLst>
                </a:gridCol>
                <a:gridCol w="3232120">
                  <a:extLst>
                    <a:ext uri="{9D8B030D-6E8A-4147-A177-3AD203B41FA5}">
                      <a16:colId xmlns:a16="http://schemas.microsoft.com/office/drawing/2014/main" val="3551096020"/>
                    </a:ext>
                  </a:extLst>
                </a:gridCol>
              </a:tblGrid>
              <a:tr h="457200">
                <a:tc>
                  <a:txBody>
                    <a:bodyPr/>
                    <a:lstStyle/>
                    <a:p>
                      <a:pPr algn="l"/>
                      <a:r>
                        <a:rPr lang="en-US" sz="2000">
                          <a:solidFill>
                            <a:schemeClr val="tx1"/>
                          </a:solidFill>
                          <a:latin typeface="+mj-lt"/>
                        </a:rPr>
                        <a:t>What</a:t>
                      </a:r>
                      <a:endParaRPr lang="en-GB" sz="2000">
                        <a:solidFill>
                          <a:schemeClr val="tx1"/>
                        </a:solidFill>
                        <a:latin typeface="+mj-lt"/>
                      </a:endParaRPr>
                    </a:p>
                  </a:txBody>
                  <a:tcPr marL="137160" marR="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l"/>
                      <a:r>
                        <a:rPr lang="en-US" sz="2000">
                          <a:solidFill>
                            <a:schemeClr val="tx1"/>
                          </a:solidFill>
                          <a:latin typeface="+mj-lt"/>
                        </a:rPr>
                        <a:t>When</a:t>
                      </a:r>
                      <a:endParaRPr lang="en-GB" sz="2000">
                        <a:solidFill>
                          <a:schemeClr val="tx1"/>
                        </a:solidFill>
                        <a:latin typeface="+mj-lt"/>
                      </a:endParaRPr>
                    </a:p>
                  </a:txBody>
                  <a:tcPr marL="137160" marR="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l"/>
                      <a:r>
                        <a:rPr lang="en-US" sz="2000">
                          <a:solidFill>
                            <a:schemeClr val="tx1"/>
                          </a:solidFill>
                          <a:latin typeface="+mj-lt"/>
                        </a:rPr>
                        <a:t>Template</a:t>
                      </a:r>
                      <a:endParaRPr lang="en-GB" sz="2000">
                        <a:solidFill>
                          <a:schemeClr val="tx1"/>
                        </a:solidFill>
                        <a:latin typeface="+mj-lt"/>
                      </a:endParaRPr>
                    </a:p>
                  </a:txBody>
                  <a:tcPr marL="137160" marR="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529826511"/>
                  </a:ext>
                </a:extLst>
              </a:tr>
              <a:tr h="640080">
                <a:tc>
                  <a:txBody>
                    <a:bodyPr/>
                    <a:lstStyle/>
                    <a:p>
                      <a:r>
                        <a:rPr lang="en-US" sz="1600">
                          <a:solidFill>
                            <a:schemeClr val="tx1"/>
                          </a:solidFill>
                        </a:rPr>
                        <a:t>We will enable Copilot for Sales!</a:t>
                      </a:r>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1600">
                          <a:solidFill>
                            <a:schemeClr val="tx1"/>
                          </a:solidFill>
                        </a:rPr>
                        <a:t>2 weeks prior</a:t>
                      </a:r>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25064162"/>
                  </a:ext>
                </a:extLst>
              </a:tr>
              <a:tr h="640080">
                <a:tc>
                  <a:txBody>
                    <a:bodyPr/>
                    <a:lstStyle/>
                    <a:p>
                      <a:r>
                        <a:rPr lang="en-US" sz="1600">
                          <a:solidFill>
                            <a:schemeClr val="tx1"/>
                          </a:solidFill>
                        </a:rPr>
                        <a:t>Get ready! Subscribe for Copilot for Sales training</a:t>
                      </a:r>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l"/>
                      <a:r>
                        <a:rPr lang="en-US" sz="1600">
                          <a:solidFill>
                            <a:schemeClr val="tx1"/>
                          </a:solidFill>
                        </a:rPr>
                        <a:t>10 days prior</a:t>
                      </a:r>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43740877"/>
                  </a:ext>
                </a:extLst>
              </a:tr>
              <a:tr h="640080">
                <a:tc>
                  <a:txBody>
                    <a:bodyPr/>
                    <a:lstStyle/>
                    <a:p>
                      <a:r>
                        <a:rPr lang="en-US" sz="1600">
                          <a:solidFill>
                            <a:schemeClr val="tx1"/>
                          </a:solidFill>
                        </a:rPr>
                        <a:t>Welcome to Copilot for Sales!</a:t>
                      </a:r>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1600">
                          <a:solidFill>
                            <a:schemeClr val="tx1"/>
                          </a:solidFill>
                        </a:rPr>
                        <a:t>On the launch day</a:t>
                      </a:r>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11312100"/>
                  </a:ext>
                </a:extLst>
              </a:tr>
              <a:tr h="640080">
                <a:tc>
                  <a:txBody>
                    <a:bodyPr/>
                    <a:lstStyle/>
                    <a:p>
                      <a:r>
                        <a:rPr lang="en-US" sz="1600">
                          <a:solidFill>
                            <a:schemeClr val="tx1"/>
                          </a:solidFill>
                        </a:rPr>
                        <a:t>Something new is coming!</a:t>
                      </a:r>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l"/>
                      <a:r>
                        <a:rPr lang="en-US" sz="1600">
                          <a:solidFill>
                            <a:schemeClr val="tx1"/>
                          </a:solidFill>
                        </a:rPr>
                        <a:t>Feature pre-launch</a:t>
                      </a:r>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96810381"/>
                  </a:ext>
                </a:extLst>
              </a:tr>
              <a:tr h="640080">
                <a:tc>
                  <a:txBody>
                    <a:bodyPr/>
                    <a:lstStyle/>
                    <a:p>
                      <a:r>
                        <a:rPr lang="en-US" sz="1600">
                          <a:solidFill>
                            <a:schemeClr val="tx1"/>
                          </a:solidFill>
                        </a:rPr>
                        <a:t>We have made a new feature available</a:t>
                      </a:r>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a:solidFill>
                            <a:schemeClr val="tx1"/>
                          </a:solidFill>
                        </a:rPr>
                        <a:t>On feature launch</a:t>
                      </a:r>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58162077"/>
                  </a:ext>
                </a:extLst>
              </a:tr>
              <a:tr h="640080">
                <a:tc>
                  <a:txBody>
                    <a:bodyPr/>
                    <a:lstStyle/>
                    <a:p>
                      <a:r>
                        <a:rPr lang="en-US" sz="1600">
                          <a:solidFill>
                            <a:schemeClr val="tx1"/>
                          </a:solidFill>
                        </a:rPr>
                        <a:t>Share your feedback! </a:t>
                      </a:r>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l"/>
                      <a:r>
                        <a:rPr lang="en-US" sz="1600">
                          <a:solidFill>
                            <a:schemeClr val="tx1"/>
                          </a:solidFill>
                        </a:rPr>
                        <a:t>Regularly</a:t>
                      </a:r>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GB" sz="1600">
                        <a:solidFill>
                          <a:schemeClr val="tx1"/>
                        </a:solidFill>
                      </a:endParaRPr>
                    </a:p>
                  </a:txBody>
                  <a:tcPr marL="137160" marR="13716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38887623"/>
                  </a:ext>
                </a:extLst>
              </a:tr>
            </a:tbl>
          </a:graphicData>
        </a:graphic>
      </p:graphicFrame>
      <p:graphicFrame>
        <p:nvGraphicFramePr>
          <p:cNvPr id="14" name="Object 13">
            <a:extLst>
              <a:ext uri="{FF2B5EF4-FFF2-40B4-BE49-F238E27FC236}">
                <a16:creationId xmlns:a16="http://schemas.microsoft.com/office/drawing/2014/main" id="{F3FCE799-7354-794D-890D-787B51887DD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212549046"/>
              </p:ext>
            </p:extLst>
          </p:nvPr>
        </p:nvGraphicFramePr>
        <p:xfrm>
          <a:off x="8835571" y="2303075"/>
          <a:ext cx="2302533" cy="529258"/>
        </p:xfrm>
        <a:graphic>
          <a:graphicData uri="http://schemas.openxmlformats.org/presentationml/2006/ole">
            <mc:AlternateContent xmlns:mc="http://schemas.openxmlformats.org/markup-compatibility/2006">
              <mc:Choice xmlns:v="urn:schemas-microsoft-com:vml" Requires="v">
                <p:oleObj name="Packager Shell Object" showAsIcon="1" r:id="rId3" imgW="2285942" imgH="526818" progId="Package">
                  <p:embed/>
                </p:oleObj>
              </mc:Choice>
              <mc:Fallback>
                <p:oleObj name="Packager Shell Object" showAsIcon="1" r:id="rId3" imgW="2285942" imgH="526818" progId="Package">
                  <p:embed/>
                  <p:pic>
                    <p:nvPicPr>
                      <p:cNvPr id="14" name="Object 13">
                        <a:extLst>
                          <a:ext uri="{FF2B5EF4-FFF2-40B4-BE49-F238E27FC236}">
                            <a16:creationId xmlns:a16="http://schemas.microsoft.com/office/drawing/2014/main" id="{F3FCE799-7354-794D-890D-787B51887DD0}"/>
                          </a:ext>
                          <a:ext uri="{C183D7F6-B498-43B3-948B-1728B52AA6E4}">
                            <adec:decorative xmlns:adec="http://schemas.microsoft.com/office/drawing/2017/decorative" val="1"/>
                          </a:ext>
                        </a:extLst>
                      </p:cNvPr>
                      <p:cNvPicPr/>
                      <p:nvPr/>
                    </p:nvPicPr>
                    <p:blipFill>
                      <a:blip r:embed="rId4"/>
                      <a:stretch>
                        <a:fillRect/>
                      </a:stretch>
                    </p:blipFill>
                    <p:spPr>
                      <a:xfrm>
                        <a:off x="8835571" y="2303075"/>
                        <a:ext cx="2302533" cy="52925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287574D8-C9E7-7C35-BD30-7DCA7366557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000014242"/>
              </p:ext>
            </p:extLst>
          </p:nvPr>
        </p:nvGraphicFramePr>
        <p:xfrm>
          <a:off x="8472901" y="2958249"/>
          <a:ext cx="3041459" cy="459641"/>
        </p:xfrm>
        <a:graphic>
          <a:graphicData uri="http://schemas.openxmlformats.org/presentationml/2006/ole">
            <mc:AlternateContent xmlns:mc="http://schemas.openxmlformats.org/markup-compatibility/2006">
              <mc:Choice xmlns:v="urn:schemas-microsoft-com:vml" Requires="v">
                <p:oleObj name="Packager Shell Object" showAsIcon="1" r:id="rId5" imgW="2469240" imgH="372960" progId="Package">
                  <p:embed/>
                </p:oleObj>
              </mc:Choice>
              <mc:Fallback>
                <p:oleObj name="Packager Shell Object" showAsIcon="1" r:id="rId5" imgW="2469240" imgH="372960" progId="Package">
                  <p:embed/>
                  <p:pic>
                    <p:nvPicPr>
                      <p:cNvPr id="15" name="Object 14">
                        <a:extLst>
                          <a:ext uri="{FF2B5EF4-FFF2-40B4-BE49-F238E27FC236}">
                            <a16:creationId xmlns:a16="http://schemas.microsoft.com/office/drawing/2014/main" id="{287574D8-C9E7-7C35-BD30-7DCA7366557D}"/>
                          </a:ext>
                          <a:ext uri="{C183D7F6-B498-43B3-948B-1728B52AA6E4}">
                            <adec:decorative xmlns:adec="http://schemas.microsoft.com/office/drawing/2017/decorative" val="1"/>
                          </a:ext>
                        </a:extLst>
                      </p:cNvPr>
                      <p:cNvPicPr/>
                      <p:nvPr/>
                    </p:nvPicPr>
                    <p:blipFill>
                      <a:blip r:embed="rId6"/>
                      <a:stretch>
                        <a:fillRect/>
                      </a:stretch>
                    </p:blipFill>
                    <p:spPr>
                      <a:xfrm>
                        <a:off x="8472901" y="2958249"/>
                        <a:ext cx="3041459" cy="459641"/>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C0436B2-2A28-E697-4E9F-913C67F57BF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080939155"/>
              </p:ext>
            </p:extLst>
          </p:nvPr>
        </p:nvGraphicFramePr>
        <p:xfrm>
          <a:off x="9043055" y="3631451"/>
          <a:ext cx="1901151" cy="459641"/>
        </p:xfrm>
        <a:graphic>
          <a:graphicData uri="http://schemas.openxmlformats.org/presentationml/2006/ole">
            <mc:AlternateContent xmlns:mc="http://schemas.openxmlformats.org/markup-compatibility/2006">
              <mc:Choice xmlns:v="urn:schemas-microsoft-com:vml" Requires="v">
                <p:oleObj name="Packager Shell Object" showAsIcon="1" r:id="rId7" imgW="1542600" imgH="372960" progId="Package">
                  <p:embed/>
                </p:oleObj>
              </mc:Choice>
              <mc:Fallback>
                <p:oleObj name="Packager Shell Object" showAsIcon="1" r:id="rId7" imgW="1542600" imgH="372960" progId="Package">
                  <p:embed/>
                  <p:pic>
                    <p:nvPicPr>
                      <p:cNvPr id="16" name="Object 15">
                        <a:extLst>
                          <a:ext uri="{FF2B5EF4-FFF2-40B4-BE49-F238E27FC236}">
                            <a16:creationId xmlns:a16="http://schemas.microsoft.com/office/drawing/2014/main" id="{1C0436B2-2A28-E697-4E9F-913C67F57BFD}"/>
                          </a:ext>
                          <a:ext uri="{C183D7F6-B498-43B3-948B-1728B52AA6E4}">
                            <adec:decorative xmlns:adec="http://schemas.microsoft.com/office/drawing/2017/decorative" val="1"/>
                          </a:ext>
                        </a:extLst>
                      </p:cNvPr>
                      <p:cNvPicPr/>
                      <p:nvPr/>
                    </p:nvPicPr>
                    <p:blipFill>
                      <a:blip r:embed="rId8"/>
                      <a:stretch>
                        <a:fillRect/>
                      </a:stretch>
                    </p:blipFill>
                    <p:spPr>
                      <a:xfrm>
                        <a:off x="9043055" y="3631451"/>
                        <a:ext cx="1901151" cy="459641"/>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FABDA16A-C2BD-ABC0-3548-89D8CA610C4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062004837"/>
              </p:ext>
            </p:extLst>
          </p:nvPr>
        </p:nvGraphicFramePr>
        <p:xfrm>
          <a:off x="9021190" y="4910570"/>
          <a:ext cx="1944880" cy="450292"/>
        </p:xfrm>
        <a:graphic>
          <a:graphicData uri="http://schemas.openxmlformats.org/presentationml/2006/ole">
            <mc:AlternateContent xmlns:mc="http://schemas.openxmlformats.org/markup-compatibility/2006">
              <mc:Choice xmlns:v="urn:schemas-microsoft-com:vml" Requires="v">
                <p:oleObj name="Packager Shell Object" showAsIcon="1" r:id="rId9" imgW="1611000" imgH="372960" progId="Package">
                  <p:embed/>
                </p:oleObj>
              </mc:Choice>
              <mc:Fallback>
                <p:oleObj name="Packager Shell Object" showAsIcon="1" r:id="rId9" imgW="1611000" imgH="372960" progId="Package">
                  <p:embed/>
                  <p:pic>
                    <p:nvPicPr>
                      <p:cNvPr id="17" name="Object 16">
                        <a:extLst>
                          <a:ext uri="{FF2B5EF4-FFF2-40B4-BE49-F238E27FC236}">
                            <a16:creationId xmlns:a16="http://schemas.microsoft.com/office/drawing/2014/main" id="{FABDA16A-C2BD-ABC0-3548-89D8CA610C4F}"/>
                          </a:ext>
                          <a:ext uri="{C183D7F6-B498-43B3-948B-1728B52AA6E4}">
                            <adec:decorative xmlns:adec="http://schemas.microsoft.com/office/drawing/2017/decorative" val="1"/>
                          </a:ext>
                        </a:extLst>
                      </p:cNvPr>
                      <p:cNvPicPr/>
                      <p:nvPr/>
                    </p:nvPicPr>
                    <p:blipFill>
                      <a:blip r:embed="rId10"/>
                      <a:stretch>
                        <a:fillRect/>
                      </a:stretch>
                    </p:blipFill>
                    <p:spPr>
                      <a:xfrm>
                        <a:off x="9021190" y="4910570"/>
                        <a:ext cx="1944880" cy="450292"/>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63821E2D-A47B-9F0A-9F57-0FF3FC95412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67003097"/>
              </p:ext>
            </p:extLst>
          </p:nvPr>
        </p:nvGraphicFramePr>
        <p:xfrm>
          <a:off x="9262373" y="5561410"/>
          <a:ext cx="1462514" cy="473404"/>
        </p:xfrm>
        <a:graphic>
          <a:graphicData uri="http://schemas.openxmlformats.org/presentationml/2006/ole">
            <mc:AlternateContent xmlns:mc="http://schemas.openxmlformats.org/markup-compatibility/2006">
              <mc:Choice xmlns:v="urn:schemas-microsoft-com:vml" Requires="v">
                <p:oleObj name="Packager Shell Object" showAsIcon="1" r:id="rId11" imgW="1152720" imgH="372960" progId="Package">
                  <p:embed/>
                </p:oleObj>
              </mc:Choice>
              <mc:Fallback>
                <p:oleObj name="Packager Shell Object" showAsIcon="1" r:id="rId11" imgW="1152720" imgH="372960" progId="Package">
                  <p:embed/>
                  <p:pic>
                    <p:nvPicPr>
                      <p:cNvPr id="18" name="Object 17">
                        <a:extLst>
                          <a:ext uri="{FF2B5EF4-FFF2-40B4-BE49-F238E27FC236}">
                            <a16:creationId xmlns:a16="http://schemas.microsoft.com/office/drawing/2014/main" id="{63821E2D-A47B-9F0A-9F57-0FF3FC954123}"/>
                          </a:ext>
                          <a:ext uri="{C183D7F6-B498-43B3-948B-1728B52AA6E4}">
                            <adec:decorative xmlns:adec="http://schemas.microsoft.com/office/drawing/2017/decorative" val="1"/>
                          </a:ext>
                        </a:extLst>
                      </p:cNvPr>
                      <p:cNvPicPr/>
                      <p:nvPr/>
                    </p:nvPicPr>
                    <p:blipFill>
                      <a:blip r:embed="rId12"/>
                      <a:stretch>
                        <a:fillRect/>
                      </a:stretch>
                    </p:blipFill>
                    <p:spPr>
                      <a:xfrm>
                        <a:off x="9262373" y="5561410"/>
                        <a:ext cx="1462514" cy="473404"/>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F096D4E7-48AB-CF63-B977-52CC334F29C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60620977"/>
              </p:ext>
            </p:extLst>
          </p:nvPr>
        </p:nvGraphicFramePr>
        <p:xfrm>
          <a:off x="8602970" y="4273436"/>
          <a:ext cx="2781321" cy="459641"/>
        </p:xfrm>
        <a:graphic>
          <a:graphicData uri="http://schemas.openxmlformats.org/presentationml/2006/ole">
            <mc:AlternateContent xmlns:mc="http://schemas.openxmlformats.org/markup-compatibility/2006">
              <mc:Choice xmlns:v="urn:schemas-microsoft-com:vml" Requires="v">
                <p:oleObj name="Packager Shell Object" showAsIcon="1" r:id="rId13" imgW="2257200" imgH="372960" progId="Package">
                  <p:embed/>
                </p:oleObj>
              </mc:Choice>
              <mc:Fallback>
                <p:oleObj name="Packager Shell Object" showAsIcon="1" r:id="rId13" imgW="2257200" imgH="372960" progId="Package">
                  <p:embed/>
                  <p:pic>
                    <p:nvPicPr>
                      <p:cNvPr id="19" name="Object 18">
                        <a:extLst>
                          <a:ext uri="{FF2B5EF4-FFF2-40B4-BE49-F238E27FC236}">
                            <a16:creationId xmlns:a16="http://schemas.microsoft.com/office/drawing/2014/main" id="{F096D4E7-48AB-CF63-B977-52CC334F29C1}"/>
                          </a:ext>
                          <a:ext uri="{C183D7F6-B498-43B3-948B-1728B52AA6E4}">
                            <adec:decorative xmlns:adec="http://schemas.microsoft.com/office/drawing/2017/decorative" val="1"/>
                          </a:ext>
                        </a:extLst>
                      </p:cNvPr>
                      <p:cNvPicPr/>
                      <p:nvPr/>
                    </p:nvPicPr>
                    <p:blipFill>
                      <a:blip r:embed="rId14"/>
                      <a:stretch>
                        <a:fillRect/>
                      </a:stretch>
                    </p:blipFill>
                    <p:spPr>
                      <a:xfrm>
                        <a:off x="8602970" y="4273436"/>
                        <a:ext cx="2781321" cy="459641"/>
                      </a:xfrm>
                      <a:prstGeom prst="rect">
                        <a:avLst/>
                      </a:prstGeom>
                    </p:spPr>
                  </p:pic>
                </p:oleObj>
              </mc:Fallback>
            </mc:AlternateContent>
          </a:graphicData>
        </a:graphic>
      </p:graphicFrame>
      <p:sp>
        <p:nvSpPr>
          <p:cNvPr id="8" name="Flowchart: Process 7">
            <a:extLst>
              <a:ext uri="{FF2B5EF4-FFF2-40B4-BE49-F238E27FC236}">
                <a16:creationId xmlns:a16="http://schemas.microsoft.com/office/drawing/2014/main" id="{2DCFB596-8129-6BCE-258A-3631E5B43C58}"/>
              </a:ext>
              <a:ext uri="{C183D7F6-B498-43B3-948B-1728B52AA6E4}">
                <adec:decorative xmlns:adec="http://schemas.microsoft.com/office/drawing/2017/decorative" val="1"/>
              </a:ext>
            </a:extLst>
          </p:cNvPr>
          <p:cNvSpPr/>
          <p:nvPr/>
        </p:nvSpPr>
        <p:spPr>
          <a:xfrm>
            <a:off x="586740" y="2191560"/>
            <a:ext cx="11018520"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D0A7A93C-A1D7-8AEE-5174-740FDE809EF5}"/>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10887733" y="569173"/>
            <a:ext cx="716892" cy="719450"/>
          </a:xfrm>
          <a:prstGeom prst="rect">
            <a:avLst/>
          </a:prstGeom>
        </p:spPr>
      </p:pic>
    </p:spTree>
    <p:extLst>
      <p:ext uri="{BB962C8B-B14F-4D97-AF65-F5344CB8AC3E}">
        <p14:creationId xmlns:p14="http://schemas.microsoft.com/office/powerpoint/2010/main" val="4247665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Top Corners Rounded 14">
            <a:extLst>
              <a:ext uri="{FF2B5EF4-FFF2-40B4-BE49-F238E27FC236}">
                <a16:creationId xmlns:a16="http://schemas.microsoft.com/office/drawing/2014/main" id="{ECE4E72B-9111-96EA-3F1C-EDC3ADB9EDF6}"/>
              </a:ext>
              <a:ext uri="{C183D7F6-B498-43B3-948B-1728B52AA6E4}">
                <adec:decorative xmlns:adec="http://schemas.microsoft.com/office/drawing/2017/decorative" val="1"/>
              </a:ext>
            </a:extLst>
          </p:cNvPr>
          <p:cNvSpPr/>
          <p:nvPr/>
        </p:nvSpPr>
        <p:spPr bwMode="auto">
          <a:xfrm>
            <a:off x="587375" y="2220087"/>
            <a:ext cx="2632321" cy="3710757"/>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7" name="Rectangle: Top Corners Rounded 16">
            <a:extLst>
              <a:ext uri="{FF2B5EF4-FFF2-40B4-BE49-F238E27FC236}">
                <a16:creationId xmlns:a16="http://schemas.microsoft.com/office/drawing/2014/main" id="{21DF7AAB-8669-EBBC-D6AA-B9478D2ECA80}"/>
              </a:ext>
              <a:ext uri="{C183D7F6-B498-43B3-948B-1728B52AA6E4}">
                <adec:decorative xmlns:adec="http://schemas.microsoft.com/office/drawing/2017/decorative" val="1"/>
              </a:ext>
            </a:extLst>
          </p:cNvPr>
          <p:cNvSpPr/>
          <p:nvPr/>
        </p:nvSpPr>
        <p:spPr bwMode="auto">
          <a:xfrm>
            <a:off x="8971153" y="2220087"/>
            <a:ext cx="2632321" cy="3710757"/>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9" name="Rectangle: Top Corners Rounded 18">
            <a:extLst>
              <a:ext uri="{FF2B5EF4-FFF2-40B4-BE49-F238E27FC236}">
                <a16:creationId xmlns:a16="http://schemas.microsoft.com/office/drawing/2014/main" id="{BE24DBBF-0DC9-CFEC-B37D-13D43E4C8135}"/>
              </a:ext>
              <a:ext uri="{C183D7F6-B498-43B3-948B-1728B52AA6E4}">
                <adec:decorative xmlns:adec="http://schemas.microsoft.com/office/drawing/2017/decorative" val="1"/>
              </a:ext>
            </a:extLst>
          </p:cNvPr>
          <p:cNvSpPr/>
          <p:nvPr/>
        </p:nvSpPr>
        <p:spPr bwMode="auto">
          <a:xfrm>
            <a:off x="6176561" y="2220087"/>
            <a:ext cx="2632321" cy="3710757"/>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21" name="Rectangle: Top Corners Rounded 20">
            <a:extLst>
              <a:ext uri="{FF2B5EF4-FFF2-40B4-BE49-F238E27FC236}">
                <a16:creationId xmlns:a16="http://schemas.microsoft.com/office/drawing/2014/main" id="{DAEB4BD2-5363-8D83-84D0-2A95B82B582B}"/>
              </a:ext>
              <a:ext uri="{C183D7F6-B498-43B3-948B-1728B52AA6E4}">
                <adec:decorative xmlns:adec="http://schemas.microsoft.com/office/drawing/2017/decorative" val="1"/>
              </a:ext>
            </a:extLst>
          </p:cNvPr>
          <p:cNvSpPr/>
          <p:nvPr/>
        </p:nvSpPr>
        <p:spPr bwMode="auto">
          <a:xfrm>
            <a:off x="3381968" y="2220087"/>
            <a:ext cx="2632321" cy="3710757"/>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CB9A65EE-E783-9EA6-B924-DAA49113F0CD}"/>
              </a:ext>
            </a:extLst>
          </p:cNvPr>
          <p:cNvSpPr>
            <a:spLocks noGrp="1"/>
          </p:cNvSpPr>
          <p:nvPr>
            <p:ph type="title"/>
          </p:nvPr>
        </p:nvSpPr>
        <p:spPr>
          <a:xfrm>
            <a:off x="586740" y="630831"/>
            <a:ext cx="10103838" cy="492443"/>
          </a:xfrm>
        </p:spPr>
        <p:txBody>
          <a:bodyPr/>
          <a:lstStyle/>
          <a:p>
            <a:pPr>
              <a:lnSpc>
                <a:spcPct val="100000"/>
              </a:lnSpc>
              <a:spcBef>
                <a:spcPts val="1200"/>
              </a:spcBef>
              <a:spcAft>
                <a:spcPts val="1200"/>
              </a:spcAft>
            </a:pPr>
            <a:r>
              <a:rPr lang="en-US" sz="3200"/>
              <a:t>Onboard employees</a:t>
            </a:r>
            <a:endParaRPr lang="en-GB"/>
          </a:p>
        </p:txBody>
      </p:sp>
      <p:sp>
        <p:nvSpPr>
          <p:cNvPr id="5" name="TextBox 4">
            <a:extLst>
              <a:ext uri="{FF2B5EF4-FFF2-40B4-BE49-F238E27FC236}">
                <a16:creationId xmlns:a16="http://schemas.microsoft.com/office/drawing/2014/main" id="{5CEAE530-3593-CDF3-9371-096DF4BF7028}"/>
              </a:ext>
            </a:extLst>
          </p:cNvPr>
          <p:cNvSpPr txBox="1"/>
          <p:nvPr/>
        </p:nvSpPr>
        <p:spPr>
          <a:xfrm>
            <a:off x="502354" y="1224817"/>
            <a:ext cx="11101119" cy="400110"/>
          </a:xfrm>
          <a:prstGeom prst="rect">
            <a:avLst/>
          </a:prstGeom>
          <a:noFill/>
        </p:spPr>
        <p:txBody>
          <a:bodyPr wrap="square">
            <a:spAutoFit/>
          </a:bodyPr>
          <a:lstStyle/>
          <a:p>
            <a:r>
              <a:rPr kumimoji="0" lang="en-NZ" sz="2000" b="0" i="0" u="none" strike="noStrike" kern="1200" cap="none" spc="-20" normalizeH="0" noProof="0">
                <a:ln>
                  <a:noFill/>
                </a:ln>
                <a:solidFill>
                  <a:srgbClr val="2F2F2F"/>
                </a:solidFill>
                <a:effectLst/>
                <a:uLnTx/>
                <a:uFillTx/>
                <a:ea typeface="+mn-ea"/>
                <a:cs typeface="Segoe UI Semilight"/>
              </a:rPr>
              <a:t>Build awareness, training and feedback into the plan to continuously drive engagement and usage.</a:t>
            </a:r>
            <a:endParaRPr lang="en-US" sz="2000" spc="-20"/>
          </a:p>
        </p:txBody>
      </p:sp>
      <p:pic>
        <p:nvPicPr>
          <p:cNvPr id="14" name="Picture 13">
            <a:extLst>
              <a:ext uri="{FF2B5EF4-FFF2-40B4-BE49-F238E27FC236}">
                <a16:creationId xmlns:a16="http://schemas.microsoft.com/office/drawing/2014/main" id="{3F3C5B2A-E4AA-3BF9-460B-D38CBB8D4E3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887733" y="408125"/>
            <a:ext cx="716892" cy="719450"/>
          </a:xfrm>
          <a:prstGeom prst="rect">
            <a:avLst/>
          </a:prstGeom>
        </p:spPr>
      </p:pic>
      <p:sp>
        <p:nvSpPr>
          <p:cNvPr id="23" name="Text Placeholder 2">
            <a:extLst>
              <a:ext uri="{FF2B5EF4-FFF2-40B4-BE49-F238E27FC236}">
                <a16:creationId xmlns:a16="http://schemas.microsoft.com/office/drawing/2014/main" id="{ED2D3BE9-8187-B134-5EE6-F327E59441FE}"/>
              </a:ext>
            </a:extLst>
          </p:cNvPr>
          <p:cNvSpPr txBox="1">
            <a:spLocks/>
          </p:cNvSpPr>
          <p:nvPr/>
        </p:nvSpPr>
        <p:spPr>
          <a:xfrm>
            <a:off x="798489" y="2539256"/>
            <a:ext cx="2210092" cy="561692"/>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For early adopters</a:t>
            </a:r>
          </a:p>
          <a:p>
            <a:pPr marL="0" marR="0" lvl="0" indent="0" algn="l" defTabSz="932742"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737373"/>
                </a:solidFill>
                <a:effectLst/>
                <a:uLnTx/>
                <a:uFillTx/>
                <a:latin typeface="Segoe UI Semibold"/>
                <a:ea typeface="+mn-ea"/>
                <a:cs typeface="Segoe UI" panose="020B0502040204020203" pitchFamily="34" charset="0"/>
              </a:rPr>
              <a:t>Enthusiasts</a:t>
            </a:r>
          </a:p>
        </p:txBody>
      </p:sp>
      <p:sp>
        <p:nvSpPr>
          <p:cNvPr id="24" name="Text Placeholder 3">
            <a:extLst>
              <a:ext uri="{FF2B5EF4-FFF2-40B4-BE49-F238E27FC236}">
                <a16:creationId xmlns:a16="http://schemas.microsoft.com/office/drawing/2014/main" id="{A5F017F5-6560-CA30-72F1-69C82619EBA7}"/>
              </a:ext>
            </a:extLst>
          </p:cNvPr>
          <p:cNvSpPr txBox="1">
            <a:spLocks/>
          </p:cNvSpPr>
          <p:nvPr/>
        </p:nvSpPr>
        <p:spPr>
          <a:xfrm>
            <a:off x="797111" y="3401674"/>
            <a:ext cx="2212848" cy="1684500"/>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20000"/>
              </a:lnSpc>
              <a:spcBef>
                <a:spcPts val="0"/>
              </a:spcBef>
              <a:spcAft>
                <a:spcPts val="6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The early adopters are a user group comprised by enthusiasts to try the latest and greatest. They typically don’t require extensive training.</a:t>
            </a:r>
          </a:p>
          <a:p>
            <a:pPr marL="0" marR="0" lvl="0" indent="0" algn="l" defTabSz="932742" rtl="0" eaLnBrk="1" fontAlgn="auto" latinLnBrk="0" hangingPunct="1">
              <a:lnSpc>
                <a:spcPct val="120000"/>
              </a:lnSpc>
              <a:spcBef>
                <a:spcPts val="0"/>
              </a:spcBef>
              <a:spcAft>
                <a:spcPts val="600"/>
              </a:spcAft>
              <a:buClrTx/>
              <a:buSzPct val="90000"/>
              <a:buFont typeface="Wingdings" panose="05000000000000000000" pitchFamily="2" charset="2"/>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20000"/>
              </a:lnSpc>
              <a:spcBef>
                <a:spcPts val="0"/>
              </a:spcBef>
              <a:spcAft>
                <a:spcPts val="600"/>
              </a:spcAft>
              <a:buClrTx/>
              <a:buSzPct val="90000"/>
              <a:buFont typeface="Wingdings" panose="05000000000000000000" pitchFamily="2" charset="2"/>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25" name="Text Placeholder 4">
            <a:extLst>
              <a:ext uri="{FF2B5EF4-FFF2-40B4-BE49-F238E27FC236}">
                <a16:creationId xmlns:a16="http://schemas.microsoft.com/office/drawing/2014/main" id="{B428427A-385C-133C-5B70-A6760E347816}"/>
              </a:ext>
            </a:extLst>
          </p:cNvPr>
          <p:cNvSpPr txBox="1">
            <a:spLocks/>
          </p:cNvSpPr>
          <p:nvPr/>
        </p:nvSpPr>
        <p:spPr>
          <a:xfrm>
            <a:off x="3591704" y="2539256"/>
            <a:ext cx="2212848" cy="561692"/>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Champions</a:t>
            </a:r>
          </a:p>
          <a:p>
            <a:pPr marL="0" marR="0" lvl="0" indent="0" algn="l" defTabSz="932742"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737373"/>
                </a:solidFill>
                <a:effectLst/>
                <a:uLnTx/>
                <a:uFillTx/>
                <a:latin typeface="Segoe UI Semibold"/>
                <a:ea typeface="+mn-ea"/>
                <a:cs typeface="Segoe UI" panose="020B0502040204020203" pitchFamily="34" charset="0"/>
              </a:rPr>
              <a:t>Helpers</a:t>
            </a:r>
          </a:p>
        </p:txBody>
      </p:sp>
      <p:sp>
        <p:nvSpPr>
          <p:cNvPr id="26" name="Text Placeholder 5">
            <a:extLst>
              <a:ext uri="{FF2B5EF4-FFF2-40B4-BE49-F238E27FC236}">
                <a16:creationId xmlns:a16="http://schemas.microsoft.com/office/drawing/2014/main" id="{2EFAB774-325B-0DDD-96BB-6BB4369E7A54}"/>
              </a:ext>
            </a:extLst>
          </p:cNvPr>
          <p:cNvSpPr txBox="1">
            <a:spLocks/>
          </p:cNvSpPr>
          <p:nvPr/>
        </p:nvSpPr>
        <p:spPr>
          <a:xfrm>
            <a:off x="3591704" y="3401674"/>
            <a:ext cx="2212848" cy="1752211"/>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20000"/>
              </a:lnSpc>
              <a:spcBef>
                <a:spcPts val="0"/>
              </a:spcBef>
              <a:spcAft>
                <a:spcPts val="6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The champions are people who are willing to help others. As the role suggests, they need to have a good level of understanding of the new changes, however, as they are also enthusiastic to help others, they need to have access to more deep-dive resources. </a:t>
            </a:r>
          </a:p>
        </p:txBody>
      </p:sp>
      <p:sp>
        <p:nvSpPr>
          <p:cNvPr id="27" name="Text Placeholder 6">
            <a:extLst>
              <a:ext uri="{FF2B5EF4-FFF2-40B4-BE49-F238E27FC236}">
                <a16:creationId xmlns:a16="http://schemas.microsoft.com/office/drawing/2014/main" id="{04F5E4DE-5C2D-A877-5AB4-A92E1BD84FD5}"/>
              </a:ext>
            </a:extLst>
          </p:cNvPr>
          <p:cNvSpPr txBox="1">
            <a:spLocks/>
          </p:cNvSpPr>
          <p:nvPr/>
        </p:nvSpPr>
        <p:spPr>
          <a:xfrm>
            <a:off x="6386297" y="2539256"/>
            <a:ext cx="2212848" cy="561692"/>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Support</a:t>
            </a:r>
          </a:p>
          <a:p>
            <a:pPr marL="0" marR="0" lvl="0" indent="0" algn="l" defTabSz="932742"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737373"/>
                </a:solidFill>
                <a:effectLst/>
                <a:uLnTx/>
                <a:uFillTx/>
                <a:latin typeface="Segoe UI Semibold"/>
                <a:ea typeface="+mn-ea"/>
                <a:cs typeface="Segoe UI" panose="020B0502040204020203" pitchFamily="34" charset="0"/>
              </a:rPr>
              <a:t>Technical helpers</a:t>
            </a:r>
          </a:p>
        </p:txBody>
      </p:sp>
      <p:sp>
        <p:nvSpPr>
          <p:cNvPr id="28" name="Text Placeholder 7">
            <a:extLst>
              <a:ext uri="{FF2B5EF4-FFF2-40B4-BE49-F238E27FC236}">
                <a16:creationId xmlns:a16="http://schemas.microsoft.com/office/drawing/2014/main" id="{6419B31C-AC8E-2767-973E-90632AD277CF}"/>
              </a:ext>
            </a:extLst>
          </p:cNvPr>
          <p:cNvSpPr txBox="1">
            <a:spLocks/>
          </p:cNvSpPr>
          <p:nvPr/>
        </p:nvSpPr>
        <p:spPr>
          <a:xfrm>
            <a:off x="6386297" y="3401674"/>
            <a:ext cx="2212848" cy="1309013"/>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20000"/>
              </a:lnSpc>
              <a:spcBef>
                <a:spcPts val="0"/>
              </a:spcBef>
              <a:spcAft>
                <a:spcPts val="6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Support needs to be aware of the new functionality being launched, and they need to be up to speed to troubleshoot and raise tickets to Microsoft Support.</a:t>
            </a:r>
          </a:p>
        </p:txBody>
      </p:sp>
      <p:sp>
        <p:nvSpPr>
          <p:cNvPr id="29" name="Text Placeholder 8">
            <a:extLst>
              <a:ext uri="{FF2B5EF4-FFF2-40B4-BE49-F238E27FC236}">
                <a16:creationId xmlns:a16="http://schemas.microsoft.com/office/drawing/2014/main" id="{BC0CDD75-607E-6A46-7EF8-CAE960B3342D}"/>
              </a:ext>
            </a:extLst>
          </p:cNvPr>
          <p:cNvSpPr txBox="1">
            <a:spLocks/>
          </p:cNvSpPr>
          <p:nvPr/>
        </p:nvSpPr>
        <p:spPr>
          <a:xfrm>
            <a:off x="9180889" y="2539256"/>
            <a:ext cx="2212848" cy="561692"/>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Business Users</a:t>
            </a:r>
          </a:p>
          <a:p>
            <a:pPr marL="0" marR="0" lvl="0" indent="0" algn="l" defTabSz="932742"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737373"/>
                </a:solidFill>
                <a:effectLst/>
                <a:uLnTx/>
                <a:uFillTx/>
                <a:latin typeface="Segoe UI Semibold"/>
                <a:ea typeface="+mn-ea"/>
                <a:cs typeface="Segoe UI" panose="020B0502040204020203" pitchFamily="34" charset="0"/>
              </a:rPr>
              <a:t>Sellers, Sales Managers</a:t>
            </a:r>
          </a:p>
        </p:txBody>
      </p:sp>
      <p:sp>
        <p:nvSpPr>
          <p:cNvPr id="30" name="Text Placeholder 9">
            <a:extLst>
              <a:ext uri="{FF2B5EF4-FFF2-40B4-BE49-F238E27FC236}">
                <a16:creationId xmlns:a16="http://schemas.microsoft.com/office/drawing/2014/main" id="{B6428687-51EC-2CB7-9308-EA61D7A81E51}"/>
              </a:ext>
            </a:extLst>
          </p:cNvPr>
          <p:cNvSpPr txBox="1">
            <a:spLocks/>
          </p:cNvSpPr>
          <p:nvPr/>
        </p:nvSpPr>
        <p:spPr>
          <a:xfrm>
            <a:off x="9180889" y="3395034"/>
            <a:ext cx="2212848" cy="1973810"/>
          </a:xfrm>
          <a:prstGeom prst="rect">
            <a:avLst/>
          </a:prstGeom>
        </p:spPr>
        <p:txBody>
          <a:bodyPr vert="horz" wrap="square" lIns="0" tIns="0" rIns="0" bIns="0" rtlCol="0">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20000"/>
              </a:lnSpc>
              <a:spcBef>
                <a:spcPts val="0"/>
              </a:spcBef>
              <a:spcAft>
                <a:spcPts val="6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The business users need to </a:t>
            </a:r>
            <a:b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have access to training materials in different format – videos, documentation. Copilot for Sales is very intuitive add-on on top </a:t>
            </a:r>
            <a:b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of your Sales system; however, training is recommended for leveraging the full capabilities </a:t>
            </a:r>
            <a:b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of the product.</a:t>
            </a:r>
          </a:p>
        </p:txBody>
      </p:sp>
      <p:sp>
        <p:nvSpPr>
          <p:cNvPr id="4" name="Flowchart: Process 3">
            <a:extLst>
              <a:ext uri="{FF2B5EF4-FFF2-40B4-BE49-F238E27FC236}">
                <a16:creationId xmlns:a16="http://schemas.microsoft.com/office/drawing/2014/main" id="{65E1341E-926F-6FA0-385E-EDB90E6DB72B}"/>
              </a:ext>
              <a:ext uri="{C183D7F6-B498-43B3-948B-1728B52AA6E4}">
                <adec:decorative xmlns:adec="http://schemas.microsoft.com/office/drawing/2017/decorative" val="1"/>
              </a:ext>
            </a:extLst>
          </p:cNvPr>
          <p:cNvSpPr/>
          <p:nvPr/>
        </p:nvSpPr>
        <p:spPr>
          <a:xfrm>
            <a:off x="586740" y="5913117"/>
            <a:ext cx="11018520"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488043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22E2-86F8-579E-5109-BBF384B70F7D}"/>
              </a:ext>
            </a:extLst>
          </p:cNvPr>
          <p:cNvSpPr>
            <a:spLocks noGrp="1"/>
          </p:cNvSpPr>
          <p:nvPr>
            <p:ph type="title"/>
          </p:nvPr>
        </p:nvSpPr>
        <p:spPr>
          <a:xfrm>
            <a:off x="586740" y="652347"/>
            <a:ext cx="9923073" cy="443198"/>
          </a:xfrm>
        </p:spPr>
        <p:txBody>
          <a:bodyPr/>
          <a:lstStyle/>
          <a:p>
            <a:r>
              <a:rPr lang="en-US" sz="3200"/>
              <a:t>Document the onboarding plan (example)</a:t>
            </a:r>
            <a:endParaRPr lang="en-GB" sz="3200"/>
          </a:p>
        </p:txBody>
      </p:sp>
      <p:graphicFrame>
        <p:nvGraphicFramePr>
          <p:cNvPr id="11" name="Table 11">
            <a:extLst>
              <a:ext uri="{FF2B5EF4-FFF2-40B4-BE49-F238E27FC236}">
                <a16:creationId xmlns:a16="http://schemas.microsoft.com/office/drawing/2014/main" id="{BA192BC2-14DE-C152-AD89-351542EDBB3C}"/>
              </a:ext>
            </a:extLst>
          </p:cNvPr>
          <p:cNvGraphicFramePr>
            <a:graphicFrameLocks noGrp="1"/>
          </p:cNvGraphicFramePr>
          <p:nvPr>
            <p:extLst>
              <p:ext uri="{D42A27DB-BD31-4B8C-83A1-F6EECF244321}">
                <p14:modId xmlns:p14="http://schemas.microsoft.com/office/powerpoint/2010/main" val="2436410540"/>
              </p:ext>
            </p:extLst>
          </p:nvPr>
        </p:nvGraphicFramePr>
        <p:xfrm>
          <a:off x="586740" y="1527857"/>
          <a:ext cx="11018520" cy="4699311"/>
        </p:xfrm>
        <a:graphic>
          <a:graphicData uri="http://schemas.openxmlformats.org/drawingml/2006/table">
            <a:tbl>
              <a:tblPr firstRow="1" bandRow="1">
                <a:tableStyleId>{912C8C85-51F0-491E-9774-3900AFEF0FD7}</a:tableStyleId>
              </a:tblPr>
              <a:tblGrid>
                <a:gridCol w="3747135">
                  <a:extLst>
                    <a:ext uri="{9D8B030D-6E8A-4147-A177-3AD203B41FA5}">
                      <a16:colId xmlns:a16="http://schemas.microsoft.com/office/drawing/2014/main" val="1472175940"/>
                    </a:ext>
                  </a:extLst>
                </a:gridCol>
                <a:gridCol w="1514475">
                  <a:extLst>
                    <a:ext uri="{9D8B030D-6E8A-4147-A177-3AD203B41FA5}">
                      <a16:colId xmlns:a16="http://schemas.microsoft.com/office/drawing/2014/main" val="3575500787"/>
                    </a:ext>
                  </a:extLst>
                </a:gridCol>
                <a:gridCol w="5756910">
                  <a:extLst>
                    <a:ext uri="{9D8B030D-6E8A-4147-A177-3AD203B41FA5}">
                      <a16:colId xmlns:a16="http://schemas.microsoft.com/office/drawing/2014/main" val="3551096020"/>
                    </a:ext>
                  </a:extLst>
                </a:gridCol>
              </a:tblGrid>
              <a:tr h="499926">
                <a:tc>
                  <a:txBody>
                    <a:bodyPr/>
                    <a:lstStyle/>
                    <a:p>
                      <a:pPr marL="0" algn="l" defTabSz="914400" rtl="0" eaLnBrk="1" latinLnBrk="0" hangingPunct="1">
                        <a:lnSpc>
                          <a:spcPct val="100000"/>
                        </a:lnSpc>
                        <a:spcBef>
                          <a:spcPts val="0"/>
                        </a:spcBef>
                        <a:spcAft>
                          <a:spcPts val="600"/>
                        </a:spcAft>
                      </a:pPr>
                      <a:r>
                        <a:rPr lang="en-US" sz="2000" b="1" kern="1200">
                          <a:solidFill>
                            <a:schemeClr val="tx1"/>
                          </a:solidFill>
                          <a:latin typeface="+mj-lt"/>
                          <a:ea typeface="+mn-ea"/>
                          <a:cs typeface="+mn-cs"/>
                        </a:rPr>
                        <a:t>Who</a:t>
                      </a:r>
                      <a:endParaRPr lang="en-GB" sz="2000" b="1" kern="1200">
                        <a:solidFill>
                          <a:schemeClr val="tx1"/>
                        </a:solidFill>
                        <a:latin typeface="+mj-lt"/>
                        <a:ea typeface="+mn-ea"/>
                        <a:cs typeface="+mn-cs"/>
                      </a:endParaRPr>
                    </a:p>
                  </a:txBody>
                  <a:tcPr marL="109728" marR="1097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l" defTabSz="914400" rtl="0" eaLnBrk="1" latinLnBrk="0" hangingPunct="1">
                        <a:lnSpc>
                          <a:spcPct val="100000"/>
                        </a:lnSpc>
                        <a:spcBef>
                          <a:spcPts val="0"/>
                        </a:spcBef>
                        <a:spcAft>
                          <a:spcPts val="600"/>
                        </a:spcAft>
                      </a:pPr>
                      <a:r>
                        <a:rPr lang="en-US" sz="2000" b="1" kern="1200">
                          <a:solidFill>
                            <a:schemeClr val="tx1"/>
                          </a:solidFill>
                          <a:latin typeface="+mj-lt"/>
                          <a:ea typeface="+mn-ea"/>
                          <a:cs typeface="+mn-cs"/>
                        </a:rPr>
                        <a:t>When</a:t>
                      </a:r>
                      <a:endParaRPr lang="en-GB" sz="2000" b="1" kern="1200">
                        <a:solidFill>
                          <a:schemeClr val="tx1"/>
                        </a:solidFill>
                        <a:latin typeface="+mj-lt"/>
                        <a:ea typeface="+mn-ea"/>
                        <a:cs typeface="+mn-cs"/>
                      </a:endParaRPr>
                    </a:p>
                  </a:txBody>
                  <a:tcPr marL="109728" marR="1097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l" defTabSz="914400" rtl="0" eaLnBrk="1" latinLnBrk="0" hangingPunct="1">
                        <a:lnSpc>
                          <a:spcPct val="100000"/>
                        </a:lnSpc>
                        <a:spcBef>
                          <a:spcPts val="0"/>
                        </a:spcBef>
                        <a:spcAft>
                          <a:spcPts val="600"/>
                        </a:spcAft>
                      </a:pPr>
                      <a:r>
                        <a:rPr lang="en-US" sz="2000" b="1" kern="1200">
                          <a:solidFill>
                            <a:schemeClr val="tx1"/>
                          </a:solidFill>
                          <a:latin typeface="+mj-lt"/>
                          <a:ea typeface="+mn-ea"/>
                          <a:cs typeface="+mn-cs"/>
                        </a:rPr>
                        <a:t>Materials</a:t>
                      </a:r>
                      <a:endParaRPr lang="en-GB" sz="2000" b="1" kern="1200">
                        <a:solidFill>
                          <a:schemeClr val="tx1"/>
                        </a:solidFill>
                        <a:latin typeface="+mj-lt"/>
                        <a:ea typeface="+mn-ea"/>
                        <a:cs typeface="+mn-cs"/>
                      </a:endParaRPr>
                    </a:p>
                  </a:txBody>
                  <a:tcPr marL="109728" marR="1097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529826511"/>
                  </a:ext>
                </a:extLst>
              </a:tr>
              <a:tr h="1399795">
                <a:tc>
                  <a:txBody>
                    <a:bodyPr/>
                    <a:lstStyle/>
                    <a:p>
                      <a:pPr>
                        <a:lnSpc>
                          <a:spcPct val="100000"/>
                        </a:lnSpc>
                        <a:spcBef>
                          <a:spcPts val="0"/>
                        </a:spcBef>
                        <a:spcAft>
                          <a:spcPts val="600"/>
                        </a:spcAft>
                      </a:pPr>
                      <a:r>
                        <a:rPr lang="en-US" sz="1400">
                          <a:latin typeface="+mn-lt"/>
                        </a:rPr>
                        <a:t>Train the trainer (Champion training)</a:t>
                      </a:r>
                      <a:endParaRPr lang="en-GB" sz="1400">
                        <a:latin typeface="+mn-lt"/>
                      </a:endParaRPr>
                    </a:p>
                  </a:txBody>
                  <a:tcPr marL="109728" marR="109728" marT="18288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nSpc>
                          <a:spcPct val="100000"/>
                        </a:lnSpc>
                        <a:spcBef>
                          <a:spcPts val="0"/>
                        </a:spcBef>
                        <a:spcAft>
                          <a:spcPts val="600"/>
                        </a:spcAft>
                      </a:pPr>
                      <a:r>
                        <a:rPr lang="en-US" sz="1400">
                          <a:latin typeface="+mn-lt"/>
                        </a:rPr>
                        <a:t>2 weeks prior</a:t>
                      </a:r>
                      <a:endParaRPr lang="en-GB" sz="1400">
                        <a:latin typeface="+mn-lt"/>
                      </a:endParaRPr>
                    </a:p>
                  </a:txBody>
                  <a:tcPr marL="109728" marR="109728" marT="18288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800"/>
                        </a:spcAft>
                        <a:buClrTx/>
                        <a:buSzTx/>
                        <a:buFontTx/>
                        <a:buNone/>
                        <a:tabLst/>
                        <a:defRPr/>
                      </a:pPr>
                      <a:r>
                        <a:rPr lang="en-US" sz="1400">
                          <a:solidFill>
                            <a:srgbClr val="2F2F2F"/>
                          </a:solidFill>
                          <a:latin typeface="+mn-lt"/>
                          <a:hlinkClick r:id="rId2">
                            <a:extLst>
                              <a:ext uri="{A12FA001-AC4F-418D-AE19-62706E023703}">
                                <ahyp:hlinkClr xmlns:ahyp="http://schemas.microsoft.com/office/drawing/2018/hyperlinkcolor" val="tx"/>
                              </a:ext>
                            </a:extLst>
                          </a:hlinkClick>
                        </a:rPr>
                        <a:t>Boost sales performance with Microsoft Copilot for Sales</a:t>
                      </a:r>
                      <a:endParaRPr lang="en-GB" sz="1400">
                        <a:solidFill>
                          <a:srgbClr val="2F2F2F"/>
                        </a:solidFill>
                        <a:latin typeface="+mn-lt"/>
                      </a:endParaRPr>
                    </a:p>
                    <a:p>
                      <a:pPr>
                        <a:lnSpc>
                          <a:spcPct val="100000"/>
                        </a:lnSpc>
                        <a:spcBef>
                          <a:spcPts val="0"/>
                        </a:spcBef>
                        <a:spcAft>
                          <a:spcPts val="800"/>
                        </a:spcAft>
                      </a:pPr>
                      <a:r>
                        <a:rPr lang="en-US" sz="1400">
                          <a:solidFill>
                            <a:srgbClr val="2F2F2F"/>
                          </a:solidFill>
                          <a:latin typeface="+mn-lt"/>
                          <a:hlinkClick r:id="rId3">
                            <a:extLst>
                              <a:ext uri="{A12FA001-AC4F-418D-AE19-62706E023703}">
                                <ahyp:hlinkClr xmlns:ahyp="http://schemas.microsoft.com/office/drawing/2018/hyperlinkcolor" val="tx"/>
                              </a:ext>
                            </a:extLst>
                          </a:hlinkClick>
                        </a:rPr>
                        <a:t>Welcome to Microsoft Copilot for Sales</a:t>
                      </a:r>
                      <a:endParaRPr lang="en-US" sz="1400">
                        <a:solidFill>
                          <a:srgbClr val="2F2F2F"/>
                        </a:solidFill>
                        <a:latin typeface="+mn-lt"/>
                      </a:endParaRPr>
                    </a:p>
                    <a:p>
                      <a:pPr>
                        <a:lnSpc>
                          <a:spcPct val="100000"/>
                        </a:lnSpc>
                        <a:spcBef>
                          <a:spcPts val="0"/>
                        </a:spcBef>
                        <a:spcAft>
                          <a:spcPts val="800"/>
                        </a:spcAft>
                      </a:pPr>
                      <a:r>
                        <a:rPr lang="en-US" sz="1400">
                          <a:solidFill>
                            <a:srgbClr val="2F2F2F"/>
                          </a:solidFill>
                          <a:latin typeface="+mn-lt"/>
                          <a:hlinkClick r:id="rId4">
                            <a:extLst>
                              <a:ext uri="{A12FA001-AC4F-418D-AE19-62706E023703}">
                                <ahyp:hlinkClr xmlns:ahyp="http://schemas.microsoft.com/office/drawing/2018/hyperlinkcolor" val="tx"/>
                              </a:ext>
                            </a:extLst>
                          </a:hlinkClick>
                        </a:rPr>
                        <a:t>Copilot for Sales Tip Time</a:t>
                      </a:r>
                      <a:endParaRPr lang="en-GB" sz="1400">
                        <a:solidFill>
                          <a:srgbClr val="2F2F2F"/>
                        </a:solidFill>
                        <a:latin typeface="+mn-lt"/>
                      </a:endParaRPr>
                    </a:p>
                  </a:txBody>
                  <a:tcPr marL="109728" marR="109728" marT="18288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25064162"/>
                  </a:ext>
                </a:extLst>
              </a:tr>
              <a:tr h="1399795">
                <a:tc>
                  <a:txBody>
                    <a:bodyPr/>
                    <a:lstStyle/>
                    <a:p>
                      <a:pPr>
                        <a:lnSpc>
                          <a:spcPct val="100000"/>
                        </a:lnSpc>
                        <a:spcBef>
                          <a:spcPts val="0"/>
                        </a:spcBef>
                        <a:spcAft>
                          <a:spcPts val="600"/>
                        </a:spcAft>
                      </a:pPr>
                      <a:r>
                        <a:rPr lang="en-US" sz="1400">
                          <a:latin typeface="+mn-lt"/>
                        </a:rPr>
                        <a:t>Support training</a:t>
                      </a:r>
                      <a:endParaRPr lang="en-GB" sz="1400">
                        <a:latin typeface="+mn-lt"/>
                      </a:endParaRPr>
                    </a:p>
                  </a:txBody>
                  <a:tcPr marL="109728" marR="109728" marT="18288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nSpc>
                          <a:spcPct val="100000"/>
                        </a:lnSpc>
                        <a:spcBef>
                          <a:spcPts val="0"/>
                        </a:spcBef>
                        <a:spcAft>
                          <a:spcPts val="600"/>
                        </a:spcAft>
                      </a:pPr>
                      <a:r>
                        <a:rPr lang="en-US" sz="1400">
                          <a:latin typeface="+mn-lt"/>
                        </a:rPr>
                        <a:t>1 week prior</a:t>
                      </a:r>
                      <a:endParaRPr lang="en-GB" sz="1400">
                        <a:latin typeface="+mn-lt"/>
                      </a:endParaRPr>
                    </a:p>
                  </a:txBody>
                  <a:tcPr marL="109728" marR="109728" marT="18288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nSpc>
                          <a:spcPct val="100000"/>
                        </a:lnSpc>
                        <a:spcBef>
                          <a:spcPts val="0"/>
                        </a:spcBef>
                        <a:spcAft>
                          <a:spcPts val="800"/>
                        </a:spcAft>
                      </a:pPr>
                      <a:r>
                        <a:rPr lang="nn-NO" sz="1400">
                          <a:solidFill>
                            <a:srgbClr val="2F2F2F"/>
                          </a:solidFill>
                          <a:latin typeface="+mn-lt"/>
                          <a:hlinkClick r:id="rId5">
                            <a:extLst>
                              <a:ext uri="{A12FA001-AC4F-418D-AE19-62706E023703}">
                                <ahyp:hlinkClr xmlns:ahyp="http://schemas.microsoft.com/office/drawing/2018/hyperlinkcolor" val="tx"/>
                              </a:ext>
                            </a:extLst>
                          </a:hlinkClick>
                        </a:rPr>
                        <a:t>Copilot for Sales Architecture Document</a:t>
                      </a:r>
                      <a:endParaRPr lang="nn-NO" sz="1400">
                        <a:solidFill>
                          <a:srgbClr val="2F2F2F"/>
                        </a:solidFill>
                        <a:latin typeface="+mn-lt"/>
                      </a:endParaRPr>
                    </a:p>
                    <a:p>
                      <a:pPr>
                        <a:lnSpc>
                          <a:spcPct val="100000"/>
                        </a:lnSpc>
                        <a:spcBef>
                          <a:spcPts val="0"/>
                        </a:spcBef>
                        <a:spcAft>
                          <a:spcPts val="800"/>
                        </a:spcAft>
                      </a:pPr>
                      <a:r>
                        <a:rPr lang="nn-NO" sz="1400">
                          <a:solidFill>
                            <a:srgbClr val="2F2F2F"/>
                          </a:solidFill>
                          <a:latin typeface="+mn-lt"/>
                          <a:hlinkClick r:id="rId6">
                            <a:extLst>
                              <a:ext uri="{A12FA001-AC4F-418D-AE19-62706E023703}">
                                <ahyp:hlinkClr xmlns:ahyp="http://schemas.microsoft.com/office/drawing/2018/hyperlinkcolor" val="tx"/>
                              </a:ext>
                            </a:extLst>
                          </a:hlinkClick>
                        </a:rPr>
                        <a:t>Copilot for Sales FAQ</a:t>
                      </a:r>
                      <a:endParaRPr lang="nn-NO" sz="1400">
                        <a:solidFill>
                          <a:srgbClr val="2F2F2F"/>
                        </a:solidFill>
                        <a:latin typeface="+mn-lt"/>
                      </a:endParaRPr>
                    </a:p>
                    <a:p>
                      <a:pPr>
                        <a:lnSpc>
                          <a:spcPct val="100000"/>
                        </a:lnSpc>
                        <a:spcBef>
                          <a:spcPts val="0"/>
                        </a:spcBef>
                        <a:spcAft>
                          <a:spcPts val="800"/>
                        </a:spcAft>
                      </a:pPr>
                      <a:r>
                        <a:rPr lang="en-US" sz="1400">
                          <a:solidFill>
                            <a:srgbClr val="2F2F2F"/>
                          </a:solidFill>
                          <a:latin typeface="+mn-lt"/>
                          <a:hlinkClick r:id="rId4">
                            <a:extLst>
                              <a:ext uri="{A12FA001-AC4F-418D-AE19-62706E023703}">
                                <ahyp:hlinkClr xmlns:ahyp="http://schemas.microsoft.com/office/drawing/2018/hyperlinkcolor" val="tx"/>
                              </a:ext>
                            </a:extLst>
                          </a:hlinkClick>
                        </a:rPr>
                        <a:t>Copilot for Sales Tip Time</a:t>
                      </a:r>
                      <a:endParaRPr lang="en-GB" sz="1400">
                        <a:solidFill>
                          <a:srgbClr val="2F2F2F"/>
                        </a:solidFill>
                        <a:latin typeface="+mn-lt"/>
                      </a:endParaRPr>
                    </a:p>
                  </a:txBody>
                  <a:tcPr marL="109728" marR="109728" marT="18288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43740877"/>
                  </a:ext>
                </a:extLst>
              </a:tr>
              <a:tr h="1399795">
                <a:tc>
                  <a:txBody>
                    <a:bodyPr/>
                    <a:lstStyle/>
                    <a:p>
                      <a:pPr>
                        <a:lnSpc>
                          <a:spcPct val="100000"/>
                        </a:lnSpc>
                        <a:spcBef>
                          <a:spcPts val="0"/>
                        </a:spcBef>
                        <a:spcAft>
                          <a:spcPts val="600"/>
                        </a:spcAft>
                      </a:pPr>
                      <a:r>
                        <a:rPr lang="en-US" sz="1400">
                          <a:latin typeface="+mn-lt"/>
                        </a:rPr>
                        <a:t>User training (if trainer-led)</a:t>
                      </a:r>
                      <a:endParaRPr lang="en-GB" sz="1400">
                        <a:latin typeface="+mn-lt"/>
                      </a:endParaRPr>
                    </a:p>
                  </a:txBody>
                  <a:tcPr marL="109728" marR="109728" marT="18288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nSpc>
                          <a:spcPct val="100000"/>
                        </a:lnSpc>
                        <a:spcBef>
                          <a:spcPts val="0"/>
                        </a:spcBef>
                        <a:spcAft>
                          <a:spcPts val="600"/>
                        </a:spcAft>
                      </a:pPr>
                      <a:r>
                        <a:rPr lang="en-US" sz="1400">
                          <a:latin typeface="+mn-lt"/>
                        </a:rPr>
                        <a:t>1 week prior</a:t>
                      </a:r>
                      <a:endParaRPr lang="en-GB" sz="1400">
                        <a:latin typeface="+mn-lt"/>
                      </a:endParaRPr>
                    </a:p>
                  </a:txBody>
                  <a:tcPr marL="109728" marR="109728" marT="18288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800"/>
                        </a:spcAft>
                        <a:buClrTx/>
                        <a:buSzTx/>
                        <a:buFontTx/>
                        <a:buNone/>
                        <a:tabLst/>
                        <a:defRPr/>
                      </a:pPr>
                      <a:r>
                        <a:rPr lang="en-US" sz="1400">
                          <a:solidFill>
                            <a:srgbClr val="2F2F2F"/>
                          </a:solidFill>
                          <a:latin typeface="+mn-lt"/>
                          <a:hlinkClick r:id="rId2">
                            <a:extLst>
                              <a:ext uri="{A12FA001-AC4F-418D-AE19-62706E023703}">
                                <ahyp:hlinkClr xmlns:ahyp="http://schemas.microsoft.com/office/drawing/2018/hyperlinkcolor" val="tx"/>
                              </a:ext>
                            </a:extLst>
                          </a:hlinkClick>
                        </a:rPr>
                        <a:t>Boost sales performance with Microsoft Copilot for Sales</a:t>
                      </a:r>
                      <a:endParaRPr lang="en-GB" sz="1400">
                        <a:solidFill>
                          <a:srgbClr val="2F2F2F"/>
                        </a:solidFill>
                        <a:latin typeface="+mn-lt"/>
                      </a:endParaRPr>
                    </a:p>
                    <a:p>
                      <a:pPr>
                        <a:lnSpc>
                          <a:spcPct val="100000"/>
                        </a:lnSpc>
                        <a:spcBef>
                          <a:spcPts val="0"/>
                        </a:spcBef>
                        <a:spcAft>
                          <a:spcPts val="800"/>
                        </a:spcAft>
                      </a:pPr>
                      <a:r>
                        <a:rPr lang="en-US" sz="1400">
                          <a:solidFill>
                            <a:srgbClr val="2F2F2F"/>
                          </a:solidFill>
                          <a:latin typeface="+mn-lt"/>
                          <a:hlinkClick r:id="rId3">
                            <a:extLst>
                              <a:ext uri="{A12FA001-AC4F-418D-AE19-62706E023703}">
                                <ahyp:hlinkClr xmlns:ahyp="http://schemas.microsoft.com/office/drawing/2018/hyperlinkcolor" val="tx"/>
                              </a:ext>
                            </a:extLst>
                          </a:hlinkClick>
                        </a:rPr>
                        <a:t>Welcome to Microsoft Copilot for Sales</a:t>
                      </a:r>
                      <a:endParaRPr lang="en-US" sz="1400">
                        <a:solidFill>
                          <a:srgbClr val="2F2F2F"/>
                        </a:solidFill>
                        <a:latin typeface="+mn-lt"/>
                      </a:endParaRPr>
                    </a:p>
                    <a:p>
                      <a:pPr>
                        <a:lnSpc>
                          <a:spcPct val="100000"/>
                        </a:lnSpc>
                        <a:spcBef>
                          <a:spcPts val="0"/>
                        </a:spcBef>
                        <a:spcAft>
                          <a:spcPts val="800"/>
                        </a:spcAft>
                      </a:pPr>
                      <a:r>
                        <a:rPr lang="en-US" sz="1400">
                          <a:solidFill>
                            <a:srgbClr val="2F2F2F"/>
                          </a:solidFill>
                          <a:latin typeface="+mn-lt"/>
                          <a:hlinkClick r:id="rId4">
                            <a:extLst>
                              <a:ext uri="{A12FA001-AC4F-418D-AE19-62706E023703}">
                                <ahyp:hlinkClr xmlns:ahyp="http://schemas.microsoft.com/office/drawing/2018/hyperlinkcolor" val="tx"/>
                              </a:ext>
                            </a:extLst>
                          </a:hlinkClick>
                        </a:rPr>
                        <a:t>Copilot for Sales Tip Time</a:t>
                      </a:r>
                      <a:endParaRPr lang="en-GB" sz="1400">
                        <a:solidFill>
                          <a:srgbClr val="2F2F2F"/>
                        </a:solidFill>
                        <a:latin typeface="+mn-lt"/>
                      </a:endParaRPr>
                    </a:p>
                  </a:txBody>
                  <a:tcPr marL="109728" marR="109728" marT="18288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111312100"/>
                  </a:ext>
                </a:extLst>
              </a:tr>
            </a:tbl>
          </a:graphicData>
        </a:graphic>
      </p:graphicFrame>
      <p:sp>
        <p:nvSpPr>
          <p:cNvPr id="9" name="Flowchart: Process 8">
            <a:extLst>
              <a:ext uri="{FF2B5EF4-FFF2-40B4-BE49-F238E27FC236}">
                <a16:creationId xmlns:a16="http://schemas.microsoft.com/office/drawing/2014/main" id="{0CD33B90-B01B-468B-9BD5-66229B5C9BED}"/>
              </a:ext>
              <a:ext uri="{C183D7F6-B498-43B3-948B-1728B52AA6E4}">
                <adec:decorative xmlns:adec="http://schemas.microsoft.com/office/drawing/2017/decorative" val="1"/>
              </a:ext>
            </a:extLst>
          </p:cNvPr>
          <p:cNvSpPr/>
          <p:nvPr/>
        </p:nvSpPr>
        <p:spPr>
          <a:xfrm>
            <a:off x="586740" y="1992860"/>
            <a:ext cx="11018520"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078BB51E-1692-BD29-A09B-C2E5ED98C11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887733" y="408125"/>
            <a:ext cx="716892" cy="719450"/>
          </a:xfrm>
          <a:prstGeom prst="rect">
            <a:avLst/>
          </a:prstGeom>
        </p:spPr>
      </p:pic>
    </p:spTree>
    <p:extLst>
      <p:ext uri="{BB962C8B-B14F-4D97-AF65-F5344CB8AC3E}">
        <p14:creationId xmlns:p14="http://schemas.microsoft.com/office/powerpoint/2010/main" val="1833567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55A88-58A7-76E5-577F-61C396B203AD}"/>
              </a:ext>
            </a:extLst>
          </p:cNvPr>
          <p:cNvSpPr>
            <a:spLocks noGrp="1"/>
          </p:cNvSpPr>
          <p:nvPr>
            <p:ph type="title"/>
          </p:nvPr>
        </p:nvSpPr>
        <p:spPr>
          <a:xfrm>
            <a:off x="586740" y="663105"/>
            <a:ext cx="11018520" cy="443198"/>
          </a:xfrm>
        </p:spPr>
        <p:txBody>
          <a:bodyPr/>
          <a:lstStyle/>
          <a:p>
            <a:r>
              <a:rPr kumimoji="0" lang="en-GB" sz="3200" b="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Best Practice:</a:t>
            </a:r>
            <a:endParaRPr lang="en-US" sz="3200">
              <a:latin typeface="+mn-lt"/>
            </a:endParaRPr>
          </a:p>
        </p:txBody>
      </p:sp>
      <p:sp>
        <p:nvSpPr>
          <p:cNvPr id="5" name="TextBox 4">
            <a:extLst>
              <a:ext uri="{FF2B5EF4-FFF2-40B4-BE49-F238E27FC236}">
                <a16:creationId xmlns:a16="http://schemas.microsoft.com/office/drawing/2014/main" id="{4BC2ECD0-BCD3-22F5-A7EC-15CF9CBA0437}"/>
              </a:ext>
            </a:extLst>
          </p:cNvPr>
          <p:cNvSpPr txBox="1"/>
          <p:nvPr/>
        </p:nvSpPr>
        <p:spPr>
          <a:xfrm>
            <a:off x="502354" y="1224817"/>
            <a:ext cx="11101119" cy="400110"/>
          </a:xfrm>
          <a:prstGeom prst="rect">
            <a:avLst/>
          </a:prstGeom>
          <a:noFill/>
        </p:spPr>
        <p:txBody>
          <a:bodyPr wrap="square">
            <a:spAutoFit/>
          </a:bodyPr>
          <a:lstStyle/>
          <a:p>
            <a:r>
              <a:rPr kumimoji="0" lang="en-NZ" sz="2000" b="0" i="0" u="none" strike="noStrike" kern="1200" cap="none" spc="-20" normalizeH="0" noProof="0">
                <a:ln>
                  <a:noFill/>
                </a:ln>
                <a:solidFill>
                  <a:srgbClr val="2F2F2F"/>
                </a:solidFill>
                <a:effectLst/>
                <a:uLnTx/>
                <a:uFillTx/>
                <a:ea typeface="+mn-ea"/>
                <a:cs typeface="Segoe UI Semilight"/>
              </a:rPr>
              <a:t>Champions Program planning checklist</a:t>
            </a:r>
            <a:endParaRPr lang="en-US" sz="2000" spc="-20"/>
          </a:p>
        </p:txBody>
      </p:sp>
      <p:grpSp>
        <p:nvGrpSpPr>
          <p:cNvPr id="10" name="Group 9">
            <a:extLst>
              <a:ext uri="{FF2B5EF4-FFF2-40B4-BE49-F238E27FC236}">
                <a16:creationId xmlns:a16="http://schemas.microsoft.com/office/drawing/2014/main" id="{21A20DC1-3B93-8A33-48DC-2B97A2EB964D}"/>
              </a:ext>
              <a:ext uri="{C183D7F6-B498-43B3-948B-1728B52AA6E4}">
                <adec:decorative xmlns:adec="http://schemas.microsoft.com/office/drawing/2017/decorative" val="1"/>
              </a:ext>
            </a:extLst>
          </p:cNvPr>
          <p:cNvGrpSpPr/>
          <p:nvPr/>
        </p:nvGrpSpPr>
        <p:grpSpPr>
          <a:xfrm>
            <a:off x="586741" y="2039107"/>
            <a:ext cx="11018519" cy="4101359"/>
            <a:chOff x="586741" y="1566637"/>
            <a:chExt cx="11281731" cy="4565587"/>
          </a:xfrm>
        </p:grpSpPr>
        <p:sp>
          <p:nvSpPr>
            <p:cNvPr id="6" name="Rectangle: Top Corners Rounded 5">
              <a:extLst>
                <a:ext uri="{FF2B5EF4-FFF2-40B4-BE49-F238E27FC236}">
                  <a16:creationId xmlns:a16="http://schemas.microsoft.com/office/drawing/2014/main" id="{83809785-854A-93E4-3BCA-898A580BC412}"/>
                </a:ext>
              </a:extLst>
            </p:cNvPr>
            <p:cNvSpPr/>
            <p:nvPr/>
          </p:nvSpPr>
          <p:spPr bwMode="auto">
            <a:xfrm>
              <a:off x="6308804" y="1566637"/>
              <a:ext cx="5559668" cy="4565587"/>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4" name="Rectangle: Top Corners Rounded 3">
              <a:extLst>
                <a:ext uri="{FF2B5EF4-FFF2-40B4-BE49-F238E27FC236}">
                  <a16:creationId xmlns:a16="http://schemas.microsoft.com/office/drawing/2014/main" id="{C6B2BE94-9DCF-B374-4D29-18E0157CE42C}"/>
                </a:ext>
              </a:extLst>
            </p:cNvPr>
            <p:cNvSpPr/>
            <p:nvPr/>
          </p:nvSpPr>
          <p:spPr bwMode="auto">
            <a:xfrm>
              <a:off x="586741" y="1566637"/>
              <a:ext cx="5559668" cy="4565587"/>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grpSp>
      <p:sp>
        <p:nvSpPr>
          <p:cNvPr id="7" name="Text Placeholder 2">
            <a:extLst>
              <a:ext uri="{FF2B5EF4-FFF2-40B4-BE49-F238E27FC236}">
                <a16:creationId xmlns:a16="http://schemas.microsoft.com/office/drawing/2014/main" id="{9FFBF838-7EEC-2140-B487-BBBB4F509D3E}"/>
              </a:ext>
            </a:extLst>
          </p:cNvPr>
          <p:cNvSpPr txBox="1">
            <a:spLocks/>
          </p:cNvSpPr>
          <p:nvPr/>
        </p:nvSpPr>
        <p:spPr>
          <a:xfrm>
            <a:off x="760509" y="2223836"/>
            <a:ext cx="5038755" cy="3650095"/>
          </a:xfrm>
          <a:prstGeom prst="rect">
            <a:avLst/>
          </a:prstGeom>
        </p:spPr>
        <p:txBody>
          <a:bodyPr anchor="t"/>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365760" marR="0" lvl="1" indent="-36576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mj-lt"/>
                <a:ea typeface="+mn-ea"/>
                <a:cs typeface="Segoe UI Semilight"/>
              </a:rPr>
              <a:t>Find enthusiastic Champions </a:t>
            </a:r>
            <a:br>
              <a:rPr kumimoji="0" lang="en-US" sz="1400" b="0" i="0" u="none" strike="noStrike" kern="1200" cap="none" spc="0" normalizeH="0" baseline="0" noProof="0">
                <a:ln>
                  <a:noFill/>
                </a:ln>
                <a:solidFill>
                  <a:srgbClr val="000000"/>
                </a:solidFill>
                <a:effectLst/>
                <a:uLnTx/>
                <a:uFillTx/>
                <a:latin typeface="+mj-lt"/>
                <a:ea typeface="+mn-ea"/>
                <a:cs typeface="Segoe UI Semilight"/>
              </a:rPr>
            </a:br>
            <a:r>
              <a:rPr kumimoji="0" lang="en-US" sz="1400" b="0" i="0" u="none" strike="noStrike" kern="1200" cap="none" spc="0" normalizeH="0" baseline="0" noProof="0">
                <a:ln>
                  <a:noFill/>
                </a:ln>
                <a:solidFill>
                  <a:srgbClr val="000000"/>
                </a:solidFill>
                <a:effectLst/>
                <a:uLnTx/>
                <a:uFillTx/>
                <a:ea typeface="+mn-ea"/>
                <a:cs typeface="Segoe UI Semilight"/>
              </a:rPr>
              <a:t>who can commit time and effort.</a:t>
            </a:r>
            <a:endParaRPr kumimoji="0" lang="en-US" sz="1400" b="0" i="0" u="none" strike="noStrike" kern="1200" cap="none" spc="0" normalizeH="0" baseline="0" noProof="0">
              <a:ln>
                <a:noFill/>
              </a:ln>
              <a:gradFill>
                <a:gsLst>
                  <a:gs pos="1250">
                    <a:srgbClr val="2F2F2F"/>
                  </a:gs>
                  <a:gs pos="100000">
                    <a:srgbClr val="2F2F2F"/>
                  </a:gs>
                </a:gsLst>
                <a:lin ang="5400000" scaled="0"/>
              </a:gradFill>
              <a:effectLst/>
              <a:uLnTx/>
              <a:uFillTx/>
              <a:ea typeface="+mn-ea"/>
              <a:cs typeface="Segoe UI Semilight"/>
            </a:endParaRPr>
          </a:p>
          <a:p>
            <a:pPr marL="365760" marR="0" lvl="1" indent="-36576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mj-lt"/>
                <a:ea typeface="+mn-ea"/>
                <a:cs typeface="Segoe UI Semilight"/>
              </a:rPr>
              <a:t>Build a Viva Engage group </a:t>
            </a:r>
            <a:br>
              <a:rPr kumimoji="0" lang="en-US" sz="1400" b="0" i="0" u="none" strike="noStrike" kern="1200" cap="none" spc="0" normalizeH="0" baseline="0" noProof="0">
                <a:ln>
                  <a:noFill/>
                </a:ln>
                <a:solidFill>
                  <a:srgbClr val="000000"/>
                </a:solidFill>
                <a:effectLst/>
                <a:uLnTx/>
                <a:uFillTx/>
                <a:ea typeface="+mn-ea"/>
                <a:cs typeface="Segoe UI Semilight"/>
              </a:rPr>
            </a:br>
            <a:r>
              <a:rPr kumimoji="0" lang="en-US" sz="1400" b="0" i="0" u="none" strike="noStrike" kern="1200" cap="none" spc="0" normalizeH="0" baseline="0" noProof="0">
                <a:ln>
                  <a:noFill/>
                </a:ln>
                <a:solidFill>
                  <a:srgbClr val="000000"/>
                </a:solidFill>
                <a:effectLst/>
                <a:uLnTx/>
                <a:uFillTx/>
                <a:ea typeface="+mn-ea"/>
                <a:cs typeface="Segoe UI Semilight"/>
              </a:rPr>
              <a:t>for Champions to share updates and successes.</a:t>
            </a:r>
          </a:p>
          <a:p>
            <a:pPr marL="365760" marR="0" lvl="1" indent="-36576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mj-lt"/>
                <a:ea typeface="+mn-ea"/>
                <a:cs typeface="Segoe UI Semilight"/>
              </a:rPr>
              <a:t>Provide materials ready to support their work </a:t>
            </a:r>
            <a:br>
              <a:rPr kumimoji="0" lang="en-US" sz="1400" b="0" i="0" u="none" strike="noStrike" kern="1200" cap="none" spc="0" normalizeH="0" baseline="0" noProof="0">
                <a:ln>
                  <a:noFill/>
                </a:ln>
                <a:solidFill>
                  <a:srgbClr val="000000"/>
                </a:solidFill>
                <a:effectLst/>
                <a:uLnTx/>
                <a:uFillTx/>
                <a:ea typeface="+mn-ea"/>
                <a:cs typeface="Segoe UI Semilight"/>
              </a:rPr>
            </a:br>
            <a:r>
              <a:rPr kumimoji="0" lang="en-US" sz="1400" b="0" i="0" u="none" strike="noStrike" kern="1200" cap="none" spc="0" normalizeH="0" baseline="0" noProof="0">
                <a:ln>
                  <a:noFill/>
                </a:ln>
                <a:solidFill>
                  <a:srgbClr val="000000"/>
                </a:solidFill>
                <a:effectLst/>
                <a:uLnTx/>
                <a:uFillTx/>
                <a:ea typeface="+mn-ea"/>
                <a:cs typeface="Segoe UI Semilight"/>
              </a:rPr>
              <a:t>with teams and individuals (e.g., brown bag sessions).</a:t>
            </a:r>
          </a:p>
          <a:p>
            <a:pPr marL="365760" marR="0" lvl="1" indent="-36576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mj-lt"/>
                <a:ea typeface="+mn-ea"/>
                <a:cs typeface="Segoe UI Semilight"/>
              </a:rPr>
              <a:t>Ensure a regular rhythm for discussions </a:t>
            </a:r>
            <a:br>
              <a:rPr kumimoji="0" lang="en-US" sz="1400" b="0" i="0" u="none" strike="noStrike" kern="1200" cap="none" spc="0" normalizeH="0" baseline="0" noProof="0">
                <a:ln>
                  <a:noFill/>
                </a:ln>
                <a:solidFill>
                  <a:srgbClr val="000000"/>
                </a:solidFill>
                <a:effectLst/>
                <a:uLnTx/>
                <a:uFillTx/>
                <a:ea typeface="+mn-ea"/>
                <a:cs typeface="Segoe UI Semilight"/>
              </a:rPr>
            </a:br>
            <a:r>
              <a:rPr kumimoji="0" lang="en-US" sz="1400" b="0" i="0" u="none" strike="noStrike" kern="1200" cap="none" spc="0" normalizeH="0" baseline="0" noProof="0">
                <a:ln>
                  <a:noFill/>
                </a:ln>
                <a:solidFill>
                  <a:srgbClr val="000000"/>
                </a:solidFill>
                <a:effectLst/>
                <a:uLnTx/>
                <a:uFillTx/>
                <a:ea typeface="+mn-ea"/>
                <a:cs typeface="Segoe UI Semilight"/>
              </a:rPr>
              <a:t>with the Champions on what’s working and what’s not.</a:t>
            </a:r>
          </a:p>
          <a:p>
            <a:pPr marL="365760" marR="0" lvl="1" indent="-36576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mj-lt"/>
                <a:ea typeface="+mn-ea"/>
                <a:cs typeface="Segoe UI Semilight"/>
              </a:rPr>
              <a:t>Design a program to engage and recognize their effort, </a:t>
            </a:r>
            <a:r>
              <a:rPr kumimoji="0" lang="en-US" sz="1400" b="0" i="0" u="none" strike="noStrike" kern="1200" cap="none" spc="0" normalizeH="0" baseline="0" noProof="0">
                <a:ln>
                  <a:noFill/>
                </a:ln>
                <a:solidFill>
                  <a:srgbClr val="000000"/>
                </a:solidFill>
                <a:effectLst/>
                <a:uLnTx/>
                <a:uFillTx/>
                <a:ea typeface="+mn-ea"/>
                <a:cs typeface="Segoe UI Semilight"/>
              </a:rPr>
              <a:t>such as providing privileged access to relevant events </a:t>
            </a:r>
            <a:br>
              <a:rPr kumimoji="0" lang="en-US" sz="1400" b="0" i="0" u="none" strike="noStrike" kern="1200" cap="none" spc="0" normalizeH="0" baseline="0" noProof="0">
                <a:ln>
                  <a:noFill/>
                </a:ln>
                <a:solidFill>
                  <a:srgbClr val="000000"/>
                </a:solidFill>
                <a:effectLst/>
                <a:uLnTx/>
                <a:uFillTx/>
                <a:ea typeface="+mn-ea"/>
                <a:cs typeface="Segoe UI Semilight"/>
              </a:rPr>
            </a:br>
            <a:r>
              <a:rPr kumimoji="0" lang="en-US" sz="1400" b="0" i="0" u="none" strike="noStrike" kern="1200" cap="none" spc="0" normalizeH="0" baseline="0" noProof="0">
                <a:ln>
                  <a:noFill/>
                </a:ln>
                <a:solidFill>
                  <a:srgbClr val="000000"/>
                </a:solidFill>
                <a:effectLst/>
                <a:uLnTx/>
                <a:uFillTx/>
                <a:ea typeface="+mn-ea"/>
                <a:cs typeface="Segoe UI Semilight"/>
              </a:rPr>
              <a:t>or speaking engagements.</a:t>
            </a:r>
          </a:p>
        </p:txBody>
      </p:sp>
      <p:sp>
        <p:nvSpPr>
          <p:cNvPr id="9" name="Flowchart: Process 8">
            <a:extLst>
              <a:ext uri="{FF2B5EF4-FFF2-40B4-BE49-F238E27FC236}">
                <a16:creationId xmlns:a16="http://schemas.microsoft.com/office/drawing/2014/main" id="{2DFCFC21-72BD-69BA-26B0-09A753CDB77A}"/>
              </a:ext>
              <a:ext uri="{C183D7F6-B498-43B3-948B-1728B52AA6E4}">
                <adec:decorative xmlns:adec="http://schemas.microsoft.com/office/drawing/2017/decorative" val="1"/>
              </a:ext>
            </a:extLst>
          </p:cNvPr>
          <p:cNvSpPr/>
          <p:nvPr/>
        </p:nvSpPr>
        <p:spPr>
          <a:xfrm>
            <a:off x="586740" y="6094746"/>
            <a:ext cx="11018520"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Text Placeholder 2">
            <a:extLst>
              <a:ext uri="{FF2B5EF4-FFF2-40B4-BE49-F238E27FC236}">
                <a16:creationId xmlns:a16="http://schemas.microsoft.com/office/drawing/2014/main" id="{36F61FEE-07C5-125F-48FD-6A3E833342F4}"/>
              </a:ext>
            </a:extLst>
          </p:cNvPr>
          <p:cNvSpPr txBox="1">
            <a:spLocks/>
          </p:cNvSpPr>
          <p:nvPr/>
        </p:nvSpPr>
        <p:spPr>
          <a:xfrm>
            <a:off x="6355765" y="2223836"/>
            <a:ext cx="5021296" cy="3650095"/>
          </a:xfrm>
          <a:prstGeom prst="rect">
            <a:avLst/>
          </a:prstGeom>
        </p:spPr>
        <p:txBody>
          <a:bodyPr anchor="t"/>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365760" marR="0" lvl="1" indent="-36576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mj-lt"/>
                <a:ea typeface="+mn-ea"/>
                <a:cs typeface="Segoe UI Semilight"/>
              </a:rPr>
              <a:t>Communicate to individuals about the Champions' role </a:t>
            </a:r>
            <a:r>
              <a:rPr kumimoji="0" lang="en-US" sz="1400" b="0" i="0" u="none" strike="noStrike" kern="1200" cap="none" spc="0" normalizeH="0" baseline="0" noProof="0">
                <a:ln>
                  <a:noFill/>
                </a:ln>
                <a:solidFill>
                  <a:srgbClr val="000000"/>
                </a:solidFill>
                <a:effectLst/>
                <a:uLnTx/>
                <a:uFillTx/>
                <a:ea typeface="+mn-ea"/>
                <a:cs typeface="Segoe UI Semilight"/>
              </a:rPr>
              <a:t>and how to find them – remember, Champions are not IT support, but business representatives.</a:t>
            </a:r>
          </a:p>
          <a:p>
            <a:pPr marL="365760" marR="0" lvl="1" indent="-36576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mj-lt"/>
                <a:ea typeface="+mn-ea"/>
                <a:cs typeface="Segoe UI Semilight"/>
              </a:rPr>
              <a:t>Incorporate Microsoft Copilot for Sales resources</a:t>
            </a:r>
            <a:br>
              <a:rPr kumimoji="0" lang="en-US" sz="1400" b="0" i="0" u="none" strike="noStrike" kern="1200" cap="none" spc="0" normalizeH="0" baseline="0" noProof="0">
                <a:ln>
                  <a:noFill/>
                </a:ln>
                <a:solidFill>
                  <a:srgbClr val="000000"/>
                </a:solidFill>
                <a:effectLst/>
                <a:uLnTx/>
                <a:uFillTx/>
                <a:latin typeface="+mj-lt"/>
                <a:ea typeface="+mn-ea"/>
                <a:cs typeface="Segoe UI Semilight"/>
              </a:rPr>
            </a:br>
            <a:r>
              <a:rPr kumimoji="0" lang="en-US" sz="1400" b="0" i="0" u="none" strike="noStrike" kern="1200" cap="none" spc="0" normalizeH="0" baseline="0" noProof="0">
                <a:ln>
                  <a:noFill/>
                </a:ln>
                <a:solidFill>
                  <a:srgbClr val="000000"/>
                </a:solidFill>
                <a:effectLst/>
                <a:uLnTx/>
                <a:uFillTx/>
                <a:ea typeface="+mn-ea"/>
                <a:cs typeface="Segoe UI Semilight"/>
              </a:rPr>
              <a:t>and custom learning into your own internal training site.</a:t>
            </a:r>
          </a:p>
          <a:p>
            <a:pPr marL="365760" marR="0" lvl="1" indent="-36576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mj-lt"/>
                <a:ea typeface="+mn-ea"/>
                <a:cs typeface="Segoe UI Semilight"/>
              </a:rPr>
              <a:t>Create a contest (e.g. scavenger hunts and giveaways) </a:t>
            </a:r>
            <a:r>
              <a:rPr kumimoji="0" lang="en-US" sz="1400" b="0" i="0" u="none" strike="noStrike" kern="1200" cap="none" spc="0" normalizeH="0" baseline="0" noProof="0">
                <a:ln>
                  <a:noFill/>
                </a:ln>
                <a:solidFill>
                  <a:srgbClr val="000000"/>
                </a:solidFill>
                <a:effectLst/>
                <a:uLnTx/>
                <a:uFillTx/>
                <a:ea typeface="+mn-ea"/>
                <a:cs typeface="Segoe UI Semilight"/>
              </a:rPr>
              <a:t>between departments to encourage people to interact with Microsoft Copilot for Sales.</a:t>
            </a:r>
          </a:p>
        </p:txBody>
      </p:sp>
    </p:spTree>
    <p:extLst>
      <p:ext uri="{BB962C8B-B14F-4D97-AF65-F5344CB8AC3E}">
        <p14:creationId xmlns:p14="http://schemas.microsoft.com/office/powerpoint/2010/main" val="1063127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CB055D23-174B-F19C-65B3-44D0B6DC873D}"/>
              </a:ext>
              <a:ext uri="{C183D7F6-B498-43B3-948B-1728B52AA6E4}">
                <adec:decorative xmlns:adec="http://schemas.microsoft.com/office/drawing/2017/decorative" val="1"/>
              </a:ext>
            </a:extLst>
          </p:cNvPr>
          <p:cNvSpPr/>
          <p:nvPr/>
        </p:nvSpPr>
        <p:spPr bwMode="auto">
          <a:xfrm>
            <a:off x="587375" y="3253759"/>
            <a:ext cx="5356298" cy="2945417"/>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30" name="Rectangle: Rounded Corners 10">
            <a:extLst>
              <a:ext uri="{FF2B5EF4-FFF2-40B4-BE49-F238E27FC236}">
                <a16:creationId xmlns:a16="http://schemas.microsoft.com/office/drawing/2014/main" id="{0CDBCDDD-515A-DE90-C102-BFC00236D850}"/>
              </a:ext>
              <a:ext uri="{C183D7F6-B498-43B3-948B-1728B52AA6E4}">
                <adec:decorative xmlns:adec="http://schemas.microsoft.com/office/drawing/2017/decorative" val="1"/>
              </a:ext>
            </a:extLst>
          </p:cNvPr>
          <p:cNvSpPr/>
          <p:nvPr/>
        </p:nvSpPr>
        <p:spPr>
          <a:xfrm>
            <a:off x="572888" y="3253759"/>
            <a:ext cx="5379084" cy="652805"/>
          </a:xfrm>
          <a:prstGeom prst="round2SameRect">
            <a:avLst>
              <a:gd name="adj1" fmla="val 14757"/>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23" name="Rectangle: Top Corners Rounded 22">
            <a:extLst>
              <a:ext uri="{FF2B5EF4-FFF2-40B4-BE49-F238E27FC236}">
                <a16:creationId xmlns:a16="http://schemas.microsoft.com/office/drawing/2014/main" id="{B77A18A1-00FA-6C08-C420-1F989714719B}"/>
              </a:ext>
              <a:ext uri="{C183D7F6-B498-43B3-948B-1728B52AA6E4}">
                <adec:decorative xmlns:adec="http://schemas.microsoft.com/office/drawing/2017/decorative" val="1"/>
              </a:ext>
            </a:extLst>
          </p:cNvPr>
          <p:cNvSpPr/>
          <p:nvPr/>
        </p:nvSpPr>
        <p:spPr bwMode="auto">
          <a:xfrm>
            <a:off x="6226173" y="3253759"/>
            <a:ext cx="5356298" cy="2945417"/>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27" name="Rectangle: Rounded Corners 10">
            <a:extLst>
              <a:ext uri="{FF2B5EF4-FFF2-40B4-BE49-F238E27FC236}">
                <a16:creationId xmlns:a16="http://schemas.microsoft.com/office/drawing/2014/main" id="{3FC8FC3D-B625-76B7-CF25-2025BE698221}"/>
              </a:ext>
              <a:ext uri="{C183D7F6-B498-43B3-948B-1728B52AA6E4}">
                <adec:decorative xmlns:adec="http://schemas.microsoft.com/office/drawing/2017/decorative" val="1"/>
              </a:ext>
            </a:extLst>
          </p:cNvPr>
          <p:cNvSpPr/>
          <p:nvPr/>
        </p:nvSpPr>
        <p:spPr>
          <a:xfrm>
            <a:off x="6224388" y="3253759"/>
            <a:ext cx="5379084" cy="652805"/>
          </a:xfrm>
          <a:prstGeom prst="round2SameRect">
            <a:avLst>
              <a:gd name="adj1" fmla="val 14757"/>
              <a:gd name="adj2" fmla="val 0"/>
            </a:avLst>
          </a:prstGeom>
          <a:gradFill>
            <a:gsLst>
              <a:gs pos="0">
                <a:srgbClr val="8661C5"/>
              </a:gs>
              <a:gs pos="81000">
                <a:srgbClr val="134CCB"/>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34" name="Title 31">
            <a:extLst>
              <a:ext uri="{FF2B5EF4-FFF2-40B4-BE49-F238E27FC236}">
                <a16:creationId xmlns:a16="http://schemas.microsoft.com/office/drawing/2014/main" id="{88DC5769-56E0-91D1-45C4-AFB5F6BE8F73}"/>
              </a:ext>
            </a:extLst>
          </p:cNvPr>
          <p:cNvSpPr>
            <a:spLocks noGrp="1"/>
          </p:cNvSpPr>
          <p:nvPr>
            <p:ph type="title"/>
          </p:nvPr>
        </p:nvSpPr>
        <p:spPr>
          <a:xfrm>
            <a:off x="586740" y="697322"/>
            <a:ext cx="11018520" cy="443198"/>
          </a:xfrm>
        </p:spPr>
        <p:txBody>
          <a:bodyPr/>
          <a:lstStyle/>
          <a:p>
            <a:r>
              <a:rPr lang="en-US" sz="3200"/>
              <a:t>Best practice</a:t>
            </a:r>
          </a:p>
        </p:txBody>
      </p:sp>
      <p:sp>
        <p:nvSpPr>
          <p:cNvPr id="20" name="TextBox 19">
            <a:extLst>
              <a:ext uri="{FF2B5EF4-FFF2-40B4-BE49-F238E27FC236}">
                <a16:creationId xmlns:a16="http://schemas.microsoft.com/office/drawing/2014/main" id="{C5ABFC15-526A-E4E3-64D2-705C0ED6E737}"/>
              </a:ext>
            </a:extLst>
          </p:cNvPr>
          <p:cNvSpPr txBox="1"/>
          <p:nvPr/>
        </p:nvSpPr>
        <p:spPr>
          <a:xfrm>
            <a:off x="502354" y="1224817"/>
            <a:ext cx="11101119" cy="400110"/>
          </a:xfrm>
          <a:prstGeom prst="rect">
            <a:avLst/>
          </a:prstGeom>
          <a:noFill/>
        </p:spPr>
        <p:txBody>
          <a:bodyPr wrap="square">
            <a:spAutoFit/>
          </a:bodyPr>
          <a:lstStyle/>
          <a:p>
            <a:r>
              <a:rPr kumimoji="0" lang="en-NZ" sz="2000" b="0" i="0" u="none" strike="noStrike" kern="1200" cap="none" spc="-20" normalizeH="0" noProof="0">
                <a:ln>
                  <a:noFill/>
                </a:ln>
                <a:effectLst/>
                <a:uLnTx/>
                <a:uFillTx/>
                <a:ea typeface="+mn-ea"/>
                <a:cs typeface="Segoe UI Semilight"/>
              </a:rPr>
              <a:t>Understand your “why”</a:t>
            </a:r>
            <a:endParaRPr lang="en-US" sz="2000" spc="-20"/>
          </a:p>
        </p:txBody>
      </p:sp>
      <p:sp>
        <p:nvSpPr>
          <p:cNvPr id="25" name="Rectangle 24">
            <a:extLst>
              <a:ext uri="{FF2B5EF4-FFF2-40B4-BE49-F238E27FC236}">
                <a16:creationId xmlns:a16="http://schemas.microsoft.com/office/drawing/2014/main" id="{B1D645B7-B50A-D428-7104-4F40C510A258}"/>
              </a:ext>
            </a:extLst>
          </p:cNvPr>
          <p:cNvSpPr/>
          <p:nvPr/>
        </p:nvSpPr>
        <p:spPr>
          <a:xfrm>
            <a:off x="508851" y="1845382"/>
            <a:ext cx="11094621" cy="1102481"/>
          </a:xfrm>
          <a:prstGeom prst="rect">
            <a:avLst/>
          </a:prstGeom>
        </p:spPr>
        <p:txBody>
          <a:bodyPr wrap="square" lIns="91440" tIns="45720" rIns="91440" bIns="45720" anchor="t">
            <a:spAutoFit/>
          </a:bodyPr>
          <a:lstStyle/>
          <a:p>
            <a:pPr marL="0" marR="0" lvl="1" indent="0" defTabSz="913927" rtl="0" eaLnBrk="1" fontAlgn="base" latinLnBrk="0" hangingPunct="1">
              <a:lnSpc>
                <a:spcPct val="120000"/>
              </a:lnSpc>
              <a:spcBef>
                <a:spcPct val="0"/>
              </a:spcBef>
              <a:spcAft>
                <a:spcPct val="0"/>
              </a:spcAft>
              <a:buClr>
                <a:srgbClr val="DC3C00"/>
              </a:buClr>
              <a:buSzTx/>
              <a:buFontTx/>
              <a:buNone/>
              <a:tabLst/>
              <a:defRPr/>
            </a:pPr>
            <a:r>
              <a:rPr kumimoji="0" lang="en-NZ" sz="1400" b="0" i="0" u="none" strike="noStrike" kern="1200" cap="none" spc="0" normalizeH="0" baseline="0" noProof="0">
                <a:ln>
                  <a:noFill/>
                </a:ln>
                <a:effectLst/>
                <a:uLnTx/>
                <a:uFillTx/>
                <a:ea typeface="+mn-ea"/>
                <a:cs typeface="Segoe UI Semilight"/>
              </a:rPr>
              <a:t>When planning for adoption, users need to understand why the change is occurring for the organization and how Microsoft Copilot</a:t>
            </a:r>
            <a:br>
              <a:rPr kumimoji="0" lang="en-NZ" sz="1400" b="0" i="0" u="none" strike="noStrike" kern="1200" cap="none" spc="0" normalizeH="0" baseline="0" noProof="0">
                <a:ln>
                  <a:noFill/>
                </a:ln>
                <a:effectLst/>
                <a:uLnTx/>
                <a:uFillTx/>
                <a:ea typeface="+mn-ea"/>
                <a:cs typeface="Segoe UI Semilight"/>
              </a:rPr>
            </a:br>
            <a:r>
              <a:rPr kumimoji="0" lang="en-NZ" sz="1400" b="0" i="0" u="none" strike="noStrike" kern="1200" cap="none" spc="0" normalizeH="0" baseline="0" noProof="0">
                <a:ln>
                  <a:noFill/>
                </a:ln>
                <a:effectLst/>
                <a:uLnTx/>
                <a:uFillTx/>
                <a:ea typeface="+mn-ea"/>
                <a:cs typeface="Segoe UI Semilight"/>
              </a:rPr>
              <a:t>for Sales will help individual employees achieve more. This includes ensuring they understand why the change is happening, </a:t>
            </a:r>
            <a:r>
              <a:rPr kumimoji="0" lang="en-NZ" sz="1400" i="0" u="none" strike="noStrike" kern="1200" cap="none" spc="0" normalizeH="0" baseline="0" noProof="0">
                <a:ln>
                  <a:noFill/>
                </a:ln>
                <a:effectLst/>
                <a:uLnTx/>
                <a:uFillTx/>
                <a:latin typeface="+mj-lt"/>
                <a:ea typeface="+mn-ea"/>
                <a:cs typeface="Segoe UI Semilight"/>
              </a:rPr>
              <a:t>what’s in</a:t>
            </a:r>
            <a:br>
              <a:rPr kumimoji="0" lang="en-NZ" sz="1400" i="0" u="none" strike="noStrike" kern="1200" cap="none" spc="0" normalizeH="0" baseline="0" noProof="0">
                <a:ln>
                  <a:noFill/>
                </a:ln>
                <a:effectLst/>
                <a:uLnTx/>
                <a:uFillTx/>
                <a:latin typeface="+mj-lt"/>
                <a:ea typeface="+mn-ea"/>
                <a:cs typeface="Segoe UI Semilight"/>
              </a:rPr>
            </a:br>
            <a:r>
              <a:rPr kumimoji="0" lang="en-NZ" sz="1400" i="0" u="none" strike="noStrike" kern="1200" cap="none" spc="0" normalizeH="0" baseline="0" noProof="0">
                <a:ln>
                  <a:noFill/>
                </a:ln>
                <a:effectLst/>
                <a:uLnTx/>
                <a:uFillTx/>
                <a:latin typeface="+mj-lt"/>
                <a:ea typeface="+mn-ea"/>
                <a:cs typeface="Segoe UI Semilight"/>
              </a:rPr>
              <a:t>it</a:t>
            </a:r>
            <a:r>
              <a:rPr lang="en-NZ" sz="1400">
                <a:latin typeface="+mj-lt"/>
                <a:cs typeface="Segoe UI Semilight"/>
              </a:rPr>
              <a:t> </a:t>
            </a:r>
            <a:r>
              <a:rPr kumimoji="0" lang="en-NZ" sz="1400" i="0" u="none" strike="noStrike" kern="1200" cap="none" spc="0" normalizeH="0" baseline="0" noProof="0">
                <a:ln>
                  <a:noFill/>
                </a:ln>
                <a:effectLst/>
                <a:uLnTx/>
                <a:uFillTx/>
                <a:latin typeface="+mj-lt"/>
                <a:ea typeface="+mn-ea"/>
                <a:cs typeface="Segoe UI Semilight"/>
              </a:rPr>
              <a:t>for them, </a:t>
            </a:r>
            <a:r>
              <a:rPr kumimoji="0" lang="en-NZ" sz="1400" b="0" i="0" u="none" strike="noStrike" kern="1200" cap="none" spc="0" normalizeH="0" baseline="0" noProof="0">
                <a:ln>
                  <a:noFill/>
                </a:ln>
                <a:effectLst/>
                <a:uLnTx/>
                <a:uFillTx/>
                <a:ea typeface="+mn-ea"/>
                <a:cs typeface="Segoe UI Semilight"/>
              </a:rPr>
              <a:t>and why they’re being asked to change. Capture these reasons below and use this content to build your communications</a:t>
            </a:r>
            <a:br>
              <a:rPr kumimoji="0" lang="en-NZ" sz="1400" b="0" i="0" u="none" strike="noStrike" kern="1200" cap="none" spc="0" normalizeH="0" baseline="0" noProof="0">
                <a:ln>
                  <a:noFill/>
                </a:ln>
                <a:effectLst/>
                <a:uLnTx/>
                <a:uFillTx/>
                <a:ea typeface="+mn-ea"/>
                <a:cs typeface="Segoe UI Semilight"/>
              </a:rPr>
            </a:br>
            <a:r>
              <a:rPr kumimoji="0" lang="en-NZ" sz="1400" b="0" i="0" u="none" strike="noStrike" kern="1200" cap="none" spc="0" normalizeH="0" baseline="0" noProof="0">
                <a:ln>
                  <a:noFill/>
                </a:ln>
                <a:effectLst/>
                <a:uLnTx/>
                <a:uFillTx/>
                <a:ea typeface="+mn-ea"/>
                <a:cs typeface="Segoe UI Semilight"/>
              </a:rPr>
              <a:t>and engagement content.</a:t>
            </a:r>
          </a:p>
        </p:txBody>
      </p:sp>
      <p:sp>
        <p:nvSpPr>
          <p:cNvPr id="31" name="Rectangle 30">
            <a:extLst>
              <a:ext uri="{FF2B5EF4-FFF2-40B4-BE49-F238E27FC236}">
                <a16:creationId xmlns:a16="http://schemas.microsoft.com/office/drawing/2014/main" id="{227C841C-0A65-F24F-BD24-1EFF3DB1127D}"/>
              </a:ext>
            </a:extLst>
          </p:cNvPr>
          <p:cNvSpPr/>
          <p:nvPr/>
        </p:nvSpPr>
        <p:spPr>
          <a:xfrm>
            <a:off x="770778" y="3441088"/>
            <a:ext cx="5172896" cy="303184"/>
          </a:xfrm>
          <a:prstGeom prst="rect">
            <a:avLst/>
          </a:prstGeom>
          <a:noFill/>
        </p:spPr>
        <p:txBody>
          <a:bodyPr wrap="square" lIns="91440" tIns="45720" rIns="91440" bIns="45720" anchor="t">
            <a:spAutoFit/>
          </a:bodyPr>
          <a:lstStyle/>
          <a:p>
            <a:pPr marL="0" marR="0" lvl="0" indent="0" defTabSz="2667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20" normalizeH="0" noProof="0">
                <a:ln>
                  <a:noFill/>
                </a:ln>
                <a:solidFill>
                  <a:srgbClr val="FFFFFF"/>
                </a:solidFill>
                <a:effectLst/>
                <a:uLnTx/>
                <a:uFillTx/>
                <a:latin typeface="Segoe UI Semibold"/>
                <a:ea typeface="+mn-ea"/>
                <a:cs typeface="Segoe UI Semibold"/>
              </a:rPr>
              <a:t>How will Microsoft Copilot for Sales </a:t>
            </a:r>
            <a:r>
              <a:rPr kumimoji="0" lang="en-US" sz="1400" b="1" i="0" u="sng" strike="noStrike" kern="1200" cap="none" spc="-20" normalizeH="0" noProof="0">
                <a:ln>
                  <a:noFill/>
                </a:ln>
                <a:solidFill>
                  <a:srgbClr val="FFFFFF"/>
                </a:solidFill>
                <a:effectLst/>
                <a:uLnTx/>
                <a:uFillTx/>
                <a:latin typeface="Segoe UI Semibold"/>
                <a:ea typeface="+mn-ea"/>
                <a:cs typeface="Segoe UI Semibold"/>
              </a:rPr>
              <a:t>benefit your organization</a:t>
            </a:r>
            <a:r>
              <a:rPr kumimoji="0" lang="en-US" sz="1400" b="1" i="0" u="none" strike="noStrike" kern="1200" cap="none" spc="-20" normalizeH="0" noProof="0">
                <a:ln>
                  <a:noFill/>
                </a:ln>
                <a:solidFill>
                  <a:srgbClr val="FFFFFF"/>
                </a:solidFill>
                <a:effectLst/>
                <a:uLnTx/>
                <a:uFillTx/>
                <a:latin typeface="Segoe UI Semibold"/>
                <a:ea typeface="+mn-ea"/>
                <a:cs typeface="Segoe UI Semibold"/>
              </a:rPr>
              <a:t>?</a:t>
            </a:r>
          </a:p>
        </p:txBody>
      </p:sp>
      <p:sp>
        <p:nvSpPr>
          <p:cNvPr id="7" name="Rectangle 6">
            <a:extLst>
              <a:ext uri="{FF2B5EF4-FFF2-40B4-BE49-F238E27FC236}">
                <a16:creationId xmlns:a16="http://schemas.microsoft.com/office/drawing/2014/main" id="{4ED963C4-E41A-E1B9-E9A2-8A1758E06DD6}"/>
              </a:ext>
            </a:extLst>
          </p:cNvPr>
          <p:cNvSpPr/>
          <p:nvPr/>
        </p:nvSpPr>
        <p:spPr>
          <a:xfrm>
            <a:off x="778934" y="4074080"/>
            <a:ext cx="5074716" cy="1021690"/>
          </a:xfrm>
          <a:prstGeom prst="rect">
            <a:avLst/>
          </a:prstGeom>
        </p:spPr>
        <p:txBody>
          <a:bodyPr wrap="square" anchor="t">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u="none" strike="noStrike" kern="1200" cap="none" spc="0" normalizeH="0" baseline="0" noProof="0">
                <a:ln>
                  <a:noFill/>
                </a:ln>
                <a:effectLst/>
                <a:uLnTx/>
                <a:uFillTx/>
                <a:latin typeface="Segoe UI"/>
                <a:ea typeface="+mn-ea"/>
                <a:cs typeface="+mn-cs"/>
              </a:rPr>
              <a:t>Unlock sales productivity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u="none" strike="noStrike" kern="1200" cap="none" spc="0" normalizeH="0" baseline="0" noProof="0">
                <a:ln>
                  <a:noFill/>
                </a:ln>
                <a:effectLst/>
                <a:uLnTx/>
                <a:uFillTx/>
                <a:latin typeface="Segoe UI"/>
                <a:ea typeface="+mn-ea"/>
                <a:cs typeface="+mn-cs"/>
              </a:rPr>
              <a:t>Personalize customer interactions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u="none" strike="noStrike" kern="1200" cap="none" spc="0" normalizeH="0" baseline="0" noProof="0">
                <a:ln>
                  <a:noFill/>
                </a:ln>
                <a:effectLst/>
                <a:uLnTx/>
                <a:uFillTx/>
                <a:latin typeface="Segoe UI"/>
                <a:ea typeface="+mn-ea"/>
                <a:cs typeface="+mn-cs"/>
              </a:rPr>
              <a:t>Stay in the flow of work</a:t>
            </a:r>
          </a:p>
        </p:txBody>
      </p:sp>
      <p:sp>
        <p:nvSpPr>
          <p:cNvPr id="29" name="Rectangle 28">
            <a:extLst>
              <a:ext uri="{FF2B5EF4-FFF2-40B4-BE49-F238E27FC236}">
                <a16:creationId xmlns:a16="http://schemas.microsoft.com/office/drawing/2014/main" id="{10D7C69C-7E11-4A78-F8D1-A063C964146C}"/>
              </a:ext>
            </a:extLst>
          </p:cNvPr>
          <p:cNvSpPr>
            <a:spLocks/>
          </p:cNvSpPr>
          <p:nvPr/>
        </p:nvSpPr>
        <p:spPr>
          <a:xfrm>
            <a:off x="6410974" y="3441088"/>
            <a:ext cx="5194283" cy="303184"/>
          </a:xfrm>
          <a:prstGeom prst="rect">
            <a:avLst/>
          </a:prstGeom>
          <a:noFill/>
        </p:spPr>
        <p:txBody>
          <a:bodyPr wrap="square" lIns="91440" tIns="45720" rIns="91440" bIns="45720" anchor="t">
            <a:sp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20" normalizeH="0" baseline="0" noProof="0">
                <a:ln>
                  <a:noFill/>
                </a:ln>
                <a:solidFill>
                  <a:srgbClr val="FFFFFF"/>
                </a:solidFill>
                <a:effectLst/>
                <a:uLnTx/>
                <a:uFillTx/>
                <a:latin typeface="Segoe UI Semibold"/>
                <a:ea typeface="+mn-ea"/>
                <a:cs typeface="Segoe UI Semibold"/>
              </a:rPr>
              <a:t>How will Microsoft Copilot for Sales </a:t>
            </a:r>
            <a:r>
              <a:rPr kumimoji="0" lang="en-US" sz="1400" b="1" i="0" u="sng" strike="noStrike" kern="1200" cap="none" spc="-20" normalizeH="0" baseline="0" noProof="0">
                <a:ln>
                  <a:noFill/>
                </a:ln>
                <a:solidFill>
                  <a:srgbClr val="FFFFFF"/>
                </a:solidFill>
                <a:effectLst/>
                <a:uLnTx/>
                <a:uFillTx/>
                <a:latin typeface="Segoe UI Semibold"/>
                <a:ea typeface="+mn-ea"/>
                <a:cs typeface="Segoe UI Semibold"/>
              </a:rPr>
              <a:t>benefit employees</a:t>
            </a:r>
            <a:r>
              <a:rPr kumimoji="0" lang="en-US" sz="1400" b="1" i="0" u="none" strike="noStrike" kern="1200" cap="none" spc="-20" normalizeH="0" baseline="0" noProof="0">
                <a:ln>
                  <a:noFill/>
                </a:ln>
                <a:solidFill>
                  <a:srgbClr val="FFFFFF"/>
                </a:solidFill>
                <a:effectLst/>
                <a:uLnTx/>
                <a:uFillTx/>
                <a:latin typeface="Segoe UI Semibold"/>
                <a:ea typeface="+mn-ea"/>
                <a:cs typeface="Segoe UI Semibold"/>
              </a:rPr>
              <a:t>?</a:t>
            </a:r>
          </a:p>
        </p:txBody>
      </p:sp>
      <p:sp>
        <p:nvSpPr>
          <p:cNvPr id="13" name="Rectangle 12">
            <a:extLst>
              <a:ext uri="{FF2B5EF4-FFF2-40B4-BE49-F238E27FC236}">
                <a16:creationId xmlns:a16="http://schemas.microsoft.com/office/drawing/2014/main" id="{3FFB0AEA-E912-07A8-4462-204D72DED79B}"/>
              </a:ext>
            </a:extLst>
          </p:cNvPr>
          <p:cNvSpPr/>
          <p:nvPr/>
        </p:nvSpPr>
        <p:spPr>
          <a:xfrm>
            <a:off x="6378223" y="4074080"/>
            <a:ext cx="5074716" cy="698525"/>
          </a:xfrm>
          <a:prstGeom prst="rect">
            <a:avLst/>
          </a:prstGeom>
        </p:spPr>
        <p:txBody>
          <a:bodyPr wrap="square" anchor="t">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u="none" strike="noStrike" kern="1200" cap="none" spc="0" normalizeH="0" baseline="0" noProof="0">
                <a:ln>
                  <a:noFill/>
                </a:ln>
                <a:effectLst/>
                <a:uLnTx/>
                <a:uFillTx/>
                <a:latin typeface="Segoe UI"/>
                <a:ea typeface="+mn-ea"/>
                <a:cs typeface="+mn-cs"/>
              </a:rPr>
              <a:t>Draft customer emails saving time and providing inspiration</a:t>
            </a:r>
          </a:p>
        </p:txBody>
      </p:sp>
      <p:sp>
        <p:nvSpPr>
          <p:cNvPr id="22" name="Flowchart: Process 21">
            <a:extLst>
              <a:ext uri="{FF2B5EF4-FFF2-40B4-BE49-F238E27FC236}">
                <a16:creationId xmlns:a16="http://schemas.microsoft.com/office/drawing/2014/main" id="{E69558DE-5468-7647-55BF-EA5F31EC97F8}"/>
              </a:ext>
              <a:ext uri="{C183D7F6-B498-43B3-948B-1728B52AA6E4}">
                <adec:decorative xmlns:adec="http://schemas.microsoft.com/office/drawing/2017/decorative" val="1"/>
              </a:ext>
            </a:extLst>
          </p:cNvPr>
          <p:cNvSpPr/>
          <p:nvPr/>
        </p:nvSpPr>
        <p:spPr>
          <a:xfrm>
            <a:off x="586740" y="6181449"/>
            <a:ext cx="11018520" cy="457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679923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Top Corners Rounded 12">
            <a:extLst>
              <a:ext uri="{FF2B5EF4-FFF2-40B4-BE49-F238E27FC236}">
                <a16:creationId xmlns:a16="http://schemas.microsoft.com/office/drawing/2014/main" id="{DEBBD4F3-A3AB-AF5F-CF71-B2055CFFEEAF}"/>
              </a:ext>
              <a:ext uri="{C183D7F6-B498-43B3-948B-1728B52AA6E4}">
                <adec:decorative xmlns:adec="http://schemas.microsoft.com/office/drawing/2017/decorative" val="1"/>
              </a:ext>
            </a:extLst>
          </p:cNvPr>
          <p:cNvSpPr/>
          <p:nvPr/>
        </p:nvSpPr>
        <p:spPr bwMode="auto">
          <a:xfrm>
            <a:off x="587374" y="2921543"/>
            <a:ext cx="11039327" cy="3277634"/>
          </a:xfrm>
          <a:prstGeom prst="round2SameRect">
            <a:avLst>
              <a:gd name="adj1" fmla="val 4002"/>
              <a:gd name="adj2"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9" name="Title 5">
            <a:extLst>
              <a:ext uri="{FF2B5EF4-FFF2-40B4-BE49-F238E27FC236}">
                <a16:creationId xmlns:a16="http://schemas.microsoft.com/office/drawing/2014/main" id="{059A7265-8D24-7C10-31EE-805621154AAB}"/>
              </a:ext>
            </a:extLst>
          </p:cNvPr>
          <p:cNvSpPr>
            <a:spLocks noGrp="1"/>
          </p:cNvSpPr>
          <p:nvPr>
            <p:ph type="title"/>
          </p:nvPr>
        </p:nvSpPr>
        <p:spPr>
          <a:xfrm>
            <a:off x="586740" y="667331"/>
            <a:ext cx="11018520" cy="443198"/>
          </a:xfrm>
        </p:spPr>
        <p:txBody>
          <a:bodyPr/>
          <a:lstStyle/>
          <a:p>
            <a:r>
              <a:rPr lang="en-US" sz="3200"/>
              <a:t>Best Practice </a:t>
            </a:r>
          </a:p>
        </p:txBody>
      </p:sp>
      <p:sp>
        <p:nvSpPr>
          <p:cNvPr id="4" name="Title 1">
            <a:extLst>
              <a:ext uri="{FF2B5EF4-FFF2-40B4-BE49-F238E27FC236}">
                <a16:creationId xmlns:a16="http://schemas.microsoft.com/office/drawing/2014/main" id="{D8D216AA-F692-CF99-8E4C-B5712C395FE4}"/>
              </a:ext>
            </a:extLst>
          </p:cNvPr>
          <p:cNvSpPr txBox="1">
            <a:spLocks/>
          </p:cNvSpPr>
          <p:nvPr/>
        </p:nvSpPr>
        <p:spPr>
          <a:xfrm>
            <a:off x="587375" y="1174477"/>
            <a:ext cx="10170272" cy="335092"/>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3600" kern="1200">
                <a:solidFill>
                  <a:schemeClr val="tx1"/>
                </a:solidFill>
                <a:latin typeface="Segoe UI Semibold" panose="020B0702040204020203" pitchFamily="34" charset="0"/>
                <a:ea typeface="+mj-ea"/>
                <a:cs typeface="Segoe UI Semibold" panose="020B0702040204020203" pitchFamily="34" charset="0"/>
              </a:defRPr>
            </a:lvl1pPr>
          </a:lstStyle>
          <a:p>
            <a:pPr>
              <a:lnSpc>
                <a:spcPct val="120000"/>
              </a:lnSpc>
            </a:pPr>
            <a:r>
              <a:rPr kumimoji="0" lang="en-US" sz="2000" b="0" i="0" u="none" strike="noStrike" kern="1200" cap="none" spc="0" normalizeH="0" baseline="0" noProof="0">
                <a:ln>
                  <a:noFill/>
                </a:ln>
                <a:solidFill>
                  <a:srgbClr val="000000"/>
                </a:solidFill>
                <a:effectLst/>
                <a:uLnTx/>
                <a:uFillTx/>
                <a:latin typeface="+mn-lt"/>
                <a:ea typeface="+mj-ea"/>
                <a:cs typeface="Segoe UI Semibold" panose="020B0402040204020203" pitchFamily="34" charset="0"/>
              </a:rPr>
              <a:t>Identify key changes for each team</a:t>
            </a:r>
            <a:endParaRPr lang="en-US" sz="2000" spc="20">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D3D81ECB-8871-894D-B9D5-914233FC512C}"/>
              </a:ext>
            </a:extLst>
          </p:cNvPr>
          <p:cNvSpPr/>
          <p:nvPr/>
        </p:nvSpPr>
        <p:spPr>
          <a:xfrm>
            <a:off x="508852" y="1723073"/>
            <a:ext cx="11018520" cy="843949"/>
          </a:xfrm>
          <a:prstGeom prst="rect">
            <a:avLst/>
          </a:prstGeom>
        </p:spPr>
        <p:txBody>
          <a:bodyPr wrap="square" lIns="91440" tIns="45720" rIns="91440" bIns="45720" anchor="t">
            <a:spAutoFit/>
          </a:bodyPr>
          <a:lstStyle/>
          <a:p>
            <a:pPr marL="0" marR="0" lvl="1" indent="0" defTabSz="913927" rtl="0" eaLnBrk="1" fontAlgn="base" latinLnBrk="0" hangingPunct="1">
              <a:lnSpc>
                <a:spcPct val="120000"/>
              </a:lnSpc>
              <a:spcBef>
                <a:spcPct val="0"/>
              </a:spcBef>
              <a:spcAft>
                <a:spcPct val="0"/>
              </a:spcAft>
              <a:buClr>
                <a:srgbClr val="DC3C00"/>
              </a:buClr>
              <a:buSzTx/>
              <a:buFontTx/>
              <a:buNone/>
              <a:tabLst/>
              <a:defRPr/>
            </a:pPr>
            <a:r>
              <a:rPr kumimoji="0" lang="en-US" sz="1400" b="0" i="0" u="none" strike="noStrike" kern="1200" cap="none" spc="0" normalizeH="0" baseline="0" noProof="0">
                <a:ln>
                  <a:noFill/>
                </a:ln>
                <a:solidFill>
                  <a:srgbClr val="2F2F2F"/>
                </a:solidFill>
                <a:effectLst/>
                <a:uLnTx/>
                <a:uFillTx/>
                <a:ea typeface="+mn-ea"/>
                <a:cs typeface="Segoe UI Semilight"/>
              </a:rPr>
              <a:t>Create a list of things that will change for your team members with the implementation of Microsoft Copilot for Sales. This includes the new technology as well as new ways of working and engaging. Make sure to incorporate these key changes in your Awareness and Training plans.</a:t>
            </a:r>
          </a:p>
        </p:txBody>
      </p:sp>
      <p:sp>
        <p:nvSpPr>
          <p:cNvPr id="27" name="Rectangle 26">
            <a:extLst>
              <a:ext uri="{FF2B5EF4-FFF2-40B4-BE49-F238E27FC236}">
                <a16:creationId xmlns:a16="http://schemas.microsoft.com/office/drawing/2014/main" id="{B2B8D43D-A609-1CC6-F479-6834877AA58D}"/>
              </a:ext>
              <a:ext uri="{C183D7F6-B498-43B3-948B-1728B52AA6E4}">
                <adec:decorative xmlns:adec="http://schemas.microsoft.com/office/drawing/2017/decorative" val="0"/>
              </a:ext>
            </a:extLst>
          </p:cNvPr>
          <p:cNvSpPr/>
          <p:nvPr/>
        </p:nvSpPr>
        <p:spPr bwMode="auto">
          <a:xfrm>
            <a:off x="586742" y="3785449"/>
            <a:ext cx="11004400" cy="24589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468630" indent="-285750" defTabSz="932472" fontAlgn="base">
              <a:spcBef>
                <a:spcPts val="600"/>
              </a:spcBef>
              <a:spcAft>
                <a:spcPct val="0"/>
              </a:spcAft>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ea typeface="Segoe UI" pitchFamily="34" charset="0"/>
                <a:cs typeface="Segoe UI" pitchFamily="34" charset="0"/>
              </a:rPr>
              <a:t>Employees will have an AI generated recap of calls providing highlights, tasks and sentiment analysis</a:t>
            </a:r>
          </a:p>
        </p:txBody>
      </p:sp>
      <p:sp>
        <p:nvSpPr>
          <p:cNvPr id="26" name="Rectangle: Top Corners Rounded 25">
            <a:extLst>
              <a:ext uri="{FF2B5EF4-FFF2-40B4-BE49-F238E27FC236}">
                <a16:creationId xmlns:a16="http://schemas.microsoft.com/office/drawing/2014/main" id="{A4CDF522-EC9D-452D-A521-75BD35D4D061}"/>
              </a:ext>
              <a:ext uri="{C183D7F6-B498-43B3-948B-1728B52AA6E4}">
                <adec:decorative xmlns:adec="http://schemas.microsoft.com/office/drawing/2017/decorative" val="1"/>
              </a:ext>
            </a:extLst>
          </p:cNvPr>
          <p:cNvSpPr/>
          <p:nvPr/>
        </p:nvSpPr>
        <p:spPr bwMode="auto">
          <a:xfrm>
            <a:off x="586741" y="2834098"/>
            <a:ext cx="11004401" cy="930562"/>
          </a:xfrm>
          <a:prstGeom prst="round2Same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182880" marR="0" lvl="0" indent="0"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Team: Sales</a:t>
            </a:r>
          </a:p>
        </p:txBody>
      </p:sp>
      <p:sp>
        <p:nvSpPr>
          <p:cNvPr id="28" name="Flowchart: Process 27">
            <a:extLst>
              <a:ext uri="{FF2B5EF4-FFF2-40B4-BE49-F238E27FC236}">
                <a16:creationId xmlns:a16="http://schemas.microsoft.com/office/drawing/2014/main" id="{0DE6F83D-1601-A002-177D-52B6FCA44FC4}"/>
              </a:ext>
              <a:ext uri="{C183D7F6-B498-43B3-948B-1728B52AA6E4}">
                <adec:decorative xmlns:adec="http://schemas.microsoft.com/office/drawing/2017/decorative" val="1"/>
              </a:ext>
            </a:extLst>
          </p:cNvPr>
          <p:cNvSpPr/>
          <p:nvPr/>
        </p:nvSpPr>
        <p:spPr>
          <a:xfrm>
            <a:off x="586742" y="3701341"/>
            <a:ext cx="11039960" cy="70508"/>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108921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BDB99-756D-72C6-FF5B-4FAB7ECCB753}"/>
            </a:ext>
          </a:extLst>
        </p:cNvPr>
        <p:cNvGrpSpPr/>
        <p:nvPr/>
      </p:nvGrpSpPr>
      <p:grpSpPr>
        <a:xfrm>
          <a:off x="0" y="0"/>
          <a:ext cx="0" cy="0"/>
          <a:chOff x="0" y="0"/>
          <a:chExt cx="0" cy="0"/>
        </a:xfrm>
      </p:grpSpPr>
      <p:sp>
        <p:nvSpPr>
          <p:cNvPr id="2" name="Rounded Rectangle 9">
            <a:extLst>
              <a:ext uri="{FF2B5EF4-FFF2-40B4-BE49-F238E27FC236}">
                <a16:creationId xmlns:a16="http://schemas.microsoft.com/office/drawing/2014/main" id="{81FAA556-B697-3EF9-DEB1-5E54D3D21B5A}"/>
              </a:ext>
              <a:ext uri="{C183D7F6-B498-43B3-948B-1728B52AA6E4}">
                <adec:decorative xmlns:adec="http://schemas.microsoft.com/office/drawing/2017/decorative" val="1"/>
              </a:ext>
            </a:extLst>
          </p:cNvPr>
          <p:cNvSpPr/>
          <p:nvPr/>
        </p:nvSpPr>
        <p:spPr bwMode="auto">
          <a:xfrm>
            <a:off x="1135505" y="2133794"/>
            <a:ext cx="4953700" cy="1584745"/>
          </a:xfrm>
          <a:prstGeom prst="roundRect">
            <a:avLst>
              <a:gd name="adj" fmla="val 0"/>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0" name="Title 9">
            <a:extLst>
              <a:ext uri="{FF2B5EF4-FFF2-40B4-BE49-F238E27FC236}">
                <a16:creationId xmlns:a16="http://schemas.microsoft.com/office/drawing/2014/main" id="{1F174C63-F304-61A6-B1F8-F35DD450367B}"/>
              </a:ext>
            </a:extLst>
          </p:cNvPr>
          <p:cNvSpPr>
            <a:spLocks noGrp="1"/>
          </p:cNvSpPr>
          <p:nvPr>
            <p:ph type="title"/>
          </p:nvPr>
        </p:nvSpPr>
        <p:spPr>
          <a:xfrm>
            <a:off x="586740" y="630831"/>
            <a:ext cx="11018520" cy="492443"/>
          </a:xfrm>
        </p:spPr>
        <p:txBody>
          <a:bodyPr/>
          <a:lstStyle/>
          <a:p>
            <a:pPr>
              <a:lnSpc>
                <a:spcPct val="100000"/>
              </a:lnSpc>
            </a:pPr>
            <a:r>
              <a:rPr lang="en-US" sz="3200"/>
              <a:t>Copilot Solutions in Viva Insight</a:t>
            </a:r>
            <a:endParaRPr lang="en-US" sz="3200">
              <a:latin typeface="Segoe UI" panose="020B0502040204020203" pitchFamily="34" charset="0"/>
              <a:cs typeface="Segoe UI" panose="020B0502040204020203" pitchFamily="34" charset="0"/>
            </a:endParaRPr>
          </a:p>
        </p:txBody>
      </p:sp>
      <p:sp>
        <p:nvSpPr>
          <p:cNvPr id="13" name="Title 1">
            <a:extLst>
              <a:ext uri="{FF2B5EF4-FFF2-40B4-BE49-F238E27FC236}">
                <a16:creationId xmlns:a16="http://schemas.microsoft.com/office/drawing/2014/main" id="{798945DD-B90F-D545-2147-87CB3BE55391}"/>
              </a:ext>
            </a:extLst>
          </p:cNvPr>
          <p:cNvSpPr txBox="1">
            <a:spLocks/>
          </p:cNvSpPr>
          <p:nvPr/>
        </p:nvSpPr>
        <p:spPr>
          <a:xfrm>
            <a:off x="587375" y="1174477"/>
            <a:ext cx="10170272" cy="335092"/>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3600" kern="1200">
                <a:solidFill>
                  <a:schemeClr val="tx1"/>
                </a:solidFill>
                <a:latin typeface="Segoe UI Semibold" panose="020B0702040204020203" pitchFamily="34" charset="0"/>
                <a:ea typeface="+mj-ea"/>
                <a:cs typeface="Segoe UI Semibold" panose="020B0702040204020203" pitchFamily="34" charset="0"/>
              </a:defRPr>
            </a:lvl1pPr>
          </a:lstStyle>
          <a:p>
            <a:pPr>
              <a:lnSpc>
                <a:spcPct val="120000"/>
              </a:lnSpc>
            </a:pPr>
            <a:r>
              <a:rPr lang="en-US" sz="2000" spc="-20">
                <a:latin typeface="Segoe UI" panose="020B0502040204020203" pitchFamily="34" charset="0"/>
                <a:cs typeface="Segoe UI" panose="020B0502040204020203" pitchFamily="34" charset="0"/>
              </a:rPr>
              <a:t>Analyst Workbench MVP</a:t>
            </a:r>
            <a:endParaRPr lang="en-US" sz="2000" spc="20">
              <a:latin typeface="Segoe UI" panose="020B0502040204020203" pitchFamily="34" charset="0"/>
              <a:cs typeface="Segoe UI" panose="020B0502040204020203" pitchFamily="34" charset="0"/>
            </a:endParaRPr>
          </a:p>
        </p:txBody>
      </p:sp>
      <p:graphicFrame>
        <p:nvGraphicFramePr>
          <p:cNvPr id="7" name="Table 6">
            <a:extLst>
              <a:ext uri="{FF2B5EF4-FFF2-40B4-BE49-F238E27FC236}">
                <a16:creationId xmlns:a16="http://schemas.microsoft.com/office/drawing/2014/main" id="{8F84B350-2F6C-81D3-255A-08E6FD352EFA}"/>
              </a:ext>
            </a:extLst>
          </p:cNvPr>
          <p:cNvGraphicFramePr>
            <a:graphicFrameLocks noGrp="1"/>
          </p:cNvGraphicFramePr>
          <p:nvPr>
            <p:extLst>
              <p:ext uri="{D42A27DB-BD31-4B8C-83A1-F6EECF244321}">
                <p14:modId xmlns:p14="http://schemas.microsoft.com/office/powerpoint/2010/main" val="669181901"/>
              </p:ext>
            </p:extLst>
          </p:nvPr>
        </p:nvGraphicFramePr>
        <p:xfrm>
          <a:off x="1142301" y="2133795"/>
          <a:ext cx="4946904" cy="1563624"/>
        </p:xfrm>
        <a:graphic>
          <a:graphicData uri="http://schemas.openxmlformats.org/drawingml/2006/table">
            <a:tbl>
              <a:tblPr firstRow="1" bandRow="1">
                <a:tableStyleId>{68D230F3-CF80-4859-8CE7-A43EE81993B5}</a:tableStyleId>
              </a:tblPr>
              <a:tblGrid>
                <a:gridCol w="1380744">
                  <a:extLst>
                    <a:ext uri="{9D8B030D-6E8A-4147-A177-3AD203B41FA5}">
                      <a16:colId xmlns:a16="http://schemas.microsoft.com/office/drawing/2014/main" val="1906873337"/>
                    </a:ext>
                  </a:extLst>
                </a:gridCol>
                <a:gridCol w="3566160">
                  <a:extLst>
                    <a:ext uri="{9D8B030D-6E8A-4147-A177-3AD203B41FA5}">
                      <a16:colId xmlns:a16="http://schemas.microsoft.com/office/drawing/2014/main" val="3256060244"/>
                    </a:ext>
                  </a:extLst>
                </a:gridCol>
              </a:tblGrid>
              <a:tr h="1563624">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kern="1200" dirty="0">
                          <a:solidFill>
                            <a:schemeClr val="tx1"/>
                          </a:solidFill>
                          <a:latin typeface="+mj-lt"/>
                          <a:ea typeface="+mn-ea"/>
                          <a:cs typeface="+mn-cs"/>
                        </a:rPr>
                        <a:t>Analyst workbench</a:t>
                      </a:r>
                    </a:p>
                  </a:txBody>
                  <a:tcPr marL="137160" marT="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173736" marR="0" lvl="0" indent="-173736"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Premium</a:t>
                      </a:r>
                    </a:p>
                    <a:p>
                      <a:pPr marL="173736" marR="0" lvl="0" indent="-173736"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Wide range of metrics, including scenarios</a:t>
                      </a:r>
                    </a:p>
                    <a:p>
                      <a:pPr marL="173736" marR="0" lvl="0" indent="-173736"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Filter and group by using organizational data attributes</a:t>
                      </a:r>
                    </a:p>
                    <a:p>
                      <a:pPr marL="173736" marR="0" lvl="0" indent="-173736"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Customizable solution</a:t>
                      </a:r>
                    </a:p>
                    <a:p>
                      <a:pPr marL="173736" marR="0" lvl="0" indent="-173736"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PBI Template – Adoption and Impact</a:t>
                      </a:r>
                    </a:p>
                  </a:txBody>
                  <a:tcPr marL="137160" marT="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63600735"/>
                  </a:ext>
                </a:extLst>
              </a:tr>
            </a:tbl>
          </a:graphicData>
        </a:graphic>
      </p:graphicFrame>
      <p:grpSp>
        <p:nvGrpSpPr>
          <p:cNvPr id="9" name="Group 8">
            <a:extLst>
              <a:ext uri="{FF2B5EF4-FFF2-40B4-BE49-F238E27FC236}">
                <a16:creationId xmlns:a16="http://schemas.microsoft.com/office/drawing/2014/main" id="{672F3615-0B44-8D3C-7E9F-AE41CD25769A}"/>
              </a:ext>
              <a:ext uri="{C183D7F6-B498-43B3-948B-1728B52AA6E4}">
                <adec:decorative xmlns:adec="http://schemas.microsoft.com/office/drawing/2017/decorative" val="1"/>
              </a:ext>
            </a:extLst>
          </p:cNvPr>
          <p:cNvGrpSpPr/>
          <p:nvPr/>
        </p:nvGrpSpPr>
        <p:grpSpPr>
          <a:xfrm>
            <a:off x="6585116" y="2133795"/>
            <a:ext cx="5225884" cy="3718193"/>
            <a:chOff x="6585116" y="1659233"/>
            <a:chExt cx="5225884" cy="3718193"/>
          </a:xfrm>
          <a:effectLst/>
        </p:grpSpPr>
        <p:pic>
          <p:nvPicPr>
            <p:cNvPr id="4" name="Picture 3">
              <a:extLst>
                <a:ext uri="{FF2B5EF4-FFF2-40B4-BE49-F238E27FC236}">
                  <a16:creationId xmlns:a16="http://schemas.microsoft.com/office/drawing/2014/main" id="{90DF9922-E1CD-3F74-0941-4C8BA8E8A494}"/>
                </a:ext>
              </a:extLst>
            </p:cNvPr>
            <p:cNvPicPr>
              <a:picLocks noChangeAspect="1"/>
            </p:cNvPicPr>
            <p:nvPr/>
          </p:nvPicPr>
          <p:blipFill>
            <a:blip r:embed="rId3"/>
            <a:stretch>
              <a:fillRect/>
            </a:stretch>
          </p:blipFill>
          <p:spPr>
            <a:xfrm>
              <a:off x="6585116" y="1659233"/>
              <a:ext cx="3479902" cy="3718193"/>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53CFD805-283C-83DF-8E55-C9E6781C70B9}"/>
                </a:ext>
              </a:extLst>
            </p:cNvPr>
            <p:cNvPicPr>
              <a:picLocks noChangeAspect="1"/>
            </p:cNvPicPr>
            <p:nvPr/>
          </p:nvPicPr>
          <p:blipFill>
            <a:blip r:embed="rId4"/>
            <a:stretch>
              <a:fillRect/>
            </a:stretch>
          </p:blipFill>
          <p:spPr>
            <a:xfrm>
              <a:off x="8621773" y="3305953"/>
              <a:ext cx="3189227" cy="1792226"/>
            </a:xfrm>
            <a:prstGeom prst="rect">
              <a:avLst/>
            </a:prstGeom>
            <a:ln>
              <a:solidFill>
                <a:schemeClr val="bg1">
                  <a:lumMod val="85000"/>
                </a:schemeClr>
              </a:solidFill>
            </a:ln>
          </p:spPr>
        </p:pic>
      </p:grpSp>
      <p:sp>
        <p:nvSpPr>
          <p:cNvPr id="5" name="TextBox 4">
            <a:extLst>
              <a:ext uri="{FF2B5EF4-FFF2-40B4-BE49-F238E27FC236}">
                <a16:creationId xmlns:a16="http://schemas.microsoft.com/office/drawing/2014/main" id="{5573D9E6-5910-6F66-53B3-117209C8E0E8}"/>
              </a:ext>
            </a:extLst>
          </p:cNvPr>
          <p:cNvSpPr txBox="1"/>
          <p:nvPr/>
        </p:nvSpPr>
        <p:spPr>
          <a:xfrm>
            <a:off x="1142301" y="5578487"/>
            <a:ext cx="5010912" cy="592470"/>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For all views: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Copilot Dashboard now generally available - Microsoft Community Hub</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8" name="Rounded Rectangle 9">
            <a:extLst>
              <a:ext uri="{FF2B5EF4-FFF2-40B4-BE49-F238E27FC236}">
                <a16:creationId xmlns:a16="http://schemas.microsoft.com/office/drawing/2014/main" id="{961FB805-D42B-0F21-8FD3-E25B080402BA}"/>
              </a:ext>
              <a:ext uri="{C183D7F6-B498-43B3-948B-1728B52AA6E4}">
                <adec:decorative xmlns:adec="http://schemas.microsoft.com/office/drawing/2017/decorative" val="1"/>
              </a:ext>
            </a:extLst>
          </p:cNvPr>
          <p:cNvSpPr/>
          <p:nvPr/>
        </p:nvSpPr>
        <p:spPr bwMode="auto">
          <a:xfrm>
            <a:off x="1135505" y="2133795"/>
            <a:ext cx="4953700" cy="1584745"/>
          </a:xfrm>
          <a:prstGeom prst="roundRect">
            <a:avLst>
              <a:gd name="adj" fmla="val 0"/>
            </a:avLst>
          </a:prstGeom>
          <a:noFill/>
          <a:ln w="4445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2796593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6DC4852-A470-651B-E521-DA2B1553F76B}"/>
              </a:ext>
              <a:ext uri="{C183D7F6-B498-43B3-948B-1728B52AA6E4}">
                <adec:decorative xmlns:adec="http://schemas.microsoft.com/office/drawing/2017/decorative" val="1"/>
              </a:ext>
            </a:extLst>
          </p:cNvPr>
          <p:cNvSpPr/>
          <p:nvPr/>
        </p:nvSpPr>
        <p:spPr>
          <a:xfrm>
            <a:off x="586738" y="1724468"/>
            <a:ext cx="11018521"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pic>
        <p:nvPicPr>
          <p:cNvPr id="7" name="Picture 6">
            <a:extLst>
              <a:ext uri="{FF2B5EF4-FFF2-40B4-BE49-F238E27FC236}">
                <a16:creationId xmlns:a16="http://schemas.microsoft.com/office/drawing/2014/main" id="{6DAEF0C8-AC79-EF1F-480F-6C72856FCD98}"/>
              </a:ext>
              <a:ext uri="{C183D7F6-B498-43B3-948B-1728B52AA6E4}">
                <adec:decorative xmlns:adec="http://schemas.microsoft.com/office/drawing/2017/decorative" val="1"/>
              </a:ext>
            </a:extLst>
          </p:cNvPr>
          <p:cNvPicPr>
            <a:picLocks noChangeAspect="1"/>
          </p:cNvPicPr>
          <p:nvPr/>
        </p:nvPicPr>
        <p:blipFill rotWithShape="1">
          <a:blip r:embed="rId3"/>
          <a:srcRect l="852" t="1302" r="986" b="852"/>
          <a:stretch/>
        </p:blipFill>
        <p:spPr>
          <a:xfrm>
            <a:off x="2695809" y="1916635"/>
            <a:ext cx="6800381" cy="4256026"/>
          </a:xfrm>
          <a:prstGeom prst="rect">
            <a:avLst/>
          </a:prstGeom>
          <a:ln>
            <a:solidFill>
              <a:schemeClr val="bg1">
                <a:lumMod val="75000"/>
              </a:schemeClr>
            </a:solidFill>
          </a:ln>
          <a:effectLst/>
        </p:spPr>
      </p:pic>
      <p:sp>
        <p:nvSpPr>
          <p:cNvPr id="2" name="Title 9">
            <a:extLst>
              <a:ext uri="{FF2B5EF4-FFF2-40B4-BE49-F238E27FC236}">
                <a16:creationId xmlns:a16="http://schemas.microsoft.com/office/drawing/2014/main" id="{F9546629-74CB-929C-BF81-A9037613CB84}"/>
              </a:ext>
            </a:extLst>
          </p:cNvPr>
          <p:cNvSpPr txBox="1">
            <a:spLocks noGrp="1"/>
          </p:cNvSpPr>
          <p:nvPr>
            <p:ph type="title" idx="4294967295"/>
          </p:nvPr>
        </p:nvSpPr>
        <p:spPr>
          <a:xfrm>
            <a:off x="586740" y="630831"/>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36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Segoe UI Semibold" panose="020B0702040204020203" pitchFamily="34" charset="0"/>
                <a:ea typeface="+mj-ea"/>
                <a:cs typeface="Segoe UI Semibold" panose="020B0702040204020203" pitchFamily="34" charset="0"/>
              </a:rPr>
              <a:t>Copilot Solutions in Viva Insight </a:t>
            </a:r>
            <a:endParaRPr kumimoji="0" lang="en-US" sz="3200" b="0" i="0" u="none" strike="noStrike" kern="1200" cap="none" spc="0" normalizeH="0" baseline="0" noProof="0">
              <a:ln>
                <a:noFill/>
              </a:ln>
              <a:solidFill>
                <a:schemeClr val="tx1"/>
              </a:solidFill>
              <a:effectLst/>
              <a:uLnTx/>
              <a:uFillTx/>
              <a:latin typeface="Segoe UI" panose="020B0502040204020203" pitchFamily="34" charset="0"/>
              <a:ea typeface="+mj-ea"/>
              <a:cs typeface="Segoe UI" panose="020B0502040204020203" pitchFamily="34" charset="0"/>
            </a:endParaRPr>
          </a:p>
        </p:txBody>
      </p:sp>
      <p:sp>
        <p:nvSpPr>
          <p:cNvPr id="3" name="Title 1">
            <a:extLst>
              <a:ext uri="{FF2B5EF4-FFF2-40B4-BE49-F238E27FC236}">
                <a16:creationId xmlns:a16="http://schemas.microsoft.com/office/drawing/2014/main" id="{DEA4A155-F176-152E-C4C6-B86D59917C75}"/>
              </a:ext>
            </a:extLst>
          </p:cNvPr>
          <p:cNvSpPr txBox="1">
            <a:spLocks/>
          </p:cNvSpPr>
          <p:nvPr/>
        </p:nvSpPr>
        <p:spPr>
          <a:xfrm>
            <a:off x="587375" y="1174477"/>
            <a:ext cx="10170272" cy="335092"/>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3600" kern="1200">
                <a:solidFill>
                  <a:schemeClr val="tx1"/>
                </a:solidFill>
                <a:latin typeface="Segoe UI Semibold" panose="020B0702040204020203" pitchFamily="34" charset="0"/>
                <a:ea typeface="+mj-ea"/>
                <a:cs typeface="Segoe UI Semibold" panose="020B0702040204020203" pitchFamily="34" charset="0"/>
              </a:defRPr>
            </a:lvl1pPr>
          </a:lstStyle>
          <a:p>
            <a:pPr>
              <a:lnSpc>
                <a:spcPct val="120000"/>
              </a:lnSpc>
            </a:pPr>
            <a:r>
              <a:rPr lang="en-US" sz="2000" spc="-20">
                <a:latin typeface="Segoe UI" panose="020B0502040204020203" pitchFamily="34" charset="0"/>
                <a:cs typeface="Segoe UI" panose="020B0502040204020203" pitchFamily="34" charset="0"/>
              </a:rPr>
              <a:t>Analyst Workbench MVP</a:t>
            </a:r>
            <a:endParaRPr lang="en-US" sz="2000" spc="2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55433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931E4E3-541B-7EE7-D44C-DD643CC74FCC}"/>
              </a:ext>
              <a:ext uri="{C183D7F6-B498-43B3-948B-1728B52AA6E4}">
                <adec:decorative xmlns:adec="http://schemas.microsoft.com/office/drawing/2017/decorative" val="1"/>
              </a:ext>
            </a:extLst>
          </p:cNvPr>
          <p:cNvSpPr/>
          <p:nvPr/>
        </p:nvSpPr>
        <p:spPr>
          <a:xfrm>
            <a:off x="597498" y="1586809"/>
            <a:ext cx="7877696"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6" name="Title 5">
            <a:extLst>
              <a:ext uri="{FF2B5EF4-FFF2-40B4-BE49-F238E27FC236}">
                <a16:creationId xmlns:a16="http://schemas.microsoft.com/office/drawing/2014/main" id="{169E1CF5-DD8B-CDDD-4493-AAAF292850EC}"/>
              </a:ext>
            </a:extLst>
          </p:cNvPr>
          <p:cNvSpPr>
            <a:spLocks noGrp="1"/>
          </p:cNvSpPr>
          <p:nvPr>
            <p:ph type="title"/>
          </p:nvPr>
        </p:nvSpPr>
        <p:spPr>
          <a:xfrm>
            <a:off x="586740" y="673863"/>
            <a:ext cx="11018520" cy="443198"/>
          </a:xfrm>
        </p:spPr>
        <p:txBody>
          <a:bodyPr/>
          <a:lstStyle/>
          <a:p>
            <a:r>
              <a:rPr lang="en-US" sz="3200"/>
              <a:t>Copilot for Sales Overview</a:t>
            </a:r>
          </a:p>
        </p:txBody>
      </p:sp>
      <p:sp>
        <p:nvSpPr>
          <p:cNvPr id="49" name="Rectangle: Rounded Corners 48">
            <a:extLst>
              <a:ext uri="{FF2B5EF4-FFF2-40B4-BE49-F238E27FC236}">
                <a16:creationId xmlns:a16="http://schemas.microsoft.com/office/drawing/2014/main" id="{9A478079-0603-764D-55B3-9B8E778B0183}"/>
              </a:ext>
              <a:ext uri="{C183D7F6-B498-43B3-948B-1728B52AA6E4}">
                <adec:decorative xmlns:adec="http://schemas.microsoft.com/office/drawing/2017/decorative" val="1"/>
              </a:ext>
            </a:extLst>
          </p:cNvPr>
          <p:cNvSpPr/>
          <p:nvPr/>
        </p:nvSpPr>
        <p:spPr bwMode="auto">
          <a:xfrm>
            <a:off x="791083" y="5474843"/>
            <a:ext cx="7459006" cy="584865"/>
          </a:xfrm>
          <a:prstGeom prst="roundRect">
            <a:avLst>
              <a:gd name="adj" fmla="val 14986"/>
            </a:avLst>
          </a:prstGeom>
          <a:noFill/>
          <a:ln w="25400" cap="flat" cmpd="sng" algn="ctr">
            <a:solidFill>
              <a:schemeClr val="bg1">
                <a:lumMod val="9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A1B45"/>
              </a:solidFill>
              <a:effectLst/>
              <a:uLnTx/>
              <a:uFillTx/>
              <a:latin typeface="Segoe UI"/>
              <a:ea typeface="Segoe UI" pitchFamily="34" charset="0"/>
              <a:cs typeface="Segoe UI" pitchFamily="34" charset="0"/>
            </a:endParaRPr>
          </a:p>
        </p:txBody>
      </p:sp>
      <p:sp>
        <p:nvSpPr>
          <p:cNvPr id="64" name="Rectangle: Rounded Corners 63">
            <a:extLst>
              <a:ext uri="{FF2B5EF4-FFF2-40B4-BE49-F238E27FC236}">
                <a16:creationId xmlns:a16="http://schemas.microsoft.com/office/drawing/2014/main" id="{45590AE0-CEC1-4D0F-0D2D-7C95266D06C7}"/>
              </a:ext>
              <a:ext uri="{C183D7F6-B498-43B3-948B-1728B52AA6E4}">
                <adec:decorative xmlns:adec="http://schemas.microsoft.com/office/drawing/2017/decorative" val="1"/>
              </a:ext>
            </a:extLst>
          </p:cNvPr>
          <p:cNvSpPr/>
          <p:nvPr/>
        </p:nvSpPr>
        <p:spPr bwMode="auto">
          <a:xfrm>
            <a:off x="795656" y="4753067"/>
            <a:ext cx="7459006" cy="584865"/>
          </a:xfrm>
          <a:prstGeom prst="roundRect">
            <a:avLst>
              <a:gd name="adj" fmla="val 14986"/>
            </a:avLst>
          </a:prstGeom>
          <a:noFill/>
          <a:ln w="25400" cap="flat" cmpd="sng" algn="ctr">
            <a:solidFill>
              <a:schemeClr val="bg1">
                <a:lumMod val="9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A1B45"/>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E2CCFC01-4CFB-CCBA-E43A-49F2740BD2F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529" y="1787943"/>
            <a:ext cx="584775" cy="584775"/>
          </a:xfrm>
          <a:prstGeom prst="rect">
            <a:avLst/>
          </a:prstGeom>
          <a:effectLst>
            <a:outerShdw blurRad="50800" dist="25400" dir="2700000" algn="tl" rotWithShape="0">
              <a:prstClr val="black">
                <a:alpha val="40000"/>
              </a:prstClr>
            </a:outerShdw>
          </a:effectLst>
        </p:spPr>
      </p:pic>
      <p:sp>
        <p:nvSpPr>
          <p:cNvPr id="21" name="TextBox 20">
            <a:extLst>
              <a:ext uri="{FF2B5EF4-FFF2-40B4-BE49-F238E27FC236}">
                <a16:creationId xmlns:a16="http://schemas.microsoft.com/office/drawing/2014/main" id="{9F62A74B-DFF2-8B69-9D3E-B082CE411976}"/>
              </a:ext>
            </a:extLst>
          </p:cNvPr>
          <p:cNvSpPr txBox="1"/>
          <p:nvPr/>
        </p:nvSpPr>
        <p:spPr>
          <a:xfrm>
            <a:off x="1528423" y="1780753"/>
            <a:ext cx="486450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black"/>
                </a:solidFill>
                <a:effectLst/>
                <a:uLnTx/>
                <a:uFillTx/>
                <a:latin typeface="Segoe UI Semibold" panose="020B0702040204020203" pitchFamily="34" charset="0"/>
                <a:ea typeface="Calibri" panose="020F0502020204030204" pitchFamily="34" charset="0"/>
                <a:cs typeface="Segoe UI Semibold" panose="020B0702040204020203" pitchFamily="34" charset="0"/>
              </a:rPr>
              <a:t>Microsoft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UI Semibold" panose="020B0702040204020203" pitchFamily="34" charset="0"/>
                <a:ea typeface="Calibri" panose="020F0502020204030204" pitchFamily="34" charset="0"/>
                <a:cs typeface="Segoe UI Semibold" panose="020B0702040204020203" pitchFamily="34" charset="0"/>
              </a:rPr>
              <a:t>Copilot for Sales</a:t>
            </a:r>
            <a:endParaRPr kumimoji="0" lang="en-US" sz="2000" b="0" i="0" u="none" strike="noStrike" kern="1200" cap="none" spc="0" normalizeH="0" baseline="0" noProof="0">
              <a:ln>
                <a:noFill/>
              </a:ln>
              <a:solidFill>
                <a:prstClr val="black"/>
              </a:solidFill>
              <a:effectLst/>
              <a:uLnTx/>
              <a:uFillTx/>
              <a:latin typeface="Segoe UI Semibold" panose="020B0702040204020203" pitchFamily="34" charset="0"/>
              <a:ea typeface="Calibri" panose="020F0502020204030204" pitchFamily="34" charset="0"/>
              <a:cs typeface="Segoe UI Semibold" panose="020B0702040204020203" pitchFamily="34" charset="0"/>
            </a:endParaRPr>
          </a:p>
        </p:txBody>
      </p:sp>
      <p:sp>
        <p:nvSpPr>
          <p:cNvPr id="16" name="TextBox 15">
            <a:extLst>
              <a:ext uri="{FF2B5EF4-FFF2-40B4-BE49-F238E27FC236}">
                <a16:creationId xmlns:a16="http://schemas.microsoft.com/office/drawing/2014/main" id="{A3B6190D-EE07-427B-8DAF-A9CA5838B498}"/>
              </a:ext>
            </a:extLst>
          </p:cNvPr>
          <p:cNvSpPr txBox="1"/>
          <p:nvPr/>
        </p:nvSpPr>
        <p:spPr>
          <a:xfrm>
            <a:off x="795656" y="2501767"/>
            <a:ext cx="7319306" cy="514949"/>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12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Copilot for Sales </a:t>
            </a:r>
            <a:r>
              <a:rPr kumimoji="0" lang="en-US" sz="12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is an AI-driven sales assistant that empowers sellers with insights, recommendations, actions, and up-to-date CRM data across all M365 apps. </a:t>
            </a:r>
          </a:p>
        </p:txBody>
      </p:sp>
      <p:sp>
        <p:nvSpPr>
          <p:cNvPr id="22" name="Rectangle: Rounded Corners 21">
            <a:extLst>
              <a:ext uri="{FF2B5EF4-FFF2-40B4-BE49-F238E27FC236}">
                <a16:creationId xmlns:a16="http://schemas.microsoft.com/office/drawing/2014/main" id="{2BC61226-E6C3-1BAE-02D9-86EF21AFBE90}"/>
              </a:ext>
              <a:ext uri="{C183D7F6-B498-43B3-948B-1728B52AA6E4}">
                <adec:decorative xmlns:adec="http://schemas.microsoft.com/office/drawing/2017/decorative" val="1"/>
              </a:ext>
            </a:extLst>
          </p:cNvPr>
          <p:cNvSpPr/>
          <p:nvPr/>
        </p:nvSpPr>
        <p:spPr bwMode="auto">
          <a:xfrm>
            <a:off x="795656" y="3156184"/>
            <a:ext cx="7459006" cy="1440716"/>
          </a:xfrm>
          <a:prstGeom prst="roundRect">
            <a:avLst>
              <a:gd name="adj" fmla="val 6142"/>
            </a:avLst>
          </a:prstGeom>
          <a:noFill/>
          <a:ln w="25400" cap="flat" cmpd="sng" algn="ctr">
            <a:solidFill>
              <a:schemeClr val="bg1">
                <a:lumMod val="9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A1B45"/>
              </a:solidFill>
              <a:effectLst/>
              <a:uLnTx/>
              <a:uFillTx/>
              <a:latin typeface="Segoe UI"/>
              <a:ea typeface="+mn-ea"/>
              <a:cs typeface="Segoe UI" pitchFamily="34" charset="0"/>
            </a:endParaRPr>
          </a:p>
        </p:txBody>
      </p:sp>
      <p:sp>
        <p:nvSpPr>
          <p:cNvPr id="27" name="TextBox 26">
            <a:extLst>
              <a:ext uri="{FF2B5EF4-FFF2-40B4-BE49-F238E27FC236}">
                <a16:creationId xmlns:a16="http://schemas.microsoft.com/office/drawing/2014/main" id="{6CA08FEC-6C18-BB89-52DD-E1BF35A7FC3B}"/>
              </a:ext>
            </a:extLst>
          </p:cNvPr>
          <p:cNvSpPr txBox="1"/>
          <p:nvPr/>
        </p:nvSpPr>
        <p:spPr>
          <a:xfrm>
            <a:off x="1523407" y="3299153"/>
            <a:ext cx="486450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black"/>
                </a:solidFill>
                <a:effectLst/>
                <a:uLnTx/>
                <a:uFillTx/>
                <a:latin typeface="Segoe UI Semibold" panose="020B0702040204020203" pitchFamily="34" charset="0"/>
                <a:ea typeface="Calibri" panose="020F0502020204030204" pitchFamily="34" charset="0"/>
                <a:cs typeface="Segoe UI Semibold" panose="020B0702040204020203" pitchFamily="34" charset="0"/>
              </a:rPr>
              <a:t>Microsoft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prstClr val="black"/>
                </a:solidFill>
                <a:effectLst/>
                <a:uLnTx/>
                <a:uFillTx/>
                <a:latin typeface="Segoe UI Semibold" panose="020B0702040204020203" pitchFamily="34" charset="0"/>
                <a:ea typeface="Calibri" panose="020F0502020204030204" pitchFamily="34" charset="0"/>
                <a:cs typeface="Segoe UI Semibold" panose="020B0702040204020203" pitchFamily="34" charset="0"/>
              </a:rPr>
              <a:t>Copilot for Microsoft 365</a:t>
            </a:r>
          </a:p>
        </p:txBody>
      </p:sp>
      <p:pic>
        <p:nvPicPr>
          <p:cNvPr id="26" name="Picture 25">
            <a:extLst>
              <a:ext uri="{FF2B5EF4-FFF2-40B4-BE49-F238E27FC236}">
                <a16:creationId xmlns:a16="http://schemas.microsoft.com/office/drawing/2014/main" id="{A1880853-5C6A-F41C-2040-87F334B32E2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5698" y="3349038"/>
            <a:ext cx="499384" cy="499384"/>
          </a:xfrm>
          <a:prstGeom prst="rect">
            <a:avLst/>
          </a:prstGeom>
          <a:ln w="12105" cap="flat">
            <a:noFill/>
            <a:prstDash val="solid"/>
            <a:miter/>
          </a:ln>
          <a:effectLst>
            <a:outerShdw blurRad="50800" dist="25400" dir="2700000" algn="tl" rotWithShape="0">
              <a:prstClr val="black">
                <a:alpha val="40000"/>
              </a:prstClr>
            </a:outerShdw>
          </a:effectLst>
        </p:spPr>
      </p:pic>
      <p:sp>
        <p:nvSpPr>
          <p:cNvPr id="28" name="TextBox 27">
            <a:extLst>
              <a:ext uri="{FF2B5EF4-FFF2-40B4-BE49-F238E27FC236}">
                <a16:creationId xmlns:a16="http://schemas.microsoft.com/office/drawing/2014/main" id="{68F42410-D1A1-0D3D-663E-E65BA8401364}"/>
              </a:ext>
            </a:extLst>
          </p:cNvPr>
          <p:cNvSpPr txBox="1"/>
          <p:nvPr/>
        </p:nvSpPr>
        <p:spPr>
          <a:xfrm>
            <a:off x="955698" y="3930622"/>
            <a:ext cx="6983970" cy="514949"/>
          </a:xfrm>
          <a:prstGeom prst="rect">
            <a:avLst/>
          </a:prstGeom>
          <a:noFill/>
        </p:spPr>
        <p:txBody>
          <a:bodyPr wrap="square">
            <a:spAutoFit/>
          </a:bodyPr>
          <a:lstStyle>
            <a:defPPr>
              <a:defRPr lang="en-US"/>
            </a:defPPr>
            <a:lvl1pPr marR="0" lvl="0" indent="0" fontAlgn="auto">
              <a:lnSpc>
                <a:spcPct val="100000"/>
              </a:lnSpc>
              <a:spcBef>
                <a:spcPts val="0"/>
              </a:spcBef>
              <a:spcAft>
                <a:spcPts val="800"/>
              </a:spcAft>
              <a:buClrTx/>
              <a:buSzTx/>
              <a:buFontTx/>
              <a:buNone/>
              <a:tabLst/>
              <a:defRPr kumimoji="0" sz="1200" b="1" i="0" u="none" strike="noStrike" cap="none" spc="0" normalizeH="0" baseline="0">
                <a:ln>
                  <a:noFill/>
                </a:ln>
                <a:solidFill>
                  <a:srgbClr val="3A3A3A"/>
                </a:solidFill>
                <a:effectLst/>
                <a:uLnTx/>
                <a:uFillTx/>
                <a:latin typeface="Segoe UI"/>
                <a:ea typeface="Calibri" panose="020F050202020403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Copilot for Microsoft 365 </a:t>
            </a:r>
            <a:r>
              <a:rPr kumimoji="0" lang="en-US" sz="12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is a personal AI-powered productivity tool that combines the power of large language models (LLMs) with your data in the Microsoft Graph</a:t>
            </a:r>
          </a:p>
        </p:txBody>
      </p:sp>
      <p:cxnSp>
        <p:nvCxnSpPr>
          <p:cNvPr id="24" name="Straight Arrow Connector 23">
            <a:extLst>
              <a:ext uri="{FF2B5EF4-FFF2-40B4-BE49-F238E27FC236}">
                <a16:creationId xmlns:a16="http://schemas.microsoft.com/office/drawing/2014/main" id="{611AB318-18C3-3E1F-3B7D-E6CBCD4FEBA0}"/>
              </a:ext>
              <a:ext uri="{C183D7F6-B498-43B3-948B-1728B52AA6E4}">
                <adec:decorative xmlns:adec="http://schemas.microsoft.com/office/drawing/2017/decorative" val="1"/>
              </a:ext>
            </a:extLst>
          </p:cNvPr>
          <p:cNvCxnSpPr>
            <a:cxnSpLocks/>
          </p:cNvCxnSpPr>
          <p:nvPr/>
        </p:nvCxnSpPr>
        <p:spPr>
          <a:xfrm flipH="1">
            <a:off x="3745838" y="5313636"/>
            <a:ext cx="214837" cy="233668"/>
          </a:xfrm>
          <a:prstGeom prst="straightConnector1">
            <a:avLst/>
          </a:prstGeom>
          <a:ln w="25400">
            <a:solidFill>
              <a:srgbClr val="0F8FE6"/>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684599A-64FD-AD51-DAD4-FC15F65878FD}"/>
              </a:ext>
              <a:ext uri="{C183D7F6-B498-43B3-948B-1728B52AA6E4}">
                <adec:decorative xmlns:adec="http://schemas.microsoft.com/office/drawing/2017/decorative" val="1"/>
              </a:ext>
            </a:extLst>
          </p:cNvPr>
          <p:cNvCxnSpPr>
            <a:cxnSpLocks/>
          </p:cNvCxnSpPr>
          <p:nvPr/>
        </p:nvCxnSpPr>
        <p:spPr>
          <a:xfrm>
            <a:off x="5230675" y="5313636"/>
            <a:ext cx="211507" cy="233668"/>
          </a:xfrm>
          <a:prstGeom prst="straightConnector1">
            <a:avLst/>
          </a:prstGeom>
          <a:ln w="25400">
            <a:solidFill>
              <a:srgbClr val="0F8FE6"/>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85B627C-2715-1DA7-7FC7-CB2E4DE8A470}"/>
              </a:ext>
              <a:ext uri="{C183D7F6-B498-43B3-948B-1728B52AA6E4}">
                <adec:decorative xmlns:adec="http://schemas.microsoft.com/office/drawing/2017/decorative" val="1"/>
              </a:ext>
            </a:extLst>
          </p:cNvPr>
          <p:cNvGrpSpPr/>
          <p:nvPr/>
        </p:nvGrpSpPr>
        <p:grpSpPr>
          <a:xfrm>
            <a:off x="1996969" y="4902890"/>
            <a:ext cx="5289588" cy="285220"/>
            <a:chOff x="1324837" y="4928290"/>
            <a:chExt cx="5289588" cy="285220"/>
          </a:xfrm>
        </p:grpSpPr>
        <p:pic>
          <p:nvPicPr>
            <p:cNvPr id="29" name="Picture 6" descr="Microsoft Word logo">
              <a:extLst>
                <a:ext uri="{FF2B5EF4-FFF2-40B4-BE49-F238E27FC236}">
                  <a16:creationId xmlns:a16="http://schemas.microsoft.com/office/drawing/2014/main" id="{982437FE-2FA7-2F08-0C00-9AA0CB3214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4968" y="4928290"/>
              <a:ext cx="306478" cy="285220"/>
            </a:xfrm>
            <a:prstGeom prst="rect">
              <a:avLst/>
            </a:prstGeom>
            <a:ln w="12105" cap="flat">
              <a:noFill/>
              <a:prstDash val="solid"/>
              <a:miter/>
            </a:ln>
            <a:effectLst>
              <a:outerShdw blurRad="50800" dist="25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descr="Microsoft PowerPoint logo">
              <a:extLst>
                <a:ext uri="{FF2B5EF4-FFF2-40B4-BE49-F238E27FC236}">
                  <a16:creationId xmlns:a16="http://schemas.microsoft.com/office/drawing/2014/main" id="{65301241-0327-A687-3B4A-FFB6B06F12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4837" y="4939858"/>
              <a:ext cx="281906" cy="262084"/>
            </a:xfrm>
            <a:prstGeom prst="rect">
              <a:avLst/>
            </a:prstGeom>
            <a:ln w="12105" cap="flat">
              <a:noFill/>
              <a:prstDash val="solid"/>
              <a:miter/>
            </a:ln>
            <a:effectLst>
              <a:outerShdw blurRad="50800" dist="25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4" descr="Microsoft Excel logo">
              <a:extLst>
                <a:ext uri="{FF2B5EF4-FFF2-40B4-BE49-F238E27FC236}">
                  <a16:creationId xmlns:a16="http://schemas.microsoft.com/office/drawing/2014/main" id="{34F3E288-8059-5CF2-24D6-DC4DDF6B5D6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8543" y="4928383"/>
              <a:ext cx="306478" cy="285034"/>
            </a:xfrm>
            <a:prstGeom prst="rect">
              <a:avLst/>
            </a:prstGeom>
            <a:ln w="12105" cap="flat">
              <a:noFill/>
              <a:prstDash val="solid"/>
              <a:miter/>
            </a:ln>
            <a:effectLst>
              <a:outerShdw blurRad="50800" dist="25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Microsoft OneNote logo">
              <a:extLst>
                <a:ext uri="{FF2B5EF4-FFF2-40B4-BE49-F238E27FC236}">
                  <a16:creationId xmlns:a16="http://schemas.microsoft.com/office/drawing/2014/main" id="{A88DB962-3E28-06E5-033D-4F4D7DA4195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06690" y="4928383"/>
              <a:ext cx="281906" cy="285034"/>
            </a:xfrm>
            <a:prstGeom prst="rect">
              <a:avLst/>
            </a:prstGeom>
            <a:ln w="12105" cap="flat">
              <a:noFill/>
              <a:prstDash val="solid"/>
              <a:miter/>
            </a:ln>
            <a:effectLst>
              <a:outerShdw blurRad="50800" dist="25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Microsoft Outlook logo">
              <a:extLst>
                <a:ext uri="{FF2B5EF4-FFF2-40B4-BE49-F238E27FC236}">
                  <a16:creationId xmlns:a16="http://schemas.microsoft.com/office/drawing/2014/main" id="{F12746D5-0832-B384-EED3-C2C0C583FE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07883" y="4928405"/>
              <a:ext cx="306542" cy="284988"/>
            </a:xfrm>
            <a:prstGeom prst="rect">
              <a:avLst/>
            </a:prstGeom>
            <a:ln w="12105" cap="flat">
              <a:noFill/>
              <a:prstDash val="solid"/>
              <a:miter/>
            </a:ln>
            <a:effectLst>
              <a:outerShdw blurRad="50800" dist="25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 descr="Microsoft Teams logo">
              <a:extLst>
                <a:ext uri="{FF2B5EF4-FFF2-40B4-BE49-F238E27FC236}">
                  <a16:creationId xmlns:a16="http://schemas.microsoft.com/office/drawing/2014/main" id="{895E57D2-CBA5-666A-9D63-082B9610684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01393" y="4928383"/>
              <a:ext cx="306542" cy="285034"/>
            </a:xfrm>
            <a:prstGeom prst="rect">
              <a:avLst/>
            </a:prstGeom>
            <a:ln w="12105" cap="flat">
              <a:noFill/>
              <a:prstDash val="solid"/>
              <a:miter/>
            </a:ln>
            <a:effectLst>
              <a:outerShdw blurRad="50800" dist="25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39" name="TextBox 38">
            <a:extLst>
              <a:ext uri="{FF2B5EF4-FFF2-40B4-BE49-F238E27FC236}">
                <a16:creationId xmlns:a16="http://schemas.microsoft.com/office/drawing/2014/main" id="{CE3500E8-C0E2-3215-CAE2-30B96DADB492}"/>
              </a:ext>
            </a:extLst>
          </p:cNvPr>
          <p:cNvSpPr txBox="1"/>
          <p:nvPr/>
        </p:nvSpPr>
        <p:spPr>
          <a:xfrm>
            <a:off x="8774565" y="1539030"/>
            <a:ext cx="2677152" cy="157992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Copilot for Sales makes Microsoft 365 speak Sales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Copilot for Sales </a:t>
            </a:r>
            <a:r>
              <a:rPr kumimoji="0" lang="en-US" sz="12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is a role-based Copilot that meets sellers where they do their work.</a:t>
            </a:r>
          </a:p>
        </p:txBody>
      </p:sp>
      <p:sp>
        <p:nvSpPr>
          <p:cNvPr id="40" name="TextBox 39">
            <a:extLst>
              <a:ext uri="{FF2B5EF4-FFF2-40B4-BE49-F238E27FC236}">
                <a16:creationId xmlns:a16="http://schemas.microsoft.com/office/drawing/2014/main" id="{07AC45A4-AC94-A49E-CCDB-520E6E19C8C4}"/>
              </a:ext>
            </a:extLst>
          </p:cNvPr>
          <p:cNvSpPr txBox="1"/>
          <p:nvPr/>
        </p:nvSpPr>
        <p:spPr>
          <a:xfrm>
            <a:off x="8774565" y="3452072"/>
            <a:ext cx="2677152" cy="1395254"/>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a:ea typeface="Calibri" panose="020F0502020204030204" pitchFamily="34" charset="0"/>
                <a:cs typeface="Segoe UI Semibold"/>
              </a:rPr>
              <a:t>Copilot for Microsoft 365 is included in Copilot for Sales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Calibri" panose="020F0502020204030204" pitchFamily="34" charset="0"/>
                <a:cs typeface="Arial"/>
              </a:rPr>
              <a:t>If you purchase Copilot for Sales,</a:t>
            </a:r>
            <a:br>
              <a:rPr kumimoji="0" lang="en-US" sz="1200" b="0" i="0" u="none" strike="noStrike" kern="1200" cap="none" spc="0" normalizeH="0" baseline="0" noProof="0">
                <a:ln>
                  <a:noFill/>
                </a:ln>
                <a:solidFill>
                  <a:prstClr val="black"/>
                </a:solidFill>
                <a:effectLst/>
                <a:uLnTx/>
                <a:uFillTx/>
                <a:latin typeface="Segoe UI"/>
                <a:ea typeface="Calibri" panose="020F0502020204030204" pitchFamily="34" charset="0"/>
                <a:cs typeface="Arial"/>
              </a:rPr>
            </a:br>
            <a:r>
              <a:rPr kumimoji="0" lang="en-US" sz="1200" b="0" i="0" u="none" strike="noStrike" kern="1200" cap="none" spc="0" normalizeH="0" baseline="0" noProof="0">
                <a:ln>
                  <a:noFill/>
                </a:ln>
                <a:solidFill>
                  <a:prstClr val="black"/>
                </a:solidFill>
                <a:effectLst/>
                <a:uLnTx/>
                <a:uFillTx/>
                <a:latin typeface="Segoe UI"/>
                <a:ea typeface="Calibri" panose="020F0502020204030204" pitchFamily="34" charset="0"/>
                <a:cs typeface="Arial"/>
              </a:rPr>
              <a:t>you get </a:t>
            </a:r>
            <a:r>
              <a:rPr kumimoji="0" lang="en-US" sz="1200" i="0" u="none" strike="noStrike" kern="1200" cap="none" spc="0" normalizeH="0" baseline="0" noProof="0">
                <a:ln>
                  <a:noFill/>
                </a:ln>
                <a:solidFill>
                  <a:prstClr val="black"/>
                </a:solidFill>
                <a:effectLst/>
                <a:uLnTx/>
                <a:uFillTx/>
                <a:latin typeface="+mj-lt"/>
                <a:ea typeface="Calibri" panose="020F0502020204030204" pitchFamily="34" charset="0"/>
                <a:cs typeface="Arial"/>
              </a:rPr>
              <a:t>Copilot for Microsoft 365.</a:t>
            </a:r>
          </a:p>
        </p:txBody>
      </p:sp>
      <p:sp>
        <p:nvSpPr>
          <p:cNvPr id="41" name="TextBox 40">
            <a:extLst>
              <a:ext uri="{FF2B5EF4-FFF2-40B4-BE49-F238E27FC236}">
                <a16:creationId xmlns:a16="http://schemas.microsoft.com/office/drawing/2014/main" id="{25B9A3B6-6D10-B563-725D-CD9CA5EAC4C7}"/>
              </a:ext>
            </a:extLst>
          </p:cNvPr>
          <p:cNvSpPr txBox="1"/>
          <p:nvPr/>
        </p:nvSpPr>
        <p:spPr>
          <a:xfrm>
            <a:off x="8774564" y="5326336"/>
            <a:ext cx="2998335" cy="779701"/>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a:ea typeface="Calibri" panose="020F0502020204030204" pitchFamily="34" charset="0"/>
                <a:cs typeface="Segoe UI Semibold"/>
              </a:rPr>
              <a:t>Connects</a:t>
            </a:r>
            <a:r>
              <a:rPr lang="en-US" sz="2000">
                <a:gradFill>
                  <a:gsLst>
                    <a:gs pos="23000">
                      <a:srgbClr val="0088EE"/>
                    </a:gs>
                    <a:gs pos="82000">
                      <a:srgbClr val="8661C5"/>
                    </a:gs>
                  </a:gsLst>
                  <a:lin ang="4800000" scaled="0"/>
                </a:gradFill>
                <a:latin typeface="Segoe UI Semibold"/>
                <a:ea typeface="Calibri" panose="020F0502020204030204" pitchFamily="34" charset="0"/>
                <a:cs typeface="Segoe UI Semibold"/>
              </a:rPr>
              <a:t> </a:t>
            </a:r>
            <a:r>
              <a:rPr kumimoji="0" lang="en-US" sz="200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a:ea typeface="Calibri" panose="020F0502020204030204" pitchFamily="34" charset="0"/>
                <a:cs typeface="Segoe UI Semibold"/>
              </a:rPr>
              <a:t>with Your CRM</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Calibri" panose="020F0502020204030204" pitchFamily="34" charset="0"/>
                <a:cs typeface="Arial"/>
              </a:rPr>
              <a:t>Natively connects to </a:t>
            </a:r>
            <a:r>
              <a:rPr kumimoji="0" lang="en-US" sz="1200" i="0" u="none" strike="noStrike" kern="1200" cap="none" spc="0" normalizeH="0" baseline="0" noProof="0">
                <a:ln>
                  <a:noFill/>
                </a:ln>
                <a:solidFill>
                  <a:prstClr val="black"/>
                </a:solidFill>
                <a:effectLst/>
                <a:uLnTx/>
                <a:uFillTx/>
                <a:latin typeface="+mj-lt"/>
                <a:ea typeface="Calibri" panose="020F0502020204030204" pitchFamily="34" charset="0"/>
                <a:cs typeface="Arial"/>
              </a:rPr>
              <a:t>Salesforce</a:t>
            </a:r>
            <a:br>
              <a:rPr lang="en-US" sz="1200" b="1">
                <a:solidFill>
                  <a:prstClr val="black"/>
                </a:solidFill>
                <a:latin typeface="Segoe UI"/>
                <a:ea typeface="Calibri" panose="020F0502020204030204" pitchFamily="34" charset="0"/>
                <a:cs typeface="Arial"/>
              </a:rPr>
            </a:br>
            <a:r>
              <a:rPr kumimoji="0" lang="en-US" sz="1200" b="0" i="0" u="none" strike="noStrike" kern="1200" cap="none" spc="0" normalizeH="0" baseline="0" noProof="0">
                <a:ln>
                  <a:noFill/>
                </a:ln>
                <a:solidFill>
                  <a:prstClr val="black"/>
                </a:solidFill>
                <a:effectLst/>
                <a:uLnTx/>
                <a:uFillTx/>
                <a:latin typeface="Segoe UI"/>
                <a:ea typeface="Calibri" panose="020F0502020204030204" pitchFamily="34" charset="0"/>
                <a:cs typeface="Arial"/>
              </a:rPr>
              <a:t>and</a:t>
            </a:r>
            <a:r>
              <a:rPr lang="en-US" sz="1200">
                <a:solidFill>
                  <a:prstClr val="black"/>
                </a:solidFill>
                <a:latin typeface="Segoe UI"/>
                <a:ea typeface="Calibri" panose="020F0502020204030204" pitchFamily="34" charset="0"/>
                <a:cs typeface="Arial"/>
              </a:rPr>
              <a:t> </a:t>
            </a:r>
            <a:r>
              <a:rPr kumimoji="0" lang="en-US" sz="1200" b="1" i="0" u="none" strike="noStrike" kern="1200" cap="none" spc="0" normalizeH="0" baseline="0" noProof="0">
                <a:ln>
                  <a:noFill/>
                </a:ln>
                <a:solidFill>
                  <a:prstClr val="black"/>
                </a:solidFill>
                <a:effectLst/>
                <a:uLnTx/>
                <a:uFillTx/>
                <a:latin typeface="+mj-lt"/>
                <a:ea typeface="Calibri" panose="020F0502020204030204" pitchFamily="34" charset="0"/>
                <a:cs typeface="Arial"/>
              </a:rPr>
              <a:t>Dynamics 365 Sales</a:t>
            </a:r>
            <a:r>
              <a:rPr kumimoji="0" lang="en-US" sz="1200" b="0" i="0" u="none" strike="noStrike" kern="1200" cap="none" spc="0" normalizeH="0" baseline="0" noProof="0">
                <a:ln>
                  <a:noFill/>
                </a:ln>
                <a:solidFill>
                  <a:prstClr val="black"/>
                </a:solidFill>
                <a:effectLst/>
                <a:uLnTx/>
                <a:uFillTx/>
                <a:latin typeface="+mj-lt"/>
                <a:ea typeface="Calibri" panose="020F0502020204030204" pitchFamily="34" charset="0"/>
                <a:cs typeface="Arial"/>
              </a:rPr>
              <a:t>.</a:t>
            </a:r>
          </a:p>
        </p:txBody>
      </p:sp>
      <p:grpSp>
        <p:nvGrpSpPr>
          <p:cNvPr id="10" name="Group 9">
            <a:extLst>
              <a:ext uri="{FF2B5EF4-FFF2-40B4-BE49-F238E27FC236}">
                <a16:creationId xmlns:a16="http://schemas.microsoft.com/office/drawing/2014/main" id="{3B61A437-F617-12CE-9A3B-0E16A5E98CA0}"/>
              </a:ext>
              <a:ext uri="{C183D7F6-B498-43B3-948B-1728B52AA6E4}">
                <adec:decorative xmlns:adec="http://schemas.microsoft.com/office/drawing/2017/decorative" val="1"/>
              </a:ext>
            </a:extLst>
          </p:cNvPr>
          <p:cNvGrpSpPr/>
          <p:nvPr/>
        </p:nvGrpSpPr>
        <p:grpSpPr>
          <a:xfrm>
            <a:off x="8811541" y="3273700"/>
            <a:ext cx="2793718" cy="1840050"/>
            <a:chOff x="7730109" y="3012719"/>
            <a:chExt cx="3870070" cy="1839577"/>
          </a:xfrm>
        </p:grpSpPr>
        <p:cxnSp>
          <p:nvCxnSpPr>
            <p:cNvPr id="66" name="Straight Connector 65">
              <a:extLst>
                <a:ext uri="{FF2B5EF4-FFF2-40B4-BE49-F238E27FC236}">
                  <a16:creationId xmlns:a16="http://schemas.microsoft.com/office/drawing/2014/main" id="{A2CB6C68-07BF-BEDE-036D-284A46660523}"/>
                </a:ext>
              </a:extLst>
            </p:cNvPr>
            <p:cNvCxnSpPr>
              <a:cxnSpLocks/>
            </p:cNvCxnSpPr>
            <p:nvPr/>
          </p:nvCxnSpPr>
          <p:spPr>
            <a:xfrm flipV="1">
              <a:off x="7730109" y="3012719"/>
              <a:ext cx="3870070" cy="4"/>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B66B249-2304-4EEF-9531-277A521B26FE}"/>
                </a:ext>
              </a:extLst>
            </p:cNvPr>
            <p:cNvCxnSpPr>
              <a:cxnSpLocks/>
            </p:cNvCxnSpPr>
            <p:nvPr/>
          </p:nvCxnSpPr>
          <p:spPr>
            <a:xfrm flipV="1">
              <a:off x="7730109" y="4852292"/>
              <a:ext cx="3870070" cy="4"/>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DB3594F0-04BB-4667-3ED0-9511E1889836}"/>
              </a:ext>
              <a:ext uri="{C183D7F6-B498-43B3-948B-1728B52AA6E4}">
                <adec:decorative xmlns:adec="http://schemas.microsoft.com/office/drawing/2017/decorative" val="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85251" y="5549112"/>
            <a:ext cx="372498" cy="3724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5A6CBEF-1822-139E-C982-D5E5D0DBA3A0}"/>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5191598" y="5431471"/>
            <a:ext cx="1152144" cy="634230"/>
          </a:xfrm>
          <a:prstGeom prst="rect">
            <a:avLst/>
          </a:prstGeom>
        </p:spPr>
      </p:pic>
    </p:spTree>
    <p:extLst>
      <p:ext uri="{BB962C8B-B14F-4D97-AF65-F5344CB8AC3E}">
        <p14:creationId xmlns:p14="http://schemas.microsoft.com/office/powerpoint/2010/main" val="1481865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90E56-A576-9851-37D4-53706D634E1C}"/>
            </a:ext>
          </a:extLst>
        </p:cNvPr>
        <p:cNvGrpSpPr/>
        <p:nvPr/>
      </p:nvGrpSpPr>
      <p:grpSpPr>
        <a:xfrm>
          <a:off x="0" y="0"/>
          <a:ext cx="0" cy="0"/>
          <a:chOff x="0" y="0"/>
          <a:chExt cx="0" cy="0"/>
        </a:xfrm>
      </p:grpSpPr>
      <p:sp>
        <p:nvSpPr>
          <p:cNvPr id="49" name="Title 29">
            <a:extLst>
              <a:ext uri="{FF2B5EF4-FFF2-40B4-BE49-F238E27FC236}">
                <a16:creationId xmlns:a16="http://schemas.microsoft.com/office/drawing/2014/main" id="{6AB5A95B-DC4E-CEB8-F2B0-43715F83623F}"/>
              </a:ext>
            </a:extLst>
          </p:cNvPr>
          <p:cNvSpPr>
            <a:spLocks noGrp="1"/>
          </p:cNvSpPr>
          <p:nvPr>
            <p:ph type="title"/>
          </p:nvPr>
        </p:nvSpPr>
        <p:spPr>
          <a:xfrm>
            <a:off x="586740" y="667407"/>
            <a:ext cx="11018520" cy="498598"/>
          </a:xfrm>
        </p:spPr>
        <p:txBody>
          <a:bodyPr>
            <a:noAutofit/>
          </a:bodyPr>
          <a:lstStyle/>
          <a:p>
            <a:r>
              <a:rPr lang="en-US" sz="3200"/>
              <a:t>The role of the seller is getting harder</a:t>
            </a:r>
          </a:p>
        </p:txBody>
      </p:sp>
      <p:sp>
        <p:nvSpPr>
          <p:cNvPr id="50" name="TextBox 49">
            <a:extLst>
              <a:ext uri="{FF2B5EF4-FFF2-40B4-BE49-F238E27FC236}">
                <a16:creationId xmlns:a16="http://schemas.microsoft.com/office/drawing/2014/main" id="{BA036B61-6C49-6D23-86D4-F9B6BDC0D371}"/>
              </a:ext>
            </a:extLst>
          </p:cNvPr>
          <p:cNvSpPr txBox="1"/>
          <p:nvPr/>
        </p:nvSpPr>
        <p:spPr>
          <a:xfrm>
            <a:off x="492422" y="1458025"/>
            <a:ext cx="4755942" cy="123110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ea typeface="+mn-ea"/>
                <a:cs typeface="Segoe UI" panose="020B0502040204020203" pitchFamily="34" charset="0"/>
              </a:rPr>
              <a:t>Percent of surveyed sellers who say success expectations and the number </a:t>
            </a:r>
            <a:br>
              <a:rPr kumimoji="0" lang="en-US" sz="2000" b="0" i="0" u="none" strike="noStrike" kern="1200" cap="none" spc="0" normalizeH="0" baseline="0" noProof="0">
                <a:ln>
                  <a:noFill/>
                </a:ln>
                <a:solidFill>
                  <a:srgbClr val="000000"/>
                </a:solidFill>
                <a:effectLst/>
                <a:uLnTx/>
                <a:uFillTx/>
                <a:ea typeface="+mn-ea"/>
                <a:cs typeface="Segoe UI" panose="020B0502040204020203" pitchFamily="34" charset="0"/>
              </a:rPr>
            </a:br>
            <a:r>
              <a:rPr kumimoji="0" lang="en-US" sz="2000" b="0" i="0" u="none" strike="noStrike" kern="1200" cap="none" spc="0" normalizeH="0" baseline="0" noProof="0">
                <a:ln>
                  <a:noFill/>
                </a:ln>
                <a:solidFill>
                  <a:srgbClr val="000000"/>
                </a:solidFill>
                <a:effectLst/>
                <a:uLnTx/>
                <a:uFillTx/>
                <a:ea typeface="+mn-ea"/>
                <a:cs typeface="Segoe UI" panose="020B0502040204020203" pitchFamily="34" charset="0"/>
              </a:rPr>
              <a:t>of supported customers and accounts have increased in the last year</a:t>
            </a:r>
            <a:r>
              <a:rPr kumimoji="0" lang="en-US" sz="2000" b="0" i="0" u="none" strike="noStrike" kern="1200" cap="none" spc="0" normalizeH="0" baseline="30000" noProof="0">
                <a:ln>
                  <a:noFill/>
                </a:ln>
                <a:solidFill>
                  <a:srgbClr val="000000"/>
                </a:solidFill>
                <a:effectLst/>
                <a:uLnTx/>
                <a:uFillTx/>
                <a:ea typeface="+mn-ea"/>
                <a:cs typeface="Segoe UI" panose="020B0502040204020203" pitchFamily="34" charset="0"/>
              </a:rPr>
              <a:t>1</a:t>
            </a:r>
          </a:p>
        </p:txBody>
      </p:sp>
      <p:sp>
        <p:nvSpPr>
          <p:cNvPr id="53" name="TextBox 52">
            <a:extLst>
              <a:ext uri="{FF2B5EF4-FFF2-40B4-BE49-F238E27FC236}">
                <a16:creationId xmlns:a16="http://schemas.microsoft.com/office/drawing/2014/main" id="{25F3D227-9183-154B-B5C1-FC6107DBCFF0}"/>
              </a:ext>
            </a:extLst>
          </p:cNvPr>
          <p:cNvSpPr txBox="1"/>
          <p:nvPr/>
        </p:nvSpPr>
        <p:spPr>
          <a:xfrm>
            <a:off x="6487191" y="1685351"/>
            <a:ext cx="4593753" cy="61555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F2F2F"/>
                </a:solidFill>
                <a:effectLst/>
                <a:uLnTx/>
                <a:uFillTx/>
                <a:ea typeface="+mn-ea"/>
                <a:cs typeface="Segoe UI" panose="020B0502040204020203" pitchFamily="34" charset="0"/>
              </a:rPr>
              <a:t>Amount of time sellers spend on administrative and non-selling duties</a:t>
            </a:r>
            <a:r>
              <a:rPr kumimoji="0" lang="en-US" sz="2000" b="0" i="0" u="none" strike="noStrike" kern="1200" cap="none" spc="0" normalizeH="0" baseline="30000" noProof="0">
                <a:ln>
                  <a:noFill/>
                </a:ln>
                <a:solidFill>
                  <a:srgbClr val="2F2F2F"/>
                </a:solidFill>
                <a:effectLst/>
                <a:uLnTx/>
                <a:uFillTx/>
                <a:ea typeface="+mn-ea"/>
                <a:cs typeface="Segoe UI" panose="020B0502040204020203" pitchFamily="34" charset="0"/>
              </a:rPr>
              <a:t>2</a:t>
            </a:r>
          </a:p>
        </p:txBody>
      </p:sp>
      <p:sp>
        <p:nvSpPr>
          <p:cNvPr id="51" name="TextBox 50">
            <a:extLst>
              <a:ext uri="{FF2B5EF4-FFF2-40B4-BE49-F238E27FC236}">
                <a16:creationId xmlns:a16="http://schemas.microsoft.com/office/drawing/2014/main" id="{44D8B0A8-A238-2A82-D251-30A611C8585D}"/>
              </a:ext>
            </a:extLst>
          </p:cNvPr>
          <p:cNvSpPr txBox="1"/>
          <p:nvPr/>
        </p:nvSpPr>
        <p:spPr>
          <a:xfrm>
            <a:off x="2163584" y="4059570"/>
            <a:ext cx="1552607" cy="857306"/>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79%</a:t>
            </a:r>
            <a:endParaRPr kumimoji="0" lang="en-US" sz="5800" b="0" i="0" u="none" strike="noStrike" kern="1200" cap="none" spc="0" normalizeH="0" baseline="3000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55" name="TextBox 54">
            <a:extLst>
              <a:ext uri="{FF2B5EF4-FFF2-40B4-BE49-F238E27FC236}">
                <a16:creationId xmlns:a16="http://schemas.microsoft.com/office/drawing/2014/main" id="{C3606740-338D-C636-96AD-61ADC027D247}"/>
              </a:ext>
            </a:extLst>
          </p:cNvPr>
          <p:cNvSpPr txBox="1"/>
          <p:nvPr/>
        </p:nvSpPr>
        <p:spPr>
          <a:xfrm>
            <a:off x="6961323" y="4040848"/>
            <a:ext cx="1552606" cy="857306"/>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70%</a:t>
            </a:r>
            <a:endParaRPr kumimoji="0" lang="en-US" sz="5800" b="0" i="0" u="none" strike="noStrike" kern="1200" cap="none" spc="0" normalizeH="0" baseline="3000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cxnSp>
        <p:nvCxnSpPr>
          <p:cNvPr id="10" name="Straight Connector 9">
            <a:extLst>
              <a:ext uri="{FF2B5EF4-FFF2-40B4-BE49-F238E27FC236}">
                <a16:creationId xmlns:a16="http://schemas.microsoft.com/office/drawing/2014/main" id="{94E751FB-BD21-A320-3DC2-2EC9AFD81BD2}"/>
              </a:ext>
              <a:ext uri="{C183D7F6-B498-43B3-948B-1728B52AA6E4}">
                <adec:decorative xmlns:adec="http://schemas.microsoft.com/office/drawing/2017/decorative" val="1"/>
              </a:ext>
            </a:extLst>
          </p:cNvPr>
          <p:cNvCxnSpPr>
            <a:cxnSpLocks/>
          </p:cNvCxnSpPr>
          <p:nvPr/>
        </p:nvCxnSpPr>
        <p:spPr>
          <a:xfrm>
            <a:off x="5652056" y="1548337"/>
            <a:ext cx="0" cy="4396221"/>
          </a:xfrm>
          <a:prstGeom prst="line">
            <a:avLst/>
          </a:prstGeom>
          <a:ln w="127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Freeform: Shape 43">
            <a:extLst>
              <a:ext uri="{FF2B5EF4-FFF2-40B4-BE49-F238E27FC236}">
                <a16:creationId xmlns:a16="http://schemas.microsoft.com/office/drawing/2014/main" id="{016EEFAB-C960-66C9-2D38-330F5FDC385E}"/>
              </a:ext>
              <a:ext uri="{C183D7F6-B498-43B3-948B-1728B52AA6E4}">
                <adec:decorative xmlns:adec="http://schemas.microsoft.com/office/drawing/2017/decorative" val="1"/>
              </a:ext>
            </a:extLst>
          </p:cNvPr>
          <p:cNvSpPr/>
          <p:nvPr/>
        </p:nvSpPr>
        <p:spPr>
          <a:xfrm>
            <a:off x="1406584" y="3016939"/>
            <a:ext cx="2927619" cy="2927619"/>
          </a:xfrm>
          <a:custGeom>
            <a:avLst/>
            <a:gdLst>
              <a:gd name="connsiteX0" fmla="*/ 1501181 w 3002362"/>
              <a:gd name="connsiteY0" fmla="*/ 462090 h 3002362"/>
              <a:gd name="connsiteX1" fmla="*/ 462090 w 3002362"/>
              <a:gd name="connsiteY1" fmla="*/ 1501181 h 3002362"/>
              <a:gd name="connsiteX2" fmla="*/ 1501181 w 3002362"/>
              <a:gd name="connsiteY2" fmla="*/ 2540272 h 3002362"/>
              <a:gd name="connsiteX3" fmla="*/ 2540272 w 3002362"/>
              <a:gd name="connsiteY3" fmla="*/ 1501181 h 3002362"/>
              <a:gd name="connsiteX4" fmla="*/ 1501181 w 3002362"/>
              <a:gd name="connsiteY4" fmla="*/ 462090 h 3002362"/>
              <a:gd name="connsiteX5" fmla="*/ 1501181 w 3002362"/>
              <a:gd name="connsiteY5" fmla="*/ 0 h 3002362"/>
              <a:gd name="connsiteX6" fmla="*/ 3002362 w 3002362"/>
              <a:gd name="connsiteY6" fmla="*/ 1501181 h 3002362"/>
              <a:gd name="connsiteX7" fmla="*/ 1501181 w 3002362"/>
              <a:gd name="connsiteY7" fmla="*/ 3002362 h 3002362"/>
              <a:gd name="connsiteX8" fmla="*/ 0 w 3002362"/>
              <a:gd name="connsiteY8" fmla="*/ 1501181 h 3002362"/>
              <a:gd name="connsiteX9" fmla="*/ 1501181 w 3002362"/>
              <a:gd name="connsiteY9" fmla="*/ 0 h 300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362" h="3002362">
                <a:moveTo>
                  <a:pt x="1501181" y="462090"/>
                </a:moveTo>
                <a:cubicBezTo>
                  <a:pt x="927307" y="462090"/>
                  <a:pt x="462090" y="927307"/>
                  <a:pt x="462090" y="1501181"/>
                </a:cubicBezTo>
                <a:cubicBezTo>
                  <a:pt x="462090" y="2075055"/>
                  <a:pt x="927307" y="2540272"/>
                  <a:pt x="1501181" y="2540272"/>
                </a:cubicBezTo>
                <a:cubicBezTo>
                  <a:pt x="2075055" y="2540272"/>
                  <a:pt x="2540272" y="2075055"/>
                  <a:pt x="2540272" y="1501181"/>
                </a:cubicBezTo>
                <a:cubicBezTo>
                  <a:pt x="2540272" y="927307"/>
                  <a:pt x="2075055" y="462090"/>
                  <a:pt x="1501181" y="462090"/>
                </a:cubicBezTo>
                <a:close/>
                <a:moveTo>
                  <a:pt x="1501181" y="0"/>
                </a:moveTo>
                <a:cubicBezTo>
                  <a:pt x="2330260" y="0"/>
                  <a:pt x="3002362" y="672102"/>
                  <a:pt x="3002362" y="1501181"/>
                </a:cubicBezTo>
                <a:cubicBezTo>
                  <a:pt x="3002362" y="2330260"/>
                  <a:pt x="2330260" y="3002362"/>
                  <a:pt x="1501181" y="3002362"/>
                </a:cubicBezTo>
                <a:cubicBezTo>
                  <a:pt x="672102" y="3002362"/>
                  <a:pt x="0" y="2330260"/>
                  <a:pt x="0" y="1501181"/>
                </a:cubicBezTo>
                <a:cubicBezTo>
                  <a:pt x="0" y="672102"/>
                  <a:pt x="672102" y="0"/>
                  <a:pt x="1501181" y="0"/>
                </a:cubicBezTo>
                <a:close/>
              </a:path>
            </a:pathLst>
          </a:custGeom>
          <a:solidFill>
            <a:schemeClr val="bg1"/>
          </a:solidFill>
          <a:ln>
            <a:noFill/>
          </a:ln>
          <a:effectLst>
            <a:outerShdw blurRad="165100" sx="102000" sy="102000" algn="ctr" rotWithShape="0">
              <a:prstClr val="black">
                <a:alpha val="1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Arc 2">
            <a:extLst>
              <a:ext uri="{FF2B5EF4-FFF2-40B4-BE49-F238E27FC236}">
                <a16:creationId xmlns:a16="http://schemas.microsoft.com/office/drawing/2014/main" id="{73955FD4-A63B-CCA1-B5A2-E1FB9F80896C}"/>
              </a:ext>
              <a:ext uri="{C183D7F6-B498-43B3-948B-1728B52AA6E4}">
                <adec:decorative xmlns:adec="http://schemas.microsoft.com/office/drawing/2017/decorative" val="1"/>
              </a:ext>
            </a:extLst>
          </p:cNvPr>
          <p:cNvSpPr/>
          <p:nvPr/>
        </p:nvSpPr>
        <p:spPr>
          <a:xfrm>
            <a:off x="1634180" y="3250114"/>
            <a:ext cx="2480476" cy="2466462"/>
          </a:xfrm>
          <a:prstGeom prst="arc">
            <a:avLst>
              <a:gd name="adj1" fmla="val 16215863"/>
              <a:gd name="adj2" fmla="val 11614552"/>
            </a:avLst>
          </a:prstGeom>
          <a:noFill/>
          <a:ln w="1270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nvGrpSpPr>
          <p:cNvPr id="2" name="Group 1">
            <a:extLst>
              <a:ext uri="{FF2B5EF4-FFF2-40B4-BE49-F238E27FC236}">
                <a16:creationId xmlns:a16="http://schemas.microsoft.com/office/drawing/2014/main" id="{CDE001BA-DFC1-3F07-958E-0EB01FDD284D}"/>
              </a:ext>
              <a:ext uri="{C183D7F6-B498-43B3-948B-1728B52AA6E4}">
                <adec:decorative xmlns:adec="http://schemas.microsoft.com/office/drawing/2017/decorative" val="1"/>
              </a:ext>
            </a:extLst>
          </p:cNvPr>
          <p:cNvGrpSpPr/>
          <p:nvPr/>
        </p:nvGrpSpPr>
        <p:grpSpPr>
          <a:xfrm>
            <a:off x="7834764" y="3141294"/>
            <a:ext cx="1458875" cy="2624715"/>
            <a:chOff x="7834764" y="3141294"/>
            <a:chExt cx="1458875" cy="2624715"/>
          </a:xfrm>
        </p:grpSpPr>
        <p:cxnSp>
          <p:nvCxnSpPr>
            <p:cNvPr id="23" name="Straight Connector 22">
              <a:extLst>
                <a:ext uri="{FF2B5EF4-FFF2-40B4-BE49-F238E27FC236}">
                  <a16:creationId xmlns:a16="http://schemas.microsoft.com/office/drawing/2014/main" id="{1E21BE7D-B6E4-CA91-9312-C10B20B2E178}"/>
                </a:ext>
              </a:extLst>
            </p:cNvPr>
            <p:cNvCxnSpPr>
              <a:cxnSpLocks/>
              <a:endCxn id="34" idx="1"/>
            </p:cNvCxnSpPr>
            <p:nvPr/>
          </p:nvCxnSpPr>
          <p:spPr>
            <a:xfrm>
              <a:off x="8370825" y="3577925"/>
              <a:ext cx="92281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1B63D20-C00D-F846-9F61-9B708623C31F}"/>
                </a:ext>
              </a:extLst>
            </p:cNvPr>
            <p:cNvCxnSpPr>
              <a:cxnSpLocks/>
              <a:endCxn id="35" idx="1"/>
            </p:cNvCxnSpPr>
            <p:nvPr/>
          </p:nvCxnSpPr>
          <p:spPr>
            <a:xfrm>
              <a:off x="8674510" y="4014556"/>
              <a:ext cx="619129"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9F9B343-2A41-7A25-BAE7-D911E818D00A}"/>
                </a:ext>
              </a:extLst>
            </p:cNvPr>
            <p:cNvCxnSpPr>
              <a:cxnSpLocks/>
              <a:endCxn id="38" idx="1"/>
            </p:cNvCxnSpPr>
            <p:nvPr/>
          </p:nvCxnSpPr>
          <p:spPr>
            <a:xfrm>
              <a:off x="8878914" y="4449413"/>
              <a:ext cx="414725" cy="1774"/>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C62D781-0A02-305A-6FD4-C919076E408C}"/>
                </a:ext>
              </a:extLst>
            </p:cNvPr>
            <p:cNvCxnSpPr>
              <a:cxnSpLocks/>
              <a:endCxn id="43" idx="1"/>
            </p:cNvCxnSpPr>
            <p:nvPr/>
          </p:nvCxnSpPr>
          <p:spPr>
            <a:xfrm>
              <a:off x="8909012" y="4887818"/>
              <a:ext cx="384627"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514EEF3-4913-824C-2DB4-96F5E695DDBD}"/>
                </a:ext>
              </a:extLst>
            </p:cNvPr>
            <p:cNvCxnSpPr>
              <a:cxnSpLocks/>
              <a:endCxn id="45" idx="1"/>
            </p:cNvCxnSpPr>
            <p:nvPr/>
          </p:nvCxnSpPr>
          <p:spPr>
            <a:xfrm>
              <a:off x="8616539" y="5324449"/>
              <a:ext cx="677100"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72758D8-0B62-8478-4D27-D0B6F2DEEFF7}"/>
                </a:ext>
              </a:extLst>
            </p:cNvPr>
            <p:cNvCxnSpPr>
              <a:cxnSpLocks/>
              <a:endCxn id="46" idx="1"/>
            </p:cNvCxnSpPr>
            <p:nvPr/>
          </p:nvCxnSpPr>
          <p:spPr>
            <a:xfrm flipV="1">
              <a:off x="7991250" y="5761081"/>
              <a:ext cx="1302389" cy="4928"/>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8E78524-FC23-758F-8B30-A21CFC4A17DA}"/>
                </a:ext>
              </a:extLst>
            </p:cNvPr>
            <p:cNvCxnSpPr>
              <a:cxnSpLocks/>
              <a:endCxn id="30" idx="1"/>
            </p:cNvCxnSpPr>
            <p:nvPr/>
          </p:nvCxnSpPr>
          <p:spPr>
            <a:xfrm>
              <a:off x="7834764" y="3141294"/>
              <a:ext cx="145887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30" name="TextBox 29">
            <a:extLst>
              <a:ext uri="{FF2B5EF4-FFF2-40B4-BE49-F238E27FC236}">
                <a16:creationId xmlns:a16="http://schemas.microsoft.com/office/drawing/2014/main" id="{50DC6463-39B3-6C28-1E8A-F5815CF045E9}"/>
              </a:ext>
            </a:extLst>
          </p:cNvPr>
          <p:cNvSpPr txBox="1"/>
          <p:nvPr/>
        </p:nvSpPr>
        <p:spPr>
          <a:xfrm>
            <a:off x="9293639" y="3052607"/>
            <a:ext cx="2898361" cy="177374"/>
          </a:xfrm>
          <a:prstGeom prst="rect">
            <a:avLst/>
          </a:prstGeom>
          <a:noFill/>
        </p:spPr>
        <p:txBody>
          <a:bodyPr wrap="square" lIns="13716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Researching prospects</a:t>
            </a:r>
          </a:p>
        </p:txBody>
      </p:sp>
      <p:sp>
        <p:nvSpPr>
          <p:cNvPr id="34" name="TextBox 33">
            <a:extLst>
              <a:ext uri="{FF2B5EF4-FFF2-40B4-BE49-F238E27FC236}">
                <a16:creationId xmlns:a16="http://schemas.microsoft.com/office/drawing/2014/main" id="{A640FF18-4A4F-3265-2B73-1F51A18F8331}"/>
              </a:ext>
            </a:extLst>
          </p:cNvPr>
          <p:cNvSpPr txBox="1"/>
          <p:nvPr/>
        </p:nvSpPr>
        <p:spPr>
          <a:xfrm>
            <a:off x="9293639" y="3489238"/>
            <a:ext cx="2898361" cy="177374"/>
          </a:xfrm>
          <a:prstGeom prst="rect">
            <a:avLst/>
          </a:prstGeom>
          <a:noFill/>
        </p:spPr>
        <p:txBody>
          <a:bodyPr wrap="square" lIns="13716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Preparation and planning</a:t>
            </a:r>
          </a:p>
        </p:txBody>
      </p:sp>
      <p:sp>
        <p:nvSpPr>
          <p:cNvPr id="35" name="TextBox 34">
            <a:extLst>
              <a:ext uri="{FF2B5EF4-FFF2-40B4-BE49-F238E27FC236}">
                <a16:creationId xmlns:a16="http://schemas.microsoft.com/office/drawing/2014/main" id="{2976558A-3930-1D0B-87E0-F5BA330F0FAB}"/>
              </a:ext>
            </a:extLst>
          </p:cNvPr>
          <p:cNvSpPr txBox="1"/>
          <p:nvPr/>
        </p:nvSpPr>
        <p:spPr>
          <a:xfrm>
            <a:off x="9293639" y="3925869"/>
            <a:ext cx="2898361" cy="177374"/>
          </a:xfrm>
          <a:prstGeom prst="rect">
            <a:avLst/>
          </a:prstGeom>
          <a:noFill/>
        </p:spPr>
        <p:txBody>
          <a:bodyPr wrap="square" lIns="13716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Generating quotes/proposals</a:t>
            </a:r>
          </a:p>
        </p:txBody>
      </p:sp>
      <p:sp>
        <p:nvSpPr>
          <p:cNvPr id="38" name="TextBox 37">
            <a:extLst>
              <a:ext uri="{FF2B5EF4-FFF2-40B4-BE49-F238E27FC236}">
                <a16:creationId xmlns:a16="http://schemas.microsoft.com/office/drawing/2014/main" id="{0AFC19BC-ED42-1D83-028C-BDB2F7E4BB55}"/>
              </a:ext>
            </a:extLst>
          </p:cNvPr>
          <p:cNvSpPr txBox="1"/>
          <p:nvPr/>
        </p:nvSpPr>
        <p:spPr>
          <a:xfrm>
            <a:off x="9293639" y="4362500"/>
            <a:ext cx="2898361" cy="177374"/>
          </a:xfrm>
          <a:prstGeom prst="rect">
            <a:avLst/>
          </a:prstGeom>
          <a:noFill/>
        </p:spPr>
        <p:txBody>
          <a:bodyPr wrap="square" lIns="13716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Manually entering sales data</a:t>
            </a:r>
          </a:p>
        </p:txBody>
      </p:sp>
      <p:sp>
        <p:nvSpPr>
          <p:cNvPr id="43" name="TextBox 42">
            <a:extLst>
              <a:ext uri="{FF2B5EF4-FFF2-40B4-BE49-F238E27FC236}">
                <a16:creationId xmlns:a16="http://schemas.microsoft.com/office/drawing/2014/main" id="{F3C6486B-3B8C-52E5-A369-B5205FE25484}"/>
              </a:ext>
            </a:extLst>
          </p:cNvPr>
          <p:cNvSpPr txBox="1"/>
          <p:nvPr/>
        </p:nvSpPr>
        <p:spPr>
          <a:xfrm>
            <a:off x="9293639" y="4799131"/>
            <a:ext cx="2898361" cy="177374"/>
          </a:xfrm>
          <a:prstGeom prst="rect">
            <a:avLst/>
          </a:prstGeom>
          <a:noFill/>
        </p:spPr>
        <p:txBody>
          <a:bodyPr wrap="square" lIns="13716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Administrative tasks</a:t>
            </a:r>
          </a:p>
        </p:txBody>
      </p:sp>
      <p:sp>
        <p:nvSpPr>
          <p:cNvPr id="45" name="TextBox 44">
            <a:extLst>
              <a:ext uri="{FF2B5EF4-FFF2-40B4-BE49-F238E27FC236}">
                <a16:creationId xmlns:a16="http://schemas.microsoft.com/office/drawing/2014/main" id="{EEA39C46-3F7A-DA4D-CEE4-1BEBFE85A0B4}"/>
              </a:ext>
            </a:extLst>
          </p:cNvPr>
          <p:cNvSpPr txBox="1"/>
          <p:nvPr/>
        </p:nvSpPr>
        <p:spPr>
          <a:xfrm>
            <a:off x="9293639" y="5235762"/>
            <a:ext cx="2898361" cy="177374"/>
          </a:xfrm>
          <a:prstGeom prst="rect">
            <a:avLst/>
          </a:prstGeom>
          <a:noFill/>
        </p:spPr>
        <p:txBody>
          <a:bodyPr wrap="square" lIns="13716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Prioritizing leads/opportunities</a:t>
            </a:r>
          </a:p>
        </p:txBody>
      </p:sp>
      <p:sp>
        <p:nvSpPr>
          <p:cNvPr id="46" name="TextBox 45">
            <a:extLst>
              <a:ext uri="{FF2B5EF4-FFF2-40B4-BE49-F238E27FC236}">
                <a16:creationId xmlns:a16="http://schemas.microsoft.com/office/drawing/2014/main" id="{514AB530-7AFC-00E6-A1C5-B3C70E9D27FF}"/>
              </a:ext>
            </a:extLst>
          </p:cNvPr>
          <p:cNvSpPr txBox="1"/>
          <p:nvPr/>
        </p:nvSpPr>
        <p:spPr>
          <a:xfrm>
            <a:off x="9293639" y="5672394"/>
            <a:ext cx="2898361" cy="177374"/>
          </a:xfrm>
          <a:prstGeom prst="rect">
            <a:avLst/>
          </a:prstGeom>
          <a:noFill/>
        </p:spPr>
        <p:txBody>
          <a:bodyPr wrap="square" lIns="13716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Internal meetings/trainings</a:t>
            </a:r>
          </a:p>
        </p:txBody>
      </p:sp>
      <p:sp>
        <p:nvSpPr>
          <p:cNvPr id="65" name="CuadroTexto 5">
            <a:extLst>
              <a:ext uri="{FF2B5EF4-FFF2-40B4-BE49-F238E27FC236}">
                <a16:creationId xmlns:a16="http://schemas.microsoft.com/office/drawing/2014/main" id="{45C5D5E4-67CF-F0F0-4C9B-7EB2BDA63891}"/>
              </a:ext>
            </a:extLst>
          </p:cNvPr>
          <p:cNvSpPr txBox="1"/>
          <p:nvPr/>
        </p:nvSpPr>
        <p:spPr>
          <a:xfrm>
            <a:off x="583882" y="6236578"/>
            <a:ext cx="10833095" cy="369332"/>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chemeClr val="bg1">
                    <a:lumMod val="50000"/>
                  </a:schemeClr>
                </a:solidFill>
                <a:effectLst/>
                <a:uLnTx/>
                <a:uFillTx/>
                <a:latin typeface="Segoe UI"/>
                <a:ea typeface="+mn-ea"/>
                <a:cs typeface="+mn-cs"/>
              </a:rPr>
              <a:t>1</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Microsoft. “Sellers’ attitudes about AI.” June 2023. An Ipsos study commissioned by Microsoft. Study included 700 participants</a:t>
            </a:r>
            <a:r>
              <a:rPr lang="en-US" sz="800">
                <a:solidFill>
                  <a:schemeClr val="bg1">
                    <a:lumMod val="50000"/>
                  </a:schemeClr>
                </a:solidFill>
                <a:latin typeface="Segoe UI"/>
              </a:rPr>
              <a:t> </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who use professional </a:t>
            </a:r>
            <a:b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b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CRM systems at organizations of at least 300 people. Industries include Financial Services, Professional Services, Manufacturing, Retail, Technology, and Healthcare.</a:t>
            </a:r>
            <a:endParaRPr kumimoji="0" lang="en-US" sz="800" b="0" i="0" u="none" strike="noStrike" kern="1200" cap="none" spc="0" normalizeH="0" baseline="30000" noProof="0">
              <a:ln>
                <a:noFill/>
              </a:ln>
              <a:solidFill>
                <a:schemeClr val="bg1">
                  <a:lumMod val="50000"/>
                </a:scheme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chemeClr val="bg1">
                    <a:lumMod val="50000"/>
                  </a:schemeClr>
                </a:solidFill>
                <a:effectLst/>
                <a:uLnTx/>
                <a:uFillTx/>
                <a:latin typeface="Segoe UI"/>
                <a:ea typeface="+mn-ea"/>
                <a:cs typeface="+mn-cs"/>
              </a:rPr>
              <a:t>2</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Microsoft-sponsored </a:t>
            </a:r>
            <a:r>
              <a:rPr kumimoji="0" lang="en-US" sz="800" b="0" i="0" u="none" strike="noStrike" kern="1200" cap="none" spc="0" normalizeH="0" baseline="0" noProof="0" err="1">
                <a:ln>
                  <a:noFill/>
                </a:ln>
                <a:solidFill>
                  <a:schemeClr val="bg1">
                    <a:lumMod val="50000"/>
                  </a:schemeClr>
                </a:solidFill>
                <a:effectLst/>
                <a:uLnTx/>
                <a:uFillTx/>
                <a:latin typeface="Segoe UI"/>
                <a:ea typeface="+mn-ea"/>
                <a:cs typeface="+mn-cs"/>
              </a:rPr>
              <a:t>Futurum</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 Research 2022. </a:t>
            </a:r>
          </a:p>
        </p:txBody>
      </p:sp>
      <p:sp>
        <p:nvSpPr>
          <p:cNvPr id="47" name="Freeform: Shape 46">
            <a:extLst>
              <a:ext uri="{FF2B5EF4-FFF2-40B4-BE49-F238E27FC236}">
                <a16:creationId xmlns:a16="http://schemas.microsoft.com/office/drawing/2014/main" id="{48FD369A-FD0B-5DA8-923F-522A4D9DAC4A}"/>
              </a:ext>
              <a:ext uri="{C183D7F6-B498-43B3-948B-1728B52AA6E4}">
                <adec:decorative xmlns:adec="http://schemas.microsoft.com/office/drawing/2017/decorative" val="1"/>
              </a:ext>
            </a:extLst>
          </p:cNvPr>
          <p:cNvSpPr/>
          <p:nvPr/>
        </p:nvSpPr>
        <p:spPr>
          <a:xfrm>
            <a:off x="6218569" y="3016939"/>
            <a:ext cx="2927618" cy="2927619"/>
          </a:xfrm>
          <a:custGeom>
            <a:avLst/>
            <a:gdLst>
              <a:gd name="connsiteX0" fmla="*/ 1501181 w 3002362"/>
              <a:gd name="connsiteY0" fmla="*/ 462090 h 3002362"/>
              <a:gd name="connsiteX1" fmla="*/ 462090 w 3002362"/>
              <a:gd name="connsiteY1" fmla="*/ 1501181 h 3002362"/>
              <a:gd name="connsiteX2" fmla="*/ 1501181 w 3002362"/>
              <a:gd name="connsiteY2" fmla="*/ 2540272 h 3002362"/>
              <a:gd name="connsiteX3" fmla="*/ 2540272 w 3002362"/>
              <a:gd name="connsiteY3" fmla="*/ 1501181 h 3002362"/>
              <a:gd name="connsiteX4" fmla="*/ 1501181 w 3002362"/>
              <a:gd name="connsiteY4" fmla="*/ 462090 h 3002362"/>
              <a:gd name="connsiteX5" fmla="*/ 1501181 w 3002362"/>
              <a:gd name="connsiteY5" fmla="*/ 0 h 3002362"/>
              <a:gd name="connsiteX6" fmla="*/ 3002362 w 3002362"/>
              <a:gd name="connsiteY6" fmla="*/ 1501181 h 3002362"/>
              <a:gd name="connsiteX7" fmla="*/ 1501181 w 3002362"/>
              <a:gd name="connsiteY7" fmla="*/ 3002362 h 3002362"/>
              <a:gd name="connsiteX8" fmla="*/ 0 w 3002362"/>
              <a:gd name="connsiteY8" fmla="*/ 1501181 h 3002362"/>
              <a:gd name="connsiteX9" fmla="*/ 1501181 w 3002362"/>
              <a:gd name="connsiteY9" fmla="*/ 0 h 300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362" h="3002362">
                <a:moveTo>
                  <a:pt x="1501181" y="462090"/>
                </a:moveTo>
                <a:cubicBezTo>
                  <a:pt x="927307" y="462090"/>
                  <a:pt x="462090" y="927307"/>
                  <a:pt x="462090" y="1501181"/>
                </a:cubicBezTo>
                <a:cubicBezTo>
                  <a:pt x="462090" y="2075055"/>
                  <a:pt x="927307" y="2540272"/>
                  <a:pt x="1501181" y="2540272"/>
                </a:cubicBezTo>
                <a:cubicBezTo>
                  <a:pt x="2075055" y="2540272"/>
                  <a:pt x="2540272" y="2075055"/>
                  <a:pt x="2540272" y="1501181"/>
                </a:cubicBezTo>
                <a:cubicBezTo>
                  <a:pt x="2540272" y="927307"/>
                  <a:pt x="2075055" y="462090"/>
                  <a:pt x="1501181" y="462090"/>
                </a:cubicBezTo>
                <a:close/>
                <a:moveTo>
                  <a:pt x="1501181" y="0"/>
                </a:moveTo>
                <a:cubicBezTo>
                  <a:pt x="2330260" y="0"/>
                  <a:pt x="3002362" y="672102"/>
                  <a:pt x="3002362" y="1501181"/>
                </a:cubicBezTo>
                <a:cubicBezTo>
                  <a:pt x="3002362" y="2330260"/>
                  <a:pt x="2330260" y="3002362"/>
                  <a:pt x="1501181" y="3002362"/>
                </a:cubicBezTo>
                <a:cubicBezTo>
                  <a:pt x="672102" y="3002362"/>
                  <a:pt x="0" y="2330260"/>
                  <a:pt x="0" y="1501181"/>
                </a:cubicBezTo>
                <a:cubicBezTo>
                  <a:pt x="0" y="672102"/>
                  <a:pt x="672102" y="0"/>
                  <a:pt x="1501181" y="0"/>
                </a:cubicBezTo>
                <a:close/>
              </a:path>
            </a:pathLst>
          </a:custGeom>
          <a:solidFill>
            <a:schemeClr val="bg1"/>
          </a:solidFill>
          <a:ln>
            <a:noFill/>
          </a:ln>
          <a:effectLst>
            <a:outerShdw blurRad="165100" sx="102000" sy="102000" algn="ctr" rotWithShape="0">
              <a:prstClr val="black">
                <a:alpha val="1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Oval 15">
            <a:extLst>
              <a:ext uri="{FF2B5EF4-FFF2-40B4-BE49-F238E27FC236}">
                <a16:creationId xmlns:a16="http://schemas.microsoft.com/office/drawing/2014/main" id="{16B4D99B-728A-91DB-F43E-1EF51CC2907C}"/>
              </a:ext>
              <a:ext uri="{C183D7F6-B498-43B3-948B-1728B52AA6E4}">
                <adec:decorative xmlns:adec="http://schemas.microsoft.com/office/drawing/2017/decorative" val="1"/>
              </a:ext>
            </a:extLst>
          </p:cNvPr>
          <p:cNvSpPr/>
          <p:nvPr/>
        </p:nvSpPr>
        <p:spPr>
          <a:xfrm>
            <a:off x="8228144" y="3545511"/>
            <a:ext cx="118827" cy="1188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Oval 19">
            <a:extLst>
              <a:ext uri="{FF2B5EF4-FFF2-40B4-BE49-F238E27FC236}">
                <a16:creationId xmlns:a16="http://schemas.microsoft.com/office/drawing/2014/main" id="{592B6006-663B-EC08-6370-ADAF500AEF9A}"/>
              </a:ext>
              <a:ext uri="{C183D7F6-B498-43B3-948B-1728B52AA6E4}">
                <adec:decorative xmlns:adec="http://schemas.microsoft.com/office/drawing/2017/decorative" val="1"/>
              </a:ext>
            </a:extLst>
          </p:cNvPr>
          <p:cNvSpPr/>
          <p:nvPr/>
        </p:nvSpPr>
        <p:spPr>
          <a:xfrm>
            <a:off x="8610680" y="3981261"/>
            <a:ext cx="118827" cy="1188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Oval 31">
            <a:extLst>
              <a:ext uri="{FF2B5EF4-FFF2-40B4-BE49-F238E27FC236}">
                <a16:creationId xmlns:a16="http://schemas.microsoft.com/office/drawing/2014/main" id="{8DC20EB5-4800-7CED-3F99-567782A3737B}"/>
              </a:ext>
              <a:ext uri="{C183D7F6-B498-43B3-948B-1728B52AA6E4}">
                <adec:decorative xmlns:adec="http://schemas.microsoft.com/office/drawing/2017/decorative" val="1"/>
              </a:ext>
            </a:extLst>
          </p:cNvPr>
          <p:cNvSpPr/>
          <p:nvPr/>
        </p:nvSpPr>
        <p:spPr>
          <a:xfrm>
            <a:off x="8732652" y="4422821"/>
            <a:ext cx="118827" cy="1188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Oval 36">
            <a:extLst>
              <a:ext uri="{FF2B5EF4-FFF2-40B4-BE49-F238E27FC236}">
                <a16:creationId xmlns:a16="http://schemas.microsoft.com/office/drawing/2014/main" id="{7E0C3DEC-BBD3-402F-4B15-3012EC5A249F}"/>
              </a:ext>
              <a:ext uri="{C183D7F6-B498-43B3-948B-1728B52AA6E4}">
                <adec:decorative xmlns:adec="http://schemas.microsoft.com/office/drawing/2017/decorative" val="1"/>
              </a:ext>
            </a:extLst>
          </p:cNvPr>
          <p:cNvSpPr/>
          <p:nvPr/>
        </p:nvSpPr>
        <p:spPr>
          <a:xfrm>
            <a:off x="8366409" y="5296340"/>
            <a:ext cx="118827" cy="1188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0" name="Oval 39">
            <a:extLst>
              <a:ext uri="{FF2B5EF4-FFF2-40B4-BE49-F238E27FC236}">
                <a16:creationId xmlns:a16="http://schemas.microsoft.com/office/drawing/2014/main" id="{5B9F8091-DC7E-BD54-2FDF-A7E8A937D477}"/>
              </a:ext>
              <a:ext uri="{C183D7F6-B498-43B3-948B-1728B52AA6E4}">
                <adec:decorative xmlns:adec="http://schemas.microsoft.com/office/drawing/2017/decorative" val="1"/>
              </a:ext>
            </a:extLst>
          </p:cNvPr>
          <p:cNvSpPr/>
          <p:nvPr/>
        </p:nvSpPr>
        <p:spPr>
          <a:xfrm>
            <a:off x="7424705" y="5729226"/>
            <a:ext cx="118827" cy="1188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Oval 41">
            <a:extLst>
              <a:ext uri="{FF2B5EF4-FFF2-40B4-BE49-F238E27FC236}">
                <a16:creationId xmlns:a16="http://schemas.microsoft.com/office/drawing/2014/main" id="{2DD247C5-CF9D-3FDB-BB42-D8682111B35F}"/>
              </a:ext>
              <a:ext uri="{C183D7F6-B498-43B3-948B-1728B52AA6E4}">
                <adec:decorative xmlns:adec="http://schemas.microsoft.com/office/drawing/2017/decorative" val="1"/>
              </a:ext>
            </a:extLst>
          </p:cNvPr>
          <p:cNvSpPr/>
          <p:nvPr/>
        </p:nvSpPr>
        <p:spPr>
          <a:xfrm>
            <a:off x="7656433" y="3108888"/>
            <a:ext cx="118827" cy="1188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Arc 5">
            <a:extLst>
              <a:ext uri="{FF2B5EF4-FFF2-40B4-BE49-F238E27FC236}">
                <a16:creationId xmlns:a16="http://schemas.microsoft.com/office/drawing/2014/main" id="{CCCF3591-7007-2966-E21A-B8530FE2D2E1}"/>
              </a:ext>
              <a:ext uri="{C183D7F6-B498-43B3-948B-1728B52AA6E4}">
                <adec:decorative xmlns:adec="http://schemas.microsoft.com/office/drawing/2017/decorative" val="1"/>
              </a:ext>
            </a:extLst>
          </p:cNvPr>
          <p:cNvSpPr/>
          <p:nvPr/>
        </p:nvSpPr>
        <p:spPr>
          <a:xfrm>
            <a:off x="6453436" y="3263445"/>
            <a:ext cx="2480475" cy="2466462"/>
          </a:xfrm>
          <a:prstGeom prst="arc">
            <a:avLst>
              <a:gd name="adj1" fmla="val 16215863"/>
              <a:gd name="adj2" fmla="val 9779426"/>
            </a:avLst>
          </a:prstGeom>
          <a:noFill/>
          <a:ln w="1270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74620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ectangle: Rounded Corners 160">
            <a:extLst>
              <a:ext uri="{FF2B5EF4-FFF2-40B4-BE49-F238E27FC236}">
                <a16:creationId xmlns:a16="http://schemas.microsoft.com/office/drawing/2014/main" id="{1DA3C0F7-6651-11A9-5FB8-236AEFDD932B}"/>
              </a:ext>
              <a:ext uri="{C183D7F6-B498-43B3-948B-1728B52AA6E4}">
                <adec:decorative xmlns:adec="http://schemas.microsoft.com/office/drawing/2017/decorative" val="1"/>
              </a:ext>
            </a:extLst>
          </p:cNvPr>
          <p:cNvSpPr/>
          <p:nvPr/>
        </p:nvSpPr>
        <p:spPr bwMode="auto">
          <a:xfrm>
            <a:off x="3382140" y="1470843"/>
            <a:ext cx="2632321" cy="3918857"/>
          </a:xfrm>
          <a:prstGeom prst="roundRect">
            <a:avLst>
              <a:gd name="adj" fmla="val 398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62" name="Rectangle: Rounded Corners 161">
            <a:extLst>
              <a:ext uri="{FF2B5EF4-FFF2-40B4-BE49-F238E27FC236}">
                <a16:creationId xmlns:a16="http://schemas.microsoft.com/office/drawing/2014/main" id="{E25FF290-D467-EE56-AACD-C6E735A96A84}"/>
              </a:ext>
              <a:ext uri="{C183D7F6-B498-43B3-948B-1728B52AA6E4}">
                <adec:decorative xmlns:adec="http://schemas.microsoft.com/office/drawing/2017/decorative" val="1"/>
              </a:ext>
            </a:extLst>
          </p:cNvPr>
          <p:cNvSpPr/>
          <p:nvPr/>
        </p:nvSpPr>
        <p:spPr bwMode="auto">
          <a:xfrm>
            <a:off x="6177540" y="1470843"/>
            <a:ext cx="2632321" cy="3918857"/>
          </a:xfrm>
          <a:prstGeom prst="roundRect">
            <a:avLst>
              <a:gd name="adj" fmla="val 398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63" name="Rectangle: Rounded Corners 162">
            <a:extLst>
              <a:ext uri="{FF2B5EF4-FFF2-40B4-BE49-F238E27FC236}">
                <a16:creationId xmlns:a16="http://schemas.microsoft.com/office/drawing/2014/main" id="{EF53F791-26B9-9644-1096-C440E90AC47A}"/>
              </a:ext>
              <a:ext uri="{C183D7F6-B498-43B3-948B-1728B52AA6E4}">
                <adec:decorative xmlns:adec="http://schemas.microsoft.com/office/drawing/2017/decorative" val="1"/>
              </a:ext>
            </a:extLst>
          </p:cNvPr>
          <p:cNvSpPr/>
          <p:nvPr/>
        </p:nvSpPr>
        <p:spPr bwMode="auto">
          <a:xfrm>
            <a:off x="8972939" y="1470843"/>
            <a:ext cx="2632321" cy="3918857"/>
          </a:xfrm>
          <a:prstGeom prst="roundRect">
            <a:avLst>
              <a:gd name="adj" fmla="val 398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12" name="Rectangle: Rounded Corners 111">
            <a:extLst>
              <a:ext uri="{FF2B5EF4-FFF2-40B4-BE49-F238E27FC236}">
                <a16:creationId xmlns:a16="http://schemas.microsoft.com/office/drawing/2014/main" id="{A7B4DC2C-4549-8BB4-3DB0-86667797B265}"/>
              </a:ext>
              <a:ext uri="{C183D7F6-B498-43B3-948B-1728B52AA6E4}">
                <adec:decorative xmlns:adec="http://schemas.microsoft.com/office/drawing/2017/decorative" val="1"/>
              </a:ext>
            </a:extLst>
          </p:cNvPr>
          <p:cNvSpPr/>
          <p:nvPr/>
        </p:nvSpPr>
        <p:spPr bwMode="auto">
          <a:xfrm>
            <a:off x="586740" y="1470843"/>
            <a:ext cx="2632321" cy="3918857"/>
          </a:xfrm>
          <a:prstGeom prst="roundRect">
            <a:avLst>
              <a:gd name="adj" fmla="val 398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71" name="Title 70">
            <a:extLst>
              <a:ext uri="{FF2B5EF4-FFF2-40B4-BE49-F238E27FC236}">
                <a16:creationId xmlns:a16="http://schemas.microsoft.com/office/drawing/2014/main" id="{17A120AE-2181-7ECF-A084-C25E4FEAE029}"/>
              </a:ext>
            </a:extLst>
          </p:cNvPr>
          <p:cNvSpPr>
            <a:spLocks noGrp="1"/>
          </p:cNvSpPr>
          <p:nvPr>
            <p:ph type="title"/>
          </p:nvPr>
        </p:nvSpPr>
        <p:spPr>
          <a:xfrm>
            <a:off x="586740" y="673863"/>
            <a:ext cx="11018520" cy="443198"/>
          </a:xfrm>
        </p:spPr>
        <p:txBody>
          <a:bodyPr/>
          <a:lstStyle/>
          <a:p>
            <a:r>
              <a:rPr lang="en-US" sz="3200"/>
              <a:t>Copilot for Sales Experiences</a:t>
            </a:r>
          </a:p>
        </p:txBody>
      </p:sp>
      <p:sp>
        <p:nvSpPr>
          <p:cNvPr id="142" name="Rectangle: Rounded Corners 141">
            <a:extLst>
              <a:ext uri="{FF2B5EF4-FFF2-40B4-BE49-F238E27FC236}">
                <a16:creationId xmlns:a16="http://schemas.microsoft.com/office/drawing/2014/main" id="{81293D4A-0E41-873E-5A2D-85EEF294D326}"/>
              </a:ext>
              <a:ext uri="{C183D7F6-B498-43B3-948B-1728B52AA6E4}">
                <adec:decorative xmlns:adec="http://schemas.microsoft.com/office/drawing/2017/decorative" val="1"/>
              </a:ext>
            </a:extLst>
          </p:cNvPr>
          <p:cNvSpPr/>
          <p:nvPr/>
        </p:nvSpPr>
        <p:spPr bwMode="auto">
          <a:xfrm>
            <a:off x="586740" y="5553514"/>
            <a:ext cx="11018520" cy="697465"/>
          </a:xfrm>
          <a:prstGeom prst="roundRect">
            <a:avLst>
              <a:gd name="adj" fmla="val 14567"/>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Segoe UI Semibold"/>
              <a:ea typeface="+mn-ea"/>
              <a:cs typeface="Segoe UI" pitchFamily="34" charset="0"/>
            </a:endParaRPr>
          </a:p>
        </p:txBody>
      </p:sp>
      <p:sp>
        <p:nvSpPr>
          <p:cNvPr id="132" name="Rectangle 131">
            <a:extLst>
              <a:ext uri="{FF2B5EF4-FFF2-40B4-BE49-F238E27FC236}">
                <a16:creationId xmlns:a16="http://schemas.microsoft.com/office/drawing/2014/main" id="{2E56A942-FA4C-3B99-B34C-1417578D8834}"/>
              </a:ext>
            </a:extLst>
          </p:cNvPr>
          <p:cNvSpPr/>
          <p:nvPr/>
        </p:nvSpPr>
        <p:spPr>
          <a:xfrm>
            <a:off x="1079735" y="1602397"/>
            <a:ext cx="1646330" cy="4001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App Chat</a:t>
            </a:r>
          </a:p>
        </p:txBody>
      </p:sp>
      <p:sp>
        <p:nvSpPr>
          <p:cNvPr id="120" name="TextBox 119">
            <a:extLst>
              <a:ext uri="{FF2B5EF4-FFF2-40B4-BE49-F238E27FC236}">
                <a16:creationId xmlns:a16="http://schemas.microsoft.com/office/drawing/2014/main" id="{62EC202B-09E7-B240-900D-EBB89C84255F}"/>
              </a:ext>
            </a:extLst>
          </p:cNvPr>
          <p:cNvSpPr txBox="1"/>
          <p:nvPr/>
        </p:nvSpPr>
        <p:spPr>
          <a:xfrm>
            <a:off x="931971" y="4403177"/>
            <a:ext cx="1941858" cy="830997"/>
          </a:xfrm>
          <a:prstGeom prst="rect">
            <a:avLst/>
          </a:prstGeom>
          <a:noFill/>
        </p:spPr>
        <p:txBody>
          <a:bodyPr wrap="square" lIns="91440" tIns="45720" rIns="91440" bIns="45720"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prstClr val="black"/>
                </a:solidFill>
                <a:effectLst/>
                <a:uLnTx/>
                <a:uFillTx/>
                <a:latin typeface="Segoe UI Semibold"/>
                <a:ea typeface="+mn-ea"/>
                <a:cs typeface="Segoe UI" pitchFamily="34" charset="0"/>
              </a:rPr>
              <a:t>Ask questions of your CRM data</a:t>
            </a:r>
            <a:r>
              <a:rPr kumimoji="0" lang="en-US" sz="1200" b="0" i="0" u="none" strike="noStrike" kern="1200" cap="none" spc="0" normalizeH="0" baseline="0" noProof="0">
                <a:ln w="3175">
                  <a:noFill/>
                </a:ln>
                <a:solidFill>
                  <a:prstClr val="black"/>
                </a:solidFill>
                <a:effectLst/>
                <a:uLnTx/>
                <a:uFillTx/>
                <a:latin typeface="Segoe UI"/>
                <a:ea typeface="+mn-ea"/>
                <a:cs typeface="Segoe UI" pitchFamily="34" charset="0"/>
              </a:rPr>
              <a:t> in the context of customer emails and appointments.</a:t>
            </a:r>
          </a:p>
        </p:txBody>
      </p:sp>
      <p:sp>
        <p:nvSpPr>
          <p:cNvPr id="134" name="Rectangle 133">
            <a:extLst>
              <a:ext uri="{FF2B5EF4-FFF2-40B4-BE49-F238E27FC236}">
                <a16:creationId xmlns:a16="http://schemas.microsoft.com/office/drawing/2014/main" id="{E933736A-E52A-B484-C2A7-0077FEC6D07B}"/>
              </a:ext>
            </a:extLst>
          </p:cNvPr>
          <p:cNvSpPr/>
          <p:nvPr/>
        </p:nvSpPr>
        <p:spPr>
          <a:xfrm>
            <a:off x="3536908" y="1602397"/>
            <a:ext cx="2334168" cy="4153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Embedded AI</a:t>
            </a:r>
          </a:p>
        </p:txBody>
      </p:sp>
      <p:sp>
        <p:nvSpPr>
          <p:cNvPr id="121" name="TextBox 120">
            <a:extLst>
              <a:ext uri="{FF2B5EF4-FFF2-40B4-BE49-F238E27FC236}">
                <a16:creationId xmlns:a16="http://schemas.microsoft.com/office/drawing/2014/main" id="{A67B5753-2F71-74AC-21E0-CBBF06B5EC89}"/>
              </a:ext>
            </a:extLst>
          </p:cNvPr>
          <p:cNvSpPr txBox="1"/>
          <p:nvPr/>
        </p:nvSpPr>
        <p:spPr>
          <a:xfrm>
            <a:off x="3714257" y="4403177"/>
            <a:ext cx="1968086" cy="830997"/>
          </a:xfrm>
          <a:prstGeom prst="rect">
            <a:avLst/>
          </a:prstGeom>
          <a:noFill/>
        </p:spPr>
        <p:txBody>
          <a:bodyPr wrap="square" lIns="91440" tIns="45720" rIns="91440" bIns="45720"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prstClr val="black"/>
                </a:solidFill>
                <a:effectLst/>
                <a:uLnTx/>
                <a:uFillTx/>
                <a:latin typeface="Segoe UI"/>
                <a:ea typeface="+mn-ea"/>
                <a:cs typeface="Segoe UI" pitchFamily="34" charset="0"/>
              </a:rPr>
              <a:t>Write better emails with</a:t>
            </a:r>
            <a:br>
              <a:rPr kumimoji="0" lang="en-US" sz="12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en-US" sz="1200" b="0" i="0" u="none" strike="noStrike" kern="1200" cap="none" spc="0" normalizeH="0" baseline="0" noProof="0">
                <a:ln w="3175">
                  <a:noFill/>
                </a:ln>
                <a:solidFill>
                  <a:prstClr val="black"/>
                </a:solidFill>
                <a:effectLst/>
                <a:uLnTx/>
                <a:uFillTx/>
                <a:latin typeface="Segoe UI"/>
                <a:ea typeface="+mn-ea"/>
                <a:cs typeface="Segoe UI" pitchFamily="34" charset="0"/>
              </a:rPr>
              <a:t>AI-generated content </a:t>
            </a:r>
            <a:r>
              <a:rPr kumimoji="0" lang="en-US" sz="1200" b="0" i="0" u="none" strike="noStrike" kern="1200" cap="none" spc="0" normalizeH="0" baseline="0" noProof="0">
                <a:ln w="3175">
                  <a:noFill/>
                </a:ln>
                <a:solidFill>
                  <a:prstClr val="black"/>
                </a:solidFill>
                <a:effectLst/>
                <a:uLnTx/>
                <a:uFillTx/>
                <a:latin typeface="Segoe UI Semibold"/>
                <a:ea typeface="+mn-ea"/>
                <a:cs typeface="Segoe UI" pitchFamily="34" charset="0"/>
              </a:rPr>
              <a:t>infused with enrichments from your CRM.</a:t>
            </a:r>
            <a:endParaRPr kumimoji="0" lang="en-US" sz="12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35" name="Rectangle 134">
            <a:extLst>
              <a:ext uri="{FF2B5EF4-FFF2-40B4-BE49-F238E27FC236}">
                <a16:creationId xmlns:a16="http://schemas.microsoft.com/office/drawing/2014/main" id="{19C01B51-69E6-43F9-79E0-5F9B12C21E52}"/>
              </a:ext>
            </a:extLst>
          </p:cNvPr>
          <p:cNvSpPr/>
          <p:nvPr/>
        </p:nvSpPr>
        <p:spPr>
          <a:xfrm>
            <a:off x="6164072" y="1602398"/>
            <a:ext cx="2518533" cy="4001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20" normalizeH="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Contextual Side Car</a:t>
            </a:r>
          </a:p>
        </p:txBody>
      </p:sp>
      <p:sp>
        <p:nvSpPr>
          <p:cNvPr id="122" name="TextBox 121">
            <a:extLst>
              <a:ext uri="{FF2B5EF4-FFF2-40B4-BE49-F238E27FC236}">
                <a16:creationId xmlns:a16="http://schemas.microsoft.com/office/drawing/2014/main" id="{93ABE9B6-2D0A-3412-1DCD-C330FB415F97}"/>
              </a:ext>
            </a:extLst>
          </p:cNvPr>
          <p:cNvSpPr txBox="1"/>
          <p:nvPr/>
        </p:nvSpPr>
        <p:spPr>
          <a:xfrm>
            <a:off x="6365914" y="4403177"/>
            <a:ext cx="2255572" cy="830997"/>
          </a:xfrm>
          <a:prstGeom prst="rect">
            <a:avLst/>
          </a:prstGeom>
          <a:noFill/>
        </p:spPr>
        <p:txBody>
          <a:bodyPr wrap="square" lIns="91440" tIns="45720" rIns="91440" bIns="45720"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prstClr val="black"/>
                </a:solidFill>
                <a:effectLst/>
                <a:uLnTx/>
                <a:uFillTx/>
                <a:latin typeface="Segoe UI Semibold"/>
                <a:ea typeface="+mn-ea"/>
                <a:cs typeface="Segoe UI" pitchFamily="34" charset="0"/>
              </a:rPr>
              <a:t>Blend CRM data with your Microsoft 365 data</a:t>
            </a:r>
            <a:r>
              <a:rPr kumimoji="0" lang="en-US" sz="1200" b="0" i="0" u="none" strike="noStrike" kern="1200" cap="none" spc="0" normalizeH="0" baseline="0" noProof="0">
                <a:ln w="3175">
                  <a:noFill/>
                </a:ln>
                <a:solidFill>
                  <a:prstClr val="black"/>
                </a:solidFill>
                <a:effectLst/>
                <a:uLnTx/>
                <a:uFillTx/>
                <a:latin typeface="Segoe UI"/>
                <a:ea typeface="+mn-ea"/>
                <a:cs typeface="Segoe UI" pitchFamily="34" charset="0"/>
              </a:rPr>
              <a:t> using natural language right from the home for Microsoft 365.</a:t>
            </a:r>
          </a:p>
        </p:txBody>
      </p:sp>
      <p:sp>
        <p:nvSpPr>
          <p:cNvPr id="136" name="Rectangle 135">
            <a:extLst>
              <a:ext uri="{FF2B5EF4-FFF2-40B4-BE49-F238E27FC236}">
                <a16:creationId xmlns:a16="http://schemas.microsoft.com/office/drawing/2014/main" id="{3D9CF4DA-E2C3-E412-9030-FD391C8A9C2F}"/>
              </a:ext>
            </a:extLst>
          </p:cNvPr>
          <p:cNvSpPr/>
          <p:nvPr/>
        </p:nvSpPr>
        <p:spPr>
          <a:xfrm>
            <a:off x="9060396" y="1602398"/>
            <a:ext cx="2494063" cy="4001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20" normalizeH="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Microsoft 365 Chat</a:t>
            </a:r>
          </a:p>
        </p:txBody>
      </p:sp>
      <p:sp>
        <p:nvSpPr>
          <p:cNvPr id="123" name="TextBox 122">
            <a:extLst>
              <a:ext uri="{FF2B5EF4-FFF2-40B4-BE49-F238E27FC236}">
                <a16:creationId xmlns:a16="http://schemas.microsoft.com/office/drawing/2014/main" id="{03A97352-EE4A-B184-301E-1C3464F388E3}"/>
              </a:ext>
            </a:extLst>
          </p:cNvPr>
          <p:cNvSpPr txBox="1"/>
          <p:nvPr/>
        </p:nvSpPr>
        <p:spPr>
          <a:xfrm>
            <a:off x="9232174" y="4403177"/>
            <a:ext cx="2113850" cy="830997"/>
          </a:xfrm>
          <a:prstGeom prst="rect">
            <a:avLst/>
          </a:prstGeom>
          <a:noFill/>
        </p:spPr>
        <p:txBody>
          <a:bodyPr wrap="square" lIns="91440" tIns="45720" rIns="91440" bIns="45720"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prstClr val="black"/>
                </a:solidFill>
                <a:effectLst/>
                <a:uLnTx/>
                <a:uFillTx/>
                <a:latin typeface="Segoe UI Semibold"/>
                <a:ea typeface="+mn-ea"/>
                <a:cs typeface="Segoe UI" pitchFamily="34" charset="0"/>
              </a:rPr>
              <a:t>Curated CRM data, insights, and suggested actions </a:t>
            </a:r>
            <a:r>
              <a:rPr kumimoji="0" lang="en-US" sz="1200" b="0" i="0" u="none" strike="noStrike" kern="1200" cap="none" spc="0" normalizeH="0" baseline="0" noProof="0">
                <a:ln w="3175">
                  <a:noFill/>
                </a:ln>
                <a:solidFill>
                  <a:prstClr val="black"/>
                </a:solidFill>
                <a:effectLst/>
                <a:uLnTx/>
                <a:uFillTx/>
                <a:latin typeface="Segoe UI"/>
                <a:ea typeface="+mn-ea"/>
                <a:cs typeface="Segoe UI" pitchFamily="34" charset="0"/>
              </a:rPr>
              <a:t>in the context of the email you’re reading/writing*</a:t>
            </a:r>
          </a:p>
        </p:txBody>
      </p:sp>
      <p:pic>
        <p:nvPicPr>
          <p:cNvPr id="125" name="Picture 6">
            <a:extLst>
              <a:ext uri="{FF2B5EF4-FFF2-40B4-BE49-F238E27FC236}">
                <a16:creationId xmlns:a16="http://schemas.microsoft.com/office/drawing/2014/main" id="{93B21FEC-2609-0423-0C74-7F4CDB8B7299}"/>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2614" y="5751381"/>
            <a:ext cx="324220" cy="301730"/>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126" name="Picture 2">
            <a:extLst>
              <a:ext uri="{FF2B5EF4-FFF2-40B4-BE49-F238E27FC236}">
                <a16:creationId xmlns:a16="http://schemas.microsoft.com/office/drawing/2014/main" id="{8C15A139-8775-C257-2780-0A714A274AFC}"/>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189" y="5763618"/>
            <a:ext cx="298226" cy="277256"/>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127" name="Picture 4">
            <a:extLst>
              <a:ext uri="{FF2B5EF4-FFF2-40B4-BE49-F238E27FC236}">
                <a16:creationId xmlns:a16="http://schemas.microsoft.com/office/drawing/2014/main" id="{566FD909-D1E0-481B-BB30-A5442EC07BE8}"/>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5117" y="5751479"/>
            <a:ext cx="324220" cy="30153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128" name="Picture 8">
            <a:extLst>
              <a:ext uri="{FF2B5EF4-FFF2-40B4-BE49-F238E27FC236}">
                <a16:creationId xmlns:a16="http://schemas.microsoft.com/office/drawing/2014/main" id="{BB6A578C-1675-861B-8AC3-DE33EF24BFA6}"/>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5153" y="5751479"/>
            <a:ext cx="298226" cy="30153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129" name="Picture 2">
            <a:extLst>
              <a:ext uri="{FF2B5EF4-FFF2-40B4-BE49-F238E27FC236}">
                <a16:creationId xmlns:a16="http://schemas.microsoft.com/office/drawing/2014/main" id="{4E34FBE9-BC38-F768-23E8-7814F110C6E8}"/>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49849" y="5751503"/>
            <a:ext cx="324288" cy="301486"/>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130" name="Picture 2">
            <a:extLst>
              <a:ext uri="{FF2B5EF4-FFF2-40B4-BE49-F238E27FC236}">
                <a16:creationId xmlns:a16="http://schemas.microsoft.com/office/drawing/2014/main" id="{05BB1265-C32C-4BF2-3391-93C19FC86EEB}"/>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1197" y="5751479"/>
            <a:ext cx="324288" cy="30153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131" name="Picture 130">
            <a:extLst>
              <a:ext uri="{FF2B5EF4-FFF2-40B4-BE49-F238E27FC236}">
                <a16:creationId xmlns:a16="http://schemas.microsoft.com/office/drawing/2014/main" id="{10934073-59CC-7971-FA96-F964F85788F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871076" y="5658659"/>
            <a:ext cx="487174" cy="487174"/>
          </a:xfrm>
          <a:prstGeom prst="rect">
            <a:avLst/>
          </a:prstGeom>
          <a:ln w="10716" cap="flat">
            <a:noFill/>
            <a:prstDash val="solid"/>
            <a:miter/>
          </a:ln>
          <a:effectLst>
            <a:outerShdw blurRad="38100" dist="25400" dir="2700000" algn="tl" rotWithShape="0">
              <a:prstClr val="black">
                <a:alpha val="30000"/>
              </a:prstClr>
            </a:outerShdw>
          </a:effectLst>
        </p:spPr>
      </p:pic>
      <p:grpSp>
        <p:nvGrpSpPr>
          <p:cNvPr id="149" name="Group 148">
            <a:extLst>
              <a:ext uri="{FF2B5EF4-FFF2-40B4-BE49-F238E27FC236}">
                <a16:creationId xmlns:a16="http://schemas.microsoft.com/office/drawing/2014/main" id="{5975C483-DDC8-1859-7562-FD5012C5749F}"/>
              </a:ext>
              <a:ext uri="{C183D7F6-B498-43B3-948B-1728B52AA6E4}">
                <adec:decorative xmlns:adec="http://schemas.microsoft.com/office/drawing/2017/decorative" val="1"/>
              </a:ext>
            </a:extLst>
          </p:cNvPr>
          <p:cNvGrpSpPr/>
          <p:nvPr/>
        </p:nvGrpSpPr>
        <p:grpSpPr>
          <a:xfrm>
            <a:off x="712722" y="2139365"/>
            <a:ext cx="2380356" cy="2101482"/>
            <a:chOff x="748322" y="2208072"/>
            <a:chExt cx="2380356" cy="2101482"/>
          </a:xfrm>
        </p:grpSpPr>
        <p:sp>
          <p:nvSpPr>
            <p:cNvPr id="60" name="TextBox 59">
              <a:extLst>
                <a:ext uri="{FF2B5EF4-FFF2-40B4-BE49-F238E27FC236}">
                  <a16:creationId xmlns:a16="http://schemas.microsoft.com/office/drawing/2014/main" id="{0360D315-30EC-1D7A-5A2F-284757FAA482}"/>
                </a:ext>
                <a:ext uri="{C183D7F6-B498-43B3-948B-1728B52AA6E4}">
                  <adec:decorative xmlns:adec="http://schemas.microsoft.com/office/drawing/2017/decorative" val="1"/>
                </a:ext>
              </a:extLst>
            </p:cNvPr>
            <p:cNvSpPr txBox="1"/>
            <p:nvPr/>
          </p:nvSpPr>
          <p:spPr>
            <a:xfrm>
              <a:off x="2377902" y="3924838"/>
              <a:ext cx="679623" cy="15388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UI"/>
                  <a:ea typeface="+mn-ea"/>
                  <a:cs typeface="+mn-cs"/>
                </a:rPr>
                <a:t>How can I help?</a:t>
              </a:r>
            </a:p>
          </p:txBody>
        </p:sp>
        <p:grpSp>
          <p:nvGrpSpPr>
            <p:cNvPr id="116" name="Group 115">
              <a:extLst>
                <a:ext uri="{FF2B5EF4-FFF2-40B4-BE49-F238E27FC236}">
                  <a16:creationId xmlns:a16="http://schemas.microsoft.com/office/drawing/2014/main" id="{25C26D20-A9DF-9713-E477-F6FED4E1E992}"/>
                </a:ext>
              </a:extLst>
            </p:cNvPr>
            <p:cNvGrpSpPr/>
            <p:nvPr/>
          </p:nvGrpSpPr>
          <p:grpSpPr>
            <a:xfrm>
              <a:off x="748322" y="2208072"/>
              <a:ext cx="2380356" cy="2101482"/>
              <a:chOff x="394685" y="2276105"/>
              <a:chExt cx="2530080" cy="2233665"/>
            </a:xfrm>
          </p:grpSpPr>
          <p:sp>
            <p:nvSpPr>
              <p:cNvPr id="54" name="Rectangle 53">
                <a:extLst>
                  <a:ext uri="{FF2B5EF4-FFF2-40B4-BE49-F238E27FC236}">
                    <a16:creationId xmlns:a16="http://schemas.microsoft.com/office/drawing/2014/main" id="{AAAE2DE0-60E9-C65B-F389-CE4EB19DC4C1}"/>
                  </a:ext>
                  <a:ext uri="{C183D7F6-B498-43B3-948B-1728B52AA6E4}">
                    <adec:decorative xmlns:adec="http://schemas.microsoft.com/office/drawing/2017/decorative" val="1"/>
                  </a:ext>
                </a:extLst>
              </p:cNvPr>
              <p:cNvSpPr/>
              <p:nvPr/>
            </p:nvSpPr>
            <p:spPr>
              <a:xfrm>
                <a:off x="394689" y="2431945"/>
                <a:ext cx="2468880" cy="2036700"/>
              </a:xfrm>
              <a:prstGeom prst="rect">
                <a:avLst/>
              </a:prstGeom>
              <a:solidFill>
                <a:schemeClr val="bg1">
                  <a:lumMod val="95000"/>
                </a:schemeClr>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55" name="Group 54">
                <a:extLst>
                  <a:ext uri="{FF2B5EF4-FFF2-40B4-BE49-F238E27FC236}">
                    <a16:creationId xmlns:a16="http://schemas.microsoft.com/office/drawing/2014/main" id="{CBA96445-0948-74BE-8F3C-3A769C964370}"/>
                  </a:ext>
                  <a:ext uri="{C183D7F6-B498-43B3-948B-1728B52AA6E4}">
                    <adec:decorative xmlns:adec="http://schemas.microsoft.com/office/drawing/2017/decorative" val="1"/>
                  </a:ext>
                </a:extLst>
              </p:cNvPr>
              <p:cNvGrpSpPr/>
              <p:nvPr/>
            </p:nvGrpSpPr>
            <p:grpSpPr>
              <a:xfrm>
                <a:off x="394689" y="2276105"/>
                <a:ext cx="2468880" cy="216683"/>
                <a:chOff x="1429144" y="2714192"/>
                <a:chExt cx="2468880" cy="216683"/>
              </a:xfrm>
            </p:grpSpPr>
            <p:sp>
              <p:nvSpPr>
                <p:cNvPr id="56" name="Rectangle 55">
                  <a:extLst>
                    <a:ext uri="{FF2B5EF4-FFF2-40B4-BE49-F238E27FC236}">
                      <a16:creationId xmlns:a16="http://schemas.microsoft.com/office/drawing/2014/main" id="{D8634988-4BF7-4E38-A143-EFC062938ED2}"/>
                    </a:ext>
                  </a:extLst>
                </p:cNvPr>
                <p:cNvSpPr/>
                <p:nvPr/>
              </p:nvSpPr>
              <p:spPr>
                <a:xfrm>
                  <a:off x="1429144" y="2714192"/>
                  <a:ext cx="2468880" cy="216683"/>
                </a:xfrm>
                <a:prstGeom prst="rect">
                  <a:avLst/>
                </a:pr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Outlook</a:t>
                  </a:r>
                </a:p>
              </p:txBody>
            </p:sp>
            <p:pic>
              <p:nvPicPr>
                <p:cNvPr id="57" name="Picture 2">
                  <a:extLst>
                    <a:ext uri="{FF2B5EF4-FFF2-40B4-BE49-F238E27FC236}">
                      <a16:creationId xmlns:a16="http://schemas.microsoft.com/office/drawing/2014/main" id="{6136715D-1379-4663-2D85-D75E93605F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69306" y="2744683"/>
                  <a:ext cx="159470" cy="148257"/>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58" name="Rectangle 57">
                <a:extLst>
                  <a:ext uri="{FF2B5EF4-FFF2-40B4-BE49-F238E27FC236}">
                    <a16:creationId xmlns:a16="http://schemas.microsoft.com/office/drawing/2014/main" id="{E8036D3C-91CC-F7CD-FE1B-96E95DEA87AD}"/>
                  </a:ext>
                  <a:ext uri="{C183D7F6-B498-43B3-948B-1728B52AA6E4}">
                    <adec:decorative xmlns:adec="http://schemas.microsoft.com/office/drawing/2017/decorative" val="1"/>
                  </a:ext>
                </a:extLst>
              </p:cNvPr>
              <p:cNvSpPr/>
              <p:nvPr/>
            </p:nvSpPr>
            <p:spPr>
              <a:xfrm>
                <a:off x="2180235" y="2492788"/>
                <a:ext cx="683336" cy="1975855"/>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9" name="Rectangle: Rounded Corners 58">
                <a:extLst>
                  <a:ext uri="{FF2B5EF4-FFF2-40B4-BE49-F238E27FC236}">
                    <a16:creationId xmlns:a16="http://schemas.microsoft.com/office/drawing/2014/main" id="{9599991F-EDC7-7F09-ACFC-1C44E9F408DE}"/>
                  </a:ext>
                  <a:ext uri="{C183D7F6-B498-43B3-948B-1728B52AA6E4}">
                    <adec:decorative xmlns:adec="http://schemas.microsoft.com/office/drawing/2017/decorative" val="1"/>
                  </a:ext>
                </a:extLst>
              </p:cNvPr>
              <p:cNvSpPr/>
              <p:nvPr/>
            </p:nvSpPr>
            <p:spPr>
              <a:xfrm>
                <a:off x="2226860" y="4237467"/>
                <a:ext cx="590550" cy="180245"/>
              </a:xfrm>
              <a:prstGeom prst="round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1" name="Rectangle: Rounded Corners 60">
                <a:extLst>
                  <a:ext uri="{FF2B5EF4-FFF2-40B4-BE49-F238E27FC236}">
                    <a16:creationId xmlns:a16="http://schemas.microsoft.com/office/drawing/2014/main" id="{9DC460EE-3228-7C7C-BDA3-70A70A18AB0D}"/>
                  </a:ext>
                  <a:ext uri="{C183D7F6-B498-43B3-948B-1728B52AA6E4}">
                    <adec:decorative xmlns:adec="http://schemas.microsoft.com/office/drawing/2017/decorative" val="1"/>
                  </a:ext>
                </a:extLst>
              </p:cNvPr>
              <p:cNvSpPr/>
              <p:nvPr/>
            </p:nvSpPr>
            <p:spPr>
              <a:xfrm>
                <a:off x="2214956" y="3763453"/>
                <a:ext cx="500636" cy="318695"/>
              </a:xfrm>
              <a:prstGeom prst="roundRect">
                <a:avLst>
                  <a:gd name="adj" fmla="val 7701"/>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2" name="Rectangle: Rounded Corners 61">
                <a:extLst>
                  <a:ext uri="{FF2B5EF4-FFF2-40B4-BE49-F238E27FC236}">
                    <a16:creationId xmlns:a16="http://schemas.microsoft.com/office/drawing/2014/main" id="{ECC57992-03D7-C3AC-42D9-015B7152A8C1}"/>
                  </a:ext>
                  <a:ext uri="{C183D7F6-B498-43B3-948B-1728B52AA6E4}">
                    <adec:decorative xmlns:adec="http://schemas.microsoft.com/office/drawing/2017/decorative" val="1"/>
                  </a:ext>
                </a:extLst>
              </p:cNvPr>
              <p:cNvSpPr/>
              <p:nvPr/>
            </p:nvSpPr>
            <p:spPr>
              <a:xfrm>
                <a:off x="2213722" y="3437693"/>
                <a:ext cx="500636" cy="127992"/>
              </a:xfrm>
              <a:prstGeom prst="roundRect">
                <a:avLst>
                  <a:gd name="adj" fmla="val 13283"/>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3" name="Rectangle: Rounded Corners 62">
                <a:extLst>
                  <a:ext uri="{FF2B5EF4-FFF2-40B4-BE49-F238E27FC236}">
                    <a16:creationId xmlns:a16="http://schemas.microsoft.com/office/drawing/2014/main" id="{6E8F4C57-F7C3-7992-D8D1-CC87945F70CA}"/>
                  </a:ext>
                  <a:ext uri="{C183D7F6-B498-43B3-948B-1728B52AA6E4}">
                    <adec:decorative xmlns:adec="http://schemas.microsoft.com/office/drawing/2017/decorative" val="1"/>
                  </a:ext>
                </a:extLst>
              </p:cNvPr>
              <p:cNvSpPr/>
              <p:nvPr/>
            </p:nvSpPr>
            <p:spPr>
              <a:xfrm>
                <a:off x="2445935" y="3616126"/>
                <a:ext cx="359570" cy="100369"/>
              </a:xfrm>
              <a:prstGeom prst="roundRect">
                <a:avLst>
                  <a:gd name="adj" fmla="val 24307"/>
                </a:avLst>
              </a:prstGeom>
              <a:solidFill>
                <a:srgbClr val="73E8C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4" name="Rectangle 63">
                <a:extLst>
                  <a:ext uri="{FF2B5EF4-FFF2-40B4-BE49-F238E27FC236}">
                    <a16:creationId xmlns:a16="http://schemas.microsoft.com/office/drawing/2014/main" id="{D286DED5-1463-188A-5C5C-C4EC46891A02}"/>
                  </a:ext>
                  <a:ext uri="{C183D7F6-B498-43B3-948B-1728B52AA6E4}">
                    <adec:decorative xmlns:adec="http://schemas.microsoft.com/office/drawing/2017/decorative" val="1"/>
                  </a:ext>
                </a:extLst>
              </p:cNvPr>
              <p:cNvSpPr/>
              <p:nvPr/>
            </p:nvSpPr>
            <p:spPr>
              <a:xfrm>
                <a:off x="2258391" y="3806939"/>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5" name="Rectangle 64">
                <a:extLst>
                  <a:ext uri="{FF2B5EF4-FFF2-40B4-BE49-F238E27FC236}">
                    <a16:creationId xmlns:a16="http://schemas.microsoft.com/office/drawing/2014/main" id="{FFEDAF4E-AB86-CB14-4084-ED74A5DEAA68}"/>
                  </a:ext>
                  <a:ext uri="{C183D7F6-B498-43B3-948B-1728B52AA6E4}">
                    <adec:decorative xmlns:adec="http://schemas.microsoft.com/office/drawing/2017/decorative" val="1"/>
                  </a:ext>
                </a:extLst>
              </p:cNvPr>
              <p:cNvSpPr/>
              <p:nvPr/>
            </p:nvSpPr>
            <p:spPr>
              <a:xfrm>
                <a:off x="2258391" y="3876283"/>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6" name="Rectangle 65">
                <a:extLst>
                  <a:ext uri="{FF2B5EF4-FFF2-40B4-BE49-F238E27FC236}">
                    <a16:creationId xmlns:a16="http://schemas.microsoft.com/office/drawing/2014/main" id="{71C9A4F6-7D1D-7D4F-6542-981E43A4B01C}"/>
                  </a:ext>
                  <a:ext uri="{C183D7F6-B498-43B3-948B-1728B52AA6E4}">
                    <adec:decorative xmlns:adec="http://schemas.microsoft.com/office/drawing/2017/decorative" val="1"/>
                  </a:ext>
                </a:extLst>
              </p:cNvPr>
              <p:cNvSpPr/>
              <p:nvPr/>
            </p:nvSpPr>
            <p:spPr>
              <a:xfrm>
                <a:off x="2258391" y="3949276"/>
                <a:ext cx="27432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7" name="Rectangle 66">
                <a:extLst>
                  <a:ext uri="{FF2B5EF4-FFF2-40B4-BE49-F238E27FC236}">
                    <a16:creationId xmlns:a16="http://schemas.microsoft.com/office/drawing/2014/main" id="{DC23D6F2-D1C9-CAB7-5BAA-497CA49B5E57}"/>
                  </a:ext>
                  <a:ext uri="{C183D7F6-B498-43B3-948B-1728B52AA6E4}">
                    <adec:decorative xmlns:adec="http://schemas.microsoft.com/office/drawing/2017/decorative" val="1"/>
                  </a:ext>
                </a:extLst>
              </p:cNvPr>
              <p:cNvSpPr/>
              <p:nvPr/>
            </p:nvSpPr>
            <p:spPr>
              <a:xfrm>
                <a:off x="2258391" y="3484222"/>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8" name="Rectangle 67">
                <a:extLst>
                  <a:ext uri="{FF2B5EF4-FFF2-40B4-BE49-F238E27FC236}">
                    <a16:creationId xmlns:a16="http://schemas.microsoft.com/office/drawing/2014/main" id="{C633F4D4-8665-27A6-1C40-94B3ACC4184C}"/>
                  </a:ext>
                  <a:ext uri="{C183D7F6-B498-43B3-948B-1728B52AA6E4}">
                    <adec:decorative xmlns:adec="http://schemas.microsoft.com/office/drawing/2017/decorative" val="1"/>
                  </a:ext>
                </a:extLst>
              </p:cNvPr>
              <p:cNvSpPr/>
              <p:nvPr/>
            </p:nvSpPr>
            <p:spPr>
              <a:xfrm>
                <a:off x="2493341" y="3654838"/>
                <a:ext cx="274320" cy="27432"/>
              </a:xfrm>
              <a:prstGeom prst="rect">
                <a:avLst/>
              </a:prstGeom>
              <a:solidFill>
                <a:srgbClr val="1890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9" name="Rectangle 68">
                <a:extLst>
                  <a:ext uri="{FF2B5EF4-FFF2-40B4-BE49-F238E27FC236}">
                    <a16:creationId xmlns:a16="http://schemas.microsoft.com/office/drawing/2014/main" id="{56527705-5D64-079D-C95A-2F9A08933D86}"/>
                  </a:ext>
                  <a:ext uri="{C183D7F6-B498-43B3-948B-1728B52AA6E4}">
                    <adec:decorative xmlns:adec="http://schemas.microsoft.com/office/drawing/2017/decorative" val="1"/>
                  </a:ext>
                </a:extLst>
              </p:cNvPr>
              <p:cNvSpPr/>
              <p:nvPr/>
            </p:nvSpPr>
            <p:spPr>
              <a:xfrm>
                <a:off x="394685" y="2492786"/>
                <a:ext cx="339131" cy="1975855"/>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0" name="TextBox 69">
                <a:extLst>
                  <a:ext uri="{FF2B5EF4-FFF2-40B4-BE49-F238E27FC236}">
                    <a16:creationId xmlns:a16="http://schemas.microsoft.com/office/drawing/2014/main" id="{FEA3F786-1E3E-63E5-B0CA-22E8DE4A77B6}"/>
                  </a:ext>
                  <a:ext uri="{C183D7F6-B498-43B3-948B-1728B52AA6E4}">
                    <adec:decorative xmlns:adec="http://schemas.microsoft.com/office/drawing/2017/decorative" val="1"/>
                  </a:ext>
                </a:extLst>
              </p:cNvPr>
              <p:cNvSpPr txBox="1"/>
              <p:nvPr/>
            </p:nvSpPr>
            <p:spPr>
              <a:xfrm>
                <a:off x="2355154" y="2553364"/>
                <a:ext cx="442890"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Copilot</a:t>
                </a:r>
              </a:p>
            </p:txBody>
          </p:sp>
          <p:pic>
            <p:nvPicPr>
              <p:cNvPr id="72" name="Picture 71">
                <a:extLst>
                  <a:ext uri="{FF2B5EF4-FFF2-40B4-BE49-F238E27FC236}">
                    <a16:creationId xmlns:a16="http://schemas.microsoft.com/office/drawing/2014/main" id="{C9FAF63E-F15C-89CA-009E-EF1827F4745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212571" y="2541872"/>
                <a:ext cx="118872" cy="118872"/>
              </a:xfrm>
              <a:prstGeom prst="rect">
                <a:avLst/>
              </a:prstGeom>
              <a:noFill/>
              <a:ln>
                <a:noFill/>
                <a:headEnd type="none" w="med" len="med"/>
                <a:tailEnd type="none" w="med" len="med"/>
              </a:ln>
              <a:effectLst/>
            </p:spPr>
          </p:pic>
          <p:sp>
            <p:nvSpPr>
              <p:cNvPr id="97" name="Flowchart: Terminator 96">
                <a:extLst>
                  <a:ext uri="{FF2B5EF4-FFF2-40B4-BE49-F238E27FC236}">
                    <a16:creationId xmlns:a16="http://schemas.microsoft.com/office/drawing/2014/main" id="{60E1376B-1996-4752-9FA4-852D2CD43BBA}"/>
                  </a:ext>
                  <a:ext uri="{C183D7F6-B498-43B3-948B-1728B52AA6E4}">
                    <adec:decorative xmlns:adec="http://schemas.microsoft.com/office/drawing/2017/decorative" val="1"/>
                  </a:ext>
                </a:extLst>
              </p:cNvPr>
              <p:cNvSpPr/>
              <p:nvPr/>
            </p:nvSpPr>
            <p:spPr>
              <a:xfrm>
                <a:off x="2358832" y="2662402"/>
                <a:ext cx="265753" cy="109117"/>
              </a:xfrm>
              <a:prstGeom prst="flowChartTerminator">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Sales</a:t>
                </a:r>
              </a:p>
            </p:txBody>
          </p:sp>
          <p:sp>
            <p:nvSpPr>
              <p:cNvPr id="102" name="Rectangle: Rounded Corners 101">
                <a:extLst>
                  <a:ext uri="{FF2B5EF4-FFF2-40B4-BE49-F238E27FC236}">
                    <a16:creationId xmlns:a16="http://schemas.microsoft.com/office/drawing/2014/main" id="{138147A1-7084-7E7D-5B99-D87A8A2133F3}"/>
                  </a:ext>
                  <a:ext uri="{C183D7F6-B498-43B3-948B-1728B52AA6E4}">
                    <adec:decorative xmlns:adec="http://schemas.microsoft.com/office/drawing/2017/decorative" val="1"/>
                  </a:ext>
                </a:extLst>
              </p:cNvPr>
              <p:cNvSpPr/>
              <p:nvPr/>
            </p:nvSpPr>
            <p:spPr>
              <a:xfrm>
                <a:off x="2114655" y="2426668"/>
                <a:ext cx="810110" cy="2083102"/>
              </a:xfrm>
              <a:prstGeom prst="roundRect">
                <a:avLst>
                  <a:gd name="adj" fmla="val 7396"/>
                </a:avLst>
              </a:prstGeom>
              <a:no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grpSp>
      </p:grpSp>
      <p:grpSp>
        <p:nvGrpSpPr>
          <p:cNvPr id="117" name="Group 116">
            <a:extLst>
              <a:ext uri="{FF2B5EF4-FFF2-40B4-BE49-F238E27FC236}">
                <a16:creationId xmlns:a16="http://schemas.microsoft.com/office/drawing/2014/main" id="{5C420534-EC21-CFC5-9D46-A40938A6A56E}"/>
              </a:ext>
              <a:ext uri="{C183D7F6-B498-43B3-948B-1728B52AA6E4}">
                <adec:decorative xmlns:adec="http://schemas.microsoft.com/office/drawing/2017/decorative" val="1"/>
              </a:ext>
            </a:extLst>
          </p:cNvPr>
          <p:cNvGrpSpPr/>
          <p:nvPr/>
        </p:nvGrpSpPr>
        <p:grpSpPr>
          <a:xfrm>
            <a:off x="3536908" y="2136417"/>
            <a:ext cx="2322785" cy="2062791"/>
            <a:chOff x="3254554" y="2276099"/>
            <a:chExt cx="2468891" cy="2192533"/>
          </a:xfrm>
        </p:grpSpPr>
        <p:sp>
          <p:nvSpPr>
            <p:cNvPr id="21" name="Rectangle 20">
              <a:extLst>
                <a:ext uri="{FF2B5EF4-FFF2-40B4-BE49-F238E27FC236}">
                  <a16:creationId xmlns:a16="http://schemas.microsoft.com/office/drawing/2014/main" id="{AE701DC2-EB52-8797-4E1C-4B7B1F16AE75}"/>
                </a:ext>
                <a:ext uri="{C183D7F6-B498-43B3-948B-1728B52AA6E4}">
                  <adec:decorative xmlns:adec="http://schemas.microsoft.com/office/drawing/2017/decorative" val="1"/>
                </a:ext>
              </a:extLst>
            </p:cNvPr>
            <p:cNvSpPr/>
            <p:nvPr/>
          </p:nvSpPr>
          <p:spPr>
            <a:xfrm>
              <a:off x="3254559" y="2431939"/>
              <a:ext cx="2468884" cy="2036693"/>
            </a:xfrm>
            <a:prstGeom prst="rect">
              <a:avLst/>
            </a:prstGeom>
            <a:solidFill>
              <a:schemeClr val="bg1">
                <a:lumMod val="95000"/>
              </a:schemeClr>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22" name="Group 21">
              <a:extLst>
                <a:ext uri="{FF2B5EF4-FFF2-40B4-BE49-F238E27FC236}">
                  <a16:creationId xmlns:a16="http://schemas.microsoft.com/office/drawing/2014/main" id="{05898A85-0584-6BF1-FD68-F97098C39A58}"/>
                </a:ext>
                <a:ext uri="{C183D7F6-B498-43B3-948B-1728B52AA6E4}">
                  <adec:decorative xmlns:adec="http://schemas.microsoft.com/office/drawing/2017/decorative" val="1"/>
                </a:ext>
              </a:extLst>
            </p:cNvPr>
            <p:cNvGrpSpPr/>
            <p:nvPr/>
          </p:nvGrpSpPr>
          <p:grpSpPr>
            <a:xfrm>
              <a:off x="3254559" y="2276099"/>
              <a:ext cx="2468884" cy="216682"/>
              <a:chOff x="1429144" y="2714192"/>
              <a:chExt cx="2468880" cy="216683"/>
            </a:xfrm>
          </p:grpSpPr>
          <p:sp>
            <p:nvSpPr>
              <p:cNvPr id="23" name="Rectangle 22">
                <a:extLst>
                  <a:ext uri="{FF2B5EF4-FFF2-40B4-BE49-F238E27FC236}">
                    <a16:creationId xmlns:a16="http://schemas.microsoft.com/office/drawing/2014/main" id="{6FEF1DCE-C799-8B48-8902-A443FCD4B984}"/>
                  </a:ext>
                </a:extLst>
              </p:cNvPr>
              <p:cNvSpPr/>
              <p:nvPr/>
            </p:nvSpPr>
            <p:spPr>
              <a:xfrm>
                <a:off x="1429144" y="2714192"/>
                <a:ext cx="2468880" cy="216683"/>
              </a:xfrm>
              <a:prstGeom prst="rect">
                <a:avLst/>
              </a:pr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Outlook</a:t>
                </a:r>
              </a:p>
            </p:txBody>
          </p:sp>
          <p:pic>
            <p:nvPicPr>
              <p:cNvPr id="24" name="Picture 2">
                <a:extLst>
                  <a:ext uri="{FF2B5EF4-FFF2-40B4-BE49-F238E27FC236}">
                    <a16:creationId xmlns:a16="http://schemas.microsoft.com/office/drawing/2014/main" id="{1507D498-8F11-7C72-DC2E-450312003EA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69306" y="2744683"/>
                <a:ext cx="159470" cy="148257"/>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5" name="Rectangle 24">
              <a:extLst>
                <a:ext uri="{FF2B5EF4-FFF2-40B4-BE49-F238E27FC236}">
                  <a16:creationId xmlns:a16="http://schemas.microsoft.com/office/drawing/2014/main" id="{9E438F7D-A40A-4F19-123B-968F08EDBC73}"/>
                </a:ext>
                <a:ext uri="{C183D7F6-B498-43B3-948B-1728B52AA6E4}">
                  <adec:decorative xmlns:adec="http://schemas.microsoft.com/office/drawing/2017/decorative" val="1"/>
                </a:ext>
              </a:extLst>
            </p:cNvPr>
            <p:cNvSpPr/>
            <p:nvPr/>
          </p:nvSpPr>
          <p:spPr>
            <a:xfrm>
              <a:off x="5040108" y="2492781"/>
              <a:ext cx="683337" cy="1975849"/>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6" name="Rectangle: Rounded Corners 25">
              <a:extLst>
                <a:ext uri="{FF2B5EF4-FFF2-40B4-BE49-F238E27FC236}">
                  <a16:creationId xmlns:a16="http://schemas.microsoft.com/office/drawing/2014/main" id="{FE5BBCEB-DFD9-4B85-9F5F-B86A79B56856}"/>
                </a:ext>
                <a:ext uri="{C183D7F6-B498-43B3-948B-1728B52AA6E4}">
                  <adec:decorative xmlns:adec="http://schemas.microsoft.com/office/drawing/2017/decorative" val="1"/>
                </a:ext>
              </a:extLst>
            </p:cNvPr>
            <p:cNvSpPr/>
            <p:nvPr/>
          </p:nvSpPr>
          <p:spPr>
            <a:xfrm>
              <a:off x="5086733" y="4237455"/>
              <a:ext cx="590551" cy="180245"/>
            </a:xfrm>
            <a:prstGeom prst="round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F9703460-F3FC-977E-FBD2-016061431CB9}"/>
                </a:ext>
                <a:ext uri="{C183D7F6-B498-43B3-948B-1728B52AA6E4}">
                  <adec:decorative xmlns:adec="http://schemas.microsoft.com/office/drawing/2017/decorative" val="1"/>
                </a:ext>
              </a:extLst>
            </p:cNvPr>
            <p:cNvSpPr txBox="1"/>
            <p:nvPr/>
          </p:nvSpPr>
          <p:spPr>
            <a:xfrm>
              <a:off x="5003387" y="4081172"/>
              <a:ext cx="694387" cy="17992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UI"/>
                  <a:ea typeface="+mn-ea"/>
                  <a:cs typeface="+mn-cs"/>
                </a:rPr>
                <a:t>How can I help?</a:t>
              </a:r>
            </a:p>
          </p:txBody>
        </p:sp>
        <p:sp>
          <p:nvSpPr>
            <p:cNvPr id="28" name="Rectangle: Rounded Corners 27">
              <a:extLst>
                <a:ext uri="{FF2B5EF4-FFF2-40B4-BE49-F238E27FC236}">
                  <a16:creationId xmlns:a16="http://schemas.microsoft.com/office/drawing/2014/main" id="{FF2E7F77-3CF9-1E90-CA01-2D73E303BD03}"/>
                </a:ext>
                <a:ext uri="{C183D7F6-B498-43B3-948B-1728B52AA6E4}">
                  <adec:decorative xmlns:adec="http://schemas.microsoft.com/office/drawing/2017/decorative" val="1"/>
                </a:ext>
              </a:extLst>
            </p:cNvPr>
            <p:cNvSpPr/>
            <p:nvPr/>
          </p:nvSpPr>
          <p:spPr>
            <a:xfrm>
              <a:off x="5074829" y="3760265"/>
              <a:ext cx="500637" cy="318694"/>
            </a:xfrm>
            <a:prstGeom prst="roundRect">
              <a:avLst>
                <a:gd name="adj" fmla="val 7701"/>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9" name="Rectangle: Rounded Corners 28">
              <a:extLst>
                <a:ext uri="{FF2B5EF4-FFF2-40B4-BE49-F238E27FC236}">
                  <a16:creationId xmlns:a16="http://schemas.microsoft.com/office/drawing/2014/main" id="{3946BCAD-915D-93D1-B2FF-5A555A006EF4}"/>
                </a:ext>
                <a:ext uri="{C183D7F6-B498-43B3-948B-1728B52AA6E4}">
                  <adec:decorative xmlns:adec="http://schemas.microsoft.com/office/drawing/2017/decorative" val="1"/>
                </a:ext>
              </a:extLst>
            </p:cNvPr>
            <p:cNvSpPr/>
            <p:nvPr/>
          </p:nvSpPr>
          <p:spPr>
            <a:xfrm>
              <a:off x="5073595" y="3434506"/>
              <a:ext cx="500637" cy="127992"/>
            </a:xfrm>
            <a:prstGeom prst="roundRect">
              <a:avLst>
                <a:gd name="adj" fmla="val 13283"/>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0" name="Rectangle: Rounded Corners 29">
              <a:extLst>
                <a:ext uri="{FF2B5EF4-FFF2-40B4-BE49-F238E27FC236}">
                  <a16:creationId xmlns:a16="http://schemas.microsoft.com/office/drawing/2014/main" id="{C99EB079-54FD-9B6F-F742-C10D256875C7}"/>
                </a:ext>
                <a:ext uri="{C183D7F6-B498-43B3-948B-1728B52AA6E4}">
                  <adec:decorative xmlns:adec="http://schemas.microsoft.com/office/drawing/2017/decorative" val="1"/>
                </a:ext>
              </a:extLst>
            </p:cNvPr>
            <p:cNvSpPr/>
            <p:nvPr/>
          </p:nvSpPr>
          <p:spPr>
            <a:xfrm>
              <a:off x="5305807" y="3612939"/>
              <a:ext cx="359571" cy="100368"/>
            </a:xfrm>
            <a:prstGeom prst="roundRect">
              <a:avLst>
                <a:gd name="adj" fmla="val 24307"/>
              </a:avLst>
            </a:prstGeom>
            <a:solidFill>
              <a:srgbClr val="73E8C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1" name="Rectangle 30">
              <a:extLst>
                <a:ext uri="{FF2B5EF4-FFF2-40B4-BE49-F238E27FC236}">
                  <a16:creationId xmlns:a16="http://schemas.microsoft.com/office/drawing/2014/main" id="{500A02C8-31E8-89CC-A50C-9F2FE4110D72}"/>
                </a:ext>
                <a:ext uri="{C183D7F6-B498-43B3-948B-1728B52AA6E4}">
                  <adec:decorative xmlns:adec="http://schemas.microsoft.com/office/drawing/2017/decorative" val="1"/>
                </a:ext>
              </a:extLst>
            </p:cNvPr>
            <p:cNvSpPr/>
            <p:nvPr/>
          </p:nvSpPr>
          <p:spPr>
            <a:xfrm>
              <a:off x="5118263" y="3803751"/>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2" name="Rectangle 31">
              <a:extLst>
                <a:ext uri="{FF2B5EF4-FFF2-40B4-BE49-F238E27FC236}">
                  <a16:creationId xmlns:a16="http://schemas.microsoft.com/office/drawing/2014/main" id="{9571CF2D-8B83-D58B-279D-2EC0920B5A6E}"/>
                </a:ext>
                <a:ext uri="{C183D7F6-B498-43B3-948B-1728B52AA6E4}">
                  <adec:decorative xmlns:adec="http://schemas.microsoft.com/office/drawing/2017/decorative" val="1"/>
                </a:ext>
              </a:extLst>
            </p:cNvPr>
            <p:cNvSpPr/>
            <p:nvPr/>
          </p:nvSpPr>
          <p:spPr>
            <a:xfrm>
              <a:off x="5118263" y="3873095"/>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3" name="Rectangle 32">
              <a:extLst>
                <a:ext uri="{FF2B5EF4-FFF2-40B4-BE49-F238E27FC236}">
                  <a16:creationId xmlns:a16="http://schemas.microsoft.com/office/drawing/2014/main" id="{686C75FD-A415-C298-6204-027DAFA49B26}"/>
                </a:ext>
                <a:ext uri="{C183D7F6-B498-43B3-948B-1728B52AA6E4}">
                  <adec:decorative xmlns:adec="http://schemas.microsoft.com/office/drawing/2017/decorative" val="1"/>
                </a:ext>
              </a:extLst>
            </p:cNvPr>
            <p:cNvSpPr/>
            <p:nvPr/>
          </p:nvSpPr>
          <p:spPr>
            <a:xfrm>
              <a:off x="5118263" y="3946088"/>
              <a:ext cx="27432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4" name="Rectangle 33">
              <a:extLst>
                <a:ext uri="{FF2B5EF4-FFF2-40B4-BE49-F238E27FC236}">
                  <a16:creationId xmlns:a16="http://schemas.microsoft.com/office/drawing/2014/main" id="{D6FD1218-82F0-57F2-2ADC-93A60050E6EA}"/>
                </a:ext>
                <a:ext uri="{C183D7F6-B498-43B3-948B-1728B52AA6E4}">
                  <adec:decorative xmlns:adec="http://schemas.microsoft.com/office/drawing/2017/decorative" val="1"/>
                </a:ext>
              </a:extLst>
            </p:cNvPr>
            <p:cNvSpPr/>
            <p:nvPr/>
          </p:nvSpPr>
          <p:spPr>
            <a:xfrm>
              <a:off x="5118263" y="3481036"/>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C7880DAE-E350-D334-846B-A75FDE9FD6B6}"/>
                </a:ext>
                <a:ext uri="{C183D7F6-B498-43B3-948B-1728B52AA6E4}">
                  <adec:decorative xmlns:adec="http://schemas.microsoft.com/office/drawing/2017/decorative" val="1"/>
                </a:ext>
              </a:extLst>
            </p:cNvPr>
            <p:cNvSpPr/>
            <p:nvPr/>
          </p:nvSpPr>
          <p:spPr>
            <a:xfrm>
              <a:off x="5353213" y="3651651"/>
              <a:ext cx="274320" cy="27432"/>
            </a:xfrm>
            <a:prstGeom prst="rect">
              <a:avLst/>
            </a:prstGeom>
            <a:solidFill>
              <a:srgbClr val="1890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6" name="Rectangle 35">
              <a:extLst>
                <a:ext uri="{FF2B5EF4-FFF2-40B4-BE49-F238E27FC236}">
                  <a16:creationId xmlns:a16="http://schemas.microsoft.com/office/drawing/2014/main" id="{BCF09294-D6D5-B8B3-6B58-AC8EA167C8B0}"/>
                </a:ext>
                <a:ext uri="{C183D7F6-B498-43B3-948B-1728B52AA6E4}">
                  <adec:decorative xmlns:adec="http://schemas.microsoft.com/office/drawing/2017/decorative" val="1"/>
                </a:ext>
              </a:extLst>
            </p:cNvPr>
            <p:cNvSpPr/>
            <p:nvPr/>
          </p:nvSpPr>
          <p:spPr>
            <a:xfrm>
              <a:off x="3254554" y="2492779"/>
              <a:ext cx="339131" cy="1975849"/>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D748D1AA-26E0-7FBA-38AE-71F903F525E8}"/>
                </a:ext>
                <a:ext uri="{C183D7F6-B498-43B3-948B-1728B52AA6E4}">
                  <adec:decorative xmlns:adec="http://schemas.microsoft.com/office/drawing/2017/decorative" val="1"/>
                </a:ext>
              </a:extLst>
            </p:cNvPr>
            <p:cNvSpPr txBox="1"/>
            <p:nvPr/>
          </p:nvSpPr>
          <p:spPr>
            <a:xfrm>
              <a:off x="5217931" y="2548458"/>
              <a:ext cx="442891"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Copilot</a:t>
              </a:r>
            </a:p>
          </p:txBody>
        </p:sp>
        <p:sp>
          <p:nvSpPr>
            <p:cNvPr id="38" name="Rectangle 37">
              <a:extLst>
                <a:ext uri="{FF2B5EF4-FFF2-40B4-BE49-F238E27FC236}">
                  <a16:creationId xmlns:a16="http://schemas.microsoft.com/office/drawing/2014/main" id="{370E2CD5-61FA-68F7-B2E6-66A4AEA5EB7C}"/>
                </a:ext>
                <a:ext uri="{C183D7F6-B498-43B3-948B-1728B52AA6E4}">
                  <adec:decorative xmlns:adec="http://schemas.microsoft.com/office/drawing/2017/decorative" val="1"/>
                </a:ext>
              </a:extLst>
            </p:cNvPr>
            <p:cNvSpPr/>
            <p:nvPr/>
          </p:nvSpPr>
          <p:spPr>
            <a:xfrm>
              <a:off x="3687953" y="3194752"/>
              <a:ext cx="1258269" cy="903881"/>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9" name="Rectangle 38">
              <a:extLst>
                <a:ext uri="{FF2B5EF4-FFF2-40B4-BE49-F238E27FC236}">
                  <a16:creationId xmlns:a16="http://schemas.microsoft.com/office/drawing/2014/main" id="{528951B7-0515-44A1-B465-B8C6F6B7FB10}"/>
                </a:ext>
                <a:ext uri="{C183D7F6-B498-43B3-948B-1728B52AA6E4}">
                  <adec:decorative xmlns:adec="http://schemas.microsoft.com/office/drawing/2017/decorative" val="1"/>
                </a:ext>
              </a:extLst>
            </p:cNvPr>
            <p:cNvSpPr/>
            <p:nvPr/>
          </p:nvSpPr>
          <p:spPr>
            <a:xfrm>
              <a:off x="3684915" y="2550248"/>
              <a:ext cx="1258269" cy="558446"/>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0" name="Rectangle 39">
              <a:extLst>
                <a:ext uri="{FF2B5EF4-FFF2-40B4-BE49-F238E27FC236}">
                  <a16:creationId xmlns:a16="http://schemas.microsoft.com/office/drawing/2014/main" id="{39F2C707-9374-DB47-2CE7-F7515C8BEA57}"/>
                </a:ext>
                <a:ext uri="{C183D7F6-B498-43B3-948B-1728B52AA6E4}">
                  <adec:decorative xmlns:adec="http://schemas.microsoft.com/office/drawing/2017/decorative" val="1"/>
                </a:ext>
              </a:extLst>
            </p:cNvPr>
            <p:cNvSpPr/>
            <p:nvPr/>
          </p:nvSpPr>
          <p:spPr>
            <a:xfrm>
              <a:off x="3749895" y="2679608"/>
              <a:ext cx="1097282"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1" name="Rectangle 40">
              <a:extLst>
                <a:ext uri="{FF2B5EF4-FFF2-40B4-BE49-F238E27FC236}">
                  <a16:creationId xmlns:a16="http://schemas.microsoft.com/office/drawing/2014/main" id="{D3D23A94-1386-9931-9028-90567E08EE1E}"/>
                </a:ext>
                <a:ext uri="{C183D7F6-B498-43B3-948B-1728B52AA6E4}">
                  <adec:decorative xmlns:adec="http://schemas.microsoft.com/office/drawing/2017/decorative" val="1"/>
                </a:ext>
              </a:extLst>
            </p:cNvPr>
            <p:cNvSpPr/>
            <p:nvPr/>
          </p:nvSpPr>
          <p:spPr>
            <a:xfrm>
              <a:off x="3749895" y="2742914"/>
              <a:ext cx="1097282"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2" name="TextBox 41">
              <a:extLst>
                <a:ext uri="{FF2B5EF4-FFF2-40B4-BE49-F238E27FC236}">
                  <a16:creationId xmlns:a16="http://schemas.microsoft.com/office/drawing/2014/main" id="{404F34E0-4F4C-53A1-D62E-AF8C4E496036}"/>
                </a:ext>
                <a:ext uri="{C183D7F6-B498-43B3-948B-1728B52AA6E4}">
                  <adec:decorative xmlns:adec="http://schemas.microsoft.com/office/drawing/2017/decorative" val="1"/>
                </a:ext>
              </a:extLst>
            </p:cNvPr>
            <p:cNvSpPr txBox="1"/>
            <p:nvPr/>
          </p:nvSpPr>
          <p:spPr>
            <a:xfrm>
              <a:off x="3814289" y="2566606"/>
              <a:ext cx="442891" cy="61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Email summary</a:t>
              </a:r>
            </a:p>
          </p:txBody>
        </p:sp>
        <p:sp>
          <p:nvSpPr>
            <p:cNvPr id="43" name="Rectangle 42">
              <a:extLst>
                <a:ext uri="{FF2B5EF4-FFF2-40B4-BE49-F238E27FC236}">
                  <a16:creationId xmlns:a16="http://schemas.microsoft.com/office/drawing/2014/main" id="{8FD3B54D-87AD-DAB2-A557-6F6DB67B1D82}"/>
                </a:ext>
                <a:ext uri="{C183D7F6-B498-43B3-948B-1728B52AA6E4}">
                  <adec:decorative xmlns:adec="http://schemas.microsoft.com/office/drawing/2017/decorative" val="1"/>
                </a:ext>
              </a:extLst>
            </p:cNvPr>
            <p:cNvSpPr/>
            <p:nvPr/>
          </p:nvSpPr>
          <p:spPr>
            <a:xfrm>
              <a:off x="3749895" y="3264656"/>
              <a:ext cx="863491" cy="9313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4" name="Rectangle 43">
              <a:extLst>
                <a:ext uri="{FF2B5EF4-FFF2-40B4-BE49-F238E27FC236}">
                  <a16:creationId xmlns:a16="http://schemas.microsoft.com/office/drawing/2014/main" id="{FB74333F-CFE3-2C9C-2FE4-566D14A07E22}"/>
                </a:ext>
                <a:ext uri="{C183D7F6-B498-43B3-948B-1728B52AA6E4}">
                  <adec:decorative xmlns:adec="http://schemas.microsoft.com/office/drawing/2017/decorative" val="1"/>
                </a:ext>
              </a:extLst>
            </p:cNvPr>
            <p:cNvSpPr/>
            <p:nvPr/>
          </p:nvSpPr>
          <p:spPr>
            <a:xfrm>
              <a:off x="3749895" y="3396062"/>
              <a:ext cx="1097282"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5" name="Rectangle 44">
              <a:extLst>
                <a:ext uri="{FF2B5EF4-FFF2-40B4-BE49-F238E27FC236}">
                  <a16:creationId xmlns:a16="http://schemas.microsoft.com/office/drawing/2014/main" id="{03F50D72-04A4-6DD4-48B9-C2B80553BF60}"/>
                </a:ext>
                <a:ext uri="{C183D7F6-B498-43B3-948B-1728B52AA6E4}">
                  <adec:decorative xmlns:adec="http://schemas.microsoft.com/office/drawing/2017/decorative" val="1"/>
                </a:ext>
              </a:extLst>
            </p:cNvPr>
            <p:cNvSpPr/>
            <p:nvPr/>
          </p:nvSpPr>
          <p:spPr>
            <a:xfrm>
              <a:off x="3749895" y="3461765"/>
              <a:ext cx="1097282"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6" name="Rectangle 45">
              <a:extLst>
                <a:ext uri="{FF2B5EF4-FFF2-40B4-BE49-F238E27FC236}">
                  <a16:creationId xmlns:a16="http://schemas.microsoft.com/office/drawing/2014/main" id="{EAA07076-5BED-5CE5-5953-1E8750A51295}"/>
                </a:ext>
                <a:ext uri="{C183D7F6-B498-43B3-948B-1728B52AA6E4}">
                  <adec:decorative xmlns:adec="http://schemas.microsoft.com/office/drawing/2017/decorative" val="1"/>
                </a:ext>
              </a:extLst>
            </p:cNvPr>
            <p:cNvSpPr/>
            <p:nvPr/>
          </p:nvSpPr>
          <p:spPr>
            <a:xfrm>
              <a:off x="3749895" y="3527468"/>
              <a:ext cx="1097282"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7" name="Rectangle 46">
              <a:extLst>
                <a:ext uri="{FF2B5EF4-FFF2-40B4-BE49-F238E27FC236}">
                  <a16:creationId xmlns:a16="http://schemas.microsoft.com/office/drawing/2014/main" id="{6B5C9C34-0189-243E-7FF9-1877B3B4A937}"/>
                </a:ext>
                <a:ext uri="{C183D7F6-B498-43B3-948B-1728B52AA6E4}">
                  <adec:decorative xmlns:adec="http://schemas.microsoft.com/office/drawing/2017/decorative" val="1"/>
                </a:ext>
              </a:extLst>
            </p:cNvPr>
            <p:cNvSpPr/>
            <p:nvPr/>
          </p:nvSpPr>
          <p:spPr>
            <a:xfrm>
              <a:off x="3749895" y="3593171"/>
              <a:ext cx="1097282"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8" name="Rectangle 47">
              <a:extLst>
                <a:ext uri="{FF2B5EF4-FFF2-40B4-BE49-F238E27FC236}">
                  <a16:creationId xmlns:a16="http://schemas.microsoft.com/office/drawing/2014/main" id="{6B0FB7B6-2F10-D23C-DA5A-EB2A9AE65DF2}"/>
                </a:ext>
                <a:ext uri="{C183D7F6-B498-43B3-948B-1728B52AA6E4}">
                  <adec:decorative xmlns:adec="http://schemas.microsoft.com/office/drawing/2017/decorative" val="1"/>
                </a:ext>
              </a:extLst>
            </p:cNvPr>
            <p:cNvSpPr/>
            <p:nvPr/>
          </p:nvSpPr>
          <p:spPr>
            <a:xfrm>
              <a:off x="4660724" y="3270979"/>
              <a:ext cx="182881"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9" name="Rectangle 48">
              <a:extLst>
                <a:ext uri="{FF2B5EF4-FFF2-40B4-BE49-F238E27FC236}">
                  <a16:creationId xmlns:a16="http://schemas.microsoft.com/office/drawing/2014/main" id="{BBF1DB28-6F20-8127-E219-E02AC807242A}"/>
                </a:ext>
                <a:ext uri="{C183D7F6-B498-43B3-948B-1728B52AA6E4}">
                  <adec:decorative xmlns:adec="http://schemas.microsoft.com/office/drawing/2017/decorative" val="1"/>
                </a:ext>
              </a:extLst>
            </p:cNvPr>
            <p:cNvSpPr/>
            <p:nvPr/>
          </p:nvSpPr>
          <p:spPr>
            <a:xfrm>
              <a:off x="3749895" y="3658540"/>
              <a:ext cx="1097282"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0" name="Rectangle 49">
              <a:extLst>
                <a:ext uri="{FF2B5EF4-FFF2-40B4-BE49-F238E27FC236}">
                  <a16:creationId xmlns:a16="http://schemas.microsoft.com/office/drawing/2014/main" id="{57859CA8-9B0D-1364-780C-F09BFB0E04A4}"/>
                </a:ext>
                <a:ext uri="{C183D7F6-B498-43B3-948B-1728B52AA6E4}">
                  <adec:decorative xmlns:adec="http://schemas.microsoft.com/office/drawing/2017/decorative" val="1"/>
                </a:ext>
              </a:extLst>
            </p:cNvPr>
            <p:cNvSpPr/>
            <p:nvPr/>
          </p:nvSpPr>
          <p:spPr>
            <a:xfrm>
              <a:off x="3746321" y="3761448"/>
              <a:ext cx="1097282"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1" name="Rectangle 50">
              <a:extLst>
                <a:ext uri="{FF2B5EF4-FFF2-40B4-BE49-F238E27FC236}">
                  <a16:creationId xmlns:a16="http://schemas.microsoft.com/office/drawing/2014/main" id="{5CA96761-AFF9-821F-7F75-00766F24565E}"/>
                </a:ext>
                <a:ext uri="{C183D7F6-B498-43B3-948B-1728B52AA6E4}">
                  <adec:decorative xmlns:adec="http://schemas.microsoft.com/office/drawing/2017/decorative" val="1"/>
                </a:ext>
              </a:extLst>
            </p:cNvPr>
            <p:cNvSpPr/>
            <p:nvPr/>
          </p:nvSpPr>
          <p:spPr>
            <a:xfrm>
              <a:off x="3746321" y="3826819"/>
              <a:ext cx="548641"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2" name="Rectangle 51">
              <a:extLst>
                <a:ext uri="{FF2B5EF4-FFF2-40B4-BE49-F238E27FC236}">
                  <a16:creationId xmlns:a16="http://schemas.microsoft.com/office/drawing/2014/main" id="{EC224680-8266-2E5A-FFC2-3AEFA5B98856}"/>
                </a:ext>
                <a:ext uri="{C183D7F6-B498-43B3-948B-1728B52AA6E4}">
                  <adec:decorative xmlns:adec="http://schemas.microsoft.com/office/drawing/2017/decorative" val="1"/>
                </a:ext>
              </a:extLst>
            </p:cNvPr>
            <p:cNvSpPr/>
            <p:nvPr/>
          </p:nvSpPr>
          <p:spPr>
            <a:xfrm>
              <a:off x="3746321" y="4010209"/>
              <a:ext cx="182881"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73" name="Picture 72">
              <a:extLst>
                <a:ext uri="{FF2B5EF4-FFF2-40B4-BE49-F238E27FC236}">
                  <a16:creationId xmlns:a16="http://schemas.microsoft.com/office/drawing/2014/main" id="{27CFCA10-6D88-9137-B7AA-96A3AC99CDA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079145" y="2541865"/>
              <a:ext cx="118872" cy="118871"/>
            </a:xfrm>
            <a:prstGeom prst="rect">
              <a:avLst/>
            </a:prstGeom>
            <a:noFill/>
            <a:ln>
              <a:noFill/>
              <a:headEnd type="none" w="med" len="med"/>
              <a:tailEnd type="none" w="med" len="med"/>
            </a:ln>
            <a:effectLst/>
          </p:spPr>
        </p:pic>
        <p:pic>
          <p:nvPicPr>
            <p:cNvPr id="96" name="Picture 95">
              <a:extLst>
                <a:ext uri="{FF2B5EF4-FFF2-40B4-BE49-F238E27FC236}">
                  <a16:creationId xmlns:a16="http://schemas.microsoft.com/office/drawing/2014/main" id="{6B373BF5-8990-DE1B-092E-9C30F58C03A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728440" y="2564418"/>
              <a:ext cx="64894" cy="64894"/>
            </a:xfrm>
            <a:prstGeom prst="rect">
              <a:avLst/>
            </a:prstGeom>
            <a:noFill/>
            <a:ln>
              <a:noFill/>
              <a:headEnd type="none" w="med" len="med"/>
              <a:tailEnd type="none" w="med" len="med"/>
            </a:ln>
            <a:effectLst/>
          </p:spPr>
        </p:pic>
        <p:sp>
          <p:nvSpPr>
            <p:cNvPr id="98" name="Flowchart: Terminator 97">
              <a:extLst>
                <a:ext uri="{FF2B5EF4-FFF2-40B4-BE49-F238E27FC236}">
                  <a16:creationId xmlns:a16="http://schemas.microsoft.com/office/drawing/2014/main" id="{62FF3B74-A827-938A-4728-69069CFF79CD}"/>
                </a:ext>
                <a:ext uri="{C183D7F6-B498-43B3-948B-1728B52AA6E4}">
                  <adec:decorative xmlns:adec="http://schemas.microsoft.com/office/drawing/2017/decorative" val="1"/>
                </a:ext>
              </a:extLst>
            </p:cNvPr>
            <p:cNvSpPr/>
            <p:nvPr/>
          </p:nvSpPr>
          <p:spPr>
            <a:xfrm>
              <a:off x="4195474" y="2548953"/>
              <a:ext cx="265753" cy="109117"/>
            </a:xfrm>
            <a:prstGeom prst="flowChartTerminator">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Sales</a:t>
              </a:r>
            </a:p>
          </p:txBody>
        </p:sp>
        <p:sp>
          <p:nvSpPr>
            <p:cNvPr id="100" name="Rectangle 99">
              <a:extLst>
                <a:ext uri="{FF2B5EF4-FFF2-40B4-BE49-F238E27FC236}">
                  <a16:creationId xmlns:a16="http://schemas.microsoft.com/office/drawing/2014/main" id="{33D31728-2FCE-574C-1D2D-9464CE29EEF7}"/>
                </a:ext>
                <a:ext uri="{C183D7F6-B498-43B3-948B-1728B52AA6E4}">
                  <adec:decorative xmlns:adec="http://schemas.microsoft.com/office/drawing/2017/decorative" val="1"/>
                </a:ext>
              </a:extLst>
            </p:cNvPr>
            <p:cNvSpPr/>
            <p:nvPr/>
          </p:nvSpPr>
          <p:spPr>
            <a:xfrm>
              <a:off x="3740273" y="2812803"/>
              <a:ext cx="1097282" cy="27432"/>
            </a:xfrm>
            <a:prstGeom prst="rect">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1" name="Rectangle 100">
              <a:extLst>
                <a:ext uri="{FF2B5EF4-FFF2-40B4-BE49-F238E27FC236}">
                  <a16:creationId xmlns:a16="http://schemas.microsoft.com/office/drawing/2014/main" id="{FCD601C3-888C-B45F-362D-FC5AFED89E8C}"/>
                </a:ext>
                <a:ext uri="{C183D7F6-B498-43B3-948B-1728B52AA6E4}">
                  <adec:decorative xmlns:adec="http://schemas.microsoft.com/office/drawing/2017/decorative" val="1"/>
                </a:ext>
              </a:extLst>
            </p:cNvPr>
            <p:cNvSpPr/>
            <p:nvPr/>
          </p:nvSpPr>
          <p:spPr>
            <a:xfrm>
              <a:off x="3740273" y="2882062"/>
              <a:ext cx="1097282" cy="27432"/>
            </a:xfrm>
            <a:prstGeom prst="rect">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 name="Rectangle: Rounded Corners 102">
              <a:extLst>
                <a:ext uri="{FF2B5EF4-FFF2-40B4-BE49-F238E27FC236}">
                  <a16:creationId xmlns:a16="http://schemas.microsoft.com/office/drawing/2014/main" id="{0951A0B7-2DF0-341D-C1B4-2C84FD3EAA6E}"/>
                </a:ext>
                <a:ext uri="{C183D7F6-B498-43B3-948B-1728B52AA6E4}">
                  <adec:decorative xmlns:adec="http://schemas.microsoft.com/office/drawing/2017/decorative" val="1"/>
                </a:ext>
              </a:extLst>
            </p:cNvPr>
            <p:cNvSpPr/>
            <p:nvPr/>
          </p:nvSpPr>
          <p:spPr>
            <a:xfrm>
              <a:off x="3581578" y="2479967"/>
              <a:ext cx="1456142" cy="709780"/>
            </a:xfrm>
            <a:prstGeom prst="roundRect">
              <a:avLst>
                <a:gd name="adj" fmla="val 7396"/>
              </a:avLst>
            </a:prstGeom>
            <a:no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110" name="Flowchart: Terminator 109">
              <a:extLst>
                <a:ext uri="{FF2B5EF4-FFF2-40B4-BE49-F238E27FC236}">
                  <a16:creationId xmlns:a16="http://schemas.microsoft.com/office/drawing/2014/main" id="{C6609451-3943-455B-1A08-E7EB0E0FF663}"/>
                </a:ext>
                <a:ext uri="{C183D7F6-B498-43B3-948B-1728B52AA6E4}">
                  <adec:decorative xmlns:adec="http://schemas.microsoft.com/office/drawing/2017/decorative" val="1"/>
                </a:ext>
              </a:extLst>
            </p:cNvPr>
            <p:cNvSpPr/>
            <p:nvPr/>
          </p:nvSpPr>
          <p:spPr>
            <a:xfrm>
              <a:off x="5216083" y="2662400"/>
              <a:ext cx="265753" cy="109117"/>
            </a:xfrm>
            <a:prstGeom prst="flowChartTerminator">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Sales</a:t>
              </a:r>
            </a:p>
          </p:txBody>
        </p:sp>
      </p:grpSp>
      <p:grpSp>
        <p:nvGrpSpPr>
          <p:cNvPr id="118" name="Group 117">
            <a:extLst>
              <a:ext uri="{FF2B5EF4-FFF2-40B4-BE49-F238E27FC236}">
                <a16:creationId xmlns:a16="http://schemas.microsoft.com/office/drawing/2014/main" id="{6EF3E518-8FE1-D869-7F85-D97B876E565C}"/>
              </a:ext>
              <a:ext uri="{C183D7F6-B498-43B3-948B-1728B52AA6E4}">
                <adec:decorative xmlns:adec="http://schemas.microsoft.com/office/drawing/2017/decorative" val="1"/>
              </a:ext>
            </a:extLst>
          </p:cNvPr>
          <p:cNvGrpSpPr/>
          <p:nvPr/>
        </p:nvGrpSpPr>
        <p:grpSpPr>
          <a:xfrm>
            <a:off x="6304795" y="2134059"/>
            <a:ext cx="2377810" cy="2106789"/>
            <a:chOff x="6151403" y="2276105"/>
            <a:chExt cx="2527374" cy="2239306"/>
          </a:xfrm>
        </p:grpSpPr>
        <p:sp>
          <p:nvSpPr>
            <p:cNvPr id="3" name="Rectangle 2">
              <a:extLst>
                <a:ext uri="{FF2B5EF4-FFF2-40B4-BE49-F238E27FC236}">
                  <a16:creationId xmlns:a16="http://schemas.microsoft.com/office/drawing/2014/main" id="{AE105BF4-9791-CD45-BCC6-4EB0F63E76B8}"/>
                </a:ext>
                <a:ext uri="{C183D7F6-B498-43B3-948B-1728B52AA6E4}">
                  <adec:decorative xmlns:adec="http://schemas.microsoft.com/office/drawing/2017/decorative" val="1"/>
                </a:ext>
              </a:extLst>
            </p:cNvPr>
            <p:cNvSpPr/>
            <p:nvPr/>
          </p:nvSpPr>
          <p:spPr>
            <a:xfrm>
              <a:off x="6151407" y="2431945"/>
              <a:ext cx="2468880" cy="2036700"/>
            </a:xfrm>
            <a:prstGeom prst="rect">
              <a:avLst/>
            </a:prstGeom>
            <a:solidFill>
              <a:schemeClr val="bg1">
                <a:lumMod val="95000"/>
              </a:schemeClr>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4" name="Group 3">
              <a:extLst>
                <a:ext uri="{FF2B5EF4-FFF2-40B4-BE49-F238E27FC236}">
                  <a16:creationId xmlns:a16="http://schemas.microsoft.com/office/drawing/2014/main" id="{30DAC8C8-A0E9-78D0-CDC6-0ED294A00E12}"/>
                </a:ext>
                <a:ext uri="{C183D7F6-B498-43B3-948B-1728B52AA6E4}">
                  <adec:decorative xmlns:adec="http://schemas.microsoft.com/office/drawing/2017/decorative" val="1"/>
                </a:ext>
              </a:extLst>
            </p:cNvPr>
            <p:cNvGrpSpPr/>
            <p:nvPr/>
          </p:nvGrpSpPr>
          <p:grpSpPr>
            <a:xfrm>
              <a:off x="6151407" y="2276105"/>
              <a:ext cx="2468880" cy="216683"/>
              <a:chOff x="1429144" y="2714192"/>
              <a:chExt cx="2468880" cy="216683"/>
            </a:xfrm>
          </p:grpSpPr>
          <p:sp>
            <p:nvSpPr>
              <p:cNvPr id="5" name="Rectangle 4">
                <a:extLst>
                  <a:ext uri="{FF2B5EF4-FFF2-40B4-BE49-F238E27FC236}">
                    <a16:creationId xmlns:a16="http://schemas.microsoft.com/office/drawing/2014/main" id="{C02872F6-6995-15A0-DDAC-06B954D0C54B}"/>
                  </a:ext>
                </a:extLst>
              </p:cNvPr>
              <p:cNvSpPr/>
              <p:nvPr/>
            </p:nvSpPr>
            <p:spPr>
              <a:xfrm>
                <a:off x="1429144" y="2714192"/>
                <a:ext cx="2468880" cy="216683"/>
              </a:xfrm>
              <a:prstGeom prst="rect">
                <a:avLst/>
              </a:pr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Outlook</a:t>
                </a:r>
              </a:p>
            </p:txBody>
          </p:sp>
          <p:pic>
            <p:nvPicPr>
              <p:cNvPr id="6" name="Picture 2">
                <a:extLst>
                  <a:ext uri="{FF2B5EF4-FFF2-40B4-BE49-F238E27FC236}">
                    <a16:creationId xmlns:a16="http://schemas.microsoft.com/office/drawing/2014/main" id="{55D764DC-6EE2-2645-471A-68E4BE2362E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69306" y="2744683"/>
                <a:ext cx="159470" cy="148257"/>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BFED3F10-2A4E-D6C8-BA13-4756E184088B}"/>
                </a:ext>
                <a:ext uri="{C183D7F6-B498-43B3-948B-1728B52AA6E4}">
                  <adec:decorative xmlns:adec="http://schemas.microsoft.com/office/drawing/2017/decorative" val="1"/>
                </a:ext>
              </a:extLst>
            </p:cNvPr>
            <p:cNvSpPr/>
            <p:nvPr/>
          </p:nvSpPr>
          <p:spPr>
            <a:xfrm>
              <a:off x="7936953" y="2492788"/>
              <a:ext cx="683336" cy="1975855"/>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050723A1-BDED-0A0F-0967-6FB1E59A6EDC}"/>
                </a:ext>
                <a:ext uri="{C183D7F6-B498-43B3-948B-1728B52AA6E4}">
                  <adec:decorative xmlns:adec="http://schemas.microsoft.com/office/drawing/2017/decorative" val="1"/>
                </a:ext>
              </a:extLst>
            </p:cNvPr>
            <p:cNvSpPr/>
            <p:nvPr/>
          </p:nvSpPr>
          <p:spPr>
            <a:xfrm>
              <a:off x="6151403" y="2492786"/>
              <a:ext cx="339131" cy="1975855"/>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TextBox 8">
              <a:extLst>
                <a:ext uri="{FF2B5EF4-FFF2-40B4-BE49-F238E27FC236}">
                  <a16:creationId xmlns:a16="http://schemas.microsoft.com/office/drawing/2014/main" id="{C6FB91C7-EE0B-8679-00B5-B2DD00C55D37}"/>
                </a:ext>
                <a:ext uri="{C183D7F6-B498-43B3-948B-1728B52AA6E4}">
                  <adec:decorative xmlns:adec="http://schemas.microsoft.com/office/drawing/2017/decorative" val="1"/>
                </a:ext>
              </a:extLst>
            </p:cNvPr>
            <p:cNvSpPr txBox="1"/>
            <p:nvPr/>
          </p:nvSpPr>
          <p:spPr>
            <a:xfrm>
              <a:off x="8111872" y="2553364"/>
              <a:ext cx="442890"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Copilot</a:t>
              </a:r>
            </a:p>
          </p:txBody>
        </p:sp>
        <p:sp>
          <p:nvSpPr>
            <p:cNvPr id="10" name="Rectangle: Rounded Corners 9">
              <a:extLst>
                <a:ext uri="{FF2B5EF4-FFF2-40B4-BE49-F238E27FC236}">
                  <a16:creationId xmlns:a16="http://schemas.microsoft.com/office/drawing/2014/main" id="{CF34CDD0-4B7B-51C7-C2AC-73F9946560CC}"/>
                </a:ext>
                <a:ext uri="{C183D7F6-B498-43B3-948B-1728B52AA6E4}">
                  <adec:decorative xmlns:adec="http://schemas.microsoft.com/office/drawing/2017/decorative" val="1"/>
                </a:ext>
              </a:extLst>
            </p:cNvPr>
            <p:cNvSpPr/>
            <p:nvPr/>
          </p:nvSpPr>
          <p:spPr>
            <a:xfrm>
              <a:off x="7987342" y="2716961"/>
              <a:ext cx="572075" cy="318695"/>
            </a:xfrm>
            <a:prstGeom prst="roundRect">
              <a:avLst>
                <a:gd name="adj" fmla="val 7701"/>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70E0C47C-E8D3-650D-1B79-38085B2CFB9F}"/>
                </a:ext>
                <a:ext uri="{C183D7F6-B498-43B3-948B-1728B52AA6E4}">
                  <adec:decorative xmlns:adec="http://schemas.microsoft.com/office/drawing/2017/decorative" val="1"/>
                </a:ext>
              </a:extLst>
            </p:cNvPr>
            <p:cNvSpPr/>
            <p:nvPr/>
          </p:nvSpPr>
          <p:spPr>
            <a:xfrm>
              <a:off x="8030777" y="2760447"/>
              <a:ext cx="484632"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DC817617-FA63-F5E0-6198-BB94D5B1B9D3}"/>
                </a:ext>
                <a:ext uri="{C183D7F6-B498-43B3-948B-1728B52AA6E4}">
                  <adec:decorative xmlns:adec="http://schemas.microsoft.com/office/drawing/2017/decorative" val="1"/>
                </a:ext>
              </a:extLst>
            </p:cNvPr>
            <p:cNvSpPr/>
            <p:nvPr/>
          </p:nvSpPr>
          <p:spPr>
            <a:xfrm>
              <a:off x="8030777" y="2829791"/>
              <a:ext cx="365760" cy="27432"/>
            </a:xfrm>
            <a:prstGeom prst="rect">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812E675D-3A1C-35A8-879A-7F4DE052265F}"/>
                </a:ext>
                <a:ext uri="{C183D7F6-B498-43B3-948B-1728B52AA6E4}">
                  <adec:decorative xmlns:adec="http://schemas.microsoft.com/office/drawing/2017/decorative" val="1"/>
                </a:ext>
              </a:extLst>
            </p:cNvPr>
            <p:cNvSpPr/>
            <p:nvPr/>
          </p:nvSpPr>
          <p:spPr>
            <a:xfrm>
              <a:off x="8030777" y="2902784"/>
              <a:ext cx="274320" cy="27432"/>
            </a:xfrm>
            <a:prstGeom prst="rect">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4" name="Rectangle: Rounded Corners 13">
              <a:extLst>
                <a:ext uri="{FF2B5EF4-FFF2-40B4-BE49-F238E27FC236}">
                  <a16:creationId xmlns:a16="http://schemas.microsoft.com/office/drawing/2014/main" id="{76551706-39B8-4DF3-DE6C-83ED1F0C5F69}"/>
                </a:ext>
                <a:ext uri="{C183D7F6-B498-43B3-948B-1728B52AA6E4}">
                  <adec:decorative xmlns:adec="http://schemas.microsoft.com/office/drawing/2017/decorative" val="1"/>
                </a:ext>
              </a:extLst>
            </p:cNvPr>
            <p:cNvSpPr/>
            <p:nvPr/>
          </p:nvSpPr>
          <p:spPr>
            <a:xfrm>
              <a:off x="7982687" y="3074076"/>
              <a:ext cx="572075" cy="605015"/>
            </a:xfrm>
            <a:prstGeom prst="roundRect">
              <a:avLst>
                <a:gd name="adj" fmla="val 5266"/>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id="{A0B16C3B-603E-BCC9-9080-F3BB731FC08A}"/>
                </a:ext>
                <a:ext uri="{C183D7F6-B498-43B3-948B-1728B52AA6E4}">
                  <adec:decorative xmlns:adec="http://schemas.microsoft.com/office/drawing/2017/decorative" val="1"/>
                </a:ext>
              </a:extLst>
            </p:cNvPr>
            <p:cNvSpPr/>
            <p:nvPr/>
          </p:nvSpPr>
          <p:spPr>
            <a:xfrm>
              <a:off x="8027602" y="3183666"/>
              <a:ext cx="484632" cy="27432"/>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5C38E9A5-FD91-09AE-D28B-2A041E0F1F41}"/>
                </a:ext>
                <a:ext uri="{C183D7F6-B498-43B3-948B-1728B52AA6E4}">
                  <adec:decorative xmlns:adec="http://schemas.microsoft.com/office/drawing/2017/decorative" val="1"/>
                </a:ext>
              </a:extLst>
            </p:cNvPr>
            <p:cNvSpPr/>
            <p:nvPr/>
          </p:nvSpPr>
          <p:spPr>
            <a:xfrm>
              <a:off x="8030777" y="3133714"/>
              <a:ext cx="91440" cy="27432"/>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7" name="Flowchart: Connector 16">
              <a:extLst>
                <a:ext uri="{FF2B5EF4-FFF2-40B4-BE49-F238E27FC236}">
                  <a16:creationId xmlns:a16="http://schemas.microsoft.com/office/drawing/2014/main" id="{78AC473E-5B30-8E7E-B7B2-DA1CB9E23A18}"/>
                </a:ext>
                <a:ext uri="{C183D7F6-B498-43B3-948B-1728B52AA6E4}">
                  <adec:decorative xmlns:adec="http://schemas.microsoft.com/office/drawing/2017/decorative" val="1"/>
                </a:ext>
              </a:extLst>
            </p:cNvPr>
            <p:cNvSpPr/>
            <p:nvPr/>
          </p:nvSpPr>
          <p:spPr>
            <a:xfrm>
              <a:off x="8081688" y="3253675"/>
              <a:ext cx="365760" cy="365760"/>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 name="Partial Circle 17">
              <a:extLst>
                <a:ext uri="{FF2B5EF4-FFF2-40B4-BE49-F238E27FC236}">
                  <a16:creationId xmlns:a16="http://schemas.microsoft.com/office/drawing/2014/main" id="{51D48FBE-95F1-4D20-33A5-4A7DDEF83612}"/>
                </a:ext>
                <a:ext uri="{C183D7F6-B498-43B3-948B-1728B52AA6E4}">
                  <adec:decorative xmlns:adec="http://schemas.microsoft.com/office/drawing/2017/decorative" val="1"/>
                </a:ext>
              </a:extLst>
            </p:cNvPr>
            <p:cNvSpPr/>
            <p:nvPr/>
          </p:nvSpPr>
          <p:spPr>
            <a:xfrm>
              <a:off x="8081688" y="3253858"/>
              <a:ext cx="365760" cy="365395"/>
            </a:xfrm>
            <a:prstGeom prst="pie">
              <a:avLst>
                <a:gd name="adj1" fmla="val 0"/>
                <a:gd name="adj2" fmla="val 5157496"/>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E83B81B6-DA8A-517D-86C1-E7DBC3C5AEA7}"/>
                </a:ext>
                <a:ext uri="{C183D7F6-B498-43B3-948B-1728B52AA6E4}">
                  <adec:decorative xmlns:adec="http://schemas.microsoft.com/office/drawing/2017/decorative" val="1"/>
                </a:ext>
              </a:extLst>
            </p:cNvPr>
            <p:cNvSpPr/>
            <p:nvPr/>
          </p:nvSpPr>
          <p:spPr>
            <a:xfrm>
              <a:off x="8575571" y="3463273"/>
              <a:ext cx="18288" cy="914400"/>
            </a:xfrm>
            <a:prstGeom prst="rect">
              <a:avLst/>
            </a:prstGeom>
            <a:solidFill>
              <a:schemeClr val="bg2">
                <a:lumMod val="7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0" name="Picture 19">
              <a:extLst>
                <a:ext uri="{FF2B5EF4-FFF2-40B4-BE49-F238E27FC236}">
                  <a16:creationId xmlns:a16="http://schemas.microsoft.com/office/drawing/2014/main" id="{526B7638-82E1-42B5-C978-9A37DD9DD82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970543" y="2541665"/>
              <a:ext cx="118872" cy="118872"/>
            </a:xfrm>
            <a:prstGeom prst="rect">
              <a:avLst/>
            </a:prstGeom>
            <a:noFill/>
            <a:ln>
              <a:noFill/>
              <a:headEnd type="none" w="med" len="med"/>
              <a:tailEnd type="none" w="med" len="med"/>
            </a:ln>
            <a:effectLst/>
          </p:spPr>
        </p:pic>
        <p:sp>
          <p:nvSpPr>
            <p:cNvPr id="104" name="Rectangle: Rounded Corners 103">
              <a:extLst>
                <a:ext uri="{FF2B5EF4-FFF2-40B4-BE49-F238E27FC236}">
                  <a16:creationId xmlns:a16="http://schemas.microsoft.com/office/drawing/2014/main" id="{72FF35D6-0CAC-AC9E-54C0-CA1E467F5447}"/>
                </a:ext>
                <a:ext uri="{C183D7F6-B498-43B3-948B-1728B52AA6E4}">
                  <adec:decorative xmlns:adec="http://schemas.microsoft.com/office/drawing/2017/decorative" val="1"/>
                </a:ext>
              </a:extLst>
            </p:cNvPr>
            <p:cNvSpPr/>
            <p:nvPr/>
          </p:nvSpPr>
          <p:spPr>
            <a:xfrm>
              <a:off x="7868667" y="2420223"/>
              <a:ext cx="810110" cy="2095188"/>
            </a:xfrm>
            <a:prstGeom prst="roundRect">
              <a:avLst>
                <a:gd name="adj" fmla="val 7396"/>
              </a:avLst>
            </a:prstGeom>
            <a:no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106" name="Rectangle: Rounded Corners 105">
              <a:extLst>
                <a:ext uri="{FF2B5EF4-FFF2-40B4-BE49-F238E27FC236}">
                  <a16:creationId xmlns:a16="http://schemas.microsoft.com/office/drawing/2014/main" id="{F50522EF-4AEC-F9E5-8050-232983D7957E}"/>
                </a:ext>
                <a:ext uri="{C183D7F6-B498-43B3-948B-1728B52AA6E4}">
                  <adec:decorative xmlns:adec="http://schemas.microsoft.com/office/drawing/2017/decorative" val="1"/>
                </a:ext>
              </a:extLst>
            </p:cNvPr>
            <p:cNvSpPr/>
            <p:nvPr/>
          </p:nvSpPr>
          <p:spPr>
            <a:xfrm>
              <a:off x="7981011" y="3710954"/>
              <a:ext cx="572075" cy="262577"/>
            </a:xfrm>
            <a:prstGeom prst="roundRect">
              <a:avLst>
                <a:gd name="adj" fmla="val 5266"/>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7" name="Rectangle 106">
              <a:extLst>
                <a:ext uri="{FF2B5EF4-FFF2-40B4-BE49-F238E27FC236}">
                  <a16:creationId xmlns:a16="http://schemas.microsoft.com/office/drawing/2014/main" id="{436FD89D-4312-C8B2-EE61-71BB5602440A}"/>
                </a:ext>
                <a:ext uri="{C183D7F6-B498-43B3-948B-1728B52AA6E4}">
                  <adec:decorative xmlns:adec="http://schemas.microsoft.com/office/drawing/2017/decorative" val="1"/>
                </a:ext>
              </a:extLst>
            </p:cNvPr>
            <p:cNvSpPr/>
            <p:nvPr/>
          </p:nvSpPr>
          <p:spPr>
            <a:xfrm>
              <a:off x="8021354" y="3757242"/>
              <a:ext cx="484632"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8" name="Rectangle 107">
              <a:extLst>
                <a:ext uri="{FF2B5EF4-FFF2-40B4-BE49-F238E27FC236}">
                  <a16:creationId xmlns:a16="http://schemas.microsoft.com/office/drawing/2014/main" id="{036BAE72-A21D-2F68-B67F-D9736D646441}"/>
                </a:ext>
                <a:ext uri="{C183D7F6-B498-43B3-948B-1728B52AA6E4}">
                  <adec:decorative xmlns:adec="http://schemas.microsoft.com/office/drawing/2017/decorative" val="1"/>
                </a:ext>
              </a:extLst>
            </p:cNvPr>
            <p:cNvSpPr/>
            <p:nvPr/>
          </p:nvSpPr>
          <p:spPr>
            <a:xfrm>
              <a:off x="8021354" y="3826586"/>
              <a:ext cx="365760" cy="27432"/>
            </a:xfrm>
            <a:prstGeom prst="rect">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9" name="Rectangle 108">
              <a:extLst>
                <a:ext uri="{FF2B5EF4-FFF2-40B4-BE49-F238E27FC236}">
                  <a16:creationId xmlns:a16="http://schemas.microsoft.com/office/drawing/2014/main" id="{BBA08A4E-9147-A46C-A919-4E1218715722}"/>
                </a:ext>
                <a:ext uri="{C183D7F6-B498-43B3-948B-1728B52AA6E4}">
                  <adec:decorative xmlns:adec="http://schemas.microsoft.com/office/drawing/2017/decorative" val="1"/>
                </a:ext>
              </a:extLst>
            </p:cNvPr>
            <p:cNvSpPr/>
            <p:nvPr/>
          </p:nvSpPr>
          <p:spPr>
            <a:xfrm>
              <a:off x="8021354" y="3899579"/>
              <a:ext cx="274320" cy="27432"/>
            </a:xfrm>
            <a:prstGeom prst="rect">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19" name="Group 118">
            <a:extLst>
              <a:ext uri="{FF2B5EF4-FFF2-40B4-BE49-F238E27FC236}">
                <a16:creationId xmlns:a16="http://schemas.microsoft.com/office/drawing/2014/main" id="{5ABCBEDA-1BC4-2571-DA2C-8593DD5238CE}"/>
              </a:ext>
              <a:ext uri="{C183D7F6-B498-43B3-948B-1728B52AA6E4}">
                <adec:decorative xmlns:adec="http://schemas.microsoft.com/office/drawing/2017/decorative" val="1"/>
              </a:ext>
            </a:extLst>
          </p:cNvPr>
          <p:cNvGrpSpPr/>
          <p:nvPr/>
        </p:nvGrpSpPr>
        <p:grpSpPr>
          <a:xfrm>
            <a:off x="9127709" y="2134059"/>
            <a:ext cx="2322781" cy="2062791"/>
            <a:chOff x="9117163" y="2276105"/>
            <a:chExt cx="2468884" cy="2192540"/>
          </a:xfrm>
        </p:grpSpPr>
        <p:sp>
          <p:nvSpPr>
            <p:cNvPr id="75" name="Rectangle 74">
              <a:extLst>
                <a:ext uri="{FF2B5EF4-FFF2-40B4-BE49-F238E27FC236}">
                  <a16:creationId xmlns:a16="http://schemas.microsoft.com/office/drawing/2014/main" id="{7FF345E4-16B7-8207-6BF5-0F5CF31A7CAC}"/>
                </a:ext>
                <a:ext uri="{C183D7F6-B498-43B3-948B-1728B52AA6E4}">
                  <adec:decorative xmlns:adec="http://schemas.microsoft.com/office/drawing/2017/decorative" val="1"/>
                </a:ext>
              </a:extLst>
            </p:cNvPr>
            <p:cNvSpPr/>
            <p:nvPr/>
          </p:nvSpPr>
          <p:spPr>
            <a:xfrm>
              <a:off x="9117167" y="2431945"/>
              <a:ext cx="2468880" cy="2036700"/>
            </a:xfrm>
            <a:prstGeom prst="rect">
              <a:avLst/>
            </a:prstGeom>
            <a:solidFill>
              <a:schemeClr val="bg1">
                <a:lumMod val="95000"/>
              </a:schemeClr>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6" name="Rectangle 75">
              <a:extLst>
                <a:ext uri="{FF2B5EF4-FFF2-40B4-BE49-F238E27FC236}">
                  <a16:creationId xmlns:a16="http://schemas.microsoft.com/office/drawing/2014/main" id="{1295EBE9-BBB9-E4EF-0700-F5ABC208EE85}"/>
                </a:ext>
              </a:extLst>
            </p:cNvPr>
            <p:cNvSpPr/>
            <p:nvPr/>
          </p:nvSpPr>
          <p:spPr>
            <a:xfrm>
              <a:off x="9117167" y="2276105"/>
              <a:ext cx="2468880" cy="216683"/>
            </a:xfrm>
            <a:prstGeom prst="rect">
              <a:avLst/>
            </a:pr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a:t>
              </a:r>
            </a:p>
          </p:txBody>
        </p:sp>
        <p:sp>
          <p:nvSpPr>
            <p:cNvPr id="77" name="Rectangle: Rounded Corners 76">
              <a:extLst>
                <a:ext uri="{FF2B5EF4-FFF2-40B4-BE49-F238E27FC236}">
                  <a16:creationId xmlns:a16="http://schemas.microsoft.com/office/drawing/2014/main" id="{5445AAFF-AC86-D2B0-030B-888D0C49FAEB}"/>
                </a:ext>
                <a:ext uri="{C183D7F6-B498-43B3-948B-1728B52AA6E4}">
                  <adec:decorative xmlns:adec="http://schemas.microsoft.com/office/drawing/2017/decorative" val="1"/>
                </a:ext>
              </a:extLst>
            </p:cNvPr>
            <p:cNvSpPr/>
            <p:nvPr/>
          </p:nvSpPr>
          <p:spPr>
            <a:xfrm>
              <a:off x="9575887" y="4147344"/>
              <a:ext cx="1612384" cy="180245"/>
            </a:xfrm>
            <a:prstGeom prst="round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8" name="TextBox 77">
              <a:extLst>
                <a:ext uri="{FF2B5EF4-FFF2-40B4-BE49-F238E27FC236}">
                  <a16:creationId xmlns:a16="http://schemas.microsoft.com/office/drawing/2014/main" id="{934E249C-5855-A6A4-3E44-A11373BC32B9}"/>
                </a:ext>
                <a:ext uri="{C183D7F6-B498-43B3-948B-1728B52AA6E4}">
                  <adec:decorative xmlns:adec="http://schemas.microsoft.com/office/drawing/2017/decorative" val="1"/>
                </a:ext>
              </a:extLst>
            </p:cNvPr>
            <p:cNvSpPr txBox="1"/>
            <p:nvPr/>
          </p:nvSpPr>
          <p:spPr>
            <a:xfrm>
              <a:off x="9492541" y="4016372"/>
              <a:ext cx="957354" cy="15388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UI"/>
                  <a:ea typeface="+mn-ea"/>
                  <a:cs typeface="+mn-cs"/>
                </a:rPr>
                <a:t>How can I help?</a:t>
              </a:r>
            </a:p>
          </p:txBody>
        </p:sp>
        <p:grpSp>
          <p:nvGrpSpPr>
            <p:cNvPr id="79" name="Group 78">
              <a:extLst>
                <a:ext uri="{FF2B5EF4-FFF2-40B4-BE49-F238E27FC236}">
                  <a16:creationId xmlns:a16="http://schemas.microsoft.com/office/drawing/2014/main" id="{DBEF6E78-80B5-F436-A793-1DD3283085BC}"/>
                </a:ext>
                <a:ext uri="{C183D7F6-B498-43B3-948B-1728B52AA6E4}">
                  <adec:decorative xmlns:adec="http://schemas.microsoft.com/office/drawing/2017/decorative" val="1"/>
                </a:ext>
              </a:extLst>
            </p:cNvPr>
            <p:cNvGrpSpPr/>
            <p:nvPr/>
          </p:nvGrpSpPr>
          <p:grpSpPr>
            <a:xfrm>
              <a:off x="9658569" y="2902784"/>
              <a:ext cx="731520" cy="318695"/>
              <a:chOff x="2229740" y="4217126"/>
              <a:chExt cx="500636" cy="318695"/>
            </a:xfrm>
          </p:grpSpPr>
          <p:sp>
            <p:nvSpPr>
              <p:cNvPr id="80" name="Rectangle: Rounded Corners 79">
                <a:extLst>
                  <a:ext uri="{FF2B5EF4-FFF2-40B4-BE49-F238E27FC236}">
                    <a16:creationId xmlns:a16="http://schemas.microsoft.com/office/drawing/2014/main" id="{E2501722-DA41-6190-61D6-0C0BFC9C4497}"/>
                  </a:ext>
                </a:extLst>
              </p:cNvPr>
              <p:cNvSpPr/>
              <p:nvPr/>
            </p:nvSpPr>
            <p:spPr>
              <a:xfrm>
                <a:off x="2229740" y="4217126"/>
                <a:ext cx="500636" cy="318695"/>
              </a:xfrm>
              <a:prstGeom prst="roundRect">
                <a:avLst>
                  <a:gd name="adj" fmla="val 7701"/>
                </a:avLst>
              </a:prstGeom>
              <a:solidFill>
                <a:schemeClr val="bg2">
                  <a:lumMod val="9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1" name="Rectangle 80">
                <a:extLst>
                  <a:ext uri="{FF2B5EF4-FFF2-40B4-BE49-F238E27FC236}">
                    <a16:creationId xmlns:a16="http://schemas.microsoft.com/office/drawing/2014/main" id="{A22C87CF-FE38-ED50-E928-1BDB900E53E5}"/>
                  </a:ext>
                </a:extLst>
              </p:cNvPr>
              <p:cNvSpPr/>
              <p:nvPr/>
            </p:nvSpPr>
            <p:spPr>
              <a:xfrm>
                <a:off x="2273175" y="4260612"/>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2" name="Rectangle 81">
                <a:extLst>
                  <a:ext uri="{FF2B5EF4-FFF2-40B4-BE49-F238E27FC236}">
                    <a16:creationId xmlns:a16="http://schemas.microsoft.com/office/drawing/2014/main" id="{A34A6078-72F2-441D-A5DC-E5B34EC75F57}"/>
                  </a:ext>
                </a:extLst>
              </p:cNvPr>
              <p:cNvSpPr/>
              <p:nvPr/>
            </p:nvSpPr>
            <p:spPr>
              <a:xfrm>
                <a:off x="2273175" y="4329956"/>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3" name="Rectangle 82">
                <a:extLst>
                  <a:ext uri="{FF2B5EF4-FFF2-40B4-BE49-F238E27FC236}">
                    <a16:creationId xmlns:a16="http://schemas.microsoft.com/office/drawing/2014/main" id="{5F480D3B-8EC2-5FB8-4F68-53FB639B7281}"/>
                  </a:ext>
                </a:extLst>
              </p:cNvPr>
              <p:cNvSpPr/>
              <p:nvPr/>
            </p:nvSpPr>
            <p:spPr>
              <a:xfrm>
                <a:off x="2273175" y="4402949"/>
                <a:ext cx="27432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84" name="Rectangle 83">
              <a:extLst>
                <a:ext uri="{FF2B5EF4-FFF2-40B4-BE49-F238E27FC236}">
                  <a16:creationId xmlns:a16="http://schemas.microsoft.com/office/drawing/2014/main" id="{455A41AA-86C0-E599-BEB3-D7F26AADCAB5}"/>
                </a:ext>
                <a:ext uri="{C183D7F6-B498-43B3-948B-1728B52AA6E4}">
                  <adec:decorative xmlns:adec="http://schemas.microsoft.com/office/drawing/2017/decorative" val="1"/>
                </a:ext>
              </a:extLst>
            </p:cNvPr>
            <p:cNvSpPr/>
            <p:nvPr/>
          </p:nvSpPr>
          <p:spPr>
            <a:xfrm>
              <a:off x="9117163" y="2492786"/>
              <a:ext cx="144295" cy="1975855"/>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6" name="Picture 85">
              <a:extLst>
                <a:ext uri="{FF2B5EF4-FFF2-40B4-BE49-F238E27FC236}">
                  <a16:creationId xmlns:a16="http://schemas.microsoft.com/office/drawing/2014/main" id="{41CC4754-53F8-09A1-0791-17DC926F544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664891" y="2659646"/>
              <a:ext cx="144295" cy="144295"/>
            </a:xfrm>
            <a:prstGeom prst="rect">
              <a:avLst/>
            </a:prstGeom>
            <a:noFill/>
            <a:ln>
              <a:noFill/>
              <a:headEnd type="none" w="med" len="med"/>
              <a:tailEnd type="none" w="med" len="med"/>
            </a:ln>
            <a:effectLst/>
          </p:spPr>
        </p:pic>
        <p:sp>
          <p:nvSpPr>
            <p:cNvPr id="87" name="TextBox 86">
              <a:extLst>
                <a:ext uri="{FF2B5EF4-FFF2-40B4-BE49-F238E27FC236}">
                  <a16:creationId xmlns:a16="http://schemas.microsoft.com/office/drawing/2014/main" id="{C5E7F0F0-AC3A-8281-36ED-DC9C8194ED9F}"/>
                </a:ext>
                <a:ext uri="{C183D7F6-B498-43B3-948B-1728B52AA6E4}">
                  <adec:decorative xmlns:adec="http://schemas.microsoft.com/office/drawing/2017/decorative" val="1"/>
                </a:ext>
              </a:extLst>
            </p:cNvPr>
            <p:cNvSpPr txBox="1"/>
            <p:nvPr/>
          </p:nvSpPr>
          <p:spPr>
            <a:xfrm>
              <a:off x="9862916" y="2691398"/>
              <a:ext cx="784827"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Microsoft 365 Chat</a:t>
              </a:r>
            </a:p>
          </p:txBody>
        </p:sp>
        <p:grpSp>
          <p:nvGrpSpPr>
            <p:cNvPr id="88" name="Group 87">
              <a:extLst>
                <a:ext uri="{FF2B5EF4-FFF2-40B4-BE49-F238E27FC236}">
                  <a16:creationId xmlns:a16="http://schemas.microsoft.com/office/drawing/2014/main" id="{4E755EC3-4A5E-F896-1DB7-AD308B8AF930}"/>
                </a:ext>
                <a:ext uri="{C183D7F6-B498-43B3-948B-1728B52AA6E4}">
                  <adec:decorative xmlns:adec="http://schemas.microsoft.com/office/drawing/2017/decorative" val="1"/>
                </a:ext>
              </a:extLst>
            </p:cNvPr>
            <p:cNvGrpSpPr/>
            <p:nvPr/>
          </p:nvGrpSpPr>
          <p:grpSpPr>
            <a:xfrm>
              <a:off x="10456751" y="2902784"/>
              <a:ext cx="731520" cy="318695"/>
              <a:chOff x="2229740" y="4217126"/>
              <a:chExt cx="500636" cy="318695"/>
            </a:xfrm>
          </p:grpSpPr>
          <p:sp>
            <p:nvSpPr>
              <p:cNvPr id="89" name="Rectangle: Rounded Corners 88">
                <a:extLst>
                  <a:ext uri="{FF2B5EF4-FFF2-40B4-BE49-F238E27FC236}">
                    <a16:creationId xmlns:a16="http://schemas.microsoft.com/office/drawing/2014/main" id="{301E8D4A-3107-A064-7EFD-96A2BB23715A}"/>
                  </a:ext>
                </a:extLst>
              </p:cNvPr>
              <p:cNvSpPr/>
              <p:nvPr/>
            </p:nvSpPr>
            <p:spPr>
              <a:xfrm>
                <a:off x="2229740" y="4217126"/>
                <a:ext cx="500636" cy="318695"/>
              </a:xfrm>
              <a:prstGeom prst="roundRect">
                <a:avLst>
                  <a:gd name="adj" fmla="val 7701"/>
                </a:avLst>
              </a:prstGeom>
              <a:solidFill>
                <a:schemeClr val="bg2">
                  <a:lumMod val="9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0" name="Rectangle 89">
                <a:extLst>
                  <a:ext uri="{FF2B5EF4-FFF2-40B4-BE49-F238E27FC236}">
                    <a16:creationId xmlns:a16="http://schemas.microsoft.com/office/drawing/2014/main" id="{ABDDE2A1-F6A8-1FE4-4385-DFFC71D50470}"/>
                  </a:ext>
                </a:extLst>
              </p:cNvPr>
              <p:cNvSpPr/>
              <p:nvPr/>
            </p:nvSpPr>
            <p:spPr>
              <a:xfrm>
                <a:off x="2273175" y="4260612"/>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1" name="Rectangle 90">
                <a:extLst>
                  <a:ext uri="{FF2B5EF4-FFF2-40B4-BE49-F238E27FC236}">
                    <a16:creationId xmlns:a16="http://schemas.microsoft.com/office/drawing/2014/main" id="{C32D0157-4591-27C2-80E3-3762365A029A}"/>
                  </a:ext>
                </a:extLst>
              </p:cNvPr>
              <p:cNvSpPr/>
              <p:nvPr/>
            </p:nvSpPr>
            <p:spPr>
              <a:xfrm>
                <a:off x="2273175" y="4329956"/>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2" name="Rectangle 91">
                <a:extLst>
                  <a:ext uri="{FF2B5EF4-FFF2-40B4-BE49-F238E27FC236}">
                    <a16:creationId xmlns:a16="http://schemas.microsoft.com/office/drawing/2014/main" id="{7E67F077-F7BC-605F-8623-17526CF6D109}"/>
                  </a:ext>
                </a:extLst>
              </p:cNvPr>
              <p:cNvSpPr/>
              <p:nvPr/>
            </p:nvSpPr>
            <p:spPr>
              <a:xfrm>
                <a:off x="2273175" y="4402949"/>
                <a:ext cx="27432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93" name="Rectangle: Rounded Corners 92">
              <a:extLst>
                <a:ext uri="{FF2B5EF4-FFF2-40B4-BE49-F238E27FC236}">
                  <a16:creationId xmlns:a16="http://schemas.microsoft.com/office/drawing/2014/main" id="{6426265F-9586-624D-4536-479E5D91DB9D}"/>
                </a:ext>
                <a:ext uri="{C183D7F6-B498-43B3-948B-1728B52AA6E4}">
                  <adec:decorative xmlns:adec="http://schemas.microsoft.com/office/drawing/2017/decorative" val="1"/>
                </a:ext>
              </a:extLst>
            </p:cNvPr>
            <p:cNvSpPr/>
            <p:nvPr/>
          </p:nvSpPr>
          <p:spPr>
            <a:xfrm>
              <a:off x="9658569" y="3275168"/>
              <a:ext cx="1529702" cy="199059"/>
            </a:xfrm>
            <a:prstGeom prst="roundRect">
              <a:avLst>
                <a:gd name="adj" fmla="val 7701"/>
              </a:avLst>
            </a:prstGeom>
            <a:solidFill>
              <a:srgbClr val="73E8C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4" name="Rectangle 93">
              <a:extLst>
                <a:ext uri="{FF2B5EF4-FFF2-40B4-BE49-F238E27FC236}">
                  <a16:creationId xmlns:a16="http://schemas.microsoft.com/office/drawing/2014/main" id="{4519835F-E4E7-6527-CE13-FA611813CB56}"/>
                </a:ext>
                <a:ext uri="{C183D7F6-B498-43B3-948B-1728B52AA6E4}">
                  <adec:decorative xmlns:adec="http://schemas.microsoft.com/office/drawing/2017/decorative" val="1"/>
                </a:ext>
              </a:extLst>
            </p:cNvPr>
            <p:cNvSpPr/>
            <p:nvPr/>
          </p:nvSpPr>
          <p:spPr>
            <a:xfrm>
              <a:off x="9722035" y="3318654"/>
              <a:ext cx="534442" cy="27432"/>
            </a:xfrm>
            <a:prstGeom prst="rect">
              <a:avLst/>
            </a:prstGeom>
            <a:solidFill>
              <a:srgbClr val="1890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5" name="Rectangle 94">
              <a:extLst>
                <a:ext uri="{FF2B5EF4-FFF2-40B4-BE49-F238E27FC236}">
                  <a16:creationId xmlns:a16="http://schemas.microsoft.com/office/drawing/2014/main" id="{AA8FCE79-1354-9455-B7F7-C7280DAACA15}"/>
                </a:ext>
                <a:ext uri="{C183D7F6-B498-43B3-948B-1728B52AA6E4}">
                  <adec:decorative xmlns:adec="http://schemas.microsoft.com/office/drawing/2017/decorative" val="1"/>
                </a:ext>
              </a:extLst>
            </p:cNvPr>
            <p:cNvSpPr/>
            <p:nvPr/>
          </p:nvSpPr>
          <p:spPr>
            <a:xfrm>
              <a:off x="9722030" y="3387998"/>
              <a:ext cx="1371601" cy="27432"/>
            </a:xfrm>
            <a:prstGeom prst="rect">
              <a:avLst/>
            </a:prstGeom>
            <a:solidFill>
              <a:srgbClr val="1890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9" name="Flowchart: Terminator 98">
              <a:extLst>
                <a:ext uri="{FF2B5EF4-FFF2-40B4-BE49-F238E27FC236}">
                  <a16:creationId xmlns:a16="http://schemas.microsoft.com/office/drawing/2014/main" id="{3BCD6513-1789-DE57-B62E-6DC3D62BD85D}"/>
                </a:ext>
                <a:ext uri="{C183D7F6-B498-43B3-948B-1728B52AA6E4}">
                  <adec:decorative xmlns:adec="http://schemas.microsoft.com/office/drawing/2017/decorative" val="1"/>
                </a:ext>
              </a:extLst>
            </p:cNvPr>
            <p:cNvSpPr/>
            <p:nvPr/>
          </p:nvSpPr>
          <p:spPr>
            <a:xfrm>
              <a:off x="10567212" y="2688362"/>
              <a:ext cx="265753" cy="109117"/>
            </a:xfrm>
            <a:prstGeom prst="flowChartTerminator">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Sales</a:t>
              </a:r>
            </a:p>
          </p:txBody>
        </p:sp>
        <p:sp>
          <p:nvSpPr>
            <p:cNvPr id="105" name="Rectangle: Rounded Corners 104">
              <a:extLst>
                <a:ext uri="{FF2B5EF4-FFF2-40B4-BE49-F238E27FC236}">
                  <a16:creationId xmlns:a16="http://schemas.microsoft.com/office/drawing/2014/main" id="{47B3B594-59A3-45CD-E638-94F46F4E81EF}"/>
                </a:ext>
                <a:ext uri="{C183D7F6-B498-43B3-948B-1728B52AA6E4}">
                  <adec:decorative xmlns:adec="http://schemas.microsoft.com/office/drawing/2017/decorative" val="1"/>
                </a:ext>
              </a:extLst>
            </p:cNvPr>
            <p:cNvSpPr/>
            <p:nvPr/>
          </p:nvSpPr>
          <p:spPr>
            <a:xfrm>
              <a:off x="9543696" y="2560093"/>
              <a:ext cx="1742794" cy="1002416"/>
            </a:xfrm>
            <a:prstGeom prst="roundRect">
              <a:avLst>
                <a:gd name="adj" fmla="val 7396"/>
              </a:avLst>
            </a:prstGeom>
            <a:no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grpSp>
    </p:spTree>
    <p:extLst>
      <p:ext uri="{BB962C8B-B14F-4D97-AF65-F5344CB8AC3E}">
        <p14:creationId xmlns:p14="http://schemas.microsoft.com/office/powerpoint/2010/main" val="179328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23D104-CDE4-F1D4-8129-4A6DE69CF873}"/>
              </a:ext>
            </a:extLst>
          </p:cNvPr>
          <p:cNvSpPr>
            <a:spLocks noGrp="1"/>
          </p:cNvSpPr>
          <p:nvPr>
            <p:ph type="title"/>
          </p:nvPr>
        </p:nvSpPr>
        <p:spPr>
          <a:xfrm>
            <a:off x="586740" y="673863"/>
            <a:ext cx="11018520" cy="443198"/>
          </a:xfrm>
        </p:spPr>
        <p:txBody>
          <a:bodyPr/>
          <a:lstStyle/>
          <a:p>
            <a:r>
              <a:rPr lang="en-US" sz="3200"/>
              <a:t>Copilot for Sales Architecture</a:t>
            </a:r>
          </a:p>
        </p:txBody>
      </p:sp>
      <p:sp>
        <p:nvSpPr>
          <p:cNvPr id="2231" name="Rectangle: Rounded Corners 2230">
            <a:extLst>
              <a:ext uri="{FF2B5EF4-FFF2-40B4-BE49-F238E27FC236}">
                <a16:creationId xmlns:a16="http://schemas.microsoft.com/office/drawing/2014/main" id="{CFD6601E-37F6-2239-4DE8-9777A0023340}"/>
              </a:ext>
              <a:ext uri="{C183D7F6-B498-43B3-948B-1728B52AA6E4}">
                <adec:decorative xmlns:adec="http://schemas.microsoft.com/office/drawing/2017/decorative" val="1"/>
              </a:ext>
            </a:extLst>
          </p:cNvPr>
          <p:cNvSpPr/>
          <p:nvPr/>
        </p:nvSpPr>
        <p:spPr>
          <a:xfrm>
            <a:off x="586740" y="1598034"/>
            <a:ext cx="7877696"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233" name="TextBox 2232">
            <a:extLst>
              <a:ext uri="{FF2B5EF4-FFF2-40B4-BE49-F238E27FC236}">
                <a16:creationId xmlns:a16="http://schemas.microsoft.com/office/drawing/2014/main" id="{10664A68-FCA3-DEF7-F04B-7D50F6FB5FD1}"/>
              </a:ext>
            </a:extLst>
          </p:cNvPr>
          <p:cNvSpPr txBox="1"/>
          <p:nvPr/>
        </p:nvSpPr>
        <p:spPr>
          <a:xfrm>
            <a:off x="895088" y="1941886"/>
            <a:ext cx="127998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Apps</a:t>
            </a:r>
          </a:p>
        </p:txBody>
      </p:sp>
      <p:pic>
        <p:nvPicPr>
          <p:cNvPr id="2276" name="Picture 2">
            <a:extLst>
              <a:ext uri="{FF2B5EF4-FFF2-40B4-BE49-F238E27FC236}">
                <a16:creationId xmlns:a16="http://schemas.microsoft.com/office/drawing/2014/main" id="{EFFDD58C-1858-70BB-F94C-B5A9BA5C6F62}"/>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6141" y="1893976"/>
            <a:ext cx="276560" cy="257116"/>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277" name="Picture 4">
            <a:extLst>
              <a:ext uri="{FF2B5EF4-FFF2-40B4-BE49-F238E27FC236}">
                <a16:creationId xmlns:a16="http://schemas.microsoft.com/office/drawing/2014/main" id="{7B33B4AA-A428-A316-8DE6-5F76BFC774B2}"/>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0885" y="1897394"/>
            <a:ext cx="269109"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278" name="Picture 8">
            <a:extLst>
              <a:ext uri="{FF2B5EF4-FFF2-40B4-BE49-F238E27FC236}">
                <a16:creationId xmlns:a16="http://schemas.microsoft.com/office/drawing/2014/main" id="{1D7E0095-839F-F355-4D83-5922132FC284}"/>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1186" y="1886457"/>
            <a:ext cx="272154"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279" name="Picture 2">
            <a:extLst>
              <a:ext uri="{FF2B5EF4-FFF2-40B4-BE49-F238E27FC236}">
                <a16:creationId xmlns:a16="http://schemas.microsoft.com/office/drawing/2014/main" id="{4B25B1DE-0F1E-F131-E223-4478B6159CED}"/>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6729" y="1897394"/>
            <a:ext cx="269211"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280" name="Picture 2">
            <a:extLst>
              <a:ext uri="{FF2B5EF4-FFF2-40B4-BE49-F238E27FC236}">
                <a16:creationId xmlns:a16="http://schemas.microsoft.com/office/drawing/2014/main" id="{E438F959-A33D-76B3-6E26-C0B0F89ECFF0}"/>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3485" y="1897394"/>
            <a:ext cx="269167"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281" name="Picture 2280">
            <a:extLst>
              <a:ext uri="{FF2B5EF4-FFF2-40B4-BE49-F238E27FC236}">
                <a16:creationId xmlns:a16="http://schemas.microsoft.com/office/drawing/2014/main" id="{C386631B-39FC-E2DB-9704-E061F06DEE2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997539" y="1851712"/>
            <a:ext cx="341645" cy="341645"/>
          </a:xfrm>
          <a:prstGeom prst="rect">
            <a:avLst/>
          </a:prstGeom>
          <a:ln w="10716" cap="flat">
            <a:noFill/>
            <a:prstDash val="solid"/>
            <a:miter/>
          </a:ln>
          <a:effectLst>
            <a:outerShdw blurRad="38100" dist="25400" dir="2700000" algn="tl" rotWithShape="0">
              <a:prstClr val="black">
                <a:alpha val="30000"/>
              </a:prstClr>
            </a:outerShdw>
          </a:effectLst>
        </p:spPr>
      </p:pic>
      <p:pic>
        <p:nvPicPr>
          <p:cNvPr id="2282" name="Picture 6">
            <a:extLst>
              <a:ext uri="{FF2B5EF4-FFF2-40B4-BE49-F238E27FC236}">
                <a16:creationId xmlns:a16="http://schemas.microsoft.com/office/drawing/2014/main" id="{22A58583-8545-29E0-C711-B0BF9B37A7D7}"/>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6380" y="1897394"/>
            <a:ext cx="268934"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2283" name="TextBox 2282">
            <a:extLst>
              <a:ext uri="{FF2B5EF4-FFF2-40B4-BE49-F238E27FC236}">
                <a16:creationId xmlns:a16="http://schemas.microsoft.com/office/drawing/2014/main" id="{0091A964-7F3E-BE68-B866-2DD687F9ED9A}"/>
              </a:ext>
            </a:extLst>
          </p:cNvPr>
          <p:cNvSpPr txBox="1"/>
          <p:nvPr/>
        </p:nvSpPr>
        <p:spPr>
          <a:xfrm>
            <a:off x="2242023" y="2221428"/>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PowerPoint</a:t>
            </a:r>
          </a:p>
        </p:txBody>
      </p:sp>
      <p:sp>
        <p:nvSpPr>
          <p:cNvPr id="2284" name="TextBox 2283">
            <a:extLst>
              <a:ext uri="{FF2B5EF4-FFF2-40B4-BE49-F238E27FC236}">
                <a16:creationId xmlns:a16="http://schemas.microsoft.com/office/drawing/2014/main" id="{7CFDB963-4B34-A87D-B86F-2B0FFB0D1A41}"/>
              </a:ext>
            </a:extLst>
          </p:cNvPr>
          <p:cNvSpPr txBox="1"/>
          <p:nvPr/>
        </p:nvSpPr>
        <p:spPr>
          <a:xfrm>
            <a:off x="3014865" y="2221428"/>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OneNote</a:t>
            </a:r>
          </a:p>
        </p:txBody>
      </p:sp>
      <p:sp>
        <p:nvSpPr>
          <p:cNvPr id="2285" name="TextBox 2284">
            <a:extLst>
              <a:ext uri="{FF2B5EF4-FFF2-40B4-BE49-F238E27FC236}">
                <a16:creationId xmlns:a16="http://schemas.microsoft.com/office/drawing/2014/main" id="{E3B1489C-3CA0-32AE-0816-7F958FFD50A0}"/>
              </a:ext>
            </a:extLst>
          </p:cNvPr>
          <p:cNvSpPr txBox="1"/>
          <p:nvPr/>
        </p:nvSpPr>
        <p:spPr>
          <a:xfrm>
            <a:off x="3883041" y="2221428"/>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Excel</a:t>
            </a:r>
          </a:p>
        </p:txBody>
      </p:sp>
      <p:sp>
        <p:nvSpPr>
          <p:cNvPr id="2286" name="TextBox 2285">
            <a:extLst>
              <a:ext uri="{FF2B5EF4-FFF2-40B4-BE49-F238E27FC236}">
                <a16:creationId xmlns:a16="http://schemas.microsoft.com/office/drawing/2014/main" id="{734CB1B0-77FF-EC70-FF40-624EAE553CEC}"/>
              </a:ext>
            </a:extLst>
          </p:cNvPr>
          <p:cNvSpPr txBox="1"/>
          <p:nvPr/>
        </p:nvSpPr>
        <p:spPr>
          <a:xfrm>
            <a:off x="4785963" y="2221428"/>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M365 Chat</a:t>
            </a:r>
          </a:p>
        </p:txBody>
      </p:sp>
      <p:sp>
        <p:nvSpPr>
          <p:cNvPr id="2287" name="TextBox 2286">
            <a:extLst>
              <a:ext uri="{FF2B5EF4-FFF2-40B4-BE49-F238E27FC236}">
                <a16:creationId xmlns:a16="http://schemas.microsoft.com/office/drawing/2014/main" id="{E5B51DC9-3D07-83B7-FDEA-B4E72A813B19}"/>
              </a:ext>
            </a:extLst>
          </p:cNvPr>
          <p:cNvSpPr txBox="1"/>
          <p:nvPr/>
        </p:nvSpPr>
        <p:spPr>
          <a:xfrm>
            <a:off x="5688885" y="2225992"/>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Outlook</a:t>
            </a:r>
          </a:p>
        </p:txBody>
      </p:sp>
      <p:sp>
        <p:nvSpPr>
          <p:cNvPr id="2288" name="TextBox 2287">
            <a:extLst>
              <a:ext uri="{FF2B5EF4-FFF2-40B4-BE49-F238E27FC236}">
                <a16:creationId xmlns:a16="http://schemas.microsoft.com/office/drawing/2014/main" id="{D6806E78-DB5F-33AB-43B6-7E87DAE39D11}"/>
              </a:ext>
            </a:extLst>
          </p:cNvPr>
          <p:cNvSpPr txBox="1"/>
          <p:nvPr/>
        </p:nvSpPr>
        <p:spPr>
          <a:xfrm>
            <a:off x="6557061" y="2229865"/>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Teams</a:t>
            </a:r>
          </a:p>
        </p:txBody>
      </p:sp>
      <p:sp>
        <p:nvSpPr>
          <p:cNvPr id="2289" name="TextBox 2288">
            <a:extLst>
              <a:ext uri="{FF2B5EF4-FFF2-40B4-BE49-F238E27FC236}">
                <a16:creationId xmlns:a16="http://schemas.microsoft.com/office/drawing/2014/main" id="{FC509FBF-E52A-0E77-4FD7-8CB325CE14D4}"/>
              </a:ext>
            </a:extLst>
          </p:cNvPr>
          <p:cNvSpPr txBox="1"/>
          <p:nvPr/>
        </p:nvSpPr>
        <p:spPr>
          <a:xfrm>
            <a:off x="7342195" y="2229865"/>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Word</a:t>
            </a:r>
          </a:p>
        </p:txBody>
      </p:sp>
      <p:sp>
        <p:nvSpPr>
          <p:cNvPr id="2235" name="TextBox 2234">
            <a:extLst>
              <a:ext uri="{FF2B5EF4-FFF2-40B4-BE49-F238E27FC236}">
                <a16:creationId xmlns:a16="http://schemas.microsoft.com/office/drawing/2014/main" id="{A3D7D8FD-FA3A-26BB-A560-180D8B3804DC}"/>
              </a:ext>
            </a:extLst>
          </p:cNvPr>
          <p:cNvSpPr txBox="1"/>
          <p:nvPr/>
        </p:nvSpPr>
        <p:spPr>
          <a:xfrm>
            <a:off x="895088" y="2610578"/>
            <a:ext cx="144899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Experiences</a:t>
            </a:r>
          </a:p>
        </p:txBody>
      </p:sp>
      <p:sp>
        <p:nvSpPr>
          <p:cNvPr id="2236" name="TextBox 2235">
            <a:extLst>
              <a:ext uri="{FF2B5EF4-FFF2-40B4-BE49-F238E27FC236}">
                <a16:creationId xmlns:a16="http://schemas.microsoft.com/office/drawing/2014/main" id="{1B0D6E31-7AC4-D7EC-7791-06D61079C868}"/>
              </a:ext>
            </a:extLst>
          </p:cNvPr>
          <p:cNvSpPr txBox="1"/>
          <p:nvPr/>
        </p:nvSpPr>
        <p:spPr>
          <a:xfrm>
            <a:off x="2632467" y="2686787"/>
            <a:ext cx="764796"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App  Chat</a:t>
            </a:r>
          </a:p>
        </p:txBody>
      </p:sp>
      <p:sp>
        <p:nvSpPr>
          <p:cNvPr id="2237" name="TextBox 2236">
            <a:extLst>
              <a:ext uri="{FF2B5EF4-FFF2-40B4-BE49-F238E27FC236}">
                <a16:creationId xmlns:a16="http://schemas.microsoft.com/office/drawing/2014/main" id="{CC3AABE0-95E5-2656-2175-383F6A7E09FF}"/>
              </a:ext>
            </a:extLst>
          </p:cNvPr>
          <p:cNvSpPr txBox="1"/>
          <p:nvPr/>
        </p:nvSpPr>
        <p:spPr>
          <a:xfrm>
            <a:off x="3685644" y="2686787"/>
            <a:ext cx="977913"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Embedded AI</a:t>
            </a:r>
          </a:p>
        </p:txBody>
      </p:sp>
      <p:sp>
        <p:nvSpPr>
          <p:cNvPr id="2238" name="TextBox 2237">
            <a:extLst>
              <a:ext uri="{FF2B5EF4-FFF2-40B4-BE49-F238E27FC236}">
                <a16:creationId xmlns:a16="http://schemas.microsoft.com/office/drawing/2014/main" id="{89890EBE-3C48-2EC7-377D-3A809467E390}"/>
              </a:ext>
            </a:extLst>
          </p:cNvPr>
          <p:cNvSpPr txBox="1"/>
          <p:nvPr/>
        </p:nvSpPr>
        <p:spPr>
          <a:xfrm>
            <a:off x="4935893" y="2686787"/>
            <a:ext cx="1448998"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Contextual Side Car</a:t>
            </a:r>
          </a:p>
        </p:txBody>
      </p:sp>
      <p:sp>
        <p:nvSpPr>
          <p:cNvPr id="2239" name="TextBox 2238">
            <a:extLst>
              <a:ext uri="{FF2B5EF4-FFF2-40B4-BE49-F238E27FC236}">
                <a16:creationId xmlns:a16="http://schemas.microsoft.com/office/drawing/2014/main" id="{6E5587FD-3BB7-C45D-996B-3F59DA663D9B}"/>
              </a:ext>
            </a:extLst>
          </p:cNvPr>
          <p:cNvSpPr txBox="1"/>
          <p:nvPr/>
        </p:nvSpPr>
        <p:spPr>
          <a:xfrm>
            <a:off x="6385808" y="2665957"/>
            <a:ext cx="1800450"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Microsoft 365 Chat</a:t>
            </a:r>
          </a:p>
        </p:txBody>
      </p:sp>
      <p:cxnSp>
        <p:nvCxnSpPr>
          <p:cNvPr id="2240" name="Straight Connector 2239">
            <a:extLst>
              <a:ext uri="{FF2B5EF4-FFF2-40B4-BE49-F238E27FC236}">
                <a16:creationId xmlns:a16="http://schemas.microsoft.com/office/drawing/2014/main" id="{828A0273-F6C3-9ED3-E63F-BDE0B104DA66}"/>
              </a:ext>
              <a:ext uri="{C183D7F6-B498-43B3-948B-1728B52AA6E4}">
                <adec:decorative xmlns:adec="http://schemas.microsoft.com/office/drawing/2017/decorative" val="1"/>
              </a:ext>
            </a:extLst>
          </p:cNvPr>
          <p:cNvCxnSpPr>
            <a:cxnSpLocks/>
          </p:cNvCxnSpPr>
          <p:nvPr/>
        </p:nvCxnSpPr>
        <p:spPr>
          <a:xfrm>
            <a:off x="895088" y="2433815"/>
            <a:ext cx="7291170" cy="0"/>
          </a:xfrm>
          <a:prstGeom prst="line">
            <a:avLst/>
          </a:prstGeom>
          <a:noFill/>
          <a:ln w="6350" cap="flat" cmpd="sng" algn="ctr">
            <a:solidFill>
              <a:schemeClr val="bg1">
                <a:lumMod val="75000"/>
                <a:alpha val="70000"/>
              </a:schemeClr>
            </a:solidFill>
            <a:prstDash val="solid"/>
            <a:headEnd type="none" w="lg" len="med"/>
            <a:tailEnd type="none" w="lg" len="med"/>
          </a:ln>
          <a:effectLst/>
        </p:spPr>
      </p:cxnSp>
      <p:pic>
        <p:nvPicPr>
          <p:cNvPr id="2241" name="Graphic 2240">
            <a:extLst>
              <a:ext uri="{FF2B5EF4-FFF2-40B4-BE49-F238E27FC236}">
                <a16:creationId xmlns:a16="http://schemas.microsoft.com/office/drawing/2014/main" id="{BB299E5E-C668-7A55-D9B1-98B0F81E9C8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51375" y="3417864"/>
            <a:ext cx="386057" cy="386057"/>
          </a:xfrm>
          <a:prstGeom prst="rect">
            <a:avLst/>
          </a:prstGeom>
          <a:effectLst>
            <a:outerShdw blurRad="50800" dist="38100" dir="2700000" algn="tl" rotWithShape="0">
              <a:prstClr val="black">
                <a:alpha val="40000"/>
              </a:prstClr>
            </a:outerShdw>
          </a:effectLst>
        </p:spPr>
      </p:pic>
      <p:sp>
        <p:nvSpPr>
          <p:cNvPr id="2218" name="TextBox 2217">
            <a:extLst>
              <a:ext uri="{FF2B5EF4-FFF2-40B4-BE49-F238E27FC236}">
                <a16:creationId xmlns:a16="http://schemas.microsoft.com/office/drawing/2014/main" id="{67F5F5F6-D7F3-7D6D-9A4F-24955DE665DC}"/>
              </a:ext>
            </a:extLst>
          </p:cNvPr>
          <p:cNvSpPr txBox="1"/>
          <p:nvPr/>
        </p:nvSpPr>
        <p:spPr>
          <a:xfrm>
            <a:off x="877931" y="3347604"/>
            <a:ext cx="1214876" cy="507831"/>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mn-cs"/>
              </a:rPr>
              <a:t>Trust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Responsible AI</a:t>
            </a:r>
          </a:p>
        </p:txBody>
      </p:sp>
      <p:sp>
        <p:nvSpPr>
          <p:cNvPr id="2242" name="TextBox 2241">
            <a:extLst>
              <a:ext uri="{FF2B5EF4-FFF2-40B4-BE49-F238E27FC236}">
                <a16:creationId xmlns:a16="http://schemas.microsoft.com/office/drawing/2014/main" id="{81ED00E8-4ADF-6672-F8A4-B3708A08E117}"/>
              </a:ext>
            </a:extLst>
          </p:cNvPr>
          <p:cNvSpPr txBox="1"/>
          <p:nvPr/>
        </p:nvSpPr>
        <p:spPr>
          <a:xfrm>
            <a:off x="3805941" y="3437221"/>
            <a:ext cx="220962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Copilot for Sales</a:t>
            </a:r>
          </a:p>
        </p:txBody>
      </p:sp>
      <p:sp>
        <p:nvSpPr>
          <p:cNvPr id="2243" name="TextBox 2242">
            <a:extLst>
              <a:ext uri="{FF2B5EF4-FFF2-40B4-BE49-F238E27FC236}">
                <a16:creationId xmlns:a16="http://schemas.microsoft.com/office/drawing/2014/main" id="{4125F2E8-A904-B23B-33E3-DC828A8C3594}"/>
              </a:ext>
            </a:extLst>
          </p:cNvPr>
          <p:cNvSpPr txBox="1"/>
          <p:nvPr/>
        </p:nvSpPr>
        <p:spPr>
          <a:xfrm>
            <a:off x="882417" y="404093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Sales Meetings Skills</a:t>
            </a:r>
          </a:p>
        </p:txBody>
      </p:sp>
      <p:sp>
        <p:nvSpPr>
          <p:cNvPr id="2244" name="TextBox 2243">
            <a:extLst>
              <a:ext uri="{FF2B5EF4-FFF2-40B4-BE49-F238E27FC236}">
                <a16:creationId xmlns:a16="http://schemas.microsoft.com/office/drawing/2014/main" id="{42255DE2-A3AA-83DA-0E54-0C7ECB98EC2F}"/>
              </a:ext>
            </a:extLst>
          </p:cNvPr>
          <p:cNvSpPr txBox="1"/>
          <p:nvPr/>
        </p:nvSpPr>
        <p:spPr>
          <a:xfrm>
            <a:off x="2129608" y="4048984"/>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Sales E-Mails </a:t>
            </a:r>
            <a:b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Skills</a:t>
            </a:r>
          </a:p>
        </p:txBody>
      </p:sp>
      <p:sp>
        <p:nvSpPr>
          <p:cNvPr id="2245" name="TextBox 2244">
            <a:extLst>
              <a:ext uri="{FF2B5EF4-FFF2-40B4-BE49-F238E27FC236}">
                <a16:creationId xmlns:a16="http://schemas.microsoft.com/office/drawing/2014/main" id="{32F91DE6-25D4-B582-E9D1-FE06C73E493D}"/>
              </a:ext>
            </a:extLst>
          </p:cNvPr>
          <p:cNvSpPr txBox="1"/>
          <p:nvPr/>
        </p:nvSpPr>
        <p:spPr>
          <a:xfrm>
            <a:off x="3376799" y="4048984"/>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CRM Sales</a:t>
            </a:r>
            <a:br>
              <a:rPr kumimoji="0" lang="en-US" sz="10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Entity Skills</a:t>
            </a:r>
          </a:p>
        </p:txBody>
      </p:sp>
      <p:sp>
        <p:nvSpPr>
          <p:cNvPr id="2247" name="TextBox 2246">
            <a:extLst>
              <a:ext uri="{FF2B5EF4-FFF2-40B4-BE49-F238E27FC236}">
                <a16:creationId xmlns:a16="http://schemas.microsoft.com/office/drawing/2014/main" id="{CC7C3BC2-6432-81AF-B5F6-363D2BF8F8B5}"/>
              </a:ext>
            </a:extLst>
          </p:cNvPr>
          <p:cNvSpPr txBox="1"/>
          <p:nvPr/>
        </p:nvSpPr>
        <p:spPr>
          <a:xfrm>
            <a:off x="4510948" y="4048984"/>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Deal Room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Skills</a:t>
            </a:r>
          </a:p>
        </p:txBody>
      </p:sp>
      <p:sp>
        <p:nvSpPr>
          <p:cNvPr id="2246" name="TextBox 2245">
            <a:extLst>
              <a:ext uri="{FF2B5EF4-FFF2-40B4-BE49-F238E27FC236}">
                <a16:creationId xmlns:a16="http://schemas.microsoft.com/office/drawing/2014/main" id="{FED05E30-4015-0B95-6909-64674436EA6C}"/>
              </a:ext>
            </a:extLst>
          </p:cNvPr>
          <p:cNvSpPr txBox="1"/>
          <p:nvPr/>
        </p:nvSpPr>
        <p:spPr>
          <a:xfrm>
            <a:off x="5734087" y="4048984"/>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Settings &amp; Configuration</a:t>
            </a:r>
          </a:p>
        </p:txBody>
      </p:sp>
      <p:sp>
        <p:nvSpPr>
          <p:cNvPr id="2252" name="TextBox 2251">
            <a:extLst>
              <a:ext uri="{FF2B5EF4-FFF2-40B4-BE49-F238E27FC236}">
                <a16:creationId xmlns:a16="http://schemas.microsoft.com/office/drawing/2014/main" id="{68FDAB31-EFF7-8AE6-1BD5-CC22F6335A61}"/>
              </a:ext>
            </a:extLst>
          </p:cNvPr>
          <p:cNvSpPr txBox="1"/>
          <p:nvPr/>
        </p:nvSpPr>
        <p:spPr>
          <a:xfrm>
            <a:off x="7027279" y="4035626"/>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New Extension</a:t>
            </a:r>
            <a:br>
              <a:rPr kumimoji="0" lang="en-US" sz="10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Skills</a:t>
            </a:r>
          </a:p>
        </p:txBody>
      </p:sp>
      <p:grpSp>
        <p:nvGrpSpPr>
          <p:cNvPr id="2248" name="Group 2247">
            <a:extLst>
              <a:ext uri="{FF2B5EF4-FFF2-40B4-BE49-F238E27FC236}">
                <a16:creationId xmlns:a16="http://schemas.microsoft.com/office/drawing/2014/main" id="{857C4BD7-4B80-DE7B-62E7-74E3968BF86F}"/>
              </a:ext>
              <a:ext uri="{C183D7F6-B498-43B3-948B-1728B52AA6E4}">
                <adec:decorative xmlns:adec="http://schemas.microsoft.com/office/drawing/2017/decorative" val="1"/>
              </a:ext>
            </a:extLst>
          </p:cNvPr>
          <p:cNvGrpSpPr/>
          <p:nvPr/>
        </p:nvGrpSpPr>
        <p:grpSpPr>
          <a:xfrm>
            <a:off x="1839681" y="5086695"/>
            <a:ext cx="937527" cy="334002"/>
            <a:chOff x="1955116" y="5165833"/>
            <a:chExt cx="779842" cy="277825"/>
          </a:xfrm>
        </p:grpSpPr>
        <p:pic>
          <p:nvPicPr>
            <p:cNvPr id="2274" name="Picture 2" descr="Azure has a new logo, but where do you download it? Here!">
              <a:extLst>
                <a:ext uri="{FF2B5EF4-FFF2-40B4-BE49-F238E27FC236}">
                  <a16:creationId xmlns:a16="http://schemas.microsoft.com/office/drawing/2014/main" id="{98B1EC4A-A970-9538-7BED-6B223B3FB3F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55116" y="5171504"/>
              <a:ext cx="272154"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275" name="Picture 8" descr="openai&quot; Icon - Download for free – Iconduck">
              <a:extLst>
                <a:ext uri="{FF2B5EF4-FFF2-40B4-BE49-F238E27FC236}">
                  <a16:creationId xmlns:a16="http://schemas.microsoft.com/office/drawing/2014/main" id="{773101A0-CA8E-A933-0B1D-86E1304242B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66395" y="5165833"/>
              <a:ext cx="268563"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grpSp>
      <p:sp>
        <p:nvSpPr>
          <p:cNvPr id="2249" name="TextBox 2248">
            <a:extLst>
              <a:ext uri="{FF2B5EF4-FFF2-40B4-BE49-F238E27FC236}">
                <a16:creationId xmlns:a16="http://schemas.microsoft.com/office/drawing/2014/main" id="{836B0622-E1BD-F351-2F1B-DD979F192355}"/>
              </a:ext>
            </a:extLst>
          </p:cNvPr>
          <p:cNvSpPr txBox="1"/>
          <p:nvPr/>
        </p:nvSpPr>
        <p:spPr>
          <a:xfrm>
            <a:off x="921841" y="5300558"/>
            <a:ext cx="45416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AI</a:t>
            </a:r>
          </a:p>
        </p:txBody>
      </p:sp>
      <p:sp>
        <p:nvSpPr>
          <p:cNvPr id="2250" name="TextBox 2249">
            <a:extLst>
              <a:ext uri="{FF2B5EF4-FFF2-40B4-BE49-F238E27FC236}">
                <a16:creationId xmlns:a16="http://schemas.microsoft.com/office/drawing/2014/main" id="{414B204D-49A8-7F69-77D0-2CC750B1D33F}"/>
              </a:ext>
            </a:extLst>
          </p:cNvPr>
          <p:cNvSpPr txBox="1"/>
          <p:nvPr/>
        </p:nvSpPr>
        <p:spPr>
          <a:xfrm>
            <a:off x="1535081" y="5605612"/>
            <a:ext cx="1720791"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Azure Open AI Service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Large Language Models</a:t>
            </a:r>
          </a:p>
        </p:txBody>
      </p:sp>
      <p:sp>
        <p:nvSpPr>
          <p:cNvPr id="2251" name="TextBox 2250">
            <a:extLst>
              <a:ext uri="{FF2B5EF4-FFF2-40B4-BE49-F238E27FC236}">
                <a16:creationId xmlns:a16="http://schemas.microsoft.com/office/drawing/2014/main" id="{BABE46EB-B48F-CE11-84A2-51D014F5E052}"/>
              </a:ext>
            </a:extLst>
          </p:cNvPr>
          <p:cNvSpPr txBox="1"/>
          <p:nvPr/>
        </p:nvSpPr>
        <p:spPr>
          <a:xfrm>
            <a:off x="3862728" y="5296781"/>
            <a:ext cx="66559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Data</a:t>
            </a:r>
          </a:p>
        </p:txBody>
      </p:sp>
      <p:pic>
        <p:nvPicPr>
          <p:cNvPr id="2272" name="Picture 2">
            <a:extLst>
              <a:ext uri="{FF2B5EF4-FFF2-40B4-BE49-F238E27FC236}">
                <a16:creationId xmlns:a16="http://schemas.microsoft.com/office/drawing/2014/main" id="{9CD25503-0636-9BDD-734C-E654331E60A9}"/>
              </a:ex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94878" y="5099080"/>
            <a:ext cx="313836" cy="272155"/>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2273" name="TextBox 2272">
            <a:extLst>
              <a:ext uri="{FF2B5EF4-FFF2-40B4-BE49-F238E27FC236}">
                <a16:creationId xmlns:a16="http://schemas.microsoft.com/office/drawing/2014/main" id="{A3264460-CAEB-EA41-ECE8-6FA9FA0B59DC}"/>
              </a:ext>
            </a:extLst>
          </p:cNvPr>
          <p:cNvSpPr txBox="1"/>
          <p:nvPr/>
        </p:nvSpPr>
        <p:spPr>
          <a:xfrm>
            <a:off x="4521604" y="5483758"/>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Graph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M365 Data</a:t>
            </a:r>
          </a:p>
        </p:txBody>
      </p:sp>
      <p:pic>
        <p:nvPicPr>
          <p:cNvPr id="2269" name="Picture 8">
            <a:extLst>
              <a:ext uri="{FF2B5EF4-FFF2-40B4-BE49-F238E27FC236}">
                <a16:creationId xmlns:a16="http://schemas.microsoft.com/office/drawing/2014/main" id="{7E13852A-50EF-13DE-6D45-857D97E717EC}"/>
              </a:ext>
              <a:ext uri="{C183D7F6-B498-43B3-948B-1728B52AA6E4}">
                <adec:decorative xmlns:adec="http://schemas.microsoft.com/office/drawing/2017/decorative" val="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14256" y="5099080"/>
            <a:ext cx="320173" cy="223992"/>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270" name="Picture 2269">
            <a:extLst>
              <a:ext uri="{FF2B5EF4-FFF2-40B4-BE49-F238E27FC236}">
                <a16:creationId xmlns:a16="http://schemas.microsoft.com/office/drawing/2014/main" id="{591EBB99-EFE7-5BCD-B01B-C7B64501A7EE}"/>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93423" y="5067040"/>
            <a:ext cx="267282" cy="267282"/>
          </a:xfrm>
          <a:prstGeom prst="rect">
            <a:avLst/>
          </a:prstGeom>
          <a:ln w="10716" cap="flat">
            <a:noFill/>
            <a:prstDash val="solid"/>
            <a:miter/>
          </a:ln>
          <a:effectLst>
            <a:outerShdw blurRad="38100" dist="25400" dir="2700000" algn="tl" rotWithShape="0">
              <a:prstClr val="black">
                <a:alpha val="30000"/>
              </a:prstClr>
            </a:outerShdw>
          </a:effectLst>
        </p:spPr>
      </p:pic>
      <p:sp>
        <p:nvSpPr>
          <p:cNvPr id="2271" name="TextBox 2270">
            <a:extLst>
              <a:ext uri="{FF2B5EF4-FFF2-40B4-BE49-F238E27FC236}">
                <a16:creationId xmlns:a16="http://schemas.microsoft.com/office/drawing/2014/main" id="{189C31C9-B349-C266-A2B3-58DB81CC67BD}"/>
              </a:ext>
            </a:extLst>
          </p:cNvPr>
          <p:cNvSpPr txBox="1"/>
          <p:nvPr/>
        </p:nvSpPr>
        <p:spPr>
          <a:xfrm>
            <a:off x="5669098" y="5490365"/>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CRM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Customer Data</a:t>
            </a:r>
          </a:p>
        </p:txBody>
      </p:sp>
      <p:cxnSp>
        <p:nvCxnSpPr>
          <p:cNvPr id="2267" name="Straight Connector 2266">
            <a:extLst>
              <a:ext uri="{FF2B5EF4-FFF2-40B4-BE49-F238E27FC236}">
                <a16:creationId xmlns:a16="http://schemas.microsoft.com/office/drawing/2014/main" id="{17BE6505-229D-FA23-8962-91C720A60D95}"/>
              </a:ext>
              <a:ext uri="{C183D7F6-B498-43B3-948B-1728B52AA6E4}">
                <adec:decorative xmlns:adec="http://schemas.microsoft.com/office/drawing/2017/decorative" val="1"/>
              </a:ext>
            </a:extLst>
          </p:cNvPr>
          <p:cNvCxnSpPr>
            <a:cxnSpLocks/>
          </p:cNvCxnSpPr>
          <p:nvPr/>
        </p:nvCxnSpPr>
        <p:spPr>
          <a:xfrm flipV="1">
            <a:off x="5644926" y="5033227"/>
            <a:ext cx="0" cy="864773"/>
          </a:xfrm>
          <a:prstGeom prst="line">
            <a:avLst/>
          </a:prstGeom>
          <a:noFill/>
          <a:ln w="6350" cap="flat" cmpd="sng" algn="ctr">
            <a:solidFill>
              <a:schemeClr val="bg1">
                <a:lumMod val="75000"/>
                <a:alpha val="70000"/>
              </a:schemeClr>
            </a:solidFill>
            <a:prstDash val="solid"/>
            <a:headEnd type="none" w="lg" len="med"/>
            <a:tailEnd type="none" w="lg" len="med"/>
          </a:ln>
          <a:effectLst/>
        </p:spPr>
      </p:cxnSp>
      <p:cxnSp>
        <p:nvCxnSpPr>
          <p:cNvPr id="2268" name="Straight Connector 2267">
            <a:extLst>
              <a:ext uri="{FF2B5EF4-FFF2-40B4-BE49-F238E27FC236}">
                <a16:creationId xmlns:a16="http://schemas.microsoft.com/office/drawing/2014/main" id="{C1B03F87-4980-AEFB-0D5D-852B2788DDB9}"/>
              </a:ext>
              <a:ext uri="{C183D7F6-B498-43B3-948B-1728B52AA6E4}">
                <adec:decorative xmlns:adec="http://schemas.microsoft.com/office/drawing/2017/decorative" val="1"/>
              </a:ext>
            </a:extLst>
          </p:cNvPr>
          <p:cNvCxnSpPr>
            <a:cxnSpLocks/>
          </p:cNvCxnSpPr>
          <p:nvPr/>
        </p:nvCxnSpPr>
        <p:spPr>
          <a:xfrm flipV="1">
            <a:off x="6934867" y="5028259"/>
            <a:ext cx="0" cy="869741"/>
          </a:xfrm>
          <a:prstGeom prst="line">
            <a:avLst/>
          </a:prstGeom>
          <a:noFill/>
          <a:ln w="6350" cap="flat" cmpd="sng" algn="ctr">
            <a:solidFill>
              <a:schemeClr val="bg1">
                <a:lumMod val="75000"/>
                <a:alpha val="70000"/>
              </a:schemeClr>
            </a:solidFill>
            <a:prstDash val="solid"/>
            <a:headEnd type="none" w="lg" len="med"/>
            <a:tailEnd type="none" w="lg" len="med"/>
          </a:ln>
          <a:effectLst/>
        </p:spPr>
      </p:cxnSp>
      <p:pic>
        <p:nvPicPr>
          <p:cNvPr id="2264" name="Graphic 2263">
            <a:extLst>
              <a:ext uri="{FF2B5EF4-FFF2-40B4-BE49-F238E27FC236}">
                <a16:creationId xmlns:a16="http://schemas.microsoft.com/office/drawing/2014/main" id="{48A6C7A0-7DFC-2F18-7979-83B2864FF259}"/>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673873" y="5110270"/>
            <a:ext cx="257669" cy="257669"/>
          </a:xfrm>
          <a:prstGeom prst="rect">
            <a:avLst/>
          </a:prstGeom>
        </p:spPr>
      </p:pic>
      <p:pic>
        <p:nvPicPr>
          <p:cNvPr id="2265" name="Graphic 55" descr="Copilot Studio logo">
            <a:extLst>
              <a:ext uri="{FF2B5EF4-FFF2-40B4-BE49-F238E27FC236}">
                <a16:creationId xmlns:a16="http://schemas.microsoft.com/office/drawing/2014/main" id="{4BF17DCE-CA26-F736-E7E2-53FF5747B69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260831" y="5107059"/>
            <a:ext cx="257694" cy="257694"/>
          </a:xfrm>
          <a:prstGeom prst="rect">
            <a:avLst/>
          </a:prstGeom>
        </p:spPr>
      </p:pic>
      <p:sp>
        <p:nvSpPr>
          <p:cNvPr id="2266" name="TextBox 2265">
            <a:extLst>
              <a:ext uri="{FF2B5EF4-FFF2-40B4-BE49-F238E27FC236}">
                <a16:creationId xmlns:a16="http://schemas.microsoft.com/office/drawing/2014/main" id="{662AD137-A3BB-E927-3B22-83C037A57AA0}"/>
              </a:ext>
            </a:extLst>
          </p:cNvPr>
          <p:cNvSpPr txBox="1"/>
          <p:nvPr/>
        </p:nvSpPr>
        <p:spPr>
          <a:xfrm>
            <a:off x="6919882" y="5481902"/>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Copilot Studio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Extension Data</a:t>
            </a:r>
          </a:p>
        </p:txBody>
      </p:sp>
      <p:sp>
        <p:nvSpPr>
          <p:cNvPr id="2255" name="Rectangle: Rounded Corners 2254">
            <a:extLst>
              <a:ext uri="{FF2B5EF4-FFF2-40B4-BE49-F238E27FC236}">
                <a16:creationId xmlns:a16="http://schemas.microsoft.com/office/drawing/2014/main" id="{47405229-CC13-49D4-A14C-4A31B295B69D}"/>
              </a:ext>
              <a:ext uri="{C183D7F6-B498-43B3-948B-1728B52AA6E4}">
                <adec:decorative xmlns:adec="http://schemas.microsoft.com/office/drawing/2017/decorative" val="1"/>
              </a:ext>
            </a:extLst>
          </p:cNvPr>
          <p:cNvSpPr/>
          <p:nvPr/>
        </p:nvSpPr>
        <p:spPr bwMode="auto">
          <a:xfrm>
            <a:off x="717712" y="1720171"/>
            <a:ext cx="7594182"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256" name="Rectangle: Rounded Corners 2255">
            <a:extLst>
              <a:ext uri="{FF2B5EF4-FFF2-40B4-BE49-F238E27FC236}">
                <a16:creationId xmlns:a16="http://schemas.microsoft.com/office/drawing/2014/main" id="{F7355EDF-6516-281F-AA66-620B461087C9}"/>
              </a:ext>
              <a:ext uri="{C183D7F6-B498-43B3-948B-1728B52AA6E4}">
                <adec:decorative xmlns:adec="http://schemas.microsoft.com/office/drawing/2017/decorative" val="1"/>
              </a:ext>
            </a:extLst>
          </p:cNvPr>
          <p:cNvSpPr/>
          <p:nvPr/>
        </p:nvSpPr>
        <p:spPr bwMode="auto">
          <a:xfrm>
            <a:off x="717712" y="4735451"/>
            <a:ext cx="2762518"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257" name="Rectangle: Rounded Corners 2256">
            <a:extLst>
              <a:ext uri="{FF2B5EF4-FFF2-40B4-BE49-F238E27FC236}">
                <a16:creationId xmlns:a16="http://schemas.microsoft.com/office/drawing/2014/main" id="{512C61DE-3FFF-0485-A959-7F17835F633F}"/>
              </a:ext>
              <a:ext uri="{C183D7F6-B498-43B3-948B-1728B52AA6E4}">
                <adec:decorative xmlns:adec="http://schemas.microsoft.com/office/drawing/2017/decorative" val="1"/>
              </a:ext>
            </a:extLst>
          </p:cNvPr>
          <p:cNvSpPr/>
          <p:nvPr/>
        </p:nvSpPr>
        <p:spPr bwMode="auto">
          <a:xfrm>
            <a:off x="3639223" y="4735451"/>
            <a:ext cx="4691543"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258" name="Rectangle: Rounded Corners 2257">
            <a:extLst>
              <a:ext uri="{FF2B5EF4-FFF2-40B4-BE49-F238E27FC236}">
                <a16:creationId xmlns:a16="http://schemas.microsoft.com/office/drawing/2014/main" id="{8479D96A-A5D1-B352-FC68-6A4EBD5078C6}"/>
              </a:ext>
              <a:ext uri="{C183D7F6-B498-43B3-948B-1728B52AA6E4}">
                <adec:decorative xmlns:adec="http://schemas.microsoft.com/office/drawing/2017/decorative" val="1"/>
              </a:ext>
            </a:extLst>
          </p:cNvPr>
          <p:cNvSpPr/>
          <p:nvPr/>
        </p:nvSpPr>
        <p:spPr bwMode="auto">
          <a:xfrm>
            <a:off x="717712" y="3211514"/>
            <a:ext cx="7594182"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259" name="Rectangle: Rounded Corners 2258">
            <a:extLst>
              <a:ext uri="{FF2B5EF4-FFF2-40B4-BE49-F238E27FC236}">
                <a16:creationId xmlns:a16="http://schemas.microsoft.com/office/drawing/2014/main" id="{39674596-CD0C-9A84-1817-B5202893B246}"/>
              </a:ext>
              <a:ext uri="{C183D7F6-B498-43B3-948B-1728B52AA6E4}">
                <adec:decorative xmlns:adec="http://schemas.microsoft.com/office/drawing/2017/decorative" val="1"/>
              </a:ext>
            </a:extLst>
          </p:cNvPr>
          <p:cNvSpPr/>
          <p:nvPr/>
        </p:nvSpPr>
        <p:spPr>
          <a:xfrm>
            <a:off x="717712" y="3200093"/>
            <a:ext cx="7606654" cy="2869887"/>
          </a:xfrm>
          <a:prstGeom prst="roundRect">
            <a:avLst>
              <a:gd name="adj" fmla="val 5603"/>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nvGrpSpPr>
          <p:cNvPr id="2225" name="Group 2224">
            <a:extLst>
              <a:ext uri="{FF2B5EF4-FFF2-40B4-BE49-F238E27FC236}">
                <a16:creationId xmlns:a16="http://schemas.microsoft.com/office/drawing/2014/main" id="{13091585-D8F8-D012-C571-E6497DACB946}"/>
              </a:ext>
              <a:ext uri="{C183D7F6-B498-43B3-948B-1728B52AA6E4}">
                <adec:decorative xmlns:adec="http://schemas.microsoft.com/office/drawing/2017/decorative" val="1"/>
              </a:ext>
            </a:extLst>
          </p:cNvPr>
          <p:cNvGrpSpPr/>
          <p:nvPr/>
        </p:nvGrpSpPr>
        <p:grpSpPr>
          <a:xfrm>
            <a:off x="2092807" y="4041834"/>
            <a:ext cx="4767304" cy="364079"/>
            <a:chOff x="2617303" y="4403599"/>
            <a:chExt cx="4767304" cy="279400"/>
          </a:xfrm>
        </p:grpSpPr>
        <p:cxnSp>
          <p:nvCxnSpPr>
            <p:cNvPr id="2226" name="Straight Connector 2225">
              <a:extLst>
                <a:ext uri="{FF2B5EF4-FFF2-40B4-BE49-F238E27FC236}">
                  <a16:creationId xmlns:a16="http://schemas.microsoft.com/office/drawing/2014/main" id="{274E76C4-CAB4-7FD9-A6D0-83ABB0BC00BA}"/>
                </a:ext>
              </a:extLst>
            </p:cNvPr>
            <p:cNvCxnSpPr>
              <a:cxnSpLocks/>
            </p:cNvCxnSpPr>
            <p:nvPr/>
          </p:nvCxnSpPr>
          <p:spPr>
            <a:xfrm>
              <a:off x="2617303" y="4403599"/>
              <a:ext cx="0" cy="279400"/>
            </a:xfrm>
            <a:prstGeom prst="line">
              <a:avLst/>
            </a:prstGeom>
            <a:noFill/>
            <a:ln w="9525" cap="flat" cmpd="sng" algn="ctr">
              <a:solidFill>
                <a:schemeClr val="bg1">
                  <a:lumMod val="75000"/>
                  <a:alpha val="70000"/>
                </a:schemeClr>
              </a:solidFill>
              <a:prstDash val="solid"/>
              <a:headEnd type="none" w="lg" len="med"/>
              <a:tailEnd type="none" w="lg" len="med"/>
            </a:ln>
            <a:effectLst/>
          </p:spPr>
        </p:cxnSp>
        <p:cxnSp>
          <p:nvCxnSpPr>
            <p:cNvPr id="2227" name="Straight Connector 2226">
              <a:extLst>
                <a:ext uri="{FF2B5EF4-FFF2-40B4-BE49-F238E27FC236}">
                  <a16:creationId xmlns:a16="http://schemas.microsoft.com/office/drawing/2014/main" id="{AA4EAE24-A59B-1B37-3269-F99259F3B8E7}"/>
                </a:ext>
              </a:extLst>
            </p:cNvPr>
            <p:cNvCxnSpPr>
              <a:cxnSpLocks/>
            </p:cNvCxnSpPr>
            <p:nvPr/>
          </p:nvCxnSpPr>
          <p:spPr>
            <a:xfrm>
              <a:off x="3809129" y="4403599"/>
              <a:ext cx="0" cy="279400"/>
            </a:xfrm>
            <a:prstGeom prst="line">
              <a:avLst/>
            </a:prstGeom>
            <a:noFill/>
            <a:ln w="9525" cap="flat" cmpd="sng" algn="ctr">
              <a:solidFill>
                <a:schemeClr val="bg1">
                  <a:lumMod val="75000"/>
                  <a:alpha val="70000"/>
                </a:schemeClr>
              </a:solidFill>
              <a:prstDash val="solid"/>
              <a:headEnd type="none" w="lg" len="med"/>
              <a:tailEnd type="none" w="lg" len="med"/>
            </a:ln>
            <a:effectLst/>
          </p:spPr>
        </p:cxnSp>
        <p:cxnSp>
          <p:nvCxnSpPr>
            <p:cNvPr id="2228" name="Straight Connector 2227">
              <a:extLst>
                <a:ext uri="{FF2B5EF4-FFF2-40B4-BE49-F238E27FC236}">
                  <a16:creationId xmlns:a16="http://schemas.microsoft.com/office/drawing/2014/main" id="{30D6A7C1-91F1-8E06-2D11-85121600CFC0}"/>
                </a:ext>
              </a:extLst>
            </p:cNvPr>
            <p:cNvCxnSpPr>
              <a:cxnSpLocks/>
            </p:cNvCxnSpPr>
            <p:nvPr/>
          </p:nvCxnSpPr>
          <p:spPr>
            <a:xfrm>
              <a:off x="5000955" y="4403599"/>
              <a:ext cx="0" cy="279400"/>
            </a:xfrm>
            <a:prstGeom prst="line">
              <a:avLst/>
            </a:prstGeom>
            <a:noFill/>
            <a:ln w="9525" cap="flat" cmpd="sng" algn="ctr">
              <a:solidFill>
                <a:schemeClr val="bg1">
                  <a:lumMod val="75000"/>
                  <a:alpha val="70000"/>
                </a:schemeClr>
              </a:solidFill>
              <a:prstDash val="solid"/>
              <a:headEnd type="none" w="lg" len="med"/>
              <a:tailEnd type="none" w="lg" len="med"/>
            </a:ln>
            <a:effectLst/>
          </p:spPr>
        </p:cxnSp>
        <p:cxnSp>
          <p:nvCxnSpPr>
            <p:cNvPr id="2229" name="Straight Connector 2228">
              <a:extLst>
                <a:ext uri="{FF2B5EF4-FFF2-40B4-BE49-F238E27FC236}">
                  <a16:creationId xmlns:a16="http://schemas.microsoft.com/office/drawing/2014/main" id="{7CAFF2F6-E784-8E52-E2FE-817AEA31354B}"/>
                </a:ext>
              </a:extLst>
            </p:cNvPr>
            <p:cNvCxnSpPr>
              <a:cxnSpLocks/>
            </p:cNvCxnSpPr>
            <p:nvPr/>
          </p:nvCxnSpPr>
          <p:spPr>
            <a:xfrm>
              <a:off x="6192781" y="4403599"/>
              <a:ext cx="0" cy="279400"/>
            </a:xfrm>
            <a:prstGeom prst="line">
              <a:avLst/>
            </a:prstGeom>
            <a:noFill/>
            <a:ln w="9525" cap="flat" cmpd="sng" algn="ctr">
              <a:solidFill>
                <a:schemeClr val="bg1">
                  <a:lumMod val="75000"/>
                  <a:alpha val="70000"/>
                </a:schemeClr>
              </a:solidFill>
              <a:prstDash val="solid"/>
              <a:headEnd type="none" w="lg" len="med"/>
              <a:tailEnd type="none" w="lg" len="med"/>
            </a:ln>
            <a:effectLst/>
          </p:spPr>
        </p:cxnSp>
        <p:cxnSp>
          <p:nvCxnSpPr>
            <p:cNvPr id="2230" name="Straight Connector 2229">
              <a:extLst>
                <a:ext uri="{FF2B5EF4-FFF2-40B4-BE49-F238E27FC236}">
                  <a16:creationId xmlns:a16="http://schemas.microsoft.com/office/drawing/2014/main" id="{D6181D4F-A0A9-FF10-B72A-7ED1E55AC6B3}"/>
                </a:ext>
              </a:extLst>
            </p:cNvPr>
            <p:cNvCxnSpPr>
              <a:cxnSpLocks/>
            </p:cNvCxnSpPr>
            <p:nvPr/>
          </p:nvCxnSpPr>
          <p:spPr>
            <a:xfrm>
              <a:off x="7384607" y="4403599"/>
              <a:ext cx="0" cy="279400"/>
            </a:xfrm>
            <a:prstGeom prst="line">
              <a:avLst/>
            </a:prstGeom>
            <a:noFill/>
            <a:ln w="9525" cap="flat" cmpd="sng" algn="ctr">
              <a:solidFill>
                <a:schemeClr val="bg1">
                  <a:lumMod val="75000"/>
                  <a:alpha val="70000"/>
                </a:schemeClr>
              </a:solidFill>
              <a:prstDash val="solid"/>
              <a:headEnd type="none" w="lg" len="med"/>
              <a:tailEnd type="none" w="lg" len="med"/>
            </a:ln>
            <a:effectLst/>
          </p:spPr>
        </p:cxnSp>
      </p:grpSp>
      <p:cxnSp>
        <p:nvCxnSpPr>
          <p:cNvPr id="2221" name="Straight Arrow Connector 2220">
            <a:extLst>
              <a:ext uri="{FF2B5EF4-FFF2-40B4-BE49-F238E27FC236}">
                <a16:creationId xmlns:a16="http://schemas.microsoft.com/office/drawing/2014/main" id="{2FA5985E-3060-9B51-D8B3-02598B456FEB}"/>
              </a:ext>
              <a:ext uri="{C183D7F6-B498-43B3-948B-1728B52AA6E4}">
                <adec:decorative xmlns:adec="http://schemas.microsoft.com/office/drawing/2017/decorative" val="1"/>
              </a:ext>
            </a:extLst>
          </p:cNvPr>
          <p:cNvCxnSpPr>
            <a:cxnSpLocks/>
          </p:cNvCxnSpPr>
          <p:nvPr/>
        </p:nvCxnSpPr>
        <p:spPr>
          <a:xfrm>
            <a:off x="4785963" y="2977471"/>
            <a:ext cx="0" cy="413429"/>
          </a:xfrm>
          <a:prstGeom prst="straightConnector1">
            <a:avLst/>
          </a:prstGeom>
          <a:ln w="25400">
            <a:solidFill>
              <a:srgbClr val="0F8FE6"/>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2222" name="Straight Arrow Connector 2221">
            <a:extLst>
              <a:ext uri="{FF2B5EF4-FFF2-40B4-BE49-F238E27FC236}">
                <a16:creationId xmlns:a16="http://schemas.microsoft.com/office/drawing/2014/main" id="{41C10D48-397F-69DF-B1C5-9D5F21CA947D}"/>
              </a:ext>
              <a:ext uri="{C183D7F6-B498-43B3-948B-1728B52AA6E4}">
                <adec:decorative xmlns:adec="http://schemas.microsoft.com/office/drawing/2017/decorative" val="1"/>
              </a:ext>
            </a:extLst>
          </p:cNvPr>
          <p:cNvCxnSpPr>
            <a:cxnSpLocks/>
          </p:cNvCxnSpPr>
          <p:nvPr/>
        </p:nvCxnSpPr>
        <p:spPr>
          <a:xfrm>
            <a:off x="6235440" y="4448982"/>
            <a:ext cx="0" cy="410586"/>
          </a:xfrm>
          <a:prstGeom prst="straightConnector1">
            <a:avLst/>
          </a:prstGeom>
          <a:ln w="25400">
            <a:solidFill>
              <a:srgbClr val="0F8FE6"/>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2223" name="Straight Arrow Connector 2222">
            <a:extLst>
              <a:ext uri="{FF2B5EF4-FFF2-40B4-BE49-F238E27FC236}">
                <a16:creationId xmlns:a16="http://schemas.microsoft.com/office/drawing/2014/main" id="{6B9A4C9F-4B7E-C20E-2196-0D104A871486}"/>
              </a:ext>
              <a:ext uri="{C183D7F6-B498-43B3-948B-1728B52AA6E4}">
                <adec:decorative xmlns:adec="http://schemas.microsoft.com/office/drawing/2017/decorative" val="1"/>
              </a:ext>
            </a:extLst>
          </p:cNvPr>
          <p:cNvCxnSpPr>
            <a:cxnSpLocks/>
          </p:cNvCxnSpPr>
          <p:nvPr/>
        </p:nvCxnSpPr>
        <p:spPr>
          <a:xfrm>
            <a:off x="2120640" y="4448982"/>
            <a:ext cx="0" cy="410586"/>
          </a:xfrm>
          <a:prstGeom prst="straightConnector1">
            <a:avLst/>
          </a:prstGeom>
          <a:ln w="25400">
            <a:solidFill>
              <a:srgbClr val="0F8FE6"/>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2048" name="TextBox 2047">
            <a:extLst>
              <a:ext uri="{FF2B5EF4-FFF2-40B4-BE49-F238E27FC236}">
                <a16:creationId xmlns:a16="http://schemas.microsoft.com/office/drawing/2014/main" id="{A155B9EB-D7A7-9D26-026E-6099B0470DF8}"/>
              </a:ext>
            </a:extLst>
          </p:cNvPr>
          <p:cNvSpPr txBox="1"/>
          <p:nvPr/>
        </p:nvSpPr>
        <p:spPr>
          <a:xfrm>
            <a:off x="8814360" y="2977471"/>
            <a:ext cx="2922139" cy="133972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a:ln>
                  <a:noFill/>
                </a:ln>
                <a:gradFill>
                  <a:gsLst>
                    <a:gs pos="0">
                      <a:srgbClr val="0F93E7"/>
                    </a:gs>
                    <a:gs pos="100000">
                      <a:srgbClr val="BA50C9"/>
                    </a:gs>
                  </a:gsLst>
                  <a:lin ang="5400000" scaled="1"/>
                </a:gradFill>
                <a:effectLst/>
                <a:uLnTx/>
                <a:uFillTx/>
                <a:latin typeface="Segoe UI Semibold" panose="020B0702040204020203" pitchFamily="34" charset="0"/>
                <a:ea typeface="+mn-ea"/>
                <a:cs typeface="Segoe UI Semibold" panose="020B0702040204020203" pitchFamily="34" charset="0"/>
              </a:rPr>
              <a:t>Copilot for Sales skills </a:t>
            </a:r>
          </a:p>
          <a:p>
            <a:pPr marL="0" marR="0" lvl="0" indent="0" algn="l" defTabSz="914400" rtl="0" eaLnBrk="1" fontAlgn="auto" latinLnBrk="0" hangingPunct="1">
              <a:lnSpc>
                <a:spcPct val="110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Copilot experiences across all surfaces are powered by </a:t>
            </a:r>
            <a:r>
              <a:rPr kumimoji="0" lang="en-US" sz="1400" b="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a </a:t>
            </a:r>
            <a:r>
              <a:rPr kumimoji="0" lang="en-US" sz="1400" b="1"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shared set of skills</a:t>
            </a: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 that ensures consistency and reliability. </a:t>
            </a:r>
          </a:p>
        </p:txBody>
      </p:sp>
    </p:spTree>
    <p:extLst>
      <p:ext uri="{BB962C8B-B14F-4D97-AF65-F5344CB8AC3E}">
        <p14:creationId xmlns:p14="http://schemas.microsoft.com/office/powerpoint/2010/main" val="2729756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7171630E-002D-E370-A2AF-39346B01F4E4}"/>
              </a:ext>
              <a:ext uri="{C183D7F6-B498-43B3-948B-1728B52AA6E4}">
                <adec:decorative xmlns:adec="http://schemas.microsoft.com/office/drawing/2017/decorative" val="1"/>
              </a:ext>
            </a:extLst>
          </p:cNvPr>
          <p:cNvSpPr/>
          <p:nvPr/>
        </p:nvSpPr>
        <p:spPr>
          <a:xfrm>
            <a:off x="4521798" y="1586809"/>
            <a:ext cx="7123692"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2" name="Rectangle: Rounded Corners 21">
            <a:extLst>
              <a:ext uri="{FF2B5EF4-FFF2-40B4-BE49-F238E27FC236}">
                <a16:creationId xmlns:a16="http://schemas.microsoft.com/office/drawing/2014/main" id="{7C2C0EAB-2229-49DE-5CA0-162E9FFFA39A}"/>
              </a:ext>
              <a:ext uri="{C183D7F6-B498-43B3-948B-1728B52AA6E4}">
                <adec:decorative xmlns:adec="http://schemas.microsoft.com/office/drawing/2017/decorative" val="1"/>
              </a:ext>
            </a:extLst>
          </p:cNvPr>
          <p:cNvSpPr/>
          <p:nvPr/>
        </p:nvSpPr>
        <p:spPr>
          <a:xfrm>
            <a:off x="597498" y="1586809"/>
            <a:ext cx="3684680"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1" name="Title 10">
            <a:extLst>
              <a:ext uri="{FF2B5EF4-FFF2-40B4-BE49-F238E27FC236}">
                <a16:creationId xmlns:a16="http://schemas.microsoft.com/office/drawing/2014/main" id="{A7966E68-1FB7-FBDC-0B60-163EE02827B8}"/>
              </a:ext>
            </a:extLst>
          </p:cNvPr>
          <p:cNvSpPr>
            <a:spLocks noGrp="1"/>
          </p:cNvSpPr>
          <p:nvPr>
            <p:ph type="title"/>
          </p:nvPr>
        </p:nvSpPr>
        <p:spPr>
          <a:xfrm>
            <a:off x="586740" y="663105"/>
            <a:ext cx="11018520" cy="443198"/>
          </a:xfrm>
        </p:spPr>
        <p:txBody>
          <a:bodyPr/>
          <a:lstStyle/>
          <a:p>
            <a:r>
              <a:rPr lang="en-US" sz="3200"/>
              <a:t>Bring your own data to Copilot for Sales</a:t>
            </a:r>
          </a:p>
        </p:txBody>
      </p:sp>
      <p:sp>
        <p:nvSpPr>
          <p:cNvPr id="21" name="TextBox 20">
            <a:extLst>
              <a:ext uri="{FF2B5EF4-FFF2-40B4-BE49-F238E27FC236}">
                <a16:creationId xmlns:a16="http://schemas.microsoft.com/office/drawing/2014/main" id="{9F62A74B-DFF2-8B69-9D3E-B082CE411976}"/>
              </a:ext>
            </a:extLst>
          </p:cNvPr>
          <p:cNvSpPr txBox="1"/>
          <p:nvPr/>
        </p:nvSpPr>
        <p:spPr>
          <a:xfrm>
            <a:off x="1413944" y="1987607"/>
            <a:ext cx="29724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Configuration</a:t>
            </a:r>
          </a:p>
        </p:txBody>
      </p:sp>
      <p:sp>
        <p:nvSpPr>
          <p:cNvPr id="25" name="Rectangle: Rounded Corners 24">
            <a:extLst>
              <a:ext uri="{FF2B5EF4-FFF2-40B4-BE49-F238E27FC236}">
                <a16:creationId xmlns:a16="http://schemas.microsoft.com/office/drawing/2014/main" id="{CD0D0D34-242A-1496-B8C1-9AE37A17AE91}"/>
              </a:ext>
            </a:extLst>
          </p:cNvPr>
          <p:cNvSpPr/>
          <p:nvPr/>
        </p:nvSpPr>
        <p:spPr>
          <a:xfrm>
            <a:off x="888283" y="2665717"/>
            <a:ext cx="2971957" cy="489650"/>
          </a:xfrm>
          <a:prstGeom prst="roundRect">
            <a:avLst>
              <a:gd name="adj" fmla="val 50000"/>
            </a:avLst>
          </a:prstGeom>
          <a:gradFill>
            <a:gsLst>
              <a:gs pos="23000">
                <a:srgbClr val="0088EE"/>
              </a:gs>
              <a:gs pos="82000">
                <a:srgbClr val="8661C5"/>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Connect your CRM Data</a:t>
            </a:r>
          </a:p>
        </p:txBody>
      </p:sp>
      <p:sp>
        <p:nvSpPr>
          <p:cNvPr id="16" name="TextBox 15">
            <a:extLst>
              <a:ext uri="{FF2B5EF4-FFF2-40B4-BE49-F238E27FC236}">
                <a16:creationId xmlns:a16="http://schemas.microsoft.com/office/drawing/2014/main" id="{A3B6190D-EE07-427B-8DAF-A9CA5838B498}"/>
              </a:ext>
            </a:extLst>
          </p:cNvPr>
          <p:cNvSpPr txBox="1"/>
          <p:nvPr/>
        </p:nvSpPr>
        <p:spPr>
          <a:xfrm>
            <a:off x="901538" y="3412366"/>
            <a:ext cx="2958703" cy="107721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CRM Admins </a:t>
            </a:r>
            <a:r>
              <a:rPr kumimoji="0" lang="en-US" sz="14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can bring </a:t>
            </a:r>
            <a:r>
              <a:rPr kumimoji="0" lang="en-US" sz="1400" b="1"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custom fields and entities</a:t>
            </a:r>
            <a:r>
              <a:rPr kumimoji="0" lang="en-US" sz="1400" b="1"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 </a:t>
            </a:r>
            <a:r>
              <a:rPr kumimoji="0" lang="en-US" sz="14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from the CRM to be included into existing Copilot for Sales experiences </a:t>
            </a:r>
            <a:r>
              <a:rPr kumimoji="0" lang="en-US" sz="1400" b="1"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via point and click configuration page</a:t>
            </a:r>
            <a:r>
              <a:rPr kumimoji="0" lang="en-US" sz="1400" b="0"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a:t>
            </a:r>
          </a:p>
        </p:txBody>
      </p:sp>
      <p:pic>
        <p:nvPicPr>
          <p:cNvPr id="6" name="Graphic 55">
            <a:extLst>
              <a:ext uri="{FF2B5EF4-FFF2-40B4-BE49-F238E27FC236}">
                <a16:creationId xmlns:a16="http://schemas.microsoft.com/office/drawing/2014/main" id="{D757238C-999D-9722-B2FD-5DC11F5F7FD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74008" y="1917501"/>
            <a:ext cx="460497" cy="460497"/>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D8C06B58-971A-0125-44D0-81A0E2578067}"/>
              </a:ext>
            </a:extLst>
          </p:cNvPr>
          <p:cNvSpPr txBox="1"/>
          <p:nvPr/>
        </p:nvSpPr>
        <p:spPr>
          <a:xfrm>
            <a:off x="5674125" y="1980456"/>
            <a:ext cx="29724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Extensions</a:t>
            </a:r>
          </a:p>
        </p:txBody>
      </p:sp>
      <p:sp>
        <p:nvSpPr>
          <p:cNvPr id="18" name="Rectangle: Rounded Corners 17">
            <a:extLst>
              <a:ext uri="{FF2B5EF4-FFF2-40B4-BE49-F238E27FC236}">
                <a16:creationId xmlns:a16="http://schemas.microsoft.com/office/drawing/2014/main" id="{8CF18372-33E5-834D-BD57-4A396DE9A58B}"/>
              </a:ext>
            </a:extLst>
          </p:cNvPr>
          <p:cNvSpPr/>
          <p:nvPr/>
        </p:nvSpPr>
        <p:spPr>
          <a:xfrm>
            <a:off x="4988878" y="2661017"/>
            <a:ext cx="2743200" cy="489650"/>
          </a:xfrm>
          <a:prstGeom prst="roundRect">
            <a:avLst>
              <a:gd name="adj" fmla="val 50000"/>
            </a:avLst>
          </a:prstGeom>
          <a:gradFill>
            <a:gsLst>
              <a:gs pos="23000">
                <a:srgbClr val="0088EE"/>
              </a:gs>
              <a:gs pos="82000">
                <a:srgbClr val="8661C5"/>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Build your Own Extension</a:t>
            </a:r>
          </a:p>
        </p:txBody>
      </p:sp>
      <p:sp>
        <p:nvSpPr>
          <p:cNvPr id="12" name="TextBox 11">
            <a:extLst>
              <a:ext uri="{FF2B5EF4-FFF2-40B4-BE49-F238E27FC236}">
                <a16:creationId xmlns:a16="http://schemas.microsoft.com/office/drawing/2014/main" id="{B9190866-69DC-C11D-2FC2-62FE6A83B75C}"/>
              </a:ext>
            </a:extLst>
          </p:cNvPr>
          <p:cNvSpPr txBox="1"/>
          <p:nvPr/>
        </p:nvSpPr>
        <p:spPr>
          <a:xfrm>
            <a:off x="4988878" y="3414106"/>
            <a:ext cx="2743200" cy="129266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Makers </a:t>
            </a:r>
            <a:r>
              <a:rPr kumimoji="0" lang="en-US" sz="14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can build their own Copilot for Sales </a:t>
            </a:r>
            <a:r>
              <a:rPr kumimoji="0" lang="en-US" sz="1400" b="1"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Power Platform Connectors</a:t>
            </a:r>
            <a:r>
              <a:rPr kumimoji="0" lang="en-US" sz="1400" b="0"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 </a:t>
            </a:r>
            <a:r>
              <a:rPr kumimoji="0" lang="en-US" sz="14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and connect it to Copilot for Sales via </a:t>
            </a:r>
            <a:r>
              <a:rPr kumimoji="0" lang="en-US" sz="1400" b="1"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Copilot Studio Plugins</a:t>
            </a:r>
            <a:r>
              <a:rPr kumimoji="0" lang="en-US" sz="14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 to bring additional data into Copilot for Sales.</a:t>
            </a:r>
          </a:p>
        </p:txBody>
      </p:sp>
      <p:sp>
        <p:nvSpPr>
          <p:cNvPr id="19" name="Rectangle: Rounded Corners 18">
            <a:extLst>
              <a:ext uri="{FF2B5EF4-FFF2-40B4-BE49-F238E27FC236}">
                <a16:creationId xmlns:a16="http://schemas.microsoft.com/office/drawing/2014/main" id="{16AA5B51-7D72-FEB3-947F-0448DD04C1DC}"/>
              </a:ext>
            </a:extLst>
          </p:cNvPr>
          <p:cNvSpPr/>
          <p:nvPr/>
        </p:nvSpPr>
        <p:spPr>
          <a:xfrm>
            <a:off x="8425603" y="2661017"/>
            <a:ext cx="2770393" cy="489650"/>
          </a:xfrm>
          <a:prstGeom prst="roundRect">
            <a:avLst>
              <a:gd name="adj" fmla="val 50000"/>
            </a:avLst>
          </a:prstGeom>
          <a:gradFill>
            <a:gsLst>
              <a:gs pos="23000">
                <a:srgbClr val="0088EE"/>
              </a:gs>
              <a:gs pos="82000">
                <a:srgbClr val="8661C5"/>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Use Third-Party Extensions</a:t>
            </a:r>
          </a:p>
        </p:txBody>
      </p:sp>
      <p:sp>
        <p:nvSpPr>
          <p:cNvPr id="15" name="TextBox 14">
            <a:extLst>
              <a:ext uri="{FF2B5EF4-FFF2-40B4-BE49-F238E27FC236}">
                <a16:creationId xmlns:a16="http://schemas.microsoft.com/office/drawing/2014/main" id="{627A9EC2-F8EB-0CE2-05B0-E3ECB3350348}"/>
              </a:ext>
            </a:extLst>
          </p:cNvPr>
          <p:cNvSpPr txBox="1"/>
          <p:nvPr/>
        </p:nvSpPr>
        <p:spPr>
          <a:xfrm>
            <a:off x="8547100" y="3429000"/>
            <a:ext cx="2743362" cy="129266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Admins </a:t>
            </a:r>
            <a:r>
              <a:rPr kumimoji="0" lang="en-US" sz="14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can enable existing third-party </a:t>
            </a:r>
            <a:r>
              <a:rPr kumimoji="0" lang="en-US" sz="1400" b="1"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Power Platform Connectors</a:t>
            </a:r>
            <a:r>
              <a:rPr kumimoji="0" lang="en-US" sz="1400" b="0"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 </a:t>
            </a:r>
            <a:r>
              <a:rPr kumimoji="0" lang="en-US" sz="14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and connect it to Copilot for Sales </a:t>
            </a:r>
            <a:br>
              <a:rPr kumimoji="0" lang="en-US" sz="14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br>
            <a:r>
              <a:rPr kumimoji="0" lang="en-US" sz="14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via </a:t>
            </a:r>
            <a:r>
              <a:rPr kumimoji="0" lang="en-US" sz="1400" b="1"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Copilot Studio Plugins</a:t>
            </a:r>
            <a:r>
              <a:rPr kumimoji="0" lang="en-US" sz="1400" b="0"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 </a:t>
            </a:r>
            <a:r>
              <a:rPr kumimoji="0" lang="en-US" sz="14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to bring additional data into Copilot for Sales.</a:t>
            </a:r>
          </a:p>
        </p:txBody>
      </p:sp>
      <p:sp>
        <p:nvSpPr>
          <p:cNvPr id="9" name="TextBox 8">
            <a:extLst>
              <a:ext uri="{FF2B5EF4-FFF2-40B4-BE49-F238E27FC236}">
                <a16:creationId xmlns:a16="http://schemas.microsoft.com/office/drawing/2014/main" id="{FC3B4CBA-9C20-78D7-EADB-53492F41D41B}"/>
              </a:ext>
            </a:extLst>
          </p:cNvPr>
          <p:cNvSpPr txBox="1"/>
          <p:nvPr/>
        </p:nvSpPr>
        <p:spPr>
          <a:xfrm>
            <a:off x="4957861" y="5462270"/>
            <a:ext cx="6213660" cy="43088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Extensions can either </a:t>
            </a:r>
            <a:r>
              <a:rPr kumimoji="0" lang="en-US" sz="1400" b="1"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enrich existing Copilot for Sales skills </a:t>
            </a:r>
            <a:r>
              <a:rPr kumimoji="0" lang="en-US" sz="1400" b="0"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or </a:t>
            </a:r>
            <a:r>
              <a:rPr kumimoji="0" lang="en-US" sz="1400" b="1" i="0" u="none" strike="noStrike" kern="1200" cap="none" spc="0" normalizeH="0" baseline="0" noProof="0">
                <a:ln>
                  <a:noFill/>
                </a:ln>
                <a:solidFill>
                  <a:prstClr val="black">
                    <a:lumMod val="85000"/>
                    <a:lumOff val="15000"/>
                  </a:prstClr>
                </a:solidFill>
                <a:effectLst/>
                <a:uLnTx/>
                <a:uFillTx/>
                <a:latin typeface="+mj-lt"/>
                <a:ea typeface="Calibri" panose="020F0502020204030204" pitchFamily="34" charset="0"/>
                <a:cs typeface="Arial" panose="020B0604020202020204" pitchFamily="34" charset="0"/>
              </a:rPr>
              <a:t>introduce net new skills</a:t>
            </a:r>
            <a:r>
              <a:rPr kumimoji="0" lang="en-US" sz="1400" b="1"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 </a:t>
            </a:r>
            <a:r>
              <a:rPr kumimoji="0" lang="en-US" sz="14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that can surface in Microsoft 365 Copilot Chat or App Chat.</a:t>
            </a:r>
          </a:p>
        </p:txBody>
      </p:sp>
      <p:pic>
        <p:nvPicPr>
          <p:cNvPr id="7" name="Graphic 6">
            <a:extLst>
              <a:ext uri="{FF2B5EF4-FFF2-40B4-BE49-F238E27FC236}">
                <a16:creationId xmlns:a16="http://schemas.microsoft.com/office/drawing/2014/main" id="{E2CCFC01-4CFB-CCBA-E43A-49F2740BD2F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5435" y="1926050"/>
            <a:ext cx="461666" cy="461666"/>
          </a:xfrm>
          <a:prstGeom prst="rect">
            <a:avLst/>
          </a:prstGeom>
          <a:effectLst>
            <a:outerShdw blurRad="50800" dist="38100" dir="2700000" algn="tl" rotWithShape="0">
              <a:prstClr val="black">
                <a:alpha val="40000"/>
              </a:prstClr>
            </a:outerShdw>
          </a:effectLst>
        </p:spPr>
      </p:pic>
      <p:cxnSp>
        <p:nvCxnSpPr>
          <p:cNvPr id="28" name="Straight Connector 27">
            <a:extLst>
              <a:ext uri="{FF2B5EF4-FFF2-40B4-BE49-F238E27FC236}">
                <a16:creationId xmlns:a16="http://schemas.microsoft.com/office/drawing/2014/main" id="{41A2A48B-DCD8-57AD-9D87-C81A450620E5}"/>
              </a:ext>
              <a:ext uri="{C183D7F6-B498-43B3-948B-1728B52AA6E4}">
                <adec:decorative xmlns:adec="http://schemas.microsoft.com/office/drawing/2017/decorative" val="1"/>
              </a:ext>
            </a:extLst>
          </p:cNvPr>
          <p:cNvCxnSpPr>
            <a:cxnSpLocks/>
          </p:cNvCxnSpPr>
          <p:nvPr/>
        </p:nvCxnSpPr>
        <p:spPr>
          <a:xfrm>
            <a:off x="8083644" y="3398668"/>
            <a:ext cx="0" cy="1308100"/>
          </a:xfrm>
          <a:prstGeom prst="line">
            <a:avLst/>
          </a:prstGeom>
          <a:ln w="127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0995EB0-1098-B3EB-4804-4422C8256A6B}"/>
              </a:ext>
              <a:ext uri="{C183D7F6-B498-43B3-948B-1728B52AA6E4}">
                <adec:decorative xmlns:adec="http://schemas.microsoft.com/office/drawing/2017/decorative" val="1"/>
              </a:ext>
            </a:extLst>
          </p:cNvPr>
          <p:cNvCxnSpPr>
            <a:cxnSpLocks/>
          </p:cNvCxnSpPr>
          <p:nvPr/>
        </p:nvCxnSpPr>
        <p:spPr>
          <a:xfrm flipH="1">
            <a:off x="4957861" y="5128260"/>
            <a:ext cx="6332601" cy="0"/>
          </a:xfrm>
          <a:prstGeom prst="line">
            <a:avLst/>
          </a:prstGeom>
          <a:ln w="127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753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C05C2CCF-F874-E936-3E15-36143EB77C0E}"/>
              </a:ext>
              <a:ext uri="{C183D7F6-B498-43B3-948B-1728B52AA6E4}">
                <adec:decorative xmlns:adec="http://schemas.microsoft.com/office/drawing/2017/decorative" val="1"/>
              </a:ext>
            </a:extLst>
          </p:cNvPr>
          <p:cNvSpPr/>
          <p:nvPr/>
        </p:nvSpPr>
        <p:spPr>
          <a:xfrm>
            <a:off x="619408" y="1598034"/>
            <a:ext cx="10952348"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52" name="Rectangle: Rounded Corners 51">
            <a:extLst>
              <a:ext uri="{FF2B5EF4-FFF2-40B4-BE49-F238E27FC236}">
                <a16:creationId xmlns:a16="http://schemas.microsoft.com/office/drawing/2014/main" id="{0734D61B-5717-ABF6-D247-ADB1C88425C1}"/>
              </a:ext>
              <a:ext uri="{C183D7F6-B498-43B3-948B-1728B52AA6E4}">
                <adec:decorative xmlns:adec="http://schemas.microsoft.com/office/drawing/2017/decorative" val="1"/>
              </a:ext>
            </a:extLst>
          </p:cNvPr>
          <p:cNvSpPr/>
          <p:nvPr/>
        </p:nvSpPr>
        <p:spPr bwMode="auto">
          <a:xfrm>
            <a:off x="810629" y="1756769"/>
            <a:ext cx="10555872" cy="2500632"/>
          </a:xfrm>
          <a:prstGeom prst="roundRect">
            <a:avLst>
              <a:gd name="adj" fmla="val 5233"/>
            </a:avLst>
          </a:prstGeom>
          <a:solidFill>
            <a:schemeClr val="bg1"/>
          </a:solidFill>
          <a:ln w="9525"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 name="Content Placeholder 1">
            <a:extLst>
              <a:ext uri="{FF2B5EF4-FFF2-40B4-BE49-F238E27FC236}">
                <a16:creationId xmlns:a16="http://schemas.microsoft.com/office/drawing/2014/main" id="{EB98052E-CD01-19D9-B340-BE95C7711264}"/>
              </a:ext>
            </a:extLst>
          </p:cNvPr>
          <p:cNvSpPr>
            <a:spLocks noGrp="1"/>
          </p:cNvSpPr>
          <p:nvPr>
            <p:ph type="title"/>
          </p:nvPr>
        </p:nvSpPr>
        <p:spPr>
          <a:xfrm>
            <a:off x="500676" y="652347"/>
            <a:ext cx="11018520" cy="4985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chemeClr val="tx1">
                    <a:lumMod val="85000"/>
                    <a:lumOff val="15000"/>
                  </a:schemeClr>
                </a:solidFill>
                <a:effectLst/>
                <a:uLnTx/>
                <a:uFillTx/>
                <a:latin typeface="Segoe UI Semibold" panose="020B0702040204020203" pitchFamily="34" charset="0"/>
                <a:ea typeface="+mn-ea"/>
                <a:cs typeface="Segoe UI Semibold" panose="020B0702040204020203" pitchFamily="34" charset="0"/>
              </a:rPr>
              <a:t>Copilot Extensions Overview</a:t>
            </a:r>
          </a:p>
        </p:txBody>
      </p:sp>
      <p:sp>
        <p:nvSpPr>
          <p:cNvPr id="127" name="TextBox 126">
            <a:extLst>
              <a:ext uri="{FF2B5EF4-FFF2-40B4-BE49-F238E27FC236}">
                <a16:creationId xmlns:a16="http://schemas.microsoft.com/office/drawing/2014/main" id="{E8E8AF2B-904A-4943-9F7F-1E6F81F3F8A2}"/>
              </a:ext>
            </a:extLst>
          </p:cNvPr>
          <p:cNvSpPr txBox="1"/>
          <p:nvPr/>
        </p:nvSpPr>
        <p:spPr>
          <a:xfrm>
            <a:off x="1517536" y="2581179"/>
            <a:ext cx="1373813"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Dynamics Apps</a:t>
            </a:r>
          </a:p>
        </p:txBody>
      </p:sp>
      <p:sp>
        <p:nvSpPr>
          <p:cNvPr id="95" name="TextBox 94">
            <a:extLst>
              <a:ext uri="{FF2B5EF4-FFF2-40B4-BE49-F238E27FC236}">
                <a16:creationId xmlns:a16="http://schemas.microsoft.com/office/drawing/2014/main" id="{8D27F744-E695-F6A7-E56F-EC514D46669B}"/>
              </a:ext>
            </a:extLst>
          </p:cNvPr>
          <p:cNvSpPr txBox="1"/>
          <p:nvPr/>
        </p:nvSpPr>
        <p:spPr>
          <a:xfrm>
            <a:off x="3584297" y="2581179"/>
            <a:ext cx="1422585"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M365 Apps</a:t>
            </a:r>
          </a:p>
        </p:txBody>
      </p:sp>
      <p:sp>
        <p:nvSpPr>
          <p:cNvPr id="83" name="TextBox 82">
            <a:extLst>
              <a:ext uri="{FF2B5EF4-FFF2-40B4-BE49-F238E27FC236}">
                <a16:creationId xmlns:a16="http://schemas.microsoft.com/office/drawing/2014/main" id="{582D2B35-B73D-B1F2-020B-4B16ED92C9D9}"/>
              </a:ext>
            </a:extLst>
          </p:cNvPr>
          <p:cNvSpPr txBox="1"/>
          <p:nvPr/>
        </p:nvSpPr>
        <p:spPr>
          <a:xfrm>
            <a:off x="6577098" y="2512579"/>
            <a:ext cx="1024056"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M365 Chat</a:t>
            </a:r>
          </a:p>
        </p:txBody>
      </p:sp>
      <p:sp>
        <p:nvSpPr>
          <p:cNvPr id="100" name="TextBox 99">
            <a:extLst>
              <a:ext uri="{FF2B5EF4-FFF2-40B4-BE49-F238E27FC236}">
                <a16:creationId xmlns:a16="http://schemas.microsoft.com/office/drawing/2014/main" id="{46D8FCD4-C03E-1B3A-E6AF-276B7F44B50A}"/>
              </a:ext>
            </a:extLst>
          </p:cNvPr>
          <p:cNvSpPr txBox="1"/>
          <p:nvPr/>
        </p:nvSpPr>
        <p:spPr>
          <a:xfrm>
            <a:off x="9846529" y="2488136"/>
            <a:ext cx="66572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Teams</a:t>
            </a:r>
          </a:p>
        </p:txBody>
      </p:sp>
      <p:pic>
        <p:nvPicPr>
          <p:cNvPr id="25" name="Picture 2">
            <a:extLst>
              <a:ext uri="{FF2B5EF4-FFF2-40B4-BE49-F238E27FC236}">
                <a16:creationId xmlns:a16="http://schemas.microsoft.com/office/drawing/2014/main" id="{69988E12-0483-3A3B-8AF1-E6012E0D3AAC}"/>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8279" y="1923977"/>
            <a:ext cx="450008" cy="418432"/>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3CCEABC3-A8E2-AA82-DC89-883612B9C8E9}"/>
              </a:ext>
            </a:extLst>
          </p:cNvPr>
          <p:cNvSpPr/>
          <p:nvPr/>
        </p:nvSpPr>
        <p:spPr>
          <a:xfrm>
            <a:off x="934318" y="2913851"/>
            <a:ext cx="2765845" cy="1208164"/>
          </a:xfrm>
          <a:prstGeom prst="roundRect">
            <a:avLst>
              <a:gd name="adj" fmla="val 14722"/>
            </a:avLst>
          </a:prstGeom>
          <a:noFill/>
          <a:ln>
            <a:gradFill>
              <a:gsLst>
                <a:gs pos="0">
                  <a:srgbClr val="0088EE"/>
                </a:gs>
                <a:gs pos="100000">
                  <a:srgbClr val="004F8A"/>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0">
                      <a:srgbClr val="0088EE"/>
                    </a:gs>
                    <a:gs pos="100000">
                      <a:srgbClr val="8661C5"/>
                    </a:gs>
                  </a:gsLst>
                  <a:lin ang="5400000" scaled="1"/>
                </a:gradFill>
                <a:effectLst/>
                <a:uLnTx/>
                <a:uFillTx/>
                <a:latin typeface="Segoe UI Semibold" panose="020B0702040204020203" pitchFamily="34" charset="0"/>
                <a:ea typeface="+mn-ea"/>
                <a:cs typeface="Segoe UI Semibold" panose="020B0702040204020203" pitchFamily="34" charset="0"/>
              </a:rPr>
              <a:t>Copilot in Dynamics</a:t>
            </a:r>
          </a:p>
        </p:txBody>
      </p:sp>
      <p:sp>
        <p:nvSpPr>
          <p:cNvPr id="125" name="TextBox 124">
            <a:extLst>
              <a:ext uri="{FF2B5EF4-FFF2-40B4-BE49-F238E27FC236}">
                <a16:creationId xmlns:a16="http://schemas.microsoft.com/office/drawing/2014/main" id="{82A67DE5-A19A-3D4C-F1AE-0CEA5B0AABDD}"/>
              </a:ext>
            </a:extLst>
          </p:cNvPr>
          <p:cNvSpPr txBox="1"/>
          <p:nvPr/>
        </p:nvSpPr>
        <p:spPr>
          <a:xfrm>
            <a:off x="990597" y="3377760"/>
            <a:ext cx="1292431"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Segoe UI Semibold" panose="020B0702040204020203" pitchFamily="34" charset="0"/>
                <a:ea typeface="+mn-ea"/>
                <a:cs typeface="Segoe UI Semibold" panose="020B0702040204020203" pitchFamily="34" charset="0"/>
              </a:rPr>
              <a:t>Contextual Experiences</a:t>
            </a:r>
          </a:p>
        </p:txBody>
      </p:sp>
      <p:sp>
        <p:nvSpPr>
          <p:cNvPr id="126" name="TextBox 125">
            <a:extLst>
              <a:ext uri="{FF2B5EF4-FFF2-40B4-BE49-F238E27FC236}">
                <a16:creationId xmlns:a16="http://schemas.microsoft.com/office/drawing/2014/main" id="{DB922351-A40E-4105-732C-F78D4B7FB040}"/>
              </a:ext>
            </a:extLst>
          </p:cNvPr>
          <p:cNvSpPr txBox="1"/>
          <p:nvPr/>
        </p:nvSpPr>
        <p:spPr>
          <a:xfrm>
            <a:off x="2763633" y="3405089"/>
            <a:ext cx="45592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Segoe UI Semibold" panose="020B0702040204020203" pitchFamily="34" charset="0"/>
                <a:ea typeface="+mn-ea"/>
                <a:cs typeface="Segoe UI Semibold" panose="020B0702040204020203" pitchFamily="34" charset="0"/>
              </a:rPr>
              <a:t>Chat</a:t>
            </a:r>
          </a:p>
        </p:txBody>
      </p:sp>
      <p:sp>
        <p:nvSpPr>
          <p:cNvPr id="32" name="Rectangle: Rounded Corners 31">
            <a:extLst>
              <a:ext uri="{FF2B5EF4-FFF2-40B4-BE49-F238E27FC236}">
                <a16:creationId xmlns:a16="http://schemas.microsoft.com/office/drawing/2014/main" id="{3F4B62D4-9911-A7E4-27BF-363632783F0E}"/>
              </a:ext>
              <a:ext uri="{C183D7F6-B498-43B3-948B-1728B52AA6E4}">
                <adec:decorative xmlns:adec="http://schemas.microsoft.com/office/drawing/2017/decorative" val="0"/>
              </a:ext>
            </a:extLst>
          </p:cNvPr>
          <p:cNvSpPr/>
          <p:nvPr/>
        </p:nvSpPr>
        <p:spPr bwMode="auto">
          <a:xfrm>
            <a:off x="990598" y="3606504"/>
            <a:ext cx="1277939" cy="286505"/>
          </a:xfrm>
          <a:prstGeom prst="roundRect">
            <a:avLst>
              <a:gd name="adj" fmla="val 50000"/>
            </a:avLst>
          </a:prstGeom>
          <a:gradFill>
            <a:gsLst>
              <a:gs pos="13000">
                <a:srgbClr val="C836B7"/>
              </a:gs>
              <a:gs pos="90000">
                <a:schemeClr val="accent5">
                  <a:lumMod val="75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ISV Extensions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ea typeface="+mn-ea"/>
                <a:cs typeface="Segoe UI Light" panose="020B0502040204020203" pitchFamily="34" charset="0"/>
              </a:rPr>
              <a:t>Enrich existing Skills</a:t>
            </a:r>
          </a:p>
        </p:txBody>
      </p:sp>
      <p:sp>
        <p:nvSpPr>
          <p:cNvPr id="30" name="Rectangle: Rounded Corners 29">
            <a:extLst>
              <a:ext uri="{FF2B5EF4-FFF2-40B4-BE49-F238E27FC236}">
                <a16:creationId xmlns:a16="http://schemas.microsoft.com/office/drawing/2014/main" id="{E6A200A6-E4FD-CC72-5522-7A6865F18AAC}"/>
              </a:ext>
              <a:ext uri="{C183D7F6-B498-43B3-948B-1728B52AA6E4}">
                <adec:decorative xmlns:adec="http://schemas.microsoft.com/office/drawing/2017/decorative" val="0"/>
              </a:ext>
            </a:extLst>
          </p:cNvPr>
          <p:cNvSpPr/>
          <p:nvPr/>
        </p:nvSpPr>
        <p:spPr bwMode="auto">
          <a:xfrm>
            <a:off x="2351530" y="3606504"/>
            <a:ext cx="1277939" cy="286505"/>
          </a:xfrm>
          <a:prstGeom prst="roundRect">
            <a:avLst>
              <a:gd name="adj" fmla="val 50000"/>
            </a:avLst>
          </a:prstGeom>
          <a:gradFill>
            <a:gsLst>
              <a:gs pos="13000">
                <a:srgbClr val="C836B7"/>
              </a:gs>
              <a:gs pos="90000">
                <a:schemeClr val="accent5">
                  <a:lumMod val="75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ISV Extensions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20" normalizeH="0" noProof="0">
                <a:ln>
                  <a:noFill/>
                </a:ln>
                <a:solidFill>
                  <a:prstClr val="white"/>
                </a:solidFill>
                <a:effectLst/>
                <a:uLnTx/>
                <a:uFillTx/>
                <a:ea typeface="+mn-ea"/>
                <a:cs typeface="Segoe UI Light" panose="020B0502040204020203" pitchFamily="34" charset="0"/>
              </a:rPr>
              <a:t>Net New Skills (Prompt Based)</a:t>
            </a:r>
          </a:p>
        </p:txBody>
      </p:sp>
      <p:sp>
        <p:nvSpPr>
          <p:cNvPr id="27" name="Rectangle: Rounded Corners 26">
            <a:extLst>
              <a:ext uri="{FF2B5EF4-FFF2-40B4-BE49-F238E27FC236}">
                <a16:creationId xmlns:a16="http://schemas.microsoft.com/office/drawing/2014/main" id="{8D2D9730-839F-DAF2-8762-E1BA0B13EB0B}"/>
              </a:ext>
            </a:extLst>
          </p:cNvPr>
          <p:cNvSpPr/>
          <p:nvPr/>
        </p:nvSpPr>
        <p:spPr>
          <a:xfrm>
            <a:off x="3823947" y="2906803"/>
            <a:ext cx="2879075" cy="1208164"/>
          </a:xfrm>
          <a:prstGeom prst="roundRect">
            <a:avLst>
              <a:gd name="adj" fmla="val 14722"/>
            </a:avLst>
          </a:prstGeom>
          <a:noFill/>
          <a:ln>
            <a:gradFill>
              <a:gsLst>
                <a:gs pos="0">
                  <a:srgbClr val="0088EE"/>
                </a:gs>
                <a:gs pos="100000">
                  <a:srgbClr val="004F8A"/>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0">
                      <a:srgbClr val="0088EE"/>
                    </a:gs>
                    <a:gs pos="100000">
                      <a:srgbClr val="8661C5"/>
                    </a:gs>
                  </a:gsLst>
                  <a:lin ang="5400000" scaled="1"/>
                </a:gradFill>
                <a:effectLst/>
                <a:uLnTx/>
                <a:uFillTx/>
                <a:latin typeface="Segoe UI Semibold" panose="020B0702040204020203" pitchFamily="34" charset="0"/>
                <a:ea typeface="+mn-ea"/>
                <a:cs typeface="Segoe UI Semibold" panose="020B0702040204020203" pitchFamily="34" charset="0"/>
              </a:rPr>
              <a:t>Copilot For Sales</a:t>
            </a:r>
          </a:p>
        </p:txBody>
      </p:sp>
      <p:sp>
        <p:nvSpPr>
          <p:cNvPr id="124" name="TextBox 123">
            <a:extLst>
              <a:ext uri="{FF2B5EF4-FFF2-40B4-BE49-F238E27FC236}">
                <a16:creationId xmlns:a16="http://schemas.microsoft.com/office/drawing/2014/main" id="{EA43E235-5DEF-1B8B-F4E8-02F60C200895}"/>
              </a:ext>
            </a:extLst>
          </p:cNvPr>
          <p:cNvSpPr txBox="1"/>
          <p:nvPr/>
        </p:nvSpPr>
        <p:spPr>
          <a:xfrm>
            <a:off x="3930436" y="3307560"/>
            <a:ext cx="630940" cy="24622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Segoe UI Semibold" panose="020B0702040204020203" pitchFamily="34" charset="0"/>
                <a:ea typeface="+mn-ea"/>
                <a:cs typeface="Segoe UI Semibold" panose="020B0702040204020203" pitchFamily="34" charset="0"/>
              </a:rPr>
              <a:t>Embedded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Segoe UI Semibold" panose="020B0702040204020203" pitchFamily="34" charset="0"/>
                <a:ea typeface="+mn-ea"/>
                <a:cs typeface="Segoe UI Semibold" panose="020B0702040204020203" pitchFamily="34" charset="0"/>
              </a:rPr>
              <a:t>AI</a:t>
            </a:r>
          </a:p>
        </p:txBody>
      </p:sp>
      <p:sp>
        <p:nvSpPr>
          <p:cNvPr id="123" name="TextBox 122">
            <a:extLst>
              <a:ext uri="{FF2B5EF4-FFF2-40B4-BE49-F238E27FC236}">
                <a16:creationId xmlns:a16="http://schemas.microsoft.com/office/drawing/2014/main" id="{9CC96349-B586-388D-DB64-1EC5DBAD6EF8}"/>
              </a:ext>
            </a:extLst>
          </p:cNvPr>
          <p:cNvSpPr txBox="1"/>
          <p:nvPr/>
        </p:nvSpPr>
        <p:spPr>
          <a:xfrm>
            <a:off x="4481862" y="3303921"/>
            <a:ext cx="943444" cy="24622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Segoe UI Semibold" panose="020B0702040204020203" pitchFamily="34" charset="0"/>
                <a:ea typeface="+mn-ea"/>
                <a:cs typeface="Segoe UI Semibold" panose="020B0702040204020203" pitchFamily="34" charset="0"/>
              </a:rPr>
              <a:t>Contextual</a:t>
            </a:r>
            <a:br>
              <a:rPr kumimoji="0" lang="en-US" sz="800" b="0" i="0" u="none" strike="noStrike" kern="1200" cap="none" spc="0" normalizeH="0" baseline="0" noProof="0">
                <a:ln>
                  <a:noFill/>
                </a:ln>
                <a:solidFill>
                  <a:schemeClr val="bg1">
                    <a:lumMod val="50000"/>
                  </a:schemeClr>
                </a:solidFill>
                <a:effectLst/>
                <a:uLnTx/>
                <a:uFillTx/>
                <a:latin typeface="Segoe UI Semibold" panose="020B0702040204020203" pitchFamily="34" charset="0"/>
                <a:ea typeface="+mn-ea"/>
                <a:cs typeface="Segoe UI Semibold" panose="020B0702040204020203" pitchFamily="34" charset="0"/>
              </a:rPr>
            </a:br>
            <a:r>
              <a:rPr kumimoji="0" lang="en-US" sz="800" b="0" i="0" u="none" strike="noStrike" kern="1200" cap="none" spc="0" normalizeH="0" baseline="0" noProof="0">
                <a:ln>
                  <a:noFill/>
                </a:ln>
                <a:solidFill>
                  <a:schemeClr val="bg1">
                    <a:lumMod val="50000"/>
                  </a:schemeClr>
                </a:solidFill>
                <a:effectLst/>
                <a:uLnTx/>
                <a:uFillTx/>
                <a:latin typeface="Segoe UI Semibold" panose="020B0702040204020203" pitchFamily="34" charset="0"/>
                <a:ea typeface="+mn-ea"/>
                <a:cs typeface="Segoe UI Semibold" panose="020B0702040204020203" pitchFamily="34" charset="0"/>
              </a:rPr>
              <a:t>Side Car</a:t>
            </a:r>
          </a:p>
        </p:txBody>
      </p:sp>
      <p:sp>
        <p:nvSpPr>
          <p:cNvPr id="122" name="TextBox 121">
            <a:extLst>
              <a:ext uri="{FF2B5EF4-FFF2-40B4-BE49-F238E27FC236}">
                <a16:creationId xmlns:a16="http://schemas.microsoft.com/office/drawing/2014/main" id="{A088B667-5E54-D35D-83C7-CFDF9C1F0567}"/>
              </a:ext>
            </a:extLst>
          </p:cNvPr>
          <p:cNvSpPr txBox="1"/>
          <p:nvPr/>
        </p:nvSpPr>
        <p:spPr>
          <a:xfrm>
            <a:off x="5391675" y="3405089"/>
            <a:ext cx="1194481"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Segoe UI Semibold" panose="020B0702040204020203" pitchFamily="34" charset="0"/>
                <a:ea typeface="+mn-ea"/>
                <a:cs typeface="Segoe UI Semibold" panose="020B0702040204020203" pitchFamily="34" charset="0"/>
              </a:rPr>
              <a:t>M365 Chat</a:t>
            </a:r>
          </a:p>
        </p:txBody>
      </p:sp>
      <p:sp>
        <p:nvSpPr>
          <p:cNvPr id="47" name="Rectangle: Rounded Corners 46">
            <a:extLst>
              <a:ext uri="{FF2B5EF4-FFF2-40B4-BE49-F238E27FC236}">
                <a16:creationId xmlns:a16="http://schemas.microsoft.com/office/drawing/2014/main" id="{7F3D9EB0-7D96-136A-BC7A-2818C0F05D81}"/>
              </a:ext>
              <a:ext uri="{C183D7F6-B498-43B3-948B-1728B52AA6E4}">
                <adec:decorative xmlns:adec="http://schemas.microsoft.com/office/drawing/2017/decorative" val="0"/>
              </a:ext>
            </a:extLst>
          </p:cNvPr>
          <p:cNvSpPr/>
          <p:nvPr/>
        </p:nvSpPr>
        <p:spPr bwMode="auto">
          <a:xfrm>
            <a:off x="3916401" y="3605754"/>
            <a:ext cx="1365453" cy="286505"/>
          </a:xfrm>
          <a:prstGeom prst="roundRect">
            <a:avLst>
              <a:gd name="adj" fmla="val 50000"/>
            </a:avLst>
          </a:prstGeom>
          <a:gradFill>
            <a:gsLst>
              <a:gs pos="13000">
                <a:srgbClr val="C836B7"/>
              </a:gs>
              <a:gs pos="90000">
                <a:schemeClr val="accent5">
                  <a:lumMod val="75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ISV Extensions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Enrich existing Skills</a:t>
            </a:r>
          </a:p>
        </p:txBody>
      </p:sp>
      <p:sp>
        <p:nvSpPr>
          <p:cNvPr id="45" name="Rectangle: Rounded Corners 44">
            <a:extLst>
              <a:ext uri="{FF2B5EF4-FFF2-40B4-BE49-F238E27FC236}">
                <a16:creationId xmlns:a16="http://schemas.microsoft.com/office/drawing/2014/main" id="{8549481C-F286-341C-58B7-3F199371D303}"/>
              </a:ext>
              <a:ext uri="{C183D7F6-B498-43B3-948B-1728B52AA6E4}">
                <adec:decorative xmlns:adec="http://schemas.microsoft.com/office/drawing/2017/decorative" val="0"/>
              </a:ext>
            </a:extLst>
          </p:cNvPr>
          <p:cNvSpPr/>
          <p:nvPr/>
        </p:nvSpPr>
        <p:spPr bwMode="auto">
          <a:xfrm>
            <a:off x="5328912" y="3605754"/>
            <a:ext cx="1317445" cy="286505"/>
          </a:xfrm>
          <a:prstGeom prst="roundRect">
            <a:avLst>
              <a:gd name="adj" fmla="val 50000"/>
            </a:avLst>
          </a:prstGeom>
          <a:gradFill>
            <a:gsLst>
              <a:gs pos="13000">
                <a:srgbClr val="C836B7"/>
              </a:gs>
              <a:gs pos="90000">
                <a:schemeClr val="accent5">
                  <a:lumMod val="75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ISV Extensions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Net New Skills (Prompt Based)</a:t>
            </a:r>
          </a:p>
        </p:txBody>
      </p:sp>
      <p:sp>
        <p:nvSpPr>
          <p:cNvPr id="26" name="Rectangle: Rounded Corners 25">
            <a:extLst>
              <a:ext uri="{FF2B5EF4-FFF2-40B4-BE49-F238E27FC236}">
                <a16:creationId xmlns:a16="http://schemas.microsoft.com/office/drawing/2014/main" id="{EAC9D6E6-72CC-486A-6326-727564FE3F2D}"/>
              </a:ext>
            </a:extLst>
          </p:cNvPr>
          <p:cNvSpPr/>
          <p:nvPr/>
        </p:nvSpPr>
        <p:spPr bwMode="auto">
          <a:xfrm>
            <a:off x="6826805" y="2906803"/>
            <a:ext cx="1422935" cy="1208164"/>
          </a:xfrm>
          <a:prstGeom prst="roundRect">
            <a:avLst>
              <a:gd name="adj" fmla="val 15004"/>
            </a:avLst>
          </a:prstGeom>
          <a:noFill/>
          <a:ln w="19050">
            <a:solidFill>
              <a:srgbClr val="C836B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Segoe UI" pitchFamily="34" charset="0"/>
                <a:cs typeface="Segoe UI Semibold" panose="020B0702040204020203" pitchFamily="34" charset="0"/>
              </a:rPr>
              <a:t>ISV Scoped Copilot</a:t>
            </a:r>
          </a:p>
        </p:txBody>
      </p:sp>
      <p:sp>
        <p:nvSpPr>
          <p:cNvPr id="121" name="TextBox 120">
            <a:extLst>
              <a:ext uri="{FF2B5EF4-FFF2-40B4-BE49-F238E27FC236}">
                <a16:creationId xmlns:a16="http://schemas.microsoft.com/office/drawing/2014/main" id="{F7DC70C1-64BB-B400-DB18-0072EF00C364}"/>
              </a:ext>
            </a:extLst>
          </p:cNvPr>
          <p:cNvSpPr txBox="1"/>
          <p:nvPr/>
        </p:nvSpPr>
        <p:spPr>
          <a:xfrm>
            <a:off x="6934701" y="3412546"/>
            <a:ext cx="1194481"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Segoe UI Semibold" panose="020B0702040204020203" pitchFamily="34" charset="0"/>
                <a:ea typeface="+mn-ea"/>
                <a:cs typeface="Segoe UI Semibold" panose="020B0702040204020203" pitchFamily="34" charset="0"/>
              </a:rPr>
              <a:t>M365 Chat</a:t>
            </a:r>
          </a:p>
        </p:txBody>
      </p:sp>
      <p:sp>
        <p:nvSpPr>
          <p:cNvPr id="10" name="Rectangle: Rounded Corners 9">
            <a:extLst>
              <a:ext uri="{FF2B5EF4-FFF2-40B4-BE49-F238E27FC236}">
                <a16:creationId xmlns:a16="http://schemas.microsoft.com/office/drawing/2014/main" id="{F57C37E0-6C23-D451-18C5-9C16B23F3DE5}"/>
              </a:ext>
              <a:ext uri="{C183D7F6-B498-43B3-948B-1728B52AA6E4}">
                <adec:decorative xmlns:adec="http://schemas.microsoft.com/office/drawing/2017/decorative" val="0"/>
              </a:ext>
            </a:extLst>
          </p:cNvPr>
          <p:cNvSpPr/>
          <p:nvPr/>
        </p:nvSpPr>
        <p:spPr bwMode="auto">
          <a:xfrm>
            <a:off x="6909356" y="3598706"/>
            <a:ext cx="1258912" cy="286505"/>
          </a:xfrm>
          <a:prstGeom prst="roundRect">
            <a:avLst>
              <a:gd name="adj" fmla="val 50000"/>
            </a:avLst>
          </a:prstGeom>
          <a:gradFill>
            <a:gsLst>
              <a:gs pos="13000">
                <a:srgbClr val="C836B7"/>
              </a:gs>
              <a:gs pos="90000">
                <a:schemeClr val="accent5">
                  <a:lumMod val="75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ISV Extensions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Net New Skills (Prompt Based)</a:t>
            </a:r>
          </a:p>
        </p:txBody>
      </p:sp>
      <p:sp>
        <p:nvSpPr>
          <p:cNvPr id="24" name="Rectangle: Rounded Corners 23">
            <a:extLst>
              <a:ext uri="{FF2B5EF4-FFF2-40B4-BE49-F238E27FC236}">
                <a16:creationId xmlns:a16="http://schemas.microsoft.com/office/drawing/2014/main" id="{F9150FE2-661F-B06E-86F2-C3B87379F063}"/>
              </a:ext>
            </a:extLst>
          </p:cNvPr>
          <p:cNvSpPr/>
          <p:nvPr/>
        </p:nvSpPr>
        <p:spPr bwMode="auto">
          <a:xfrm>
            <a:off x="8373523" y="2916980"/>
            <a:ext cx="2827879" cy="1208164"/>
          </a:xfrm>
          <a:prstGeom prst="roundRect">
            <a:avLst>
              <a:gd name="adj" fmla="val 15004"/>
            </a:avLst>
          </a:prstGeom>
          <a:noFill/>
          <a:ln w="19050">
            <a:solidFill>
              <a:srgbClr val="C836B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Segoe UI" pitchFamily="34" charset="0"/>
                <a:cs typeface="Segoe UI Semibold" panose="020B0702040204020203" pitchFamily="34" charset="0"/>
              </a:rPr>
              <a:t>ISV Scoped Copilot</a:t>
            </a:r>
          </a:p>
        </p:txBody>
      </p:sp>
      <p:sp>
        <p:nvSpPr>
          <p:cNvPr id="120" name="TextBox 119">
            <a:extLst>
              <a:ext uri="{FF2B5EF4-FFF2-40B4-BE49-F238E27FC236}">
                <a16:creationId xmlns:a16="http://schemas.microsoft.com/office/drawing/2014/main" id="{495726BC-E408-0778-8AF0-FE98FDE79C0C}"/>
              </a:ext>
            </a:extLst>
          </p:cNvPr>
          <p:cNvSpPr txBox="1"/>
          <p:nvPr/>
        </p:nvSpPr>
        <p:spPr>
          <a:xfrm>
            <a:off x="8500946" y="3355380"/>
            <a:ext cx="1194481"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Segoe UI Semibold" panose="020B0702040204020203" pitchFamily="34" charset="0"/>
                <a:ea typeface="+mn-ea"/>
                <a:cs typeface="Segoe UI Semibold" panose="020B0702040204020203" pitchFamily="34" charset="0"/>
              </a:rPr>
              <a:t>M365 Chat</a:t>
            </a:r>
          </a:p>
        </p:txBody>
      </p:sp>
      <p:sp>
        <p:nvSpPr>
          <p:cNvPr id="89" name="TextBox 88">
            <a:extLst>
              <a:ext uri="{FF2B5EF4-FFF2-40B4-BE49-F238E27FC236}">
                <a16:creationId xmlns:a16="http://schemas.microsoft.com/office/drawing/2014/main" id="{E2DE26E3-BBEF-BFFC-6FFC-AF83E8EF8AF5}"/>
              </a:ext>
            </a:extLst>
          </p:cNvPr>
          <p:cNvSpPr txBox="1"/>
          <p:nvPr/>
        </p:nvSpPr>
        <p:spPr>
          <a:xfrm>
            <a:off x="9822849" y="3357668"/>
            <a:ext cx="126400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Segoe UI Semibold" panose="020B0702040204020203" pitchFamily="34" charset="0"/>
                <a:ea typeface="+mn-ea"/>
                <a:cs typeface="Segoe UI Semibold" panose="020B0702040204020203" pitchFamily="34" charset="0"/>
              </a:rPr>
              <a:t>Teams App</a:t>
            </a:r>
          </a:p>
        </p:txBody>
      </p:sp>
      <p:sp>
        <p:nvSpPr>
          <p:cNvPr id="6" name="Rectangle: Rounded Corners 5">
            <a:extLst>
              <a:ext uri="{FF2B5EF4-FFF2-40B4-BE49-F238E27FC236}">
                <a16:creationId xmlns:a16="http://schemas.microsoft.com/office/drawing/2014/main" id="{BB0A16C3-2DB1-BBB8-1975-FDFE5C40A7AB}"/>
              </a:ext>
              <a:ext uri="{C183D7F6-B498-43B3-948B-1728B52AA6E4}">
                <adec:decorative xmlns:adec="http://schemas.microsoft.com/office/drawing/2017/decorative" val="0"/>
              </a:ext>
            </a:extLst>
          </p:cNvPr>
          <p:cNvSpPr/>
          <p:nvPr/>
        </p:nvSpPr>
        <p:spPr bwMode="auto">
          <a:xfrm>
            <a:off x="8438162" y="3606670"/>
            <a:ext cx="1339829" cy="286505"/>
          </a:xfrm>
          <a:prstGeom prst="roundRect">
            <a:avLst>
              <a:gd name="adj" fmla="val 50000"/>
            </a:avLst>
          </a:prstGeom>
          <a:gradFill>
            <a:gsLst>
              <a:gs pos="13000">
                <a:srgbClr val="C836B7"/>
              </a:gs>
              <a:gs pos="90000">
                <a:schemeClr val="accent5">
                  <a:lumMod val="75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ISV Extensions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Net New Skills (Prompt Based)</a:t>
            </a:r>
          </a:p>
        </p:txBody>
      </p:sp>
      <p:sp>
        <p:nvSpPr>
          <p:cNvPr id="35" name="Rectangle: Rounded Corners 34">
            <a:extLst>
              <a:ext uri="{FF2B5EF4-FFF2-40B4-BE49-F238E27FC236}">
                <a16:creationId xmlns:a16="http://schemas.microsoft.com/office/drawing/2014/main" id="{321DB60E-1F75-D2B7-F8EE-AF5BDBEF2690}"/>
              </a:ext>
              <a:ext uri="{C183D7F6-B498-43B3-948B-1728B52AA6E4}">
                <adec:decorative xmlns:adec="http://schemas.microsoft.com/office/drawing/2017/decorative" val="0"/>
              </a:ext>
            </a:extLst>
          </p:cNvPr>
          <p:cNvSpPr/>
          <p:nvPr/>
        </p:nvSpPr>
        <p:spPr bwMode="auto">
          <a:xfrm>
            <a:off x="9857695" y="3612039"/>
            <a:ext cx="1264006" cy="286505"/>
          </a:xfrm>
          <a:prstGeom prst="roundRect">
            <a:avLst>
              <a:gd name="adj" fmla="val 50000"/>
            </a:avLst>
          </a:prstGeom>
          <a:gradFill>
            <a:gsLst>
              <a:gs pos="13000">
                <a:srgbClr val="C836B7"/>
              </a:gs>
              <a:gs pos="90000">
                <a:schemeClr val="accent5">
                  <a:lumMod val="75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ISV Extensions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Teams App Extensions</a:t>
            </a:r>
          </a:p>
        </p:txBody>
      </p:sp>
      <p:sp>
        <p:nvSpPr>
          <p:cNvPr id="50" name="Rectangle: Rounded Corners 49">
            <a:extLst>
              <a:ext uri="{FF2B5EF4-FFF2-40B4-BE49-F238E27FC236}">
                <a16:creationId xmlns:a16="http://schemas.microsoft.com/office/drawing/2014/main" id="{8AB3106D-17FE-9BB3-0FE7-09CFAF89E6B0}"/>
              </a:ext>
              <a:ext uri="{C183D7F6-B498-43B3-948B-1728B52AA6E4}">
                <adec:decorative xmlns:adec="http://schemas.microsoft.com/office/drawing/2017/decorative" val="1"/>
              </a:ext>
            </a:extLst>
          </p:cNvPr>
          <p:cNvSpPr/>
          <p:nvPr/>
        </p:nvSpPr>
        <p:spPr bwMode="auto">
          <a:xfrm>
            <a:off x="817057" y="4409086"/>
            <a:ext cx="7695369" cy="1040743"/>
          </a:xfrm>
          <a:prstGeom prst="roundRect">
            <a:avLst>
              <a:gd name="adj" fmla="val 11946"/>
            </a:avLst>
          </a:prstGeom>
          <a:solidFill>
            <a:schemeClr val="bg1">
              <a:alpha val="80000"/>
            </a:schemeClr>
          </a:solidFill>
          <a:ln w="9525"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65" name="Rectangle: Rounded Corners 64">
            <a:extLst>
              <a:ext uri="{FF2B5EF4-FFF2-40B4-BE49-F238E27FC236}">
                <a16:creationId xmlns:a16="http://schemas.microsoft.com/office/drawing/2014/main" id="{8ACB05CE-932C-6AAF-C5C9-806FE0B42052}"/>
              </a:ext>
              <a:ext uri="{C183D7F6-B498-43B3-948B-1728B52AA6E4}">
                <adec:decorative xmlns:adec="http://schemas.microsoft.com/office/drawing/2017/decorative" val="1"/>
              </a:ext>
            </a:extLst>
          </p:cNvPr>
          <p:cNvSpPr/>
          <p:nvPr/>
        </p:nvSpPr>
        <p:spPr bwMode="auto">
          <a:xfrm>
            <a:off x="8633170" y="4409086"/>
            <a:ext cx="2743504" cy="1040743"/>
          </a:xfrm>
          <a:prstGeom prst="roundRect">
            <a:avLst>
              <a:gd name="adj" fmla="val 11946"/>
            </a:avLst>
          </a:prstGeom>
          <a:solidFill>
            <a:schemeClr val="bg1">
              <a:alpha val="80000"/>
            </a:schemeClr>
          </a:solidFill>
          <a:ln w="9525"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66" name="Rectangle: Rounded Corners 65">
            <a:extLst>
              <a:ext uri="{FF2B5EF4-FFF2-40B4-BE49-F238E27FC236}">
                <a16:creationId xmlns:a16="http://schemas.microsoft.com/office/drawing/2014/main" id="{9E925E56-3753-22AC-2A4D-570BB2BCE573}"/>
              </a:ext>
              <a:ext uri="{C183D7F6-B498-43B3-948B-1728B52AA6E4}">
                <adec:decorative xmlns:adec="http://schemas.microsoft.com/office/drawing/2017/decorative" val="1"/>
              </a:ext>
            </a:extLst>
          </p:cNvPr>
          <p:cNvSpPr/>
          <p:nvPr/>
        </p:nvSpPr>
        <p:spPr bwMode="auto">
          <a:xfrm>
            <a:off x="809907" y="5596335"/>
            <a:ext cx="10555872" cy="490376"/>
          </a:xfrm>
          <a:prstGeom prst="roundRect">
            <a:avLst>
              <a:gd name="adj" fmla="val 15675"/>
            </a:avLst>
          </a:prstGeom>
          <a:solidFill>
            <a:schemeClr val="bg1">
              <a:alpha val="80000"/>
            </a:schemeClr>
          </a:solidFill>
          <a:ln w="9525"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pic>
        <p:nvPicPr>
          <p:cNvPr id="69" name="Graphic 68">
            <a:extLst>
              <a:ext uri="{FF2B5EF4-FFF2-40B4-BE49-F238E27FC236}">
                <a16:creationId xmlns:a16="http://schemas.microsoft.com/office/drawing/2014/main" id="{89676C7F-75E5-38D3-188A-F800D2AEDCD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1002" y="5089083"/>
            <a:ext cx="224289" cy="224289"/>
          </a:xfrm>
          <a:prstGeom prst="rect">
            <a:avLst/>
          </a:prstGeom>
        </p:spPr>
      </p:pic>
      <p:pic>
        <p:nvPicPr>
          <p:cNvPr id="70" name="Graphic 55">
            <a:extLst>
              <a:ext uri="{FF2B5EF4-FFF2-40B4-BE49-F238E27FC236}">
                <a16:creationId xmlns:a16="http://schemas.microsoft.com/office/drawing/2014/main" id="{A5F720FD-D572-6362-D8E6-75A71B06A72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1468" y="5086288"/>
            <a:ext cx="224311" cy="224311"/>
          </a:xfrm>
          <a:prstGeom prst="rect">
            <a:avLst/>
          </a:prstGeom>
        </p:spPr>
      </p:pic>
      <p:pic>
        <p:nvPicPr>
          <p:cNvPr id="73" name="Picture 2">
            <a:extLst>
              <a:ext uri="{FF2B5EF4-FFF2-40B4-BE49-F238E27FC236}">
                <a16:creationId xmlns:a16="http://schemas.microsoft.com/office/drawing/2014/main" id="{DC0D2539-B39A-A801-6045-163CA350706D}"/>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09557" y="5086288"/>
            <a:ext cx="224289" cy="224289"/>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B9037765-0F61-B8BC-C7A2-56E486056A7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915411" y="1933167"/>
            <a:ext cx="432905" cy="432905"/>
          </a:xfrm>
          <a:prstGeom prst="rect">
            <a:avLst/>
          </a:prstGeom>
          <a:ln w="10716" cap="flat">
            <a:noFill/>
            <a:prstDash val="solid"/>
            <a:miter/>
          </a:ln>
          <a:effectLst>
            <a:outerShdw blurRad="38100" dist="25400" dir="2700000" algn="tl" rotWithShape="0">
              <a:prstClr val="black">
                <a:alpha val="30000"/>
              </a:prstClr>
            </a:outerShdw>
          </a:effectLst>
        </p:spPr>
      </p:pic>
      <p:cxnSp>
        <p:nvCxnSpPr>
          <p:cNvPr id="113" name="Straight Arrow Connector 112">
            <a:extLst>
              <a:ext uri="{FF2B5EF4-FFF2-40B4-BE49-F238E27FC236}">
                <a16:creationId xmlns:a16="http://schemas.microsoft.com/office/drawing/2014/main" id="{19AE57A2-71DC-953A-ED66-2E768B0D102A}"/>
              </a:ext>
              <a:ext uri="{C183D7F6-B498-43B3-948B-1728B52AA6E4}">
                <adec:decorative xmlns:adec="http://schemas.microsoft.com/office/drawing/2017/decorative" val="1"/>
              </a:ext>
            </a:extLst>
          </p:cNvPr>
          <p:cNvCxnSpPr>
            <a:cxnSpLocks/>
          </p:cNvCxnSpPr>
          <p:nvPr/>
        </p:nvCxnSpPr>
        <p:spPr>
          <a:xfrm>
            <a:off x="9918911" y="5333091"/>
            <a:ext cx="0" cy="374848"/>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pic>
        <p:nvPicPr>
          <p:cNvPr id="114" name="Picture 2">
            <a:extLst>
              <a:ext uri="{FF2B5EF4-FFF2-40B4-BE49-F238E27FC236}">
                <a16:creationId xmlns:a16="http://schemas.microsoft.com/office/drawing/2014/main" id="{843E3B38-4668-C6CC-47BA-F80FC5ED4951}"/>
              </a:ext>
              <a:ext uri="{C183D7F6-B498-43B3-948B-1728B52AA6E4}">
                <adec:decorative xmlns:adec="http://schemas.microsoft.com/office/drawing/2017/decorative" val="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12612" y="1963411"/>
            <a:ext cx="404319" cy="404319"/>
          </a:xfrm>
          <a:prstGeom prst="rect">
            <a:avLst/>
          </a:prstGeom>
          <a:noFill/>
          <a:extLst>
            <a:ext uri="{909E8E84-426E-40DD-AFC4-6F175D3DCCD1}">
              <a14:hiddenFill xmlns:a14="http://schemas.microsoft.com/office/drawing/2010/main">
                <a:solidFill>
                  <a:srgbClr val="FFFFFF"/>
                </a:solidFill>
              </a14:hiddenFill>
            </a:ext>
          </a:extLst>
        </p:spPr>
      </p:pic>
      <p:cxnSp>
        <p:nvCxnSpPr>
          <p:cNvPr id="115" name="Straight Connector 114">
            <a:extLst>
              <a:ext uri="{FF2B5EF4-FFF2-40B4-BE49-F238E27FC236}">
                <a16:creationId xmlns:a16="http://schemas.microsoft.com/office/drawing/2014/main" id="{DC4632AA-C96F-1A35-728E-90787D7357D0}"/>
              </a:ext>
              <a:ext uri="{C183D7F6-B498-43B3-948B-1728B52AA6E4}">
                <adec:decorative xmlns:adec="http://schemas.microsoft.com/office/drawing/2017/decorative" val="1"/>
              </a:ext>
            </a:extLst>
          </p:cNvPr>
          <p:cNvCxnSpPr>
            <a:cxnSpLocks/>
          </p:cNvCxnSpPr>
          <p:nvPr/>
        </p:nvCxnSpPr>
        <p:spPr>
          <a:xfrm flipV="1">
            <a:off x="3565062" y="1881714"/>
            <a:ext cx="0" cy="822207"/>
          </a:xfrm>
          <a:prstGeom prst="line">
            <a:avLst/>
          </a:prstGeom>
          <a:noFill/>
          <a:ln w="6350" cap="flat" cmpd="sng" algn="ctr">
            <a:solidFill>
              <a:schemeClr val="bg1">
                <a:lumMod val="75000"/>
                <a:alpha val="70000"/>
              </a:schemeClr>
            </a:solidFill>
            <a:prstDash val="solid"/>
            <a:headEnd type="none" w="lg" len="med"/>
            <a:tailEnd type="none" w="lg" len="med"/>
          </a:ln>
          <a:effectLst/>
        </p:spPr>
      </p:cxnSp>
      <p:cxnSp>
        <p:nvCxnSpPr>
          <p:cNvPr id="118" name="Straight Connector 117">
            <a:extLst>
              <a:ext uri="{FF2B5EF4-FFF2-40B4-BE49-F238E27FC236}">
                <a16:creationId xmlns:a16="http://schemas.microsoft.com/office/drawing/2014/main" id="{F439DA71-FF76-F099-0600-65601FB746AF}"/>
              </a:ext>
              <a:ext uri="{C183D7F6-B498-43B3-948B-1728B52AA6E4}">
                <adec:decorative xmlns:adec="http://schemas.microsoft.com/office/drawing/2017/decorative" val="1"/>
              </a:ext>
            </a:extLst>
          </p:cNvPr>
          <p:cNvCxnSpPr>
            <a:cxnSpLocks/>
          </p:cNvCxnSpPr>
          <p:nvPr/>
        </p:nvCxnSpPr>
        <p:spPr>
          <a:xfrm flipV="1">
            <a:off x="9191939" y="1910650"/>
            <a:ext cx="0" cy="822207"/>
          </a:xfrm>
          <a:prstGeom prst="line">
            <a:avLst/>
          </a:prstGeom>
          <a:noFill/>
          <a:ln w="6350" cap="flat" cmpd="sng" algn="ctr">
            <a:solidFill>
              <a:schemeClr val="bg1">
                <a:lumMod val="75000"/>
                <a:alpha val="70000"/>
              </a:schemeClr>
            </a:solidFill>
            <a:prstDash val="solid"/>
            <a:headEnd type="none" w="lg" len="med"/>
            <a:tailEnd type="none" w="lg" len="med"/>
          </a:ln>
          <a:effectLst/>
        </p:spPr>
      </p:cxnSp>
      <p:cxnSp>
        <p:nvCxnSpPr>
          <p:cNvPr id="119" name="Straight Connector 118">
            <a:extLst>
              <a:ext uri="{FF2B5EF4-FFF2-40B4-BE49-F238E27FC236}">
                <a16:creationId xmlns:a16="http://schemas.microsoft.com/office/drawing/2014/main" id="{9D695FF3-765A-8C4D-C864-EA7AB04E5DA2}"/>
              </a:ext>
              <a:ext uri="{C183D7F6-B498-43B3-948B-1728B52AA6E4}">
                <adec:decorative xmlns:adec="http://schemas.microsoft.com/office/drawing/2017/decorative" val="1"/>
              </a:ext>
            </a:extLst>
          </p:cNvPr>
          <p:cNvCxnSpPr>
            <a:cxnSpLocks/>
          </p:cNvCxnSpPr>
          <p:nvPr/>
        </p:nvCxnSpPr>
        <p:spPr>
          <a:xfrm flipV="1">
            <a:off x="4976679" y="1890353"/>
            <a:ext cx="0" cy="822207"/>
          </a:xfrm>
          <a:prstGeom prst="line">
            <a:avLst/>
          </a:prstGeom>
          <a:noFill/>
          <a:ln w="6350" cap="flat" cmpd="sng" algn="ctr">
            <a:solidFill>
              <a:schemeClr val="bg1">
                <a:lumMod val="75000"/>
                <a:alpha val="70000"/>
              </a:schemeClr>
            </a:solidFill>
            <a:prstDash val="solid"/>
            <a:headEnd type="none" w="lg" len="med"/>
            <a:tailEnd type="none" w="lg" len="med"/>
          </a:ln>
          <a:effectLst/>
        </p:spPr>
      </p:cxnSp>
      <p:sp>
        <p:nvSpPr>
          <p:cNvPr id="61" name="TextBox 60">
            <a:extLst>
              <a:ext uri="{FF2B5EF4-FFF2-40B4-BE49-F238E27FC236}">
                <a16:creationId xmlns:a16="http://schemas.microsoft.com/office/drawing/2014/main" id="{338EF94A-F1D6-745C-41A1-3DAC7B14C154}"/>
              </a:ext>
            </a:extLst>
          </p:cNvPr>
          <p:cNvSpPr txBox="1"/>
          <p:nvPr/>
        </p:nvSpPr>
        <p:spPr>
          <a:xfrm>
            <a:off x="941468" y="4574765"/>
            <a:ext cx="1887353" cy="37506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Copilot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Studio</a:t>
            </a:r>
          </a:p>
        </p:txBody>
      </p:sp>
      <p:sp>
        <p:nvSpPr>
          <p:cNvPr id="62" name="Rectangle: Rounded Corners 61">
            <a:extLst>
              <a:ext uri="{FF2B5EF4-FFF2-40B4-BE49-F238E27FC236}">
                <a16:creationId xmlns:a16="http://schemas.microsoft.com/office/drawing/2014/main" id="{C126FA82-9DD1-6983-4B36-3BAEA422DAFC}"/>
              </a:ext>
              <a:ext uri="{C183D7F6-B498-43B3-948B-1728B52AA6E4}">
                <adec:decorative xmlns:adec="http://schemas.microsoft.com/office/drawing/2017/decorative" val="0"/>
              </a:ext>
            </a:extLst>
          </p:cNvPr>
          <p:cNvSpPr/>
          <p:nvPr/>
        </p:nvSpPr>
        <p:spPr bwMode="auto">
          <a:xfrm>
            <a:off x="1780016" y="4525901"/>
            <a:ext cx="6593509" cy="335369"/>
          </a:xfrm>
          <a:prstGeom prst="roundRect">
            <a:avLst>
              <a:gd name="adj" fmla="val 50000"/>
            </a:avLst>
          </a:prstGeom>
          <a:gradFill>
            <a:gsLst>
              <a:gs pos="13000">
                <a:srgbClr val="C836B7"/>
              </a:gs>
              <a:gs pos="90000">
                <a:schemeClr val="accent5">
                  <a:lumMod val="75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ISV Plugins</a:t>
            </a:r>
          </a:p>
        </p:txBody>
      </p:sp>
      <p:sp>
        <p:nvSpPr>
          <p:cNvPr id="63" name="Rectangle: Rounded Corners 62">
            <a:extLst>
              <a:ext uri="{FF2B5EF4-FFF2-40B4-BE49-F238E27FC236}">
                <a16:creationId xmlns:a16="http://schemas.microsoft.com/office/drawing/2014/main" id="{4B30B3CE-E7BC-78A7-BEAC-7744A14E21D7}"/>
              </a:ext>
              <a:ext uri="{C183D7F6-B498-43B3-948B-1728B52AA6E4}">
                <adec:decorative xmlns:adec="http://schemas.microsoft.com/office/drawing/2017/decorative" val="0"/>
              </a:ext>
            </a:extLst>
          </p:cNvPr>
          <p:cNvSpPr/>
          <p:nvPr/>
        </p:nvSpPr>
        <p:spPr bwMode="auto">
          <a:xfrm>
            <a:off x="1780015" y="5026950"/>
            <a:ext cx="6593507" cy="320168"/>
          </a:xfrm>
          <a:prstGeom prst="roundRect">
            <a:avLst>
              <a:gd name="adj" fmla="val 50000"/>
            </a:avLst>
          </a:prstGeom>
          <a:gradFill>
            <a:gsLst>
              <a:gs pos="13000">
                <a:srgbClr val="C836B7"/>
              </a:gs>
              <a:gs pos="90000">
                <a:schemeClr val="accent5">
                  <a:lumMod val="75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ISV Connectors</a:t>
            </a:r>
          </a:p>
        </p:txBody>
      </p:sp>
      <p:sp>
        <p:nvSpPr>
          <p:cNvPr id="71" name="TextBox 70">
            <a:extLst>
              <a:ext uri="{FF2B5EF4-FFF2-40B4-BE49-F238E27FC236}">
                <a16:creationId xmlns:a16="http://schemas.microsoft.com/office/drawing/2014/main" id="{E56C678C-0EEA-00F3-06CB-EA9BC232A721}"/>
              </a:ext>
            </a:extLst>
          </p:cNvPr>
          <p:cNvSpPr txBox="1"/>
          <p:nvPr/>
        </p:nvSpPr>
        <p:spPr>
          <a:xfrm>
            <a:off x="9346493" y="4579254"/>
            <a:ext cx="1887353" cy="37506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Visual Studio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Code</a:t>
            </a:r>
          </a:p>
        </p:txBody>
      </p:sp>
      <p:sp>
        <p:nvSpPr>
          <p:cNvPr id="67" name="TextBox 66">
            <a:extLst>
              <a:ext uri="{FF2B5EF4-FFF2-40B4-BE49-F238E27FC236}">
                <a16:creationId xmlns:a16="http://schemas.microsoft.com/office/drawing/2014/main" id="{53FE2984-6985-FEB0-2522-350477DEC342}"/>
              </a:ext>
            </a:extLst>
          </p:cNvPr>
          <p:cNvSpPr txBox="1"/>
          <p:nvPr/>
        </p:nvSpPr>
        <p:spPr>
          <a:xfrm>
            <a:off x="934318" y="5772792"/>
            <a:ext cx="1887353"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ISV Services</a:t>
            </a:r>
          </a:p>
        </p:txBody>
      </p:sp>
      <p:grpSp>
        <p:nvGrpSpPr>
          <p:cNvPr id="41" name="Group 40">
            <a:extLst>
              <a:ext uri="{FF2B5EF4-FFF2-40B4-BE49-F238E27FC236}">
                <a16:creationId xmlns:a16="http://schemas.microsoft.com/office/drawing/2014/main" id="{9E775DB0-28EC-98F3-7FF1-DE019694E0B7}"/>
              </a:ext>
              <a:ext uri="{C183D7F6-B498-43B3-948B-1728B52AA6E4}">
                <adec:decorative xmlns:adec="http://schemas.microsoft.com/office/drawing/2017/decorative" val="1"/>
              </a:ext>
            </a:extLst>
          </p:cNvPr>
          <p:cNvGrpSpPr/>
          <p:nvPr/>
        </p:nvGrpSpPr>
        <p:grpSpPr>
          <a:xfrm>
            <a:off x="3781142" y="1903804"/>
            <a:ext cx="1013512" cy="556868"/>
            <a:chOff x="3781142" y="1957574"/>
            <a:chExt cx="1013512" cy="556868"/>
          </a:xfrm>
        </p:grpSpPr>
        <p:pic>
          <p:nvPicPr>
            <p:cNvPr id="34" name="Picture 2" descr="Microsoft PowerPoint logo">
              <a:extLst>
                <a:ext uri="{FF2B5EF4-FFF2-40B4-BE49-F238E27FC236}">
                  <a16:creationId xmlns:a16="http://schemas.microsoft.com/office/drawing/2014/main" id="{8AA98441-A91C-6E53-34B1-48000AFA5B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82071" y="1964119"/>
              <a:ext cx="240733" cy="223808"/>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36" name="Picture 4" descr="Microsoft Excel logo">
              <a:extLst>
                <a:ext uri="{FF2B5EF4-FFF2-40B4-BE49-F238E27FC236}">
                  <a16:creationId xmlns:a16="http://schemas.microsoft.com/office/drawing/2014/main" id="{99F8F07D-F0D2-EE2F-1B08-5E67B63A491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60407" y="1961119"/>
              <a:ext cx="234247" cy="217858"/>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37" name="Picture 8" descr="Microsoft OneNote logo">
              <a:extLst>
                <a:ext uri="{FF2B5EF4-FFF2-40B4-BE49-F238E27FC236}">
                  <a16:creationId xmlns:a16="http://schemas.microsoft.com/office/drawing/2014/main" id="{7DAE8FB6-79EE-5AE1-16D2-49C40C2BF58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74815" y="1957574"/>
              <a:ext cx="236898" cy="236898"/>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38" name="Picture 2" descr="Microsoft Outlook logo">
              <a:extLst>
                <a:ext uri="{FF2B5EF4-FFF2-40B4-BE49-F238E27FC236}">
                  <a16:creationId xmlns:a16="http://schemas.microsoft.com/office/drawing/2014/main" id="{2E4C3105-9584-676D-87ED-0626483B23A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81142" y="2295692"/>
              <a:ext cx="234336" cy="217858"/>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39" name="Picture 2" descr="Microsoft Teams logo">
              <a:extLst>
                <a:ext uri="{FF2B5EF4-FFF2-40B4-BE49-F238E27FC236}">
                  <a16:creationId xmlns:a16="http://schemas.microsoft.com/office/drawing/2014/main" id="{9D68C42A-9C35-F197-44FC-0044520CE2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4905" y="2296584"/>
              <a:ext cx="234298" cy="217858"/>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40" name="Picture 6" descr="Microsoft Word logo">
              <a:extLst>
                <a:ext uri="{FF2B5EF4-FFF2-40B4-BE49-F238E27FC236}">
                  <a16:creationId xmlns:a16="http://schemas.microsoft.com/office/drawing/2014/main" id="{6E7A78A5-2C54-10E7-2011-551BBE33861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7222" y="2292817"/>
              <a:ext cx="234095" cy="217858"/>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4DF09E65-EC86-2347-5282-3DED4F7ABA87}"/>
              </a:ext>
              <a:ext uri="{C183D7F6-B498-43B3-948B-1728B52AA6E4}">
                <adec:decorative xmlns:adec="http://schemas.microsoft.com/office/drawing/2017/decorative" val="1"/>
              </a:ext>
            </a:extLst>
          </p:cNvPr>
          <p:cNvGrpSpPr/>
          <p:nvPr/>
        </p:nvGrpSpPr>
        <p:grpSpPr>
          <a:xfrm>
            <a:off x="1609744" y="3953705"/>
            <a:ext cx="1406128" cy="542991"/>
            <a:chOff x="1609744" y="3886011"/>
            <a:chExt cx="1406128" cy="610685"/>
          </a:xfrm>
        </p:grpSpPr>
        <p:cxnSp>
          <p:nvCxnSpPr>
            <p:cNvPr id="53" name="Straight Arrow Connector 52">
              <a:extLst>
                <a:ext uri="{FF2B5EF4-FFF2-40B4-BE49-F238E27FC236}">
                  <a16:creationId xmlns:a16="http://schemas.microsoft.com/office/drawing/2014/main" id="{AD25992F-8BA9-0742-25D8-12A8A464C287}"/>
                </a:ext>
              </a:extLst>
            </p:cNvPr>
            <p:cNvCxnSpPr>
              <a:cxnSpLocks/>
            </p:cNvCxnSpPr>
            <p:nvPr/>
          </p:nvCxnSpPr>
          <p:spPr>
            <a:xfrm>
              <a:off x="3015872" y="3886011"/>
              <a:ext cx="0" cy="610685"/>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941D2A7-118F-F9A6-DE77-466FE3993889}"/>
                </a:ext>
              </a:extLst>
            </p:cNvPr>
            <p:cNvCxnSpPr>
              <a:cxnSpLocks/>
            </p:cNvCxnSpPr>
            <p:nvPr/>
          </p:nvCxnSpPr>
          <p:spPr>
            <a:xfrm>
              <a:off x="1609744" y="3886011"/>
              <a:ext cx="0" cy="610685"/>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09C6EAC8-6C36-3D10-A421-4FE357AD934D}"/>
              </a:ext>
              <a:ext uri="{C183D7F6-B498-43B3-948B-1728B52AA6E4}">
                <adec:decorative xmlns:adec="http://schemas.microsoft.com/office/drawing/2017/decorative" val="1"/>
              </a:ext>
            </a:extLst>
          </p:cNvPr>
          <p:cNvGrpSpPr/>
          <p:nvPr/>
        </p:nvGrpSpPr>
        <p:grpSpPr>
          <a:xfrm>
            <a:off x="4556066" y="3953705"/>
            <a:ext cx="1417423" cy="544529"/>
            <a:chOff x="4556066" y="3886011"/>
            <a:chExt cx="1417423" cy="612223"/>
          </a:xfrm>
        </p:grpSpPr>
        <p:cxnSp>
          <p:nvCxnSpPr>
            <p:cNvPr id="56" name="Straight Arrow Connector 55">
              <a:extLst>
                <a:ext uri="{FF2B5EF4-FFF2-40B4-BE49-F238E27FC236}">
                  <a16:creationId xmlns:a16="http://schemas.microsoft.com/office/drawing/2014/main" id="{7F2578B4-CCD2-8313-FBB0-85778E8A15FF}"/>
                </a:ext>
              </a:extLst>
            </p:cNvPr>
            <p:cNvCxnSpPr>
              <a:cxnSpLocks/>
            </p:cNvCxnSpPr>
            <p:nvPr/>
          </p:nvCxnSpPr>
          <p:spPr>
            <a:xfrm>
              <a:off x="5973489" y="3887549"/>
              <a:ext cx="0" cy="610685"/>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5B49951-3CEC-0CFD-CE63-DF32AF7A8AFF}"/>
                </a:ext>
              </a:extLst>
            </p:cNvPr>
            <p:cNvCxnSpPr>
              <a:cxnSpLocks/>
            </p:cNvCxnSpPr>
            <p:nvPr/>
          </p:nvCxnSpPr>
          <p:spPr>
            <a:xfrm>
              <a:off x="4556066" y="3886011"/>
              <a:ext cx="0" cy="610685"/>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cxnSp>
        <p:nvCxnSpPr>
          <p:cNvPr id="72" name="Straight Arrow Connector 71">
            <a:extLst>
              <a:ext uri="{FF2B5EF4-FFF2-40B4-BE49-F238E27FC236}">
                <a16:creationId xmlns:a16="http://schemas.microsoft.com/office/drawing/2014/main" id="{B7C409B7-D4C4-ECD7-327F-32EF7FE44600}"/>
              </a:ext>
              <a:ext uri="{C183D7F6-B498-43B3-948B-1728B52AA6E4}">
                <adec:decorative xmlns:adec="http://schemas.microsoft.com/office/drawing/2017/decorative" val="1"/>
              </a:ext>
            </a:extLst>
          </p:cNvPr>
          <p:cNvCxnSpPr>
            <a:cxnSpLocks/>
          </p:cNvCxnSpPr>
          <p:nvPr/>
        </p:nvCxnSpPr>
        <p:spPr>
          <a:xfrm>
            <a:off x="7535240" y="3953705"/>
            <a:ext cx="0" cy="543161"/>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75964F5B-0D3A-03C6-D91F-CF7F16244E0C}"/>
              </a:ext>
              <a:ext uri="{C183D7F6-B498-43B3-948B-1728B52AA6E4}">
                <adec:decorative xmlns:adec="http://schemas.microsoft.com/office/drawing/2017/decorative" val="1"/>
              </a:ext>
            </a:extLst>
          </p:cNvPr>
          <p:cNvCxnSpPr>
            <a:cxnSpLocks/>
          </p:cNvCxnSpPr>
          <p:nvPr/>
        </p:nvCxnSpPr>
        <p:spPr>
          <a:xfrm>
            <a:off x="9098569" y="3953705"/>
            <a:ext cx="0" cy="543161"/>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1AB1D7BE-B34E-656E-E0B4-02176D1036FE}"/>
              </a:ext>
              <a:ext uri="{C183D7F6-B498-43B3-948B-1728B52AA6E4}">
                <adec:decorative xmlns:adec="http://schemas.microsoft.com/office/drawing/2017/decorative" val="1"/>
              </a:ext>
            </a:extLst>
          </p:cNvPr>
          <p:cNvCxnSpPr>
            <a:cxnSpLocks/>
          </p:cNvCxnSpPr>
          <p:nvPr/>
        </p:nvCxnSpPr>
        <p:spPr>
          <a:xfrm>
            <a:off x="10514414" y="3953705"/>
            <a:ext cx="0" cy="543161"/>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AE11091-8433-1448-6D22-D0192C28FD59}"/>
              </a:ext>
              <a:ext uri="{C183D7F6-B498-43B3-948B-1728B52AA6E4}">
                <adec:decorative xmlns:adec="http://schemas.microsoft.com/office/drawing/2017/decorative" val="1"/>
              </a:ext>
            </a:extLst>
          </p:cNvPr>
          <p:cNvCxnSpPr>
            <a:cxnSpLocks/>
          </p:cNvCxnSpPr>
          <p:nvPr/>
        </p:nvCxnSpPr>
        <p:spPr>
          <a:xfrm>
            <a:off x="5038641" y="4805130"/>
            <a:ext cx="0" cy="255482"/>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83F4CEB9-0557-6802-5900-73DE6E3E1B92}"/>
              </a:ext>
              <a:ext uri="{C183D7F6-B498-43B3-948B-1728B52AA6E4}">
                <adec:decorative xmlns:adec="http://schemas.microsoft.com/office/drawing/2017/decorative" val="1"/>
              </a:ext>
            </a:extLst>
          </p:cNvPr>
          <p:cNvCxnSpPr>
            <a:cxnSpLocks/>
          </p:cNvCxnSpPr>
          <p:nvPr/>
        </p:nvCxnSpPr>
        <p:spPr>
          <a:xfrm>
            <a:off x="5038641" y="5347117"/>
            <a:ext cx="0" cy="374848"/>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474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76D0B1A-3641-1EF5-AA6C-5842F2567552}"/>
              </a:ext>
            </a:extLst>
          </p:cNvPr>
          <p:cNvSpPr>
            <a:spLocks noGrp="1"/>
          </p:cNvSpPr>
          <p:nvPr>
            <p:ph type="title"/>
          </p:nvPr>
        </p:nvSpPr>
        <p:spPr>
          <a:xfrm>
            <a:off x="586740" y="673868"/>
            <a:ext cx="11018520" cy="498598"/>
          </a:xfrm>
        </p:spPr>
        <p:txBody>
          <a:bodyPr/>
          <a:lstStyle/>
          <a:p>
            <a:r>
              <a:rPr lang="en-US" sz="3200"/>
              <a:t>Copilot for Sales Extension Architecture</a:t>
            </a:r>
          </a:p>
        </p:txBody>
      </p:sp>
      <p:sp>
        <p:nvSpPr>
          <p:cNvPr id="2049" name="Rectangle: Rounded Corners 2048">
            <a:extLst>
              <a:ext uri="{FF2B5EF4-FFF2-40B4-BE49-F238E27FC236}">
                <a16:creationId xmlns:a16="http://schemas.microsoft.com/office/drawing/2014/main" id="{64B0DD40-638C-27B1-BD87-B0BB463E7806}"/>
              </a:ext>
              <a:ext uri="{C183D7F6-B498-43B3-948B-1728B52AA6E4}">
                <adec:decorative xmlns:adec="http://schemas.microsoft.com/office/drawing/2017/decorative" val="1"/>
              </a:ext>
            </a:extLst>
          </p:cNvPr>
          <p:cNvSpPr/>
          <p:nvPr/>
        </p:nvSpPr>
        <p:spPr>
          <a:xfrm>
            <a:off x="597498" y="1586809"/>
            <a:ext cx="7877696"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051" name="TextBox 2050">
            <a:extLst>
              <a:ext uri="{FF2B5EF4-FFF2-40B4-BE49-F238E27FC236}">
                <a16:creationId xmlns:a16="http://schemas.microsoft.com/office/drawing/2014/main" id="{8CD2D136-FC9A-8347-E85C-42A7BBAEF562}"/>
              </a:ext>
            </a:extLst>
          </p:cNvPr>
          <p:cNvSpPr txBox="1"/>
          <p:nvPr/>
        </p:nvSpPr>
        <p:spPr>
          <a:xfrm>
            <a:off x="905846" y="1930661"/>
            <a:ext cx="127998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Apps</a:t>
            </a:r>
          </a:p>
        </p:txBody>
      </p:sp>
      <p:pic>
        <p:nvPicPr>
          <p:cNvPr id="2097" name="Picture 2">
            <a:extLst>
              <a:ext uri="{FF2B5EF4-FFF2-40B4-BE49-F238E27FC236}">
                <a16:creationId xmlns:a16="http://schemas.microsoft.com/office/drawing/2014/main" id="{93A9656C-6EE2-C853-AE9F-744A4C1390B8}"/>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6899" y="1882751"/>
            <a:ext cx="276560" cy="257116"/>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098" name="Picture 4">
            <a:extLst>
              <a:ext uri="{FF2B5EF4-FFF2-40B4-BE49-F238E27FC236}">
                <a16:creationId xmlns:a16="http://schemas.microsoft.com/office/drawing/2014/main" id="{09F8C453-6C74-3FAA-D645-F9A7782F4A31}"/>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1643" y="1886169"/>
            <a:ext cx="269109"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099" name="Picture 8">
            <a:extLst>
              <a:ext uri="{FF2B5EF4-FFF2-40B4-BE49-F238E27FC236}">
                <a16:creationId xmlns:a16="http://schemas.microsoft.com/office/drawing/2014/main" id="{C2D5B597-9300-60D4-1BE1-456497F92C11}"/>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1944" y="1875232"/>
            <a:ext cx="272154"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00" name="Picture 2">
            <a:extLst>
              <a:ext uri="{FF2B5EF4-FFF2-40B4-BE49-F238E27FC236}">
                <a16:creationId xmlns:a16="http://schemas.microsoft.com/office/drawing/2014/main" id="{16C87A15-8590-A83E-E1F3-226255B8EDA3}"/>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7487" y="1886169"/>
            <a:ext cx="269211"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01" name="Picture 2">
            <a:extLst>
              <a:ext uri="{FF2B5EF4-FFF2-40B4-BE49-F238E27FC236}">
                <a16:creationId xmlns:a16="http://schemas.microsoft.com/office/drawing/2014/main" id="{69BC3408-0D3B-D4B8-24A9-1EBA1ACD791A}"/>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4243" y="1886169"/>
            <a:ext cx="269167"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02" name="Picture 2101">
            <a:extLst>
              <a:ext uri="{FF2B5EF4-FFF2-40B4-BE49-F238E27FC236}">
                <a16:creationId xmlns:a16="http://schemas.microsoft.com/office/drawing/2014/main" id="{E64D733E-310C-B378-2342-74116E31CD8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008297" y="1840487"/>
            <a:ext cx="341645" cy="341645"/>
          </a:xfrm>
          <a:prstGeom prst="rect">
            <a:avLst/>
          </a:prstGeom>
          <a:ln w="10716" cap="flat">
            <a:noFill/>
            <a:prstDash val="solid"/>
            <a:miter/>
          </a:ln>
          <a:effectLst>
            <a:outerShdw blurRad="38100" dist="25400" dir="2700000" algn="tl" rotWithShape="0">
              <a:prstClr val="black">
                <a:alpha val="30000"/>
              </a:prstClr>
            </a:outerShdw>
          </a:effectLst>
        </p:spPr>
      </p:pic>
      <p:pic>
        <p:nvPicPr>
          <p:cNvPr id="2103" name="Picture 6">
            <a:extLst>
              <a:ext uri="{FF2B5EF4-FFF2-40B4-BE49-F238E27FC236}">
                <a16:creationId xmlns:a16="http://schemas.microsoft.com/office/drawing/2014/main" id="{30435AFD-9561-BFB6-CCDA-697FACAD3BA9}"/>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7138" y="1886169"/>
            <a:ext cx="268934"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2104" name="TextBox 2103">
            <a:extLst>
              <a:ext uri="{FF2B5EF4-FFF2-40B4-BE49-F238E27FC236}">
                <a16:creationId xmlns:a16="http://schemas.microsoft.com/office/drawing/2014/main" id="{FA477F3B-BF14-E53F-C0AE-B3E2EAEA8A03}"/>
              </a:ext>
            </a:extLst>
          </p:cNvPr>
          <p:cNvSpPr txBox="1"/>
          <p:nvPr/>
        </p:nvSpPr>
        <p:spPr>
          <a:xfrm>
            <a:off x="2252781"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PowerPoint</a:t>
            </a:r>
          </a:p>
        </p:txBody>
      </p:sp>
      <p:sp>
        <p:nvSpPr>
          <p:cNvPr id="2105" name="TextBox 2104">
            <a:extLst>
              <a:ext uri="{FF2B5EF4-FFF2-40B4-BE49-F238E27FC236}">
                <a16:creationId xmlns:a16="http://schemas.microsoft.com/office/drawing/2014/main" id="{17746479-836E-5C8F-68C0-2744A93C2167}"/>
              </a:ext>
            </a:extLst>
          </p:cNvPr>
          <p:cNvSpPr txBox="1"/>
          <p:nvPr/>
        </p:nvSpPr>
        <p:spPr>
          <a:xfrm>
            <a:off x="3025623"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OneNote</a:t>
            </a:r>
          </a:p>
        </p:txBody>
      </p:sp>
      <p:sp>
        <p:nvSpPr>
          <p:cNvPr id="2106" name="TextBox 2105">
            <a:extLst>
              <a:ext uri="{FF2B5EF4-FFF2-40B4-BE49-F238E27FC236}">
                <a16:creationId xmlns:a16="http://schemas.microsoft.com/office/drawing/2014/main" id="{F7D9F74C-E8DE-163A-32AA-89326071F929}"/>
              </a:ext>
            </a:extLst>
          </p:cNvPr>
          <p:cNvSpPr txBox="1"/>
          <p:nvPr/>
        </p:nvSpPr>
        <p:spPr>
          <a:xfrm>
            <a:off x="3893799"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Excel</a:t>
            </a:r>
          </a:p>
        </p:txBody>
      </p:sp>
      <p:sp>
        <p:nvSpPr>
          <p:cNvPr id="2107" name="TextBox 2106">
            <a:extLst>
              <a:ext uri="{FF2B5EF4-FFF2-40B4-BE49-F238E27FC236}">
                <a16:creationId xmlns:a16="http://schemas.microsoft.com/office/drawing/2014/main" id="{2AEA894E-61E8-03DB-24FF-6A3A51237840}"/>
              </a:ext>
            </a:extLst>
          </p:cNvPr>
          <p:cNvSpPr txBox="1"/>
          <p:nvPr/>
        </p:nvSpPr>
        <p:spPr>
          <a:xfrm>
            <a:off x="4796721"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M365 Chat</a:t>
            </a:r>
          </a:p>
        </p:txBody>
      </p:sp>
      <p:sp>
        <p:nvSpPr>
          <p:cNvPr id="2108" name="TextBox 2107">
            <a:extLst>
              <a:ext uri="{FF2B5EF4-FFF2-40B4-BE49-F238E27FC236}">
                <a16:creationId xmlns:a16="http://schemas.microsoft.com/office/drawing/2014/main" id="{09A00168-91B9-854E-9F07-D0F5C596BF71}"/>
              </a:ext>
            </a:extLst>
          </p:cNvPr>
          <p:cNvSpPr txBox="1"/>
          <p:nvPr/>
        </p:nvSpPr>
        <p:spPr>
          <a:xfrm>
            <a:off x="5699643" y="2214767"/>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Outlook</a:t>
            </a:r>
          </a:p>
        </p:txBody>
      </p:sp>
      <p:sp>
        <p:nvSpPr>
          <p:cNvPr id="2109" name="TextBox 2108">
            <a:extLst>
              <a:ext uri="{FF2B5EF4-FFF2-40B4-BE49-F238E27FC236}">
                <a16:creationId xmlns:a16="http://schemas.microsoft.com/office/drawing/2014/main" id="{EC17345D-D668-370C-0381-41F14C41E4F9}"/>
              </a:ext>
            </a:extLst>
          </p:cNvPr>
          <p:cNvSpPr txBox="1"/>
          <p:nvPr/>
        </p:nvSpPr>
        <p:spPr>
          <a:xfrm>
            <a:off x="6567819" y="2218640"/>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Teams</a:t>
            </a:r>
          </a:p>
        </p:txBody>
      </p:sp>
      <p:sp>
        <p:nvSpPr>
          <p:cNvPr id="2110" name="TextBox 2109">
            <a:extLst>
              <a:ext uri="{FF2B5EF4-FFF2-40B4-BE49-F238E27FC236}">
                <a16:creationId xmlns:a16="http://schemas.microsoft.com/office/drawing/2014/main" id="{BDCCC292-8018-2D2E-2B1C-1DD36F1F3FB9}"/>
              </a:ext>
            </a:extLst>
          </p:cNvPr>
          <p:cNvSpPr txBox="1"/>
          <p:nvPr/>
        </p:nvSpPr>
        <p:spPr>
          <a:xfrm>
            <a:off x="7352953" y="2218640"/>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Word</a:t>
            </a:r>
          </a:p>
        </p:txBody>
      </p:sp>
      <p:sp>
        <p:nvSpPr>
          <p:cNvPr id="2053" name="TextBox 2052">
            <a:extLst>
              <a:ext uri="{FF2B5EF4-FFF2-40B4-BE49-F238E27FC236}">
                <a16:creationId xmlns:a16="http://schemas.microsoft.com/office/drawing/2014/main" id="{8DBC6511-A2A9-956B-54D9-9F0A6FF41F5B}"/>
              </a:ext>
            </a:extLst>
          </p:cNvPr>
          <p:cNvSpPr txBox="1"/>
          <p:nvPr/>
        </p:nvSpPr>
        <p:spPr>
          <a:xfrm>
            <a:off x="905846" y="2599353"/>
            <a:ext cx="144899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Experiences</a:t>
            </a:r>
          </a:p>
        </p:txBody>
      </p:sp>
      <p:sp>
        <p:nvSpPr>
          <p:cNvPr id="2054" name="TextBox 2053">
            <a:extLst>
              <a:ext uri="{FF2B5EF4-FFF2-40B4-BE49-F238E27FC236}">
                <a16:creationId xmlns:a16="http://schemas.microsoft.com/office/drawing/2014/main" id="{59C34E93-4FC5-14EE-5293-5766E69DCF98}"/>
              </a:ext>
            </a:extLst>
          </p:cNvPr>
          <p:cNvSpPr txBox="1"/>
          <p:nvPr/>
        </p:nvSpPr>
        <p:spPr>
          <a:xfrm>
            <a:off x="2643225" y="2675562"/>
            <a:ext cx="764796"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App  Chat</a:t>
            </a:r>
          </a:p>
        </p:txBody>
      </p:sp>
      <p:sp>
        <p:nvSpPr>
          <p:cNvPr id="2055" name="TextBox 2054">
            <a:extLst>
              <a:ext uri="{FF2B5EF4-FFF2-40B4-BE49-F238E27FC236}">
                <a16:creationId xmlns:a16="http://schemas.microsoft.com/office/drawing/2014/main" id="{76D20088-DF8F-199B-F50D-B440187F37EE}"/>
              </a:ext>
            </a:extLst>
          </p:cNvPr>
          <p:cNvSpPr txBox="1"/>
          <p:nvPr/>
        </p:nvSpPr>
        <p:spPr>
          <a:xfrm>
            <a:off x="3696402" y="2675562"/>
            <a:ext cx="977913"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Embedded AI</a:t>
            </a:r>
          </a:p>
        </p:txBody>
      </p:sp>
      <p:sp>
        <p:nvSpPr>
          <p:cNvPr id="2057" name="TextBox 2056">
            <a:extLst>
              <a:ext uri="{FF2B5EF4-FFF2-40B4-BE49-F238E27FC236}">
                <a16:creationId xmlns:a16="http://schemas.microsoft.com/office/drawing/2014/main" id="{EF84A8F2-B778-3289-5857-CA9707316A50}"/>
              </a:ext>
            </a:extLst>
          </p:cNvPr>
          <p:cNvSpPr txBox="1"/>
          <p:nvPr/>
        </p:nvSpPr>
        <p:spPr>
          <a:xfrm>
            <a:off x="4946651" y="2675562"/>
            <a:ext cx="1448998"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Contextual Side Car</a:t>
            </a:r>
          </a:p>
        </p:txBody>
      </p:sp>
      <p:sp>
        <p:nvSpPr>
          <p:cNvPr id="2058" name="TextBox 2057">
            <a:extLst>
              <a:ext uri="{FF2B5EF4-FFF2-40B4-BE49-F238E27FC236}">
                <a16:creationId xmlns:a16="http://schemas.microsoft.com/office/drawing/2014/main" id="{7F4D4D77-B7C8-B11F-BD73-6C21C1366919}"/>
              </a:ext>
            </a:extLst>
          </p:cNvPr>
          <p:cNvSpPr txBox="1"/>
          <p:nvPr/>
        </p:nvSpPr>
        <p:spPr>
          <a:xfrm>
            <a:off x="6396566" y="2654732"/>
            <a:ext cx="1800450"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Microsoft 365 Chat</a:t>
            </a:r>
          </a:p>
        </p:txBody>
      </p:sp>
      <p:cxnSp>
        <p:nvCxnSpPr>
          <p:cNvPr id="2059" name="Straight Connector 2058">
            <a:extLst>
              <a:ext uri="{FF2B5EF4-FFF2-40B4-BE49-F238E27FC236}">
                <a16:creationId xmlns:a16="http://schemas.microsoft.com/office/drawing/2014/main" id="{992C1D3F-FB73-0A81-2549-A4B0855EC26B}"/>
              </a:ext>
              <a:ext uri="{C183D7F6-B498-43B3-948B-1728B52AA6E4}">
                <adec:decorative xmlns:adec="http://schemas.microsoft.com/office/drawing/2017/decorative" val="1"/>
              </a:ext>
            </a:extLst>
          </p:cNvPr>
          <p:cNvCxnSpPr>
            <a:cxnSpLocks/>
          </p:cNvCxnSpPr>
          <p:nvPr/>
        </p:nvCxnSpPr>
        <p:spPr>
          <a:xfrm>
            <a:off x="905846" y="2422590"/>
            <a:ext cx="7291170" cy="0"/>
          </a:xfrm>
          <a:prstGeom prst="line">
            <a:avLst/>
          </a:prstGeom>
          <a:noFill/>
          <a:ln w="6350" cap="flat" cmpd="sng" algn="ctr">
            <a:solidFill>
              <a:schemeClr val="bg1">
                <a:lumMod val="75000"/>
                <a:alpha val="70000"/>
              </a:schemeClr>
            </a:solidFill>
            <a:prstDash val="solid"/>
            <a:headEnd type="none" w="lg" len="med"/>
            <a:tailEnd type="none" w="lg" len="med"/>
          </a:ln>
          <a:effectLst/>
        </p:spPr>
      </p:cxnSp>
      <p:pic>
        <p:nvPicPr>
          <p:cNvPr id="2060" name="Graphic 2059">
            <a:extLst>
              <a:ext uri="{FF2B5EF4-FFF2-40B4-BE49-F238E27FC236}">
                <a16:creationId xmlns:a16="http://schemas.microsoft.com/office/drawing/2014/main" id="{F13F2034-5C37-B65F-EC68-FAEA45E150E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6690" y="3381878"/>
            <a:ext cx="386057" cy="386057"/>
          </a:xfrm>
          <a:prstGeom prst="rect">
            <a:avLst/>
          </a:prstGeom>
          <a:effectLst>
            <a:outerShdw blurRad="50800" dist="38100" dir="2700000" algn="tl" rotWithShape="0">
              <a:prstClr val="black">
                <a:alpha val="40000"/>
              </a:prstClr>
            </a:outerShdw>
          </a:effectLst>
        </p:spPr>
      </p:pic>
      <p:sp>
        <p:nvSpPr>
          <p:cNvPr id="2061" name="TextBox 2060">
            <a:extLst>
              <a:ext uri="{FF2B5EF4-FFF2-40B4-BE49-F238E27FC236}">
                <a16:creationId xmlns:a16="http://schemas.microsoft.com/office/drawing/2014/main" id="{C72C76F3-9F59-0241-8320-567F3456CC47}"/>
              </a:ext>
            </a:extLst>
          </p:cNvPr>
          <p:cNvSpPr txBox="1"/>
          <p:nvPr/>
        </p:nvSpPr>
        <p:spPr>
          <a:xfrm>
            <a:off x="1401256" y="3401235"/>
            <a:ext cx="220962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Copilot for Sales</a:t>
            </a:r>
          </a:p>
        </p:txBody>
      </p:sp>
      <p:sp>
        <p:nvSpPr>
          <p:cNvPr id="2062" name="TextBox 2061">
            <a:extLst>
              <a:ext uri="{FF2B5EF4-FFF2-40B4-BE49-F238E27FC236}">
                <a16:creationId xmlns:a16="http://schemas.microsoft.com/office/drawing/2014/main" id="{EA91B5F1-E4DE-B832-32A0-6D7F89012558}"/>
              </a:ext>
            </a:extLst>
          </p:cNvPr>
          <p:cNvSpPr txBox="1"/>
          <p:nvPr/>
        </p:nvSpPr>
        <p:spPr>
          <a:xfrm>
            <a:off x="893175" y="4029714"/>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Sales Meetings Skills</a:t>
            </a:r>
          </a:p>
        </p:txBody>
      </p:sp>
      <p:sp>
        <p:nvSpPr>
          <p:cNvPr id="2063" name="TextBox 2062">
            <a:extLst>
              <a:ext uri="{FF2B5EF4-FFF2-40B4-BE49-F238E27FC236}">
                <a16:creationId xmlns:a16="http://schemas.microsoft.com/office/drawing/2014/main" id="{6289E089-6923-DF43-06ED-6565242D8237}"/>
              </a:ext>
            </a:extLst>
          </p:cNvPr>
          <p:cNvSpPr txBox="1"/>
          <p:nvPr/>
        </p:nvSpPr>
        <p:spPr>
          <a:xfrm>
            <a:off x="2140366"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Sales E-Mails </a:t>
            </a:r>
            <a:b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Skills</a:t>
            </a:r>
          </a:p>
        </p:txBody>
      </p:sp>
      <p:sp>
        <p:nvSpPr>
          <p:cNvPr id="2064" name="TextBox 2063">
            <a:extLst>
              <a:ext uri="{FF2B5EF4-FFF2-40B4-BE49-F238E27FC236}">
                <a16:creationId xmlns:a16="http://schemas.microsoft.com/office/drawing/2014/main" id="{1AFA0BA8-0A07-C5A0-75CE-4355CE10E997}"/>
              </a:ext>
            </a:extLst>
          </p:cNvPr>
          <p:cNvSpPr txBox="1"/>
          <p:nvPr/>
        </p:nvSpPr>
        <p:spPr>
          <a:xfrm>
            <a:off x="3387557"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CRM Sales</a:t>
            </a:r>
            <a:b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Entity Skills</a:t>
            </a:r>
          </a:p>
        </p:txBody>
      </p:sp>
      <p:sp>
        <p:nvSpPr>
          <p:cNvPr id="2066" name="TextBox 2065">
            <a:extLst>
              <a:ext uri="{FF2B5EF4-FFF2-40B4-BE49-F238E27FC236}">
                <a16:creationId xmlns:a16="http://schemas.microsoft.com/office/drawing/2014/main" id="{364EFD55-E9C2-B95A-E740-D9A925B4C54F}"/>
              </a:ext>
            </a:extLst>
          </p:cNvPr>
          <p:cNvSpPr txBox="1"/>
          <p:nvPr/>
        </p:nvSpPr>
        <p:spPr>
          <a:xfrm>
            <a:off x="4634748"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Deal Room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Skills</a:t>
            </a:r>
          </a:p>
        </p:txBody>
      </p:sp>
      <p:sp>
        <p:nvSpPr>
          <p:cNvPr id="2065" name="TextBox 2064">
            <a:extLst>
              <a:ext uri="{FF2B5EF4-FFF2-40B4-BE49-F238E27FC236}">
                <a16:creationId xmlns:a16="http://schemas.microsoft.com/office/drawing/2014/main" id="{12AF4056-8582-A03C-66EB-26F4E0ACBCDE}"/>
              </a:ext>
            </a:extLst>
          </p:cNvPr>
          <p:cNvSpPr txBox="1"/>
          <p:nvPr/>
        </p:nvSpPr>
        <p:spPr>
          <a:xfrm>
            <a:off x="5744845"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Settings &amp; Configuration</a:t>
            </a:r>
          </a:p>
        </p:txBody>
      </p:sp>
      <p:grpSp>
        <p:nvGrpSpPr>
          <p:cNvPr id="2067" name="Group 2066">
            <a:extLst>
              <a:ext uri="{FF2B5EF4-FFF2-40B4-BE49-F238E27FC236}">
                <a16:creationId xmlns:a16="http://schemas.microsoft.com/office/drawing/2014/main" id="{EC7FD715-90FD-1053-6107-E072A4AEA4EA}"/>
              </a:ext>
              <a:ext uri="{C183D7F6-B498-43B3-948B-1728B52AA6E4}">
                <adec:decorative xmlns:adec="http://schemas.microsoft.com/office/drawing/2017/decorative" val="1"/>
              </a:ext>
            </a:extLst>
          </p:cNvPr>
          <p:cNvGrpSpPr/>
          <p:nvPr/>
        </p:nvGrpSpPr>
        <p:grpSpPr>
          <a:xfrm>
            <a:off x="1850439" y="5075470"/>
            <a:ext cx="937527" cy="334002"/>
            <a:chOff x="1955116" y="5165833"/>
            <a:chExt cx="779842" cy="277825"/>
          </a:xfrm>
        </p:grpSpPr>
        <p:pic>
          <p:nvPicPr>
            <p:cNvPr id="2095" name="Picture 2" descr="Azure has a new logo, but where do you download it? Here!">
              <a:extLst>
                <a:ext uri="{FF2B5EF4-FFF2-40B4-BE49-F238E27FC236}">
                  <a16:creationId xmlns:a16="http://schemas.microsoft.com/office/drawing/2014/main" id="{E5B888E2-0698-EF7E-86BB-03E290BC0F5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55116" y="5171504"/>
              <a:ext cx="272154"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096" name="Picture 8" descr="openai&quot; Icon - Download for free – Iconduck">
              <a:extLst>
                <a:ext uri="{FF2B5EF4-FFF2-40B4-BE49-F238E27FC236}">
                  <a16:creationId xmlns:a16="http://schemas.microsoft.com/office/drawing/2014/main" id="{D7C31BF2-4F36-B9CB-345E-DB84301AF4F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66395" y="5165833"/>
              <a:ext cx="268563"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grpSp>
      <p:sp>
        <p:nvSpPr>
          <p:cNvPr id="2071" name="TextBox 2070">
            <a:extLst>
              <a:ext uri="{FF2B5EF4-FFF2-40B4-BE49-F238E27FC236}">
                <a16:creationId xmlns:a16="http://schemas.microsoft.com/office/drawing/2014/main" id="{6D9F9F83-B315-7B18-F3E1-95F642A97B79}"/>
              </a:ext>
            </a:extLst>
          </p:cNvPr>
          <p:cNvSpPr txBox="1"/>
          <p:nvPr/>
        </p:nvSpPr>
        <p:spPr>
          <a:xfrm>
            <a:off x="7083410" y="4024401"/>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New Extension</a:t>
            </a:r>
            <a:b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Skills</a:t>
            </a:r>
          </a:p>
        </p:txBody>
      </p:sp>
      <p:sp>
        <p:nvSpPr>
          <p:cNvPr id="2068" name="TextBox 2067">
            <a:extLst>
              <a:ext uri="{FF2B5EF4-FFF2-40B4-BE49-F238E27FC236}">
                <a16:creationId xmlns:a16="http://schemas.microsoft.com/office/drawing/2014/main" id="{940B4FCB-4D9A-B471-E747-5F2145F252B6}"/>
              </a:ext>
            </a:extLst>
          </p:cNvPr>
          <p:cNvSpPr txBox="1"/>
          <p:nvPr/>
        </p:nvSpPr>
        <p:spPr>
          <a:xfrm>
            <a:off x="932599" y="5289333"/>
            <a:ext cx="45416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AI</a:t>
            </a:r>
          </a:p>
        </p:txBody>
      </p:sp>
      <p:sp>
        <p:nvSpPr>
          <p:cNvPr id="2069" name="TextBox 2068">
            <a:extLst>
              <a:ext uri="{FF2B5EF4-FFF2-40B4-BE49-F238E27FC236}">
                <a16:creationId xmlns:a16="http://schemas.microsoft.com/office/drawing/2014/main" id="{4BEECA6A-0BAF-6642-C131-CEA5CEB4BF7A}"/>
              </a:ext>
            </a:extLst>
          </p:cNvPr>
          <p:cNvSpPr txBox="1"/>
          <p:nvPr/>
        </p:nvSpPr>
        <p:spPr>
          <a:xfrm>
            <a:off x="1545839" y="5594387"/>
            <a:ext cx="1720791"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Azure Open AI Service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Large Language Models</a:t>
            </a:r>
          </a:p>
        </p:txBody>
      </p:sp>
      <p:sp>
        <p:nvSpPr>
          <p:cNvPr id="2070" name="TextBox 2069">
            <a:extLst>
              <a:ext uri="{FF2B5EF4-FFF2-40B4-BE49-F238E27FC236}">
                <a16:creationId xmlns:a16="http://schemas.microsoft.com/office/drawing/2014/main" id="{1C34B1E5-E6CE-80E0-8D0E-53E9039147FB}"/>
              </a:ext>
            </a:extLst>
          </p:cNvPr>
          <p:cNvSpPr txBox="1"/>
          <p:nvPr/>
        </p:nvSpPr>
        <p:spPr>
          <a:xfrm>
            <a:off x="3873486" y="5285556"/>
            <a:ext cx="66559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Data</a:t>
            </a:r>
          </a:p>
        </p:txBody>
      </p:sp>
      <p:pic>
        <p:nvPicPr>
          <p:cNvPr id="2093" name="Picture 2">
            <a:extLst>
              <a:ext uri="{FF2B5EF4-FFF2-40B4-BE49-F238E27FC236}">
                <a16:creationId xmlns:a16="http://schemas.microsoft.com/office/drawing/2014/main" id="{389AE7D6-B199-DE4C-3351-F2D0894C5A7F}"/>
              </a:ex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05636" y="5087855"/>
            <a:ext cx="313836" cy="272155"/>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2094" name="TextBox 2093">
            <a:extLst>
              <a:ext uri="{FF2B5EF4-FFF2-40B4-BE49-F238E27FC236}">
                <a16:creationId xmlns:a16="http://schemas.microsoft.com/office/drawing/2014/main" id="{DD257CAD-7318-468A-969D-09A560838A5C}"/>
              </a:ext>
            </a:extLst>
          </p:cNvPr>
          <p:cNvSpPr txBox="1"/>
          <p:nvPr/>
        </p:nvSpPr>
        <p:spPr>
          <a:xfrm>
            <a:off x="4532362" y="5472533"/>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Graph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M365 Data</a:t>
            </a:r>
          </a:p>
        </p:txBody>
      </p:sp>
      <p:pic>
        <p:nvPicPr>
          <p:cNvPr id="2090" name="Picture 8">
            <a:extLst>
              <a:ext uri="{FF2B5EF4-FFF2-40B4-BE49-F238E27FC236}">
                <a16:creationId xmlns:a16="http://schemas.microsoft.com/office/drawing/2014/main" id="{684367EC-7A7B-E5DD-1603-54F3ED416191}"/>
              </a:ext>
              <a:ext uri="{C183D7F6-B498-43B3-948B-1728B52AA6E4}">
                <adec:decorative xmlns:adec="http://schemas.microsoft.com/office/drawing/2017/decorative" val="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25014" y="5087855"/>
            <a:ext cx="320173" cy="223992"/>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091" name="Picture 2090">
            <a:extLst>
              <a:ext uri="{FF2B5EF4-FFF2-40B4-BE49-F238E27FC236}">
                <a16:creationId xmlns:a16="http://schemas.microsoft.com/office/drawing/2014/main" id="{7F018967-BEF7-9F2A-856B-0E68368FD1A3}"/>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04181" y="5055815"/>
            <a:ext cx="267282" cy="267282"/>
          </a:xfrm>
          <a:prstGeom prst="rect">
            <a:avLst/>
          </a:prstGeom>
          <a:ln w="10716" cap="flat">
            <a:noFill/>
            <a:prstDash val="solid"/>
            <a:miter/>
          </a:ln>
          <a:effectLst>
            <a:outerShdw blurRad="38100" dist="25400" dir="2700000" algn="tl" rotWithShape="0">
              <a:prstClr val="black">
                <a:alpha val="30000"/>
              </a:prstClr>
            </a:outerShdw>
          </a:effectLst>
        </p:spPr>
      </p:pic>
      <p:sp>
        <p:nvSpPr>
          <p:cNvPr id="2092" name="TextBox 2091">
            <a:extLst>
              <a:ext uri="{FF2B5EF4-FFF2-40B4-BE49-F238E27FC236}">
                <a16:creationId xmlns:a16="http://schemas.microsoft.com/office/drawing/2014/main" id="{15576372-03BC-46C7-EC7E-94F749D497FE}"/>
              </a:ext>
            </a:extLst>
          </p:cNvPr>
          <p:cNvSpPr txBox="1"/>
          <p:nvPr/>
        </p:nvSpPr>
        <p:spPr>
          <a:xfrm>
            <a:off x="5679856" y="5479140"/>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CRM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Customer Data</a:t>
            </a:r>
          </a:p>
        </p:txBody>
      </p:sp>
      <p:cxnSp>
        <p:nvCxnSpPr>
          <p:cNvPr id="2088" name="Straight Connector 2087">
            <a:extLst>
              <a:ext uri="{FF2B5EF4-FFF2-40B4-BE49-F238E27FC236}">
                <a16:creationId xmlns:a16="http://schemas.microsoft.com/office/drawing/2014/main" id="{E20C56F4-6321-1FF4-4B0F-FE6EC2E5842F}"/>
              </a:ext>
              <a:ext uri="{C183D7F6-B498-43B3-948B-1728B52AA6E4}">
                <adec:decorative xmlns:adec="http://schemas.microsoft.com/office/drawing/2017/decorative" val="1"/>
              </a:ext>
            </a:extLst>
          </p:cNvPr>
          <p:cNvCxnSpPr>
            <a:cxnSpLocks/>
          </p:cNvCxnSpPr>
          <p:nvPr/>
        </p:nvCxnSpPr>
        <p:spPr>
          <a:xfrm flipV="1">
            <a:off x="5655684" y="5022002"/>
            <a:ext cx="0" cy="864773"/>
          </a:xfrm>
          <a:prstGeom prst="line">
            <a:avLst/>
          </a:prstGeom>
          <a:noFill/>
          <a:ln w="6350" cap="flat" cmpd="sng" algn="ctr">
            <a:solidFill>
              <a:schemeClr val="bg1">
                <a:lumMod val="75000"/>
                <a:alpha val="70000"/>
              </a:schemeClr>
            </a:solidFill>
            <a:prstDash val="solid"/>
            <a:headEnd type="none" w="lg" len="med"/>
            <a:tailEnd type="none" w="lg" len="med"/>
          </a:ln>
          <a:effectLst/>
        </p:spPr>
      </p:cxnSp>
      <p:cxnSp>
        <p:nvCxnSpPr>
          <p:cNvPr id="2089" name="Straight Connector 2088">
            <a:extLst>
              <a:ext uri="{FF2B5EF4-FFF2-40B4-BE49-F238E27FC236}">
                <a16:creationId xmlns:a16="http://schemas.microsoft.com/office/drawing/2014/main" id="{0322B7B3-14E6-ADA0-0B49-F989C8311553}"/>
              </a:ext>
              <a:ext uri="{C183D7F6-B498-43B3-948B-1728B52AA6E4}">
                <adec:decorative xmlns:adec="http://schemas.microsoft.com/office/drawing/2017/decorative" val="1"/>
              </a:ext>
            </a:extLst>
          </p:cNvPr>
          <p:cNvCxnSpPr>
            <a:cxnSpLocks/>
          </p:cNvCxnSpPr>
          <p:nvPr/>
        </p:nvCxnSpPr>
        <p:spPr>
          <a:xfrm flipV="1">
            <a:off x="6945625" y="5017034"/>
            <a:ext cx="0" cy="869741"/>
          </a:xfrm>
          <a:prstGeom prst="line">
            <a:avLst/>
          </a:prstGeom>
          <a:noFill/>
          <a:ln w="6350" cap="flat" cmpd="sng" algn="ctr">
            <a:solidFill>
              <a:schemeClr val="bg1">
                <a:lumMod val="75000"/>
                <a:alpha val="70000"/>
              </a:schemeClr>
            </a:solidFill>
            <a:prstDash val="solid"/>
            <a:headEnd type="none" w="lg" len="med"/>
            <a:tailEnd type="none" w="lg" len="med"/>
          </a:ln>
          <a:effectLst/>
        </p:spPr>
      </p:cxnSp>
      <p:pic>
        <p:nvPicPr>
          <p:cNvPr id="2085" name="Graphic 2084">
            <a:extLst>
              <a:ext uri="{FF2B5EF4-FFF2-40B4-BE49-F238E27FC236}">
                <a16:creationId xmlns:a16="http://schemas.microsoft.com/office/drawing/2014/main" id="{A77CD526-7131-3B72-0697-E921DD4D1384}"/>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684631" y="5099045"/>
            <a:ext cx="257669" cy="257669"/>
          </a:xfrm>
          <a:prstGeom prst="rect">
            <a:avLst/>
          </a:prstGeom>
        </p:spPr>
      </p:pic>
      <p:pic>
        <p:nvPicPr>
          <p:cNvPr id="2086" name="Graphic 55">
            <a:extLst>
              <a:ext uri="{FF2B5EF4-FFF2-40B4-BE49-F238E27FC236}">
                <a16:creationId xmlns:a16="http://schemas.microsoft.com/office/drawing/2014/main" id="{50D69E9C-91C1-2C75-C5F7-D413D0594B07}"/>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271589" y="5095834"/>
            <a:ext cx="257694" cy="257694"/>
          </a:xfrm>
          <a:prstGeom prst="rect">
            <a:avLst/>
          </a:prstGeom>
        </p:spPr>
      </p:pic>
      <p:sp>
        <p:nvSpPr>
          <p:cNvPr id="2087" name="TextBox 2086">
            <a:extLst>
              <a:ext uri="{FF2B5EF4-FFF2-40B4-BE49-F238E27FC236}">
                <a16:creationId xmlns:a16="http://schemas.microsoft.com/office/drawing/2014/main" id="{F0F029AE-D744-FA0B-68E5-F0CE9C6D70B6}"/>
              </a:ext>
            </a:extLst>
          </p:cNvPr>
          <p:cNvSpPr txBox="1"/>
          <p:nvPr/>
        </p:nvSpPr>
        <p:spPr>
          <a:xfrm>
            <a:off x="6930640" y="5470677"/>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Copilot Studio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Extension Data</a:t>
            </a:r>
          </a:p>
        </p:txBody>
      </p:sp>
      <p:sp>
        <p:nvSpPr>
          <p:cNvPr id="2074" name="Rectangle: Rounded Corners 2073">
            <a:extLst>
              <a:ext uri="{FF2B5EF4-FFF2-40B4-BE49-F238E27FC236}">
                <a16:creationId xmlns:a16="http://schemas.microsoft.com/office/drawing/2014/main" id="{EF06F15C-7262-5E08-CA72-127A9C4E30DA}"/>
              </a:ext>
              <a:ext uri="{C183D7F6-B498-43B3-948B-1728B52AA6E4}">
                <adec:decorative xmlns:adec="http://schemas.microsoft.com/office/drawing/2017/decorative" val="1"/>
              </a:ext>
            </a:extLst>
          </p:cNvPr>
          <p:cNvSpPr/>
          <p:nvPr/>
        </p:nvSpPr>
        <p:spPr bwMode="auto">
          <a:xfrm>
            <a:off x="728470" y="1708946"/>
            <a:ext cx="7594182"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075" name="Rectangle: Rounded Corners 2074">
            <a:extLst>
              <a:ext uri="{FF2B5EF4-FFF2-40B4-BE49-F238E27FC236}">
                <a16:creationId xmlns:a16="http://schemas.microsoft.com/office/drawing/2014/main" id="{077B0BAC-87D4-E47D-28AE-6FF44913945C}"/>
              </a:ext>
              <a:ext uri="{C183D7F6-B498-43B3-948B-1728B52AA6E4}">
                <adec:decorative xmlns:adec="http://schemas.microsoft.com/office/drawing/2017/decorative" val="1"/>
              </a:ext>
            </a:extLst>
          </p:cNvPr>
          <p:cNvSpPr/>
          <p:nvPr/>
        </p:nvSpPr>
        <p:spPr bwMode="auto">
          <a:xfrm>
            <a:off x="728470" y="4724226"/>
            <a:ext cx="2762518"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076" name="Rectangle: Rounded Corners 2075">
            <a:extLst>
              <a:ext uri="{FF2B5EF4-FFF2-40B4-BE49-F238E27FC236}">
                <a16:creationId xmlns:a16="http://schemas.microsoft.com/office/drawing/2014/main" id="{AE3A4888-E964-59A6-86EA-336D8AD0BA75}"/>
              </a:ext>
              <a:ext uri="{C183D7F6-B498-43B3-948B-1728B52AA6E4}">
                <adec:decorative xmlns:adec="http://schemas.microsoft.com/office/drawing/2017/decorative" val="1"/>
              </a:ext>
            </a:extLst>
          </p:cNvPr>
          <p:cNvSpPr/>
          <p:nvPr/>
        </p:nvSpPr>
        <p:spPr bwMode="auto">
          <a:xfrm>
            <a:off x="3649981" y="4724226"/>
            <a:ext cx="4691543"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077" name="Rectangle: Rounded Corners 2076">
            <a:extLst>
              <a:ext uri="{FF2B5EF4-FFF2-40B4-BE49-F238E27FC236}">
                <a16:creationId xmlns:a16="http://schemas.microsoft.com/office/drawing/2014/main" id="{75AEFFFC-937B-ABC0-5DE9-03AC40021CCB}"/>
              </a:ext>
              <a:ext uri="{C183D7F6-B498-43B3-948B-1728B52AA6E4}">
                <adec:decorative xmlns:adec="http://schemas.microsoft.com/office/drawing/2017/decorative" val="1"/>
              </a:ext>
            </a:extLst>
          </p:cNvPr>
          <p:cNvSpPr/>
          <p:nvPr/>
        </p:nvSpPr>
        <p:spPr bwMode="auto">
          <a:xfrm>
            <a:off x="728470" y="3200289"/>
            <a:ext cx="7594182"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078" name="Rectangle: Rounded Corners 2077">
            <a:extLst>
              <a:ext uri="{FF2B5EF4-FFF2-40B4-BE49-F238E27FC236}">
                <a16:creationId xmlns:a16="http://schemas.microsoft.com/office/drawing/2014/main" id="{69D6FF2E-F122-BFD2-F3E0-B25E38ACF8DC}"/>
              </a:ext>
              <a:ext uri="{C183D7F6-B498-43B3-948B-1728B52AA6E4}">
                <adec:decorative xmlns:adec="http://schemas.microsoft.com/office/drawing/2017/decorative" val="1"/>
              </a:ext>
            </a:extLst>
          </p:cNvPr>
          <p:cNvSpPr/>
          <p:nvPr/>
        </p:nvSpPr>
        <p:spPr>
          <a:xfrm>
            <a:off x="730120" y="1708946"/>
            <a:ext cx="7611404" cy="2830364"/>
          </a:xfrm>
          <a:prstGeom prst="roundRect">
            <a:avLst>
              <a:gd name="adj" fmla="val 4271"/>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080" name="Rectangle: Rounded Corners 2079">
            <a:extLst>
              <a:ext uri="{FF2B5EF4-FFF2-40B4-BE49-F238E27FC236}">
                <a16:creationId xmlns:a16="http://schemas.microsoft.com/office/drawing/2014/main" id="{6B35386D-D58F-69C5-6DDA-60E017DAEE13}"/>
              </a:ext>
              <a:ext uri="{C183D7F6-B498-43B3-948B-1728B52AA6E4}">
                <adec:decorative xmlns:adec="http://schemas.microsoft.com/office/drawing/2017/decorative" val="0"/>
              </a:ext>
            </a:extLst>
          </p:cNvPr>
          <p:cNvSpPr/>
          <p:nvPr/>
        </p:nvSpPr>
        <p:spPr bwMode="auto">
          <a:xfrm>
            <a:off x="5350605" y="5870753"/>
            <a:ext cx="1982010" cy="313264"/>
          </a:xfrm>
          <a:prstGeom prst="roundRect">
            <a:avLst>
              <a:gd name="adj" fmla="val 50000"/>
            </a:avLst>
          </a:prstGeom>
          <a:gradFill>
            <a:gsLst>
              <a:gs pos="13000">
                <a:srgbClr val="C836B7"/>
              </a:gs>
              <a:gs pos="90000">
                <a:schemeClr val="accent5">
                  <a:lumMod val="75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Custom CRM Fields and Entities</a:t>
            </a:r>
          </a:p>
        </p:txBody>
      </p:sp>
      <p:sp>
        <p:nvSpPr>
          <p:cNvPr id="2048" name="TextBox 2047">
            <a:extLst>
              <a:ext uri="{FF2B5EF4-FFF2-40B4-BE49-F238E27FC236}">
                <a16:creationId xmlns:a16="http://schemas.microsoft.com/office/drawing/2014/main" id="{A155B9EB-D7A7-9D26-026E-6099B0470DF8}"/>
              </a:ext>
            </a:extLst>
          </p:cNvPr>
          <p:cNvSpPr txBox="1"/>
          <p:nvPr/>
        </p:nvSpPr>
        <p:spPr>
          <a:xfrm>
            <a:off x="8704805" y="2778836"/>
            <a:ext cx="3027043" cy="18979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Configuration</a:t>
            </a:r>
            <a:endParaRPr kumimoji="0" lang="en-US" sz="2400" b="1"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Once a </a:t>
            </a:r>
            <a: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custom CRM field or entity</a:t>
            </a:r>
            <a:r>
              <a:rPr kumimoji="0" lang="en-US" sz="1400" b="1"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 </a:t>
            </a: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is configured, it will surface across all Copilot for Sales Skills and end-user experiences.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This is done by an </a:t>
            </a:r>
            <a:r>
              <a:rPr kumimoji="0" lang="en-US" sz="1400" b="1"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admin</a:t>
            </a: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 via a </a:t>
            </a:r>
            <a:r>
              <a:rPr kumimoji="0" lang="en-US" sz="1400" b="1"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point and click configuration page</a:t>
            </a:r>
            <a:r>
              <a:rPr kumimoji="0" lang="en-US" sz="1400" b="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 </a:t>
            </a:r>
          </a:p>
        </p:txBody>
      </p:sp>
      <p:grpSp>
        <p:nvGrpSpPr>
          <p:cNvPr id="2115" name="Group 2114">
            <a:extLst>
              <a:ext uri="{FF2B5EF4-FFF2-40B4-BE49-F238E27FC236}">
                <a16:creationId xmlns:a16="http://schemas.microsoft.com/office/drawing/2014/main" id="{ACAE27DE-F171-4374-5408-65BDE9E9DC77}"/>
              </a:ext>
              <a:ext uri="{C183D7F6-B498-43B3-948B-1728B52AA6E4}">
                <adec:decorative xmlns:adec="http://schemas.microsoft.com/office/drawing/2017/decorative" val="1"/>
              </a:ext>
            </a:extLst>
          </p:cNvPr>
          <p:cNvGrpSpPr/>
          <p:nvPr/>
        </p:nvGrpSpPr>
        <p:grpSpPr>
          <a:xfrm>
            <a:off x="2109729" y="4425284"/>
            <a:ext cx="4285916" cy="426914"/>
            <a:chOff x="2109729" y="4588816"/>
            <a:chExt cx="4186105" cy="263382"/>
          </a:xfrm>
        </p:grpSpPr>
        <p:cxnSp>
          <p:nvCxnSpPr>
            <p:cNvPr id="2111" name="Straight Arrow Connector 2110">
              <a:extLst>
                <a:ext uri="{FF2B5EF4-FFF2-40B4-BE49-F238E27FC236}">
                  <a16:creationId xmlns:a16="http://schemas.microsoft.com/office/drawing/2014/main" id="{5DA25A81-2249-366A-FF43-AB59CF198D50}"/>
                </a:ext>
              </a:extLst>
            </p:cNvPr>
            <p:cNvCxnSpPr>
              <a:cxnSpLocks/>
            </p:cNvCxnSpPr>
            <p:nvPr/>
          </p:nvCxnSpPr>
          <p:spPr>
            <a:xfrm>
              <a:off x="2109729" y="4588816"/>
              <a:ext cx="0" cy="263382"/>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2112" name="Straight Arrow Connector 2111">
              <a:extLst>
                <a:ext uri="{FF2B5EF4-FFF2-40B4-BE49-F238E27FC236}">
                  <a16:creationId xmlns:a16="http://schemas.microsoft.com/office/drawing/2014/main" id="{41C10D48-397F-69DF-B1C5-9D5F21CA947D}"/>
                </a:ext>
              </a:extLst>
            </p:cNvPr>
            <p:cNvCxnSpPr>
              <a:cxnSpLocks/>
            </p:cNvCxnSpPr>
            <p:nvPr/>
          </p:nvCxnSpPr>
          <p:spPr>
            <a:xfrm>
              <a:off x="6295834" y="4588816"/>
              <a:ext cx="0" cy="263382"/>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cxnSp>
        <p:nvCxnSpPr>
          <p:cNvPr id="2113" name="Straight Arrow Connector 2112">
            <a:extLst>
              <a:ext uri="{FF2B5EF4-FFF2-40B4-BE49-F238E27FC236}">
                <a16:creationId xmlns:a16="http://schemas.microsoft.com/office/drawing/2014/main" id="{2FA5985E-3060-9B51-D8B3-02598B456FEB}"/>
              </a:ext>
              <a:ext uri="{C183D7F6-B498-43B3-948B-1728B52AA6E4}">
                <adec:decorative xmlns:adec="http://schemas.microsoft.com/office/drawing/2017/decorative" val="1"/>
              </a:ext>
            </a:extLst>
          </p:cNvPr>
          <p:cNvCxnSpPr>
            <a:cxnSpLocks/>
          </p:cNvCxnSpPr>
          <p:nvPr/>
        </p:nvCxnSpPr>
        <p:spPr>
          <a:xfrm>
            <a:off x="5655684" y="2907130"/>
            <a:ext cx="0" cy="590516"/>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0024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47492EFF-3AA7-7ED6-4CBE-80EA6216F573}"/>
              </a:ext>
              <a:ext uri="{C183D7F6-B498-43B3-948B-1728B52AA6E4}">
                <adec:decorative xmlns:adec="http://schemas.microsoft.com/office/drawing/2017/decorative" val="1"/>
              </a:ext>
            </a:extLst>
          </p:cNvPr>
          <p:cNvSpPr/>
          <p:nvPr/>
        </p:nvSpPr>
        <p:spPr>
          <a:xfrm>
            <a:off x="597498" y="1586809"/>
            <a:ext cx="7877696"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4" name="Title 3">
            <a:extLst>
              <a:ext uri="{FF2B5EF4-FFF2-40B4-BE49-F238E27FC236}">
                <a16:creationId xmlns:a16="http://schemas.microsoft.com/office/drawing/2014/main" id="{74E67FBB-EE36-3A7D-5517-6A6349603A2D}"/>
              </a:ext>
            </a:extLst>
          </p:cNvPr>
          <p:cNvSpPr>
            <a:spLocks noGrp="1"/>
          </p:cNvSpPr>
          <p:nvPr>
            <p:ph type="title"/>
          </p:nvPr>
        </p:nvSpPr>
        <p:spPr>
          <a:xfrm>
            <a:off x="597498" y="673863"/>
            <a:ext cx="11018520" cy="443198"/>
          </a:xfrm>
        </p:spPr>
        <p:txBody>
          <a:bodyPr/>
          <a:lstStyle/>
          <a:p>
            <a:r>
              <a:rPr lang="en-US" sz="3200"/>
              <a:t>Copilot for Sales Extension Architecture </a:t>
            </a:r>
          </a:p>
        </p:txBody>
      </p:sp>
      <p:sp>
        <p:nvSpPr>
          <p:cNvPr id="2048" name="TextBox 2047">
            <a:extLst>
              <a:ext uri="{FF2B5EF4-FFF2-40B4-BE49-F238E27FC236}">
                <a16:creationId xmlns:a16="http://schemas.microsoft.com/office/drawing/2014/main" id="{A155B9EB-D7A7-9D26-026E-6099B0470DF8}"/>
              </a:ext>
            </a:extLst>
          </p:cNvPr>
          <p:cNvSpPr txBox="1"/>
          <p:nvPr/>
        </p:nvSpPr>
        <p:spPr>
          <a:xfrm>
            <a:off x="8720775" y="2907605"/>
            <a:ext cx="3024911" cy="18979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Configuration</a:t>
            </a:r>
            <a:endParaRPr kumimoji="0" lang="en-US" sz="2400" b="1"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Once a </a:t>
            </a:r>
            <a: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custom CRM field or entity </a:t>
            </a: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is configured, it will surface across all Copilot for Sales Skills and end-user experiences.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This is done by an </a:t>
            </a:r>
            <a: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admin </a:t>
            </a: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via a </a:t>
            </a:r>
            <a: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point and click configuration page. </a:t>
            </a:r>
          </a:p>
        </p:txBody>
      </p:sp>
      <p:grpSp>
        <p:nvGrpSpPr>
          <p:cNvPr id="11" name="Group 10">
            <a:extLst>
              <a:ext uri="{FF2B5EF4-FFF2-40B4-BE49-F238E27FC236}">
                <a16:creationId xmlns:a16="http://schemas.microsoft.com/office/drawing/2014/main" id="{8C93BEB7-8758-5B39-EE81-49E62A78A372}"/>
              </a:ext>
              <a:ext uri="{C183D7F6-B498-43B3-948B-1728B52AA6E4}">
                <adec:decorative xmlns:adec="http://schemas.microsoft.com/office/drawing/2017/decorative" val="1"/>
              </a:ext>
            </a:extLst>
          </p:cNvPr>
          <p:cNvGrpSpPr/>
          <p:nvPr/>
        </p:nvGrpSpPr>
        <p:grpSpPr>
          <a:xfrm>
            <a:off x="1142111" y="1802224"/>
            <a:ext cx="6706490" cy="4177075"/>
            <a:chOff x="719286" y="1254729"/>
            <a:chExt cx="7952274" cy="4177075"/>
          </a:xfrm>
        </p:grpSpPr>
        <p:pic>
          <p:nvPicPr>
            <p:cNvPr id="3" name="Picture 2">
              <a:extLst>
                <a:ext uri="{FF2B5EF4-FFF2-40B4-BE49-F238E27FC236}">
                  <a16:creationId xmlns:a16="http://schemas.microsoft.com/office/drawing/2014/main" id="{08624C6E-6D66-348E-BBB3-82065EB6CFAA}"/>
                </a:ext>
              </a:extLst>
            </p:cNvPr>
            <p:cNvPicPr>
              <a:picLocks noChangeAspect="1"/>
            </p:cNvPicPr>
            <p:nvPr/>
          </p:nvPicPr>
          <p:blipFill>
            <a:blip r:embed="rId2"/>
            <a:stretch>
              <a:fillRect/>
            </a:stretch>
          </p:blipFill>
          <p:spPr>
            <a:xfrm>
              <a:off x="2567133" y="1413602"/>
              <a:ext cx="6104427" cy="3064746"/>
            </a:xfrm>
            <a:prstGeom prst="rect">
              <a:avLst/>
            </a:prstGeom>
            <a:effectLst>
              <a:outerShdw blurRad="50800" dist="38100" dir="2700000" algn="tl" rotWithShape="0">
                <a:prstClr val="black">
                  <a:alpha val="40000"/>
                </a:prstClr>
              </a:outerShdw>
            </a:effectLst>
          </p:spPr>
        </p:pic>
        <p:pic>
          <p:nvPicPr>
            <p:cNvPr id="6146" name="Picture 2" descr="Screenshot showing detailed view of CRM records in Copilot for Sales.">
              <a:extLst>
                <a:ext uri="{FF2B5EF4-FFF2-40B4-BE49-F238E27FC236}">
                  <a16:creationId xmlns:a16="http://schemas.microsoft.com/office/drawing/2014/main" id="{CC3F489A-4E97-2CA9-BFAB-8252C01E4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86" y="1254729"/>
              <a:ext cx="2146836" cy="4177075"/>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E54545E4-A41F-3B13-91C0-42F03181761D}"/>
                </a:ext>
              </a:extLst>
            </p:cNvPr>
            <p:cNvCxnSpPr>
              <a:cxnSpLocks/>
            </p:cNvCxnSpPr>
            <p:nvPr/>
          </p:nvCxnSpPr>
          <p:spPr>
            <a:xfrm>
              <a:off x="2979209" y="3848100"/>
              <a:ext cx="1953937" cy="0"/>
            </a:xfrm>
            <a:prstGeom prst="straightConnector1">
              <a:avLst/>
            </a:prstGeom>
            <a:ln w="25400">
              <a:solidFill>
                <a:schemeClr val="accent5"/>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grpSp>
      <p:sp>
        <p:nvSpPr>
          <p:cNvPr id="15" name="Rectangle: Rounded Corners 14">
            <a:extLst>
              <a:ext uri="{FF2B5EF4-FFF2-40B4-BE49-F238E27FC236}">
                <a16:creationId xmlns:a16="http://schemas.microsoft.com/office/drawing/2014/main" id="{85CE2CE1-F91B-7D4F-3A36-E83BCD99D8CA}"/>
              </a:ext>
              <a:ext uri="{C183D7F6-B498-43B3-948B-1728B52AA6E4}">
                <adec:decorative xmlns:adec="http://schemas.microsoft.com/office/drawing/2017/decorative" val="1"/>
              </a:ext>
            </a:extLst>
          </p:cNvPr>
          <p:cNvSpPr/>
          <p:nvPr/>
        </p:nvSpPr>
        <p:spPr>
          <a:xfrm>
            <a:off x="4695837" y="2295440"/>
            <a:ext cx="3062793" cy="2390570"/>
          </a:xfrm>
          <a:prstGeom prst="roundRect">
            <a:avLst>
              <a:gd name="adj" fmla="val 4009"/>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7" name="Rectangle: Rounded Corners 16">
            <a:extLst>
              <a:ext uri="{FF2B5EF4-FFF2-40B4-BE49-F238E27FC236}">
                <a16:creationId xmlns:a16="http://schemas.microsoft.com/office/drawing/2014/main" id="{4B983F02-5D7E-60B4-9C35-32212F9B01C9}"/>
              </a:ext>
              <a:ext uri="{C183D7F6-B498-43B3-948B-1728B52AA6E4}">
                <adec:decorative xmlns:adec="http://schemas.microsoft.com/office/drawing/2017/decorative" val="1"/>
              </a:ext>
            </a:extLst>
          </p:cNvPr>
          <p:cNvSpPr/>
          <p:nvPr/>
        </p:nvSpPr>
        <p:spPr>
          <a:xfrm>
            <a:off x="1147095" y="3285086"/>
            <a:ext cx="1746854" cy="1214565"/>
          </a:xfrm>
          <a:prstGeom prst="roundRect">
            <a:avLst>
              <a:gd name="adj" fmla="val 4009"/>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600822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64ED3D6-4520-35EF-CE47-D62C68944EB5}"/>
              </a:ext>
            </a:extLst>
          </p:cNvPr>
          <p:cNvSpPr>
            <a:spLocks noGrp="1"/>
          </p:cNvSpPr>
          <p:nvPr>
            <p:ph type="title"/>
          </p:nvPr>
        </p:nvSpPr>
        <p:spPr>
          <a:xfrm>
            <a:off x="597498" y="672516"/>
            <a:ext cx="11018520" cy="443198"/>
          </a:xfrm>
        </p:spPr>
        <p:txBody>
          <a:bodyPr/>
          <a:lstStyle/>
          <a:p>
            <a:r>
              <a:rPr lang="en-US" sz="3200"/>
              <a:t>Copilot for Sales Extension Architecture  </a:t>
            </a:r>
          </a:p>
        </p:txBody>
      </p:sp>
      <p:sp>
        <p:nvSpPr>
          <p:cNvPr id="2058" name="Rectangle: Rounded Corners 2057">
            <a:extLst>
              <a:ext uri="{FF2B5EF4-FFF2-40B4-BE49-F238E27FC236}">
                <a16:creationId xmlns:a16="http://schemas.microsoft.com/office/drawing/2014/main" id="{698074DB-5160-58C4-CB42-C7B975EA4B58}"/>
              </a:ext>
              <a:ext uri="{C183D7F6-B498-43B3-948B-1728B52AA6E4}">
                <adec:decorative xmlns:adec="http://schemas.microsoft.com/office/drawing/2017/decorative" val="1"/>
              </a:ext>
            </a:extLst>
          </p:cNvPr>
          <p:cNvSpPr/>
          <p:nvPr/>
        </p:nvSpPr>
        <p:spPr>
          <a:xfrm>
            <a:off x="597498" y="1586809"/>
            <a:ext cx="7877696"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060" name="TextBox 2059">
            <a:extLst>
              <a:ext uri="{FF2B5EF4-FFF2-40B4-BE49-F238E27FC236}">
                <a16:creationId xmlns:a16="http://schemas.microsoft.com/office/drawing/2014/main" id="{6C2D16BD-CE8A-4F40-C683-68D0DA992EE1}"/>
              </a:ext>
            </a:extLst>
          </p:cNvPr>
          <p:cNvSpPr txBox="1"/>
          <p:nvPr/>
        </p:nvSpPr>
        <p:spPr>
          <a:xfrm>
            <a:off x="905846" y="1930661"/>
            <a:ext cx="127998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Apps</a:t>
            </a:r>
          </a:p>
        </p:txBody>
      </p:sp>
      <p:pic>
        <p:nvPicPr>
          <p:cNvPr id="2107" name="Picture 2">
            <a:extLst>
              <a:ext uri="{FF2B5EF4-FFF2-40B4-BE49-F238E27FC236}">
                <a16:creationId xmlns:a16="http://schemas.microsoft.com/office/drawing/2014/main" id="{F659DD87-DED0-C097-3F5C-3BC4E69BE679}"/>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6899" y="1882751"/>
            <a:ext cx="276560" cy="257116"/>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08" name="Picture 4">
            <a:extLst>
              <a:ext uri="{FF2B5EF4-FFF2-40B4-BE49-F238E27FC236}">
                <a16:creationId xmlns:a16="http://schemas.microsoft.com/office/drawing/2014/main" id="{2B012351-FA2C-7B04-6721-FABC90DE7019}"/>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1643" y="1886169"/>
            <a:ext cx="269109"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09" name="Picture 8">
            <a:extLst>
              <a:ext uri="{FF2B5EF4-FFF2-40B4-BE49-F238E27FC236}">
                <a16:creationId xmlns:a16="http://schemas.microsoft.com/office/drawing/2014/main" id="{CC1BB378-C0DE-E565-CED6-EEBA48684A7D}"/>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1944" y="1875232"/>
            <a:ext cx="272154"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10" name="Picture 2">
            <a:extLst>
              <a:ext uri="{FF2B5EF4-FFF2-40B4-BE49-F238E27FC236}">
                <a16:creationId xmlns:a16="http://schemas.microsoft.com/office/drawing/2014/main" id="{7BAE3CE1-BD01-B2EE-6BF5-823863F691B8}"/>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7487" y="1886169"/>
            <a:ext cx="269211"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11" name="Picture 2">
            <a:extLst>
              <a:ext uri="{FF2B5EF4-FFF2-40B4-BE49-F238E27FC236}">
                <a16:creationId xmlns:a16="http://schemas.microsoft.com/office/drawing/2014/main" id="{7F1E6ADC-DCD8-146F-3B73-8B77DC941389}"/>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4243" y="1886169"/>
            <a:ext cx="269167"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12" name="Picture 2111">
            <a:extLst>
              <a:ext uri="{FF2B5EF4-FFF2-40B4-BE49-F238E27FC236}">
                <a16:creationId xmlns:a16="http://schemas.microsoft.com/office/drawing/2014/main" id="{0621A80F-2BF8-8840-B0DD-A67A18DCA9D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008297" y="1840487"/>
            <a:ext cx="341645" cy="341645"/>
          </a:xfrm>
          <a:prstGeom prst="rect">
            <a:avLst/>
          </a:prstGeom>
          <a:ln w="10716" cap="flat">
            <a:noFill/>
            <a:prstDash val="solid"/>
            <a:miter/>
          </a:ln>
          <a:effectLst>
            <a:outerShdw blurRad="38100" dist="25400" dir="2700000" algn="tl" rotWithShape="0">
              <a:prstClr val="black">
                <a:alpha val="30000"/>
              </a:prstClr>
            </a:outerShdw>
          </a:effectLst>
        </p:spPr>
      </p:pic>
      <p:pic>
        <p:nvPicPr>
          <p:cNvPr id="2113" name="Picture 6">
            <a:extLst>
              <a:ext uri="{FF2B5EF4-FFF2-40B4-BE49-F238E27FC236}">
                <a16:creationId xmlns:a16="http://schemas.microsoft.com/office/drawing/2014/main" id="{6FA55229-6B41-0124-F6A9-19E637AC158C}"/>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7138" y="1886169"/>
            <a:ext cx="268934"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2114" name="TextBox 2113">
            <a:extLst>
              <a:ext uri="{FF2B5EF4-FFF2-40B4-BE49-F238E27FC236}">
                <a16:creationId xmlns:a16="http://schemas.microsoft.com/office/drawing/2014/main" id="{A1E8FB40-7F92-8184-EEC4-EFBA1C741266}"/>
              </a:ext>
            </a:extLst>
          </p:cNvPr>
          <p:cNvSpPr txBox="1"/>
          <p:nvPr/>
        </p:nvSpPr>
        <p:spPr>
          <a:xfrm>
            <a:off x="2252781"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PowerPoint</a:t>
            </a:r>
          </a:p>
        </p:txBody>
      </p:sp>
      <p:sp>
        <p:nvSpPr>
          <p:cNvPr id="2115" name="TextBox 2114">
            <a:extLst>
              <a:ext uri="{FF2B5EF4-FFF2-40B4-BE49-F238E27FC236}">
                <a16:creationId xmlns:a16="http://schemas.microsoft.com/office/drawing/2014/main" id="{EA09B0B4-99FF-B5C9-CFBD-E718C8E9CE2F}"/>
              </a:ext>
            </a:extLst>
          </p:cNvPr>
          <p:cNvSpPr txBox="1"/>
          <p:nvPr/>
        </p:nvSpPr>
        <p:spPr>
          <a:xfrm>
            <a:off x="3025623"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OneNote</a:t>
            </a:r>
          </a:p>
        </p:txBody>
      </p:sp>
      <p:sp>
        <p:nvSpPr>
          <p:cNvPr id="2116" name="TextBox 2115">
            <a:extLst>
              <a:ext uri="{FF2B5EF4-FFF2-40B4-BE49-F238E27FC236}">
                <a16:creationId xmlns:a16="http://schemas.microsoft.com/office/drawing/2014/main" id="{CA16BA2D-079F-3F00-D7FE-1F9D30D27653}"/>
              </a:ext>
            </a:extLst>
          </p:cNvPr>
          <p:cNvSpPr txBox="1"/>
          <p:nvPr/>
        </p:nvSpPr>
        <p:spPr>
          <a:xfrm>
            <a:off x="3893799"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Excel</a:t>
            </a:r>
          </a:p>
        </p:txBody>
      </p:sp>
      <p:sp>
        <p:nvSpPr>
          <p:cNvPr id="2117" name="TextBox 2116">
            <a:extLst>
              <a:ext uri="{FF2B5EF4-FFF2-40B4-BE49-F238E27FC236}">
                <a16:creationId xmlns:a16="http://schemas.microsoft.com/office/drawing/2014/main" id="{F61FE3E2-745E-587F-8B84-C1490F591641}"/>
              </a:ext>
            </a:extLst>
          </p:cNvPr>
          <p:cNvSpPr txBox="1"/>
          <p:nvPr/>
        </p:nvSpPr>
        <p:spPr>
          <a:xfrm>
            <a:off x="4796721"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M365 Chat</a:t>
            </a:r>
          </a:p>
        </p:txBody>
      </p:sp>
      <p:sp>
        <p:nvSpPr>
          <p:cNvPr id="2118" name="TextBox 2117">
            <a:extLst>
              <a:ext uri="{FF2B5EF4-FFF2-40B4-BE49-F238E27FC236}">
                <a16:creationId xmlns:a16="http://schemas.microsoft.com/office/drawing/2014/main" id="{11624746-AD97-3F55-3839-E3862DCFA54E}"/>
              </a:ext>
            </a:extLst>
          </p:cNvPr>
          <p:cNvSpPr txBox="1"/>
          <p:nvPr/>
        </p:nvSpPr>
        <p:spPr>
          <a:xfrm>
            <a:off x="5699643" y="2214767"/>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Outlook</a:t>
            </a:r>
          </a:p>
        </p:txBody>
      </p:sp>
      <p:sp>
        <p:nvSpPr>
          <p:cNvPr id="2119" name="TextBox 2118">
            <a:extLst>
              <a:ext uri="{FF2B5EF4-FFF2-40B4-BE49-F238E27FC236}">
                <a16:creationId xmlns:a16="http://schemas.microsoft.com/office/drawing/2014/main" id="{46674520-69B2-A55A-0DEE-EC3929547AF5}"/>
              </a:ext>
            </a:extLst>
          </p:cNvPr>
          <p:cNvSpPr txBox="1"/>
          <p:nvPr/>
        </p:nvSpPr>
        <p:spPr>
          <a:xfrm>
            <a:off x="6567819" y="2218640"/>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Teams</a:t>
            </a:r>
          </a:p>
        </p:txBody>
      </p:sp>
      <p:sp>
        <p:nvSpPr>
          <p:cNvPr id="2120" name="TextBox 2119">
            <a:extLst>
              <a:ext uri="{FF2B5EF4-FFF2-40B4-BE49-F238E27FC236}">
                <a16:creationId xmlns:a16="http://schemas.microsoft.com/office/drawing/2014/main" id="{380C5CB7-E157-E758-2483-F718BBCA7427}"/>
              </a:ext>
            </a:extLst>
          </p:cNvPr>
          <p:cNvSpPr txBox="1"/>
          <p:nvPr/>
        </p:nvSpPr>
        <p:spPr>
          <a:xfrm>
            <a:off x="7352953" y="2218640"/>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Word</a:t>
            </a:r>
          </a:p>
        </p:txBody>
      </p:sp>
      <p:sp>
        <p:nvSpPr>
          <p:cNvPr id="2062" name="TextBox 2061">
            <a:extLst>
              <a:ext uri="{FF2B5EF4-FFF2-40B4-BE49-F238E27FC236}">
                <a16:creationId xmlns:a16="http://schemas.microsoft.com/office/drawing/2014/main" id="{EF028028-DA10-E1B0-199D-56927DB59966}"/>
              </a:ext>
            </a:extLst>
          </p:cNvPr>
          <p:cNvSpPr txBox="1"/>
          <p:nvPr/>
        </p:nvSpPr>
        <p:spPr>
          <a:xfrm>
            <a:off x="905846" y="2599353"/>
            <a:ext cx="144899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Experiences</a:t>
            </a:r>
          </a:p>
        </p:txBody>
      </p:sp>
      <p:sp>
        <p:nvSpPr>
          <p:cNvPr id="2063" name="TextBox 2062">
            <a:extLst>
              <a:ext uri="{FF2B5EF4-FFF2-40B4-BE49-F238E27FC236}">
                <a16:creationId xmlns:a16="http://schemas.microsoft.com/office/drawing/2014/main" id="{E1561285-2CE2-A653-B140-89808F970EAD}"/>
              </a:ext>
            </a:extLst>
          </p:cNvPr>
          <p:cNvSpPr txBox="1"/>
          <p:nvPr/>
        </p:nvSpPr>
        <p:spPr>
          <a:xfrm>
            <a:off x="2643225" y="2675562"/>
            <a:ext cx="764796"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App  Chat</a:t>
            </a:r>
          </a:p>
        </p:txBody>
      </p:sp>
      <p:sp>
        <p:nvSpPr>
          <p:cNvPr id="2064" name="TextBox 2063">
            <a:extLst>
              <a:ext uri="{FF2B5EF4-FFF2-40B4-BE49-F238E27FC236}">
                <a16:creationId xmlns:a16="http://schemas.microsoft.com/office/drawing/2014/main" id="{BD088DBB-FC45-18FE-BA15-224D60B0E129}"/>
              </a:ext>
            </a:extLst>
          </p:cNvPr>
          <p:cNvSpPr txBox="1"/>
          <p:nvPr/>
        </p:nvSpPr>
        <p:spPr>
          <a:xfrm>
            <a:off x="3696402" y="2675562"/>
            <a:ext cx="977913"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Embedded AI</a:t>
            </a:r>
          </a:p>
        </p:txBody>
      </p:sp>
      <p:sp>
        <p:nvSpPr>
          <p:cNvPr id="2065" name="TextBox 2064">
            <a:extLst>
              <a:ext uri="{FF2B5EF4-FFF2-40B4-BE49-F238E27FC236}">
                <a16:creationId xmlns:a16="http://schemas.microsoft.com/office/drawing/2014/main" id="{E5F452D6-9900-4E2E-350A-B348DCADCA13}"/>
              </a:ext>
            </a:extLst>
          </p:cNvPr>
          <p:cNvSpPr txBox="1"/>
          <p:nvPr/>
        </p:nvSpPr>
        <p:spPr>
          <a:xfrm>
            <a:off x="4946651" y="2675562"/>
            <a:ext cx="1448998"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Contextual Side Car</a:t>
            </a:r>
          </a:p>
        </p:txBody>
      </p:sp>
      <p:sp>
        <p:nvSpPr>
          <p:cNvPr id="2066" name="TextBox 2065">
            <a:extLst>
              <a:ext uri="{FF2B5EF4-FFF2-40B4-BE49-F238E27FC236}">
                <a16:creationId xmlns:a16="http://schemas.microsoft.com/office/drawing/2014/main" id="{ABDC5E53-A4C9-B38A-E9C5-95719198E605}"/>
              </a:ext>
            </a:extLst>
          </p:cNvPr>
          <p:cNvSpPr txBox="1"/>
          <p:nvPr/>
        </p:nvSpPr>
        <p:spPr>
          <a:xfrm>
            <a:off x="6396566" y="2654732"/>
            <a:ext cx="1800450"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Microsoft 365 Chat</a:t>
            </a:r>
          </a:p>
        </p:txBody>
      </p:sp>
      <p:cxnSp>
        <p:nvCxnSpPr>
          <p:cNvPr id="2067" name="Straight Connector 2066">
            <a:extLst>
              <a:ext uri="{FF2B5EF4-FFF2-40B4-BE49-F238E27FC236}">
                <a16:creationId xmlns:a16="http://schemas.microsoft.com/office/drawing/2014/main" id="{6DEB8E47-2EE6-C112-5E93-077F6B636F15}"/>
              </a:ext>
              <a:ext uri="{C183D7F6-B498-43B3-948B-1728B52AA6E4}">
                <adec:decorative xmlns:adec="http://schemas.microsoft.com/office/drawing/2017/decorative" val="1"/>
              </a:ext>
            </a:extLst>
          </p:cNvPr>
          <p:cNvCxnSpPr>
            <a:cxnSpLocks/>
          </p:cNvCxnSpPr>
          <p:nvPr/>
        </p:nvCxnSpPr>
        <p:spPr>
          <a:xfrm>
            <a:off x="905846" y="2422590"/>
            <a:ext cx="7291170" cy="0"/>
          </a:xfrm>
          <a:prstGeom prst="line">
            <a:avLst/>
          </a:prstGeom>
          <a:noFill/>
          <a:ln w="6350" cap="flat" cmpd="sng" algn="ctr">
            <a:solidFill>
              <a:schemeClr val="bg1">
                <a:lumMod val="75000"/>
                <a:alpha val="70000"/>
              </a:schemeClr>
            </a:solidFill>
            <a:prstDash val="solid"/>
            <a:headEnd type="none" w="lg" len="med"/>
            <a:tailEnd type="none" w="lg" len="med"/>
          </a:ln>
          <a:effectLst/>
        </p:spPr>
      </p:cxnSp>
      <p:pic>
        <p:nvPicPr>
          <p:cNvPr id="2068" name="Graphic 2067">
            <a:extLst>
              <a:ext uri="{FF2B5EF4-FFF2-40B4-BE49-F238E27FC236}">
                <a16:creationId xmlns:a16="http://schemas.microsoft.com/office/drawing/2014/main" id="{192B2182-443D-7D67-F025-AF4E652162E4}"/>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6690" y="3381878"/>
            <a:ext cx="386057" cy="386057"/>
          </a:xfrm>
          <a:prstGeom prst="rect">
            <a:avLst/>
          </a:prstGeom>
          <a:effectLst>
            <a:outerShdw blurRad="50800" dist="38100" dir="2700000" algn="tl" rotWithShape="0">
              <a:prstClr val="black">
                <a:alpha val="40000"/>
              </a:prstClr>
            </a:outerShdw>
          </a:effectLst>
        </p:spPr>
      </p:pic>
      <p:sp>
        <p:nvSpPr>
          <p:cNvPr id="2069" name="TextBox 2068">
            <a:extLst>
              <a:ext uri="{FF2B5EF4-FFF2-40B4-BE49-F238E27FC236}">
                <a16:creationId xmlns:a16="http://schemas.microsoft.com/office/drawing/2014/main" id="{8D7613B7-44D3-9383-A969-A66DC0A85742}"/>
              </a:ext>
            </a:extLst>
          </p:cNvPr>
          <p:cNvSpPr txBox="1"/>
          <p:nvPr/>
        </p:nvSpPr>
        <p:spPr>
          <a:xfrm>
            <a:off x="1401256" y="3401235"/>
            <a:ext cx="220962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Copilot for Sales</a:t>
            </a:r>
          </a:p>
        </p:txBody>
      </p:sp>
      <p:sp>
        <p:nvSpPr>
          <p:cNvPr id="2070" name="TextBox 2069">
            <a:extLst>
              <a:ext uri="{FF2B5EF4-FFF2-40B4-BE49-F238E27FC236}">
                <a16:creationId xmlns:a16="http://schemas.microsoft.com/office/drawing/2014/main" id="{12DD5F78-2535-7F1C-47F2-5185DBB9E78A}"/>
              </a:ext>
            </a:extLst>
          </p:cNvPr>
          <p:cNvSpPr txBox="1"/>
          <p:nvPr/>
        </p:nvSpPr>
        <p:spPr>
          <a:xfrm>
            <a:off x="893175" y="4029714"/>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Sales Meetings Skills</a:t>
            </a:r>
          </a:p>
        </p:txBody>
      </p:sp>
      <p:sp>
        <p:nvSpPr>
          <p:cNvPr id="2071" name="TextBox 2070">
            <a:extLst>
              <a:ext uri="{FF2B5EF4-FFF2-40B4-BE49-F238E27FC236}">
                <a16:creationId xmlns:a16="http://schemas.microsoft.com/office/drawing/2014/main" id="{36FB5DC3-195C-E5DC-0A03-930786042C7A}"/>
              </a:ext>
            </a:extLst>
          </p:cNvPr>
          <p:cNvSpPr txBox="1"/>
          <p:nvPr/>
        </p:nvSpPr>
        <p:spPr>
          <a:xfrm>
            <a:off x="2140366"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Sales E-Mails </a:t>
            </a:r>
            <a:b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Skills</a:t>
            </a:r>
          </a:p>
        </p:txBody>
      </p:sp>
      <p:sp>
        <p:nvSpPr>
          <p:cNvPr id="2072" name="TextBox 2071">
            <a:extLst>
              <a:ext uri="{FF2B5EF4-FFF2-40B4-BE49-F238E27FC236}">
                <a16:creationId xmlns:a16="http://schemas.microsoft.com/office/drawing/2014/main" id="{B103B8F5-3393-0CC0-1A16-05F6A0080B32}"/>
              </a:ext>
            </a:extLst>
          </p:cNvPr>
          <p:cNvSpPr txBox="1"/>
          <p:nvPr/>
        </p:nvSpPr>
        <p:spPr>
          <a:xfrm>
            <a:off x="3387557"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CRM Sales</a:t>
            </a:r>
            <a:b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gradFill>
                  <a:gsLst>
                    <a:gs pos="13000">
                      <a:srgbClr val="C836B7"/>
                    </a:gs>
                    <a:gs pos="90000">
                      <a:schemeClr val="accent5">
                        <a:lumMod val="75000"/>
                      </a:schemeClr>
                    </a:gs>
                  </a:gsLst>
                  <a:lin ang="2700000" scaled="0"/>
                </a:gradFill>
                <a:effectLst/>
                <a:uLnTx/>
                <a:uFillTx/>
                <a:latin typeface="Segoe UI Semibold" panose="020B0702040204020203" pitchFamily="34" charset="0"/>
                <a:ea typeface="+mn-ea"/>
                <a:cs typeface="Segoe UI Semibold" panose="020B0702040204020203" pitchFamily="34" charset="0"/>
              </a:rPr>
              <a:t>Entity Skills</a:t>
            </a:r>
          </a:p>
        </p:txBody>
      </p:sp>
      <p:sp>
        <p:nvSpPr>
          <p:cNvPr id="2074" name="TextBox 2073">
            <a:extLst>
              <a:ext uri="{FF2B5EF4-FFF2-40B4-BE49-F238E27FC236}">
                <a16:creationId xmlns:a16="http://schemas.microsoft.com/office/drawing/2014/main" id="{D980F2D8-3655-0EE7-DED1-7E490142A00F}"/>
              </a:ext>
            </a:extLst>
          </p:cNvPr>
          <p:cNvSpPr txBox="1"/>
          <p:nvPr/>
        </p:nvSpPr>
        <p:spPr>
          <a:xfrm>
            <a:off x="4634748"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Deal Room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Skills</a:t>
            </a:r>
          </a:p>
        </p:txBody>
      </p:sp>
      <p:sp>
        <p:nvSpPr>
          <p:cNvPr id="2073" name="TextBox 2072">
            <a:extLst>
              <a:ext uri="{FF2B5EF4-FFF2-40B4-BE49-F238E27FC236}">
                <a16:creationId xmlns:a16="http://schemas.microsoft.com/office/drawing/2014/main" id="{9603FAE6-161F-EB20-CA40-F976D6AA6789}"/>
              </a:ext>
            </a:extLst>
          </p:cNvPr>
          <p:cNvSpPr txBox="1"/>
          <p:nvPr/>
        </p:nvSpPr>
        <p:spPr>
          <a:xfrm>
            <a:off x="5744845"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Settings &amp; Configuration</a:t>
            </a:r>
          </a:p>
        </p:txBody>
      </p:sp>
      <p:grpSp>
        <p:nvGrpSpPr>
          <p:cNvPr id="2075" name="Group 2074">
            <a:extLst>
              <a:ext uri="{FF2B5EF4-FFF2-40B4-BE49-F238E27FC236}">
                <a16:creationId xmlns:a16="http://schemas.microsoft.com/office/drawing/2014/main" id="{D9585D7B-B80B-4E3C-8A8F-F983955C5F16}"/>
              </a:ext>
              <a:ext uri="{C183D7F6-B498-43B3-948B-1728B52AA6E4}">
                <adec:decorative xmlns:adec="http://schemas.microsoft.com/office/drawing/2017/decorative" val="1"/>
              </a:ext>
            </a:extLst>
          </p:cNvPr>
          <p:cNvGrpSpPr/>
          <p:nvPr/>
        </p:nvGrpSpPr>
        <p:grpSpPr>
          <a:xfrm>
            <a:off x="1850439" y="5075470"/>
            <a:ext cx="937527" cy="334002"/>
            <a:chOff x="1955116" y="5165833"/>
            <a:chExt cx="779842" cy="277825"/>
          </a:xfrm>
        </p:grpSpPr>
        <p:pic>
          <p:nvPicPr>
            <p:cNvPr id="2105" name="Picture 2" descr="Azure has a new logo, but where do you download it? Here!">
              <a:extLst>
                <a:ext uri="{FF2B5EF4-FFF2-40B4-BE49-F238E27FC236}">
                  <a16:creationId xmlns:a16="http://schemas.microsoft.com/office/drawing/2014/main" id="{FAED7F26-4772-F364-64A5-F5C380AB745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55116" y="5171504"/>
              <a:ext cx="272154"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06" name="Picture 8" descr="openai&quot; Icon - Download for free – Iconduck">
              <a:extLst>
                <a:ext uri="{FF2B5EF4-FFF2-40B4-BE49-F238E27FC236}">
                  <a16:creationId xmlns:a16="http://schemas.microsoft.com/office/drawing/2014/main" id="{A55DA27B-FEC9-DB0A-F26B-E127C21246F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66395" y="5165833"/>
              <a:ext cx="268563"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grpSp>
      <p:sp>
        <p:nvSpPr>
          <p:cNvPr id="2079" name="TextBox 2078">
            <a:extLst>
              <a:ext uri="{FF2B5EF4-FFF2-40B4-BE49-F238E27FC236}">
                <a16:creationId xmlns:a16="http://schemas.microsoft.com/office/drawing/2014/main" id="{55CA88E5-8376-7E2A-DF84-1D215FB39A8B}"/>
              </a:ext>
            </a:extLst>
          </p:cNvPr>
          <p:cNvSpPr txBox="1"/>
          <p:nvPr/>
        </p:nvSpPr>
        <p:spPr>
          <a:xfrm>
            <a:off x="7083410" y="4024401"/>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New Extension</a:t>
            </a:r>
            <a:br>
              <a:rPr kumimoji="0" lang="en-US" sz="10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Skills</a:t>
            </a:r>
          </a:p>
        </p:txBody>
      </p:sp>
      <p:sp>
        <p:nvSpPr>
          <p:cNvPr id="2076" name="TextBox 2075">
            <a:extLst>
              <a:ext uri="{FF2B5EF4-FFF2-40B4-BE49-F238E27FC236}">
                <a16:creationId xmlns:a16="http://schemas.microsoft.com/office/drawing/2014/main" id="{554560B4-DD47-E547-672A-16AA1B2AB8C0}"/>
              </a:ext>
            </a:extLst>
          </p:cNvPr>
          <p:cNvSpPr txBox="1"/>
          <p:nvPr/>
        </p:nvSpPr>
        <p:spPr>
          <a:xfrm>
            <a:off x="932599" y="5289333"/>
            <a:ext cx="45416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AI</a:t>
            </a:r>
          </a:p>
        </p:txBody>
      </p:sp>
      <p:sp>
        <p:nvSpPr>
          <p:cNvPr id="2077" name="TextBox 2076">
            <a:extLst>
              <a:ext uri="{FF2B5EF4-FFF2-40B4-BE49-F238E27FC236}">
                <a16:creationId xmlns:a16="http://schemas.microsoft.com/office/drawing/2014/main" id="{9AEBCB6A-14FC-C80B-D5A5-61C5BB730C92}"/>
              </a:ext>
            </a:extLst>
          </p:cNvPr>
          <p:cNvSpPr txBox="1"/>
          <p:nvPr/>
        </p:nvSpPr>
        <p:spPr>
          <a:xfrm>
            <a:off x="1545839" y="5594387"/>
            <a:ext cx="1720791"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Azure Open AI Service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Large Language Models</a:t>
            </a:r>
          </a:p>
        </p:txBody>
      </p:sp>
      <p:sp>
        <p:nvSpPr>
          <p:cNvPr id="2078" name="TextBox 2077">
            <a:extLst>
              <a:ext uri="{FF2B5EF4-FFF2-40B4-BE49-F238E27FC236}">
                <a16:creationId xmlns:a16="http://schemas.microsoft.com/office/drawing/2014/main" id="{AA3C1782-7F88-1BB7-CAC5-BF71339173A8}"/>
              </a:ext>
            </a:extLst>
          </p:cNvPr>
          <p:cNvSpPr txBox="1"/>
          <p:nvPr/>
        </p:nvSpPr>
        <p:spPr>
          <a:xfrm>
            <a:off x="3873486" y="5285556"/>
            <a:ext cx="66559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Data</a:t>
            </a:r>
          </a:p>
        </p:txBody>
      </p:sp>
      <p:pic>
        <p:nvPicPr>
          <p:cNvPr id="2103" name="Picture 2">
            <a:extLst>
              <a:ext uri="{FF2B5EF4-FFF2-40B4-BE49-F238E27FC236}">
                <a16:creationId xmlns:a16="http://schemas.microsoft.com/office/drawing/2014/main" id="{0080E6EE-B442-779B-14A1-9946640DC686}"/>
              </a:ex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05636" y="5087855"/>
            <a:ext cx="313836" cy="272155"/>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2104" name="TextBox 2103">
            <a:extLst>
              <a:ext uri="{FF2B5EF4-FFF2-40B4-BE49-F238E27FC236}">
                <a16:creationId xmlns:a16="http://schemas.microsoft.com/office/drawing/2014/main" id="{632323EC-CE42-2F21-D11F-7155C1CA157E}"/>
              </a:ext>
            </a:extLst>
          </p:cNvPr>
          <p:cNvSpPr txBox="1"/>
          <p:nvPr/>
        </p:nvSpPr>
        <p:spPr>
          <a:xfrm>
            <a:off x="4532362" y="5472533"/>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Graph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M365 Data</a:t>
            </a:r>
          </a:p>
        </p:txBody>
      </p:sp>
      <p:pic>
        <p:nvPicPr>
          <p:cNvPr id="2100" name="Picture 8">
            <a:extLst>
              <a:ext uri="{FF2B5EF4-FFF2-40B4-BE49-F238E27FC236}">
                <a16:creationId xmlns:a16="http://schemas.microsoft.com/office/drawing/2014/main" id="{95858B26-AAD7-AD2D-FE5C-6DAD0539C90D}"/>
              </a:ext>
              <a:ext uri="{C183D7F6-B498-43B3-948B-1728B52AA6E4}">
                <adec:decorative xmlns:adec="http://schemas.microsoft.com/office/drawing/2017/decorative" val="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25014" y="5087855"/>
            <a:ext cx="320173" cy="223992"/>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01" name="Picture 2100">
            <a:extLst>
              <a:ext uri="{FF2B5EF4-FFF2-40B4-BE49-F238E27FC236}">
                <a16:creationId xmlns:a16="http://schemas.microsoft.com/office/drawing/2014/main" id="{01F9299A-8AB2-5CE2-48FF-4B9A8EE238E1}"/>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04181" y="5055815"/>
            <a:ext cx="267282" cy="267282"/>
          </a:xfrm>
          <a:prstGeom prst="rect">
            <a:avLst/>
          </a:prstGeom>
          <a:ln w="10716" cap="flat">
            <a:noFill/>
            <a:prstDash val="solid"/>
            <a:miter/>
          </a:ln>
          <a:effectLst>
            <a:outerShdw blurRad="38100" dist="25400" dir="2700000" algn="tl" rotWithShape="0">
              <a:prstClr val="black">
                <a:alpha val="30000"/>
              </a:prstClr>
            </a:outerShdw>
          </a:effectLst>
        </p:spPr>
      </p:pic>
      <p:sp>
        <p:nvSpPr>
          <p:cNvPr id="2102" name="TextBox 2101">
            <a:extLst>
              <a:ext uri="{FF2B5EF4-FFF2-40B4-BE49-F238E27FC236}">
                <a16:creationId xmlns:a16="http://schemas.microsoft.com/office/drawing/2014/main" id="{31C0D056-AB20-3E51-1879-94563BC6D90D}"/>
              </a:ext>
            </a:extLst>
          </p:cNvPr>
          <p:cNvSpPr txBox="1"/>
          <p:nvPr/>
        </p:nvSpPr>
        <p:spPr>
          <a:xfrm>
            <a:off x="5679856" y="5479140"/>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CRM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Customer Data</a:t>
            </a:r>
          </a:p>
        </p:txBody>
      </p:sp>
      <p:grpSp>
        <p:nvGrpSpPr>
          <p:cNvPr id="2093" name="Group 2092">
            <a:extLst>
              <a:ext uri="{FF2B5EF4-FFF2-40B4-BE49-F238E27FC236}">
                <a16:creationId xmlns:a16="http://schemas.microsoft.com/office/drawing/2014/main" id="{434B148A-C6FE-FDC5-1EC9-C03AA3096A2F}"/>
              </a:ext>
              <a:ext uri="{C183D7F6-B498-43B3-948B-1728B52AA6E4}">
                <adec:decorative xmlns:adec="http://schemas.microsoft.com/office/drawing/2017/decorative" val="1"/>
              </a:ext>
            </a:extLst>
          </p:cNvPr>
          <p:cNvGrpSpPr/>
          <p:nvPr/>
        </p:nvGrpSpPr>
        <p:grpSpPr>
          <a:xfrm>
            <a:off x="5655684" y="5017034"/>
            <a:ext cx="1289941" cy="869741"/>
            <a:chOff x="5510092" y="5147116"/>
            <a:chExt cx="1289941" cy="1307024"/>
          </a:xfrm>
        </p:grpSpPr>
        <p:cxnSp>
          <p:nvCxnSpPr>
            <p:cNvPr id="2098" name="Straight Connector 2097">
              <a:extLst>
                <a:ext uri="{FF2B5EF4-FFF2-40B4-BE49-F238E27FC236}">
                  <a16:creationId xmlns:a16="http://schemas.microsoft.com/office/drawing/2014/main" id="{142C0CEB-CE37-FF8B-7D29-D2344F4B4020}"/>
                </a:ext>
              </a:extLst>
            </p:cNvPr>
            <p:cNvCxnSpPr>
              <a:cxnSpLocks/>
            </p:cNvCxnSpPr>
            <p:nvPr/>
          </p:nvCxnSpPr>
          <p:spPr>
            <a:xfrm flipV="1">
              <a:off x="5510092" y="5154582"/>
              <a:ext cx="0" cy="1299558"/>
            </a:xfrm>
            <a:prstGeom prst="line">
              <a:avLst/>
            </a:prstGeom>
            <a:noFill/>
            <a:ln w="6350" cap="flat" cmpd="sng" algn="ctr">
              <a:solidFill>
                <a:schemeClr val="bg1">
                  <a:lumMod val="75000"/>
                  <a:alpha val="70000"/>
                </a:schemeClr>
              </a:solidFill>
              <a:prstDash val="solid"/>
              <a:headEnd type="none" w="lg" len="med"/>
              <a:tailEnd type="none" w="lg" len="med"/>
            </a:ln>
            <a:effectLst/>
          </p:spPr>
        </p:cxnSp>
        <p:cxnSp>
          <p:nvCxnSpPr>
            <p:cNvPr id="2099" name="Straight Connector 2098">
              <a:extLst>
                <a:ext uri="{FF2B5EF4-FFF2-40B4-BE49-F238E27FC236}">
                  <a16:creationId xmlns:a16="http://schemas.microsoft.com/office/drawing/2014/main" id="{743F4906-B967-4162-7483-062D499BF941}"/>
                </a:ext>
              </a:extLst>
            </p:cNvPr>
            <p:cNvCxnSpPr>
              <a:cxnSpLocks/>
            </p:cNvCxnSpPr>
            <p:nvPr/>
          </p:nvCxnSpPr>
          <p:spPr>
            <a:xfrm flipV="1">
              <a:off x="6800033" y="5147116"/>
              <a:ext cx="0" cy="1307024"/>
            </a:xfrm>
            <a:prstGeom prst="line">
              <a:avLst/>
            </a:prstGeom>
            <a:noFill/>
            <a:ln w="6350" cap="flat" cmpd="sng" algn="ctr">
              <a:solidFill>
                <a:schemeClr val="bg1">
                  <a:lumMod val="75000"/>
                  <a:alpha val="70000"/>
                </a:schemeClr>
              </a:solidFill>
              <a:prstDash val="solid"/>
              <a:headEnd type="none" w="lg" len="med"/>
              <a:tailEnd type="none" w="lg" len="med"/>
            </a:ln>
            <a:effectLst/>
          </p:spPr>
        </p:cxnSp>
      </p:grpSp>
      <p:pic>
        <p:nvPicPr>
          <p:cNvPr id="2095" name="Graphic 2094">
            <a:extLst>
              <a:ext uri="{FF2B5EF4-FFF2-40B4-BE49-F238E27FC236}">
                <a16:creationId xmlns:a16="http://schemas.microsoft.com/office/drawing/2014/main" id="{1B52AC13-AB9A-2117-C15F-8F6630B981C5}"/>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684631" y="5099045"/>
            <a:ext cx="257669" cy="257669"/>
          </a:xfrm>
          <a:prstGeom prst="rect">
            <a:avLst/>
          </a:prstGeom>
        </p:spPr>
      </p:pic>
      <p:pic>
        <p:nvPicPr>
          <p:cNvPr id="2096" name="Graphic 55">
            <a:extLst>
              <a:ext uri="{FF2B5EF4-FFF2-40B4-BE49-F238E27FC236}">
                <a16:creationId xmlns:a16="http://schemas.microsoft.com/office/drawing/2014/main" id="{656930AA-0885-B013-9886-A6C3278418E1}"/>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271589" y="5095834"/>
            <a:ext cx="257694" cy="257694"/>
          </a:xfrm>
          <a:prstGeom prst="rect">
            <a:avLst/>
          </a:prstGeom>
        </p:spPr>
      </p:pic>
      <p:sp>
        <p:nvSpPr>
          <p:cNvPr id="2097" name="TextBox 2096">
            <a:extLst>
              <a:ext uri="{FF2B5EF4-FFF2-40B4-BE49-F238E27FC236}">
                <a16:creationId xmlns:a16="http://schemas.microsoft.com/office/drawing/2014/main" id="{4CBC3BE4-D57D-1F79-8CE3-A3B7A33CC9FA}"/>
              </a:ext>
            </a:extLst>
          </p:cNvPr>
          <p:cNvSpPr txBox="1"/>
          <p:nvPr/>
        </p:nvSpPr>
        <p:spPr>
          <a:xfrm>
            <a:off x="6930640" y="5470677"/>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Copilot Studio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Extension Data</a:t>
            </a:r>
          </a:p>
        </p:txBody>
      </p:sp>
      <p:sp>
        <p:nvSpPr>
          <p:cNvPr id="2082" name="Rectangle: Rounded Corners 2081">
            <a:extLst>
              <a:ext uri="{FF2B5EF4-FFF2-40B4-BE49-F238E27FC236}">
                <a16:creationId xmlns:a16="http://schemas.microsoft.com/office/drawing/2014/main" id="{B0185680-9087-8B9F-C0C7-3D261EE3EEBC}"/>
              </a:ext>
              <a:ext uri="{C183D7F6-B498-43B3-948B-1728B52AA6E4}">
                <adec:decorative xmlns:adec="http://schemas.microsoft.com/office/drawing/2017/decorative" val="1"/>
              </a:ext>
            </a:extLst>
          </p:cNvPr>
          <p:cNvSpPr/>
          <p:nvPr/>
        </p:nvSpPr>
        <p:spPr bwMode="auto">
          <a:xfrm>
            <a:off x="728470" y="1708946"/>
            <a:ext cx="7594182"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083" name="Rectangle: Rounded Corners 2082">
            <a:extLst>
              <a:ext uri="{FF2B5EF4-FFF2-40B4-BE49-F238E27FC236}">
                <a16:creationId xmlns:a16="http://schemas.microsoft.com/office/drawing/2014/main" id="{CCC23C72-35AA-8656-5CD4-F4ED61C13ED0}"/>
              </a:ext>
              <a:ext uri="{C183D7F6-B498-43B3-948B-1728B52AA6E4}">
                <adec:decorative xmlns:adec="http://schemas.microsoft.com/office/drawing/2017/decorative" val="1"/>
              </a:ext>
            </a:extLst>
          </p:cNvPr>
          <p:cNvSpPr/>
          <p:nvPr/>
        </p:nvSpPr>
        <p:spPr bwMode="auto">
          <a:xfrm>
            <a:off x="728470" y="4724226"/>
            <a:ext cx="2762518"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084" name="Rectangle: Rounded Corners 2083">
            <a:extLst>
              <a:ext uri="{FF2B5EF4-FFF2-40B4-BE49-F238E27FC236}">
                <a16:creationId xmlns:a16="http://schemas.microsoft.com/office/drawing/2014/main" id="{248CEA1F-935B-DC22-FC78-041ACDE0B981}"/>
              </a:ext>
              <a:ext uri="{C183D7F6-B498-43B3-948B-1728B52AA6E4}">
                <adec:decorative xmlns:adec="http://schemas.microsoft.com/office/drawing/2017/decorative" val="1"/>
              </a:ext>
            </a:extLst>
          </p:cNvPr>
          <p:cNvSpPr/>
          <p:nvPr/>
        </p:nvSpPr>
        <p:spPr bwMode="auto">
          <a:xfrm>
            <a:off x="3649981" y="4724226"/>
            <a:ext cx="4691543"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085" name="Rectangle: Rounded Corners 2084">
            <a:extLst>
              <a:ext uri="{FF2B5EF4-FFF2-40B4-BE49-F238E27FC236}">
                <a16:creationId xmlns:a16="http://schemas.microsoft.com/office/drawing/2014/main" id="{287BE364-181F-7227-3E2F-E9082DBC3972}"/>
              </a:ext>
              <a:ext uri="{C183D7F6-B498-43B3-948B-1728B52AA6E4}">
                <adec:decorative xmlns:adec="http://schemas.microsoft.com/office/drawing/2017/decorative" val="1"/>
              </a:ext>
            </a:extLst>
          </p:cNvPr>
          <p:cNvSpPr/>
          <p:nvPr/>
        </p:nvSpPr>
        <p:spPr bwMode="auto">
          <a:xfrm>
            <a:off x="728470" y="3200289"/>
            <a:ext cx="7594182"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086" name="Rectangle: Rounded Corners 2085">
            <a:extLst>
              <a:ext uri="{FF2B5EF4-FFF2-40B4-BE49-F238E27FC236}">
                <a16:creationId xmlns:a16="http://schemas.microsoft.com/office/drawing/2014/main" id="{E3719453-3E20-0FF7-8D0D-53E5CC0B1775}"/>
              </a:ext>
              <a:ext uri="{C183D7F6-B498-43B3-948B-1728B52AA6E4}">
                <adec:decorative xmlns:adec="http://schemas.microsoft.com/office/drawing/2017/decorative" val="1"/>
              </a:ext>
            </a:extLst>
          </p:cNvPr>
          <p:cNvSpPr/>
          <p:nvPr/>
        </p:nvSpPr>
        <p:spPr>
          <a:xfrm>
            <a:off x="4778255" y="2542395"/>
            <a:ext cx="1800450" cy="409743"/>
          </a:xfrm>
          <a:prstGeom prst="roundRect">
            <a:avLst>
              <a:gd name="adj" fmla="val 50000"/>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088" name="Rectangle: Rounded Corners 2087">
            <a:extLst>
              <a:ext uri="{FF2B5EF4-FFF2-40B4-BE49-F238E27FC236}">
                <a16:creationId xmlns:a16="http://schemas.microsoft.com/office/drawing/2014/main" id="{4E86AA22-CD9A-1305-4B25-61200DD950FB}"/>
              </a:ext>
              <a:ext uri="{C183D7F6-B498-43B3-948B-1728B52AA6E4}">
                <adec:decorative xmlns:adec="http://schemas.microsoft.com/office/drawing/2017/decorative" val="1"/>
              </a:ext>
            </a:extLst>
          </p:cNvPr>
          <p:cNvSpPr/>
          <p:nvPr/>
        </p:nvSpPr>
        <p:spPr>
          <a:xfrm>
            <a:off x="3293097" y="3979852"/>
            <a:ext cx="1324148" cy="418123"/>
          </a:xfrm>
          <a:prstGeom prst="roundRect">
            <a:avLst>
              <a:gd name="adj" fmla="val 50000"/>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089" name="Rectangle: Rounded Corners 2088">
            <a:extLst>
              <a:ext uri="{FF2B5EF4-FFF2-40B4-BE49-F238E27FC236}">
                <a16:creationId xmlns:a16="http://schemas.microsoft.com/office/drawing/2014/main" id="{3E7D1B9C-60B2-9EC1-5061-64E8917704E9}"/>
              </a:ext>
              <a:ext uri="{C183D7F6-B498-43B3-948B-1728B52AA6E4}">
                <adec:decorative xmlns:adec="http://schemas.microsoft.com/office/drawing/2017/decorative" val="0"/>
              </a:ext>
            </a:extLst>
          </p:cNvPr>
          <p:cNvSpPr/>
          <p:nvPr/>
        </p:nvSpPr>
        <p:spPr bwMode="auto">
          <a:xfrm>
            <a:off x="6720295" y="5826644"/>
            <a:ext cx="1686458" cy="318310"/>
          </a:xfrm>
          <a:prstGeom prst="roundRect">
            <a:avLst>
              <a:gd name="adj" fmla="val 50000"/>
            </a:avLst>
          </a:prstGeom>
          <a:gradFill>
            <a:gsLst>
              <a:gs pos="13000">
                <a:srgbClr val="C836B7"/>
              </a:gs>
              <a:gs pos="90000">
                <a:schemeClr val="accent5">
                  <a:lumMod val="75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Custom Extensions</a:t>
            </a:r>
          </a:p>
        </p:txBody>
      </p:sp>
      <p:cxnSp>
        <p:nvCxnSpPr>
          <p:cNvPr id="2122" name="Connector: Elbow 2121">
            <a:extLst>
              <a:ext uri="{FF2B5EF4-FFF2-40B4-BE49-F238E27FC236}">
                <a16:creationId xmlns:a16="http://schemas.microsoft.com/office/drawing/2014/main" id="{4CC7E81E-2FB2-53BE-1945-3052169BF0D1}"/>
              </a:ext>
              <a:ext uri="{C183D7F6-B498-43B3-948B-1728B52AA6E4}">
                <adec:decorative xmlns:adec="http://schemas.microsoft.com/office/drawing/2017/decorative" val="1"/>
              </a:ext>
            </a:extLst>
          </p:cNvPr>
          <p:cNvCxnSpPr>
            <a:cxnSpLocks/>
          </p:cNvCxnSpPr>
          <p:nvPr/>
        </p:nvCxnSpPr>
        <p:spPr>
          <a:xfrm rot="16200000" flipH="1">
            <a:off x="5583470" y="2870046"/>
            <a:ext cx="382139" cy="3667705"/>
          </a:xfrm>
          <a:prstGeom prst="bentConnector3">
            <a:avLst>
              <a:gd name="adj1" fmla="val 50000"/>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2133" name="Connector: Elbow 2132">
            <a:extLst>
              <a:ext uri="{FF2B5EF4-FFF2-40B4-BE49-F238E27FC236}">
                <a16:creationId xmlns:a16="http://schemas.microsoft.com/office/drawing/2014/main" id="{764AF22A-2227-EAB8-75F9-4920A8677152}"/>
              </a:ext>
              <a:ext uri="{C183D7F6-B498-43B3-948B-1728B52AA6E4}">
                <adec:decorative xmlns:adec="http://schemas.microsoft.com/office/drawing/2017/decorative" val="1"/>
              </a:ext>
            </a:extLst>
          </p:cNvPr>
          <p:cNvCxnSpPr>
            <a:cxnSpLocks/>
          </p:cNvCxnSpPr>
          <p:nvPr/>
        </p:nvCxnSpPr>
        <p:spPr>
          <a:xfrm rot="5400000" flipH="1" flipV="1">
            <a:off x="4358238" y="2610108"/>
            <a:ext cx="923158" cy="1717326"/>
          </a:xfrm>
          <a:prstGeom prst="bentConnector3">
            <a:avLst>
              <a:gd name="adj1" fmla="val 50000"/>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2048" name="TextBox 2047">
            <a:extLst>
              <a:ext uri="{FF2B5EF4-FFF2-40B4-BE49-F238E27FC236}">
                <a16:creationId xmlns:a16="http://schemas.microsoft.com/office/drawing/2014/main" id="{A155B9EB-D7A7-9D26-026E-6099B0470DF8}"/>
              </a:ext>
            </a:extLst>
          </p:cNvPr>
          <p:cNvSpPr txBox="1"/>
          <p:nvPr/>
        </p:nvSpPr>
        <p:spPr>
          <a:xfrm>
            <a:off x="8702173" y="2203957"/>
            <a:ext cx="2887820" cy="34060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Extensions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Customers can build their own or use existing third-party extensions to </a:t>
            </a:r>
            <a:r>
              <a:rPr kumimoji="0" lang="en-US" sz="1400" b="1"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enrich existing out-of-box Copilot for Sales Skills</a:t>
            </a:r>
            <a:r>
              <a:rPr kumimoji="0" lang="en-US" sz="1400" b="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 </a:t>
            </a: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with their own data.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For example, an extension can be provided to surface relevant sales agreement documents for a specific opportunity summary or add a reference to a product catalog when using AI to generate an e-mail reply to a customer inquiry.</a:t>
            </a:r>
          </a:p>
        </p:txBody>
      </p:sp>
    </p:spTree>
    <p:extLst>
      <p:ext uri="{BB962C8B-B14F-4D97-AF65-F5344CB8AC3E}">
        <p14:creationId xmlns:p14="http://schemas.microsoft.com/office/powerpoint/2010/main" val="3519913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Rounded Corners 79">
            <a:extLst>
              <a:ext uri="{FF2B5EF4-FFF2-40B4-BE49-F238E27FC236}">
                <a16:creationId xmlns:a16="http://schemas.microsoft.com/office/drawing/2014/main" id="{EA80AA3F-F1B5-01AE-12FE-D1B0154A5E35}"/>
              </a:ext>
              <a:ext uri="{C183D7F6-B498-43B3-948B-1728B52AA6E4}">
                <adec:decorative xmlns:adec="http://schemas.microsoft.com/office/drawing/2017/decorative" val="1"/>
              </a:ext>
            </a:extLst>
          </p:cNvPr>
          <p:cNvSpPr/>
          <p:nvPr/>
        </p:nvSpPr>
        <p:spPr>
          <a:xfrm>
            <a:off x="586740" y="1586809"/>
            <a:ext cx="7888454"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 name="Title 2">
            <a:extLst>
              <a:ext uri="{FF2B5EF4-FFF2-40B4-BE49-F238E27FC236}">
                <a16:creationId xmlns:a16="http://schemas.microsoft.com/office/drawing/2014/main" id="{47F899C3-2E07-F823-CE74-D2C8476CA718}"/>
              </a:ext>
            </a:extLst>
          </p:cNvPr>
          <p:cNvSpPr>
            <a:spLocks noGrp="1"/>
          </p:cNvSpPr>
          <p:nvPr>
            <p:ph type="title"/>
          </p:nvPr>
        </p:nvSpPr>
        <p:spPr>
          <a:xfrm>
            <a:off x="586740" y="673863"/>
            <a:ext cx="11018520" cy="443198"/>
          </a:xfrm>
        </p:spPr>
        <p:txBody>
          <a:bodyPr/>
          <a:lstStyle/>
          <a:p>
            <a:r>
              <a:rPr lang="en-US" sz="3200"/>
              <a:t>Copilot for Sales Extension Architecture   </a:t>
            </a:r>
          </a:p>
        </p:txBody>
      </p:sp>
      <p:sp>
        <p:nvSpPr>
          <p:cNvPr id="4" name="TextBox 3">
            <a:extLst>
              <a:ext uri="{FF2B5EF4-FFF2-40B4-BE49-F238E27FC236}">
                <a16:creationId xmlns:a16="http://schemas.microsoft.com/office/drawing/2014/main" id="{8EE76BC0-93FA-E262-E1D0-7C666E7CD306}"/>
              </a:ext>
            </a:extLst>
          </p:cNvPr>
          <p:cNvSpPr txBox="1"/>
          <p:nvPr/>
        </p:nvSpPr>
        <p:spPr>
          <a:xfrm>
            <a:off x="8703754" y="2203957"/>
            <a:ext cx="2941789" cy="34060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Extensions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Customers can build their </a:t>
            </a:r>
            <a:b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own or use existing third-party extensions to </a:t>
            </a:r>
            <a: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enrich existing </a:t>
            </a:r>
            <a:b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br>
            <a: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out-of-box Copilot for Sales Skills </a:t>
            </a: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with their own data.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For example, an extension can </a:t>
            </a:r>
            <a:b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be provided to surface relevant sales agreement documents for</a:t>
            </a:r>
            <a:br>
              <a:rPr lang="en-US" sz="1400">
                <a:solidFill>
                  <a:prstClr val="black"/>
                </a:solidFill>
                <a:latin typeface="Segoe UI"/>
                <a:ea typeface="Calibri" panose="020F0502020204030204" pitchFamily="34" charset="0"/>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a specific opportunity summary</a:t>
            </a:r>
            <a:b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or add a reference to a product catalog when using AI to generate an e-mail reply to a customer inquiry.</a:t>
            </a:r>
          </a:p>
        </p:txBody>
      </p:sp>
      <p:grpSp>
        <p:nvGrpSpPr>
          <p:cNvPr id="82" name="Group 81">
            <a:extLst>
              <a:ext uri="{FF2B5EF4-FFF2-40B4-BE49-F238E27FC236}">
                <a16:creationId xmlns:a16="http://schemas.microsoft.com/office/drawing/2014/main" id="{221C91D2-1E0B-BDA0-91A1-1676250D09C6}"/>
              </a:ext>
              <a:ext uri="{C183D7F6-B498-43B3-948B-1728B52AA6E4}">
                <adec:decorative xmlns:adec="http://schemas.microsoft.com/office/drawing/2017/decorative" val="1"/>
              </a:ext>
            </a:extLst>
          </p:cNvPr>
          <p:cNvGrpSpPr/>
          <p:nvPr/>
        </p:nvGrpSpPr>
        <p:grpSpPr>
          <a:xfrm>
            <a:off x="715574" y="1754439"/>
            <a:ext cx="7637075" cy="4408842"/>
            <a:chOff x="627357" y="1477580"/>
            <a:chExt cx="8224501" cy="4747958"/>
          </a:xfrm>
        </p:grpSpPr>
        <p:pic>
          <p:nvPicPr>
            <p:cNvPr id="83" name="Picture 82">
              <a:extLst>
                <a:ext uri="{FF2B5EF4-FFF2-40B4-BE49-F238E27FC236}">
                  <a16:creationId xmlns:a16="http://schemas.microsoft.com/office/drawing/2014/main" id="{69BDC604-9372-C771-840D-D97EA4E5CA6C}"/>
                </a:ext>
              </a:extLst>
            </p:cNvPr>
            <p:cNvPicPr>
              <a:picLocks noChangeAspect="1"/>
            </p:cNvPicPr>
            <p:nvPr/>
          </p:nvPicPr>
          <p:blipFill>
            <a:blip r:embed="rId2"/>
            <a:stretch>
              <a:fillRect/>
            </a:stretch>
          </p:blipFill>
          <p:spPr>
            <a:xfrm>
              <a:off x="627357" y="1477580"/>
              <a:ext cx="8224501" cy="4747958"/>
            </a:xfrm>
            <a:prstGeom prst="rect">
              <a:avLst/>
            </a:prstGeom>
          </p:spPr>
        </p:pic>
        <p:sp>
          <p:nvSpPr>
            <p:cNvPr id="84" name="Rectangle: Rounded Corners 83">
              <a:extLst>
                <a:ext uri="{FF2B5EF4-FFF2-40B4-BE49-F238E27FC236}">
                  <a16:creationId xmlns:a16="http://schemas.microsoft.com/office/drawing/2014/main" id="{44BBC384-7831-01D2-93BC-5B5F56EFC0CA}"/>
                </a:ext>
              </a:extLst>
            </p:cNvPr>
            <p:cNvSpPr/>
            <p:nvPr/>
          </p:nvSpPr>
          <p:spPr>
            <a:xfrm>
              <a:off x="7200485" y="4716780"/>
              <a:ext cx="1463040" cy="760534"/>
            </a:xfrm>
            <a:prstGeom prst="roundRect">
              <a:avLst>
                <a:gd name="adj" fmla="val 6059"/>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3470667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693001-279B-F707-0745-B7B4ECF385F4}"/>
              </a:ext>
            </a:extLst>
          </p:cNvPr>
          <p:cNvSpPr>
            <a:spLocks noGrp="1"/>
          </p:cNvSpPr>
          <p:nvPr>
            <p:ph type="title"/>
          </p:nvPr>
        </p:nvSpPr>
        <p:spPr>
          <a:xfrm>
            <a:off x="586740" y="673863"/>
            <a:ext cx="11018520" cy="443198"/>
          </a:xfrm>
        </p:spPr>
        <p:txBody>
          <a:bodyPr/>
          <a:lstStyle/>
          <a:p>
            <a:r>
              <a:rPr lang="en-US" sz="3200"/>
              <a:t>Copilot for Sales Extension Architecture    </a:t>
            </a:r>
          </a:p>
        </p:txBody>
      </p:sp>
      <p:sp>
        <p:nvSpPr>
          <p:cNvPr id="2051" name="Rectangle: Rounded Corners 2050">
            <a:extLst>
              <a:ext uri="{FF2B5EF4-FFF2-40B4-BE49-F238E27FC236}">
                <a16:creationId xmlns:a16="http://schemas.microsoft.com/office/drawing/2014/main" id="{9B2092EF-E08A-39B8-F71E-77F86D8C7DE4}"/>
              </a:ext>
              <a:ext uri="{C183D7F6-B498-43B3-948B-1728B52AA6E4}">
                <adec:decorative xmlns:adec="http://schemas.microsoft.com/office/drawing/2017/decorative" val="1"/>
              </a:ext>
            </a:extLst>
          </p:cNvPr>
          <p:cNvSpPr/>
          <p:nvPr/>
        </p:nvSpPr>
        <p:spPr>
          <a:xfrm>
            <a:off x="597498" y="1586809"/>
            <a:ext cx="7877696"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053" name="TextBox 2052">
            <a:extLst>
              <a:ext uri="{FF2B5EF4-FFF2-40B4-BE49-F238E27FC236}">
                <a16:creationId xmlns:a16="http://schemas.microsoft.com/office/drawing/2014/main" id="{E32C2CBF-3370-6FC9-4EB5-14F115C412CE}"/>
              </a:ext>
            </a:extLst>
          </p:cNvPr>
          <p:cNvSpPr txBox="1"/>
          <p:nvPr/>
        </p:nvSpPr>
        <p:spPr>
          <a:xfrm>
            <a:off x="905846" y="1930661"/>
            <a:ext cx="127998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Apps</a:t>
            </a:r>
          </a:p>
        </p:txBody>
      </p:sp>
      <p:pic>
        <p:nvPicPr>
          <p:cNvPr id="2101" name="Picture 2">
            <a:extLst>
              <a:ext uri="{FF2B5EF4-FFF2-40B4-BE49-F238E27FC236}">
                <a16:creationId xmlns:a16="http://schemas.microsoft.com/office/drawing/2014/main" id="{8002ADE1-2498-C470-AD56-658CDDFEF983}"/>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6899" y="1882751"/>
            <a:ext cx="276560" cy="257116"/>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02" name="Picture 4">
            <a:extLst>
              <a:ext uri="{FF2B5EF4-FFF2-40B4-BE49-F238E27FC236}">
                <a16:creationId xmlns:a16="http://schemas.microsoft.com/office/drawing/2014/main" id="{5BFC9747-3C69-52F0-C7E4-CDB62EEFCB5A}"/>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1643" y="1886169"/>
            <a:ext cx="269109"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03" name="Picture 8">
            <a:extLst>
              <a:ext uri="{FF2B5EF4-FFF2-40B4-BE49-F238E27FC236}">
                <a16:creationId xmlns:a16="http://schemas.microsoft.com/office/drawing/2014/main" id="{3251B238-9E76-6786-2D0E-670C816859BE}"/>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1944" y="1875232"/>
            <a:ext cx="272154"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04" name="Picture 2">
            <a:extLst>
              <a:ext uri="{FF2B5EF4-FFF2-40B4-BE49-F238E27FC236}">
                <a16:creationId xmlns:a16="http://schemas.microsoft.com/office/drawing/2014/main" id="{8E53BCB5-6CEE-AE7A-9218-1ADB7EABE057}"/>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7487" y="1886169"/>
            <a:ext cx="269211"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05" name="Picture 2">
            <a:extLst>
              <a:ext uri="{FF2B5EF4-FFF2-40B4-BE49-F238E27FC236}">
                <a16:creationId xmlns:a16="http://schemas.microsoft.com/office/drawing/2014/main" id="{A93B6987-AFA7-451C-4418-12BDCDBD19EC}"/>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4243" y="1886169"/>
            <a:ext cx="269167"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06" name="Picture 2105">
            <a:extLst>
              <a:ext uri="{FF2B5EF4-FFF2-40B4-BE49-F238E27FC236}">
                <a16:creationId xmlns:a16="http://schemas.microsoft.com/office/drawing/2014/main" id="{D0C5E8CF-7858-E9C6-B05E-0A9076DE865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008297" y="1840487"/>
            <a:ext cx="341645" cy="341645"/>
          </a:xfrm>
          <a:prstGeom prst="rect">
            <a:avLst/>
          </a:prstGeom>
          <a:ln w="10716" cap="flat">
            <a:noFill/>
            <a:prstDash val="solid"/>
            <a:miter/>
          </a:ln>
          <a:effectLst>
            <a:outerShdw blurRad="38100" dist="25400" dir="2700000" algn="tl" rotWithShape="0">
              <a:prstClr val="black">
                <a:alpha val="30000"/>
              </a:prstClr>
            </a:outerShdw>
          </a:effectLst>
        </p:spPr>
      </p:pic>
      <p:pic>
        <p:nvPicPr>
          <p:cNvPr id="2107" name="Picture 6">
            <a:extLst>
              <a:ext uri="{FF2B5EF4-FFF2-40B4-BE49-F238E27FC236}">
                <a16:creationId xmlns:a16="http://schemas.microsoft.com/office/drawing/2014/main" id="{34FB12BA-C6A7-F46E-0B9A-DBB926AEE910}"/>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7138" y="1886169"/>
            <a:ext cx="268934"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2108" name="TextBox 2107">
            <a:extLst>
              <a:ext uri="{FF2B5EF4-FFF2-40B4-BE49-F238E27FC236}">
                <a16:creationId xmlns:a16="http://schemas.microsoft.com/office/drawing/2014/main" id="{C4284861-A929-6CCF-1D01-BD65D9644DBB}"/>
              </a:ext>
            </a:extLst>
          </p:cNvPr>
          <p:cNvSpPr txBox="1"/>
          <p:nvPr/>
        </p:nvSpPr>
        <p:spPr>
          <a:xfrm>
            <a:off x="2252781"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PowerPoint</a:t>
            </a:r>
          </a:p>
        </p:txBody>
      </p:sp>
      <p:sp>
        <p:nvSpPr>
          <p:cNvPr id="2109" name="TextBox 2108">
            <a:extLst>
              <a:ext uri="{FF2B5EF4-FFF2-40B4-BE49-F238E27FC236}">
                <a16:creationId xmlns:a16="http://schemas.microsoft.com/office/drawing/2014/main" id="{3B1AC230-57C9-5807-C1DE-E83836679507}"/>
              </a:ext>
            </a:extLst>
          </p:cNvPr>
          <p:cNvSpPr txBox="1"/>
          <p:nvPr/>
        </p:nvSpPr>
        <p:spPr>
          <a:xfrm>
            <a:off x="3025623"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OneNote</a:t>
            </a:r>
          </a:p>
        </p:txBody>
      </p:sp>
      <p:sp>
        <p:nvSpPr>
          <p:cNvPr id="2110" name="TextBox 2109">
            <a:extLst>
              <a:ext uri="{FF2B5EF4-FFF2-40B4-BE49-F238E27FC236}">
                <a16:creationId xmlns:a16="http://schemas.microsoft.com/office/drawing/2014/main" id="{A5AF2448-5C55-751A-C941-042621F07B0B}"/>
              </a:ext>
            </a:extLst>
          </p:cNvPr>
          <p:cNvSpPr txBox="1"/>
          <p:nvPr/>
        </p:nvSpPr>
        <p:spPr>
          <a:xfrm>
            <a:off x="3893799"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Excel</a:t>
            </a:r>
          </a:p>
        </p:txBody>
      </p:sp>
      <p:sp>
        <p:nvSpPr>
          <p:cNvPr id="2111" name="TextBox 2110">
            <a:extLst>
              <a:ext uri="{FF2B5EF4-FFF2-40B4-BE49-F238E27FC236}">
                <a16:creationId xmlns:a16="http://schemas.microsoft.com/office/drawing/2014/main" id="{BA089F88-B83C-6CAB-1970-48ACC7473D04}"/>
              </a:ext>
            </a:extLst>
          </p:cNvPr>
          <p:cNvSpPr txBox="1"/>
          <p:nvPr/>
        </p:nvSpPr>
        <p:spPr>
          <a:xfrm>
            <a:off x="4796721"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M365 Chat</a:t>
            </a:r>
          </a:p>
        </p:txBody>
      </p:sp>
      <p:sp>
        <p:nvSpPr>
          <p:cNvPr id="2112" name="TextBox 2111">
            <a:extLst>
              <a:ext uri="{FF2B5EF4-FFF2-40B4-BE49-F238E27FC236}">
                <a16:creationId xmlns:a16="http://schemas.microsoft.com/office/drawing/2014/main" id="{62F0C35D-BF07-986F-FE75-69366913A543}"/>
              </a:ext>
            </a:extLst>
          </p:cNvPr>
          <p:cNvSpPr txBox="1"/>
          <p:nvPr/>
        </p:nvSpPr>
        <p:spPr>
          <a:xfrm>
            <a:off x="5699643" y="2214767"/>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Outlook</a:t>
            </a:r>
          </a:p>
        </p:txBody>
      </p:sp>
      <p:sp>
        <p:nvSpPr>
          <p:cNvPr id="2113" name="TextBox 2112">
            <a:extLst>
              <a:ext uri="{FF2B5EF4-FFF2-40B4-BE49-F238E27FC236}">
                <a16:creationId xmlns:a16="http://schemas.microsoft.com/office/drawing/2014/main" id="{484C1046-9F6B-364E-3676-029124E701B2}"/>
              </a:ext>
            </a:extLst>
          </p:cNvPr>
          <p:cNvSpPr txBox="1"/>
          <p:nvPr/>
        </p:nvSpPr>
        <p:spPr>
          <a:xfrm>
            <a:off x="6567819" y="2218640"/>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Teams</a:t>
            </a:r>
          </a:p>
        </p:txBody>
      </p:sp>
      <p:sp>
        <p:nvSpPr>
          <p:cNvPr id="2114" name="TextBox 2113">
            <a:extLst>
              <a:ext uri="{FF2B5EF4-FFF2-40B4-BE49-F238E27FC236}">
                <a16:creationId xmlns:a16="http://schemas.microsoft.com/office/drawing/2014/main" id="{E1290B3A-B07A-7E8C-7FD0-1BAE09F3AADE}"/>
              </a:ext>
            </a:extLst>
          </p:cNvPr>
          <p:cNvSpPr txBox="1"/>
          <p:nvPr/>
        </p:nvSpPr>
        <p:spPr>
          <a:xfrm>
            <a:off x="7352953" y="2218640"/>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Word</a:t>
            </a:r>
          </a:p>
        </p:txBody>
      </p:sp>
      <p:sp>
        <p:nvSpPr>
          <p:cNvPr id="2055" name="TextBox 2054">
            <a:extLst>
              <a:ext uri="{FF2B5EF4-FFF2-40B4-BE49-F238E27FC236}">
                <a16:creationId xmlns:a16="http://schemas.microsoft.com/office/drawing/2014/main" id="{A62BB0E8-4030-2391-3029-ED1225E0AAB9}"/>
              </a:ext>
            </a:extLst>
          </p:cNvPr>
          <p:cNvSpPr txBox="1"/>
          <p:nvPr/>
        </p:nvSpPr>
        <p:spPr>
          <a:xfrm>
            <a:off x="905846" y="2599353"/>
            <a:ext cx="144899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Experiences</a:t>
            </a:r>
          </a:p>
        </p:txBody>
      </p:sp>
      <p:sp>
        <p:nvSpPr>
          <p:cNvPr id="2057" name="TextBox 2056">
            <a:extLst>
              <a:ext uri="{FF2B5EF4-FFF2-40B4-BE49-F238E27FC236}">
                <a16:creationId xmlns:a16="http://schemas.microsoft.com/office/drawing/2014/main" id="{88D5DAD8-2AD3-3054-ADB3-E40888DE7A8A}"/>
              </a:ext>
            </a:extLst>
          </p:cNvPr>
          <p:cNvSpPr txBox="1"/>
          <p:nvPr/>
        </p:nvSpPr>
        <p:spPr>
          <a:xfrm>
            <a:off x="2643225" y="2675562"/>
            <a:ext cx="764796"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App  Chat</a:t>
            </a:r>
          </a:p>
        </p:txBody>
      </p:sp>
      <p:sp>
        <p:nvSpPr>
          <p:cNvPr id="2058" name="TextBox 2057">
            <a:extLst>
              <a:ext uri="{FF2B5EF4-FFF2-40B4-BE49-F238E27FC236}">
                <a16:creationId xmlns:a16="http://schemas.microsoft.com/office/drawing/2014/main" id="{F83AD88C-FB28-25EA-CC61-D0EBDB902134}"/>
              </a:ext>
            </a:extLst>
          </p:cNvPr>
          <p:cNvSpPr txBox="1"/>
          <p:nvPr/>
        </p:nvSpPr>
        <p:spPr>
          <a:xfrm>
            <a:off x="3696402" y="2675562"/>
            <a:ext cx="977913"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Embedded AI</a:t>
            </a:r>
          </a:p>
        </p:txBody>
      </p:sp>
      <p:sp>
        <p:nvSpPr>
          <p:cNvPr id="2059" name="TextBox 2058">
            <a:extLst>
              <a:ext uri="{FF2B5EF4-FFF2-40B4-BE49-F238E27FC236}">
                <a16:creationId xmlns:a16="http://schemas.microsoft.com/office/drawing/2014/main" id="{989F43F1-3393-3D66-4D9C-B451D38237FB}"/>
              </a:ext>
            </a:extLst>
          </p:cNvPr>
          <p:cNvSpPr txBox="1"/>
          <p:nvPr/>
        </p:nvSpPr>
        <p:spPr>
          <a:xfrm>
            <a:off x="4837791" y="2675562"/>
            <a:ext cx="1448998"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Contextual Side Car</a:t>
            </a:r>
          </a:p>
        </p:txBody>
      </p:sp>
      <p:sp>
        <p:nvSpPr>
          <p:cNvPr id="2060" name="TextBox 2059">
            <a:extLst>
              <a:ext uri="{FF2B5EF4-FFF2-40B4-BE49-F238E27FC236}">
                <a16:creationId xmlns:a16="http://schemas.microsoft.com/office/drawing/2014/main" id="{10373F3A-A3BD-E7B3-BBA9-F9C82C04B70D}"/>
              </a:ext>
            </a:extLst>
          </p:cNvPr>
          <p:cNvSpPr txBox="1"/>
          <p:nvPr/>
        </p:nvSpPr>
        <p:spPr>
          <a:xfrm>
            <a:off x="6396566" y="2654732"/>
            <a:ext cx="1800450"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mn-ea"/>
                <a:cs typeface="Segoe UI Semibold" panose="020B0702040204020203" pitchFamily="34" charset="0"/>
              </a:rPr>
              <a:t>Microsoft 365 Chat</a:t>
            </a:r>
          </a:p>
        </p:txBody>
      </p:sp>
      <p:cxnSp>
        <p:nvCxnSpPr>
          <p:cNvPr id="2061" name="Straight Connector 2060">
            <a:extLst>
              <a:ext uri="{FF2B5EF4-FFF2-40B4-BE49-F238E27FC236}">
                <a16:creationId xmlns:a16="http://schemas.microsoft.com/office/drawing/2014/main" id="{A0A19048-0261-07A3-D0A2-7109D86C2A27}"/>
              </a:ext>
              <a:ext uri="{C183D7F6-B498-43B3-948B-1728B52AA6E4}">
                <adec:decorative xmlns:adec="http://schemas.microsoft.com/office/drawing/2017/decorative" val="1"/>
              </a:ext>
            </a:extLst>
          </p:cNvPr>
          <p:cNvCxnSpPr>
            <a:cxnSpLocks/>
          </p:cNvCxnSpPr>
          <p:nvPr/>
        </p:nvCxnSpPr>
        <p:spPr>
          <a:xfrm>
            <a:off x="905846" y="2422590"/>
            <a:ext cx="7291170" cy="0"/>
          </a:xfrm>
          <a:prstGeom prst="line">
            <a:avLst/>
          </a:prstGeom>
          <a:noFill/>
          <a:ln w="6350" cap="flat" cmpd="sng" algn="ctr">
            <a:solidFill>
              <a:schemeClr val="bg1">
                <a:lumMod val="75000"/>
                <a:alpha val="70000"/>
              </a:schemeClr>
            </a:solidFill>
            <a:prstDash val="solid"/>
            <a:headEnd type="none" w="lg" len="med"/>
            <a:tailEnd type="none" w="lg" len="med"/>
          </a:ln>
          <a:effectLst/>
        </p:spPr>
      </p:cxnSp>
      <p:pic>
        <p:nvPicPr>
          <p:cNvPr id="2062" name="Graphic 2061">
            <a:extLst>
              <a:ext uri="{FF2B5EF4-FFF2-40B4-BE49-F238E27FC236}">
                <a16:creationId xmlns:a16="http://schemas.microsoft.com/office/drawing/2014/main" id="{820EC417-58AE-33D9-51E7-D59AD343681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6690" y="3381878"/>
            <a:ext cx="386057" cy="386057"/>
          </a:xfrm>
          <a:prstGeom prst="rect">
            <a:avLst/>
          </a:prstGeom>
          <a:effectLst>
            <a:outerShdw blurRad="50800" dist="38100" dir="2700000" algn="tl" rotWithShape="0">
              <a:prstClr val="black">
                <a:alpha val="40000"/>
              </a:prstClr>
            </a:outerShdw>
          </a:effectLst>
        </p:spPr>
      </p:pic>
      <p:sp>
        <p:nvSpPr>
          <p:cNvPr id="2063" name="TextBox 2062">
            <a:extLst>
              <a:ext uri="{FF2B5EF4-FFF2-40B4-BE49-F238E27FC236}">
                <a16:creationId xmlns:a16="http://schemas.microsoft.com/office/drawing/2014/main" id="{E133243F-DD87-CCC6-4575-F167D201C2FD}"/>
              </a:ext>
            </a:extLst>
          </p:cNvPr>
          <p:cNvSpPr txBox="1"/>
          <p:nvPr/>
        </p:nvSpPr>
        <p:spPr>
          <a:xfrm>
            <a:off x="1401256" y="3401235"/>
            <a:ext cx="220962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Copilot for Sales</a:t>
            </a:r>
          </a:p>
        </p:txBody>
      </p:sp>
      <p:sp>
        <p:nvSpPr>
          <p:cNvPr id="2064" name="TextBox 2063">
            <a:extLst>
              <a:ext uri="{FF2B5EF4-FFF2-40B4-BE49-F238E27FC236}">
                <a16:creationId xmlns:a16="http://schemas.microsoft.com/office/drawing/2014/main" id="{02DAF771-D19E-688E-84CE-02A6098697E9}"/>
              </a:ext>
            </a:extLst>
          </p:cNvPr>
          <p:cNvSpPr txBox="1"/>
          <p:nvPr/>
        </p:nvSpPr>
        <p:spPr>
          <a:xfrm>
            <a:off x="893175" y="4029714"/>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Sales Meetings Skills</a:t>
            </a:r>
          </a:p>
        </p:txBody>
      </p:sp>
      <p:sp>
        <p:nvSpPr>
          <p:cNvPr id="2065" name="TextBox 2064">
            <a:extLst>
              <a:ext uri="{FF2B5EF4-FFF2-40B4-BE49-F238E27FC236}">
                <a16:creationId xmlns:a16="http://schemas.microsoft.com/office/drawing/2014/main" id="{82869D20-52DD-249E-0541-0057FB4A9D64}"/>
              </a:ext>
            </a:extLst>
          </p:cNvPr>
          <p:cNvSpPr txBox="1"/>
          <p:nvPr/>
        </p:nvSpPr>
        <p:spPr>
          <a:xfrm>
            <a:off x="2140366"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Sales E-Mails </a:t>
            </a:r>
            <a:b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Skills</a:t>
            </a:r>
          </a:p>
        </p:txBody>
      </p:sp>
      <p:sp>
        <p:nvSpPr>
          <p:cNvPr id="2066" name="TextBox 2065">
            <a:extLst>
              <a:ext uri="{FF2B5EF4-FFF2-40B4-BE49-F238E27FC236}">
                <a16:creationId xmlns:a16="http://schemas.microsoft.com/office/drawing/2014/main" id="{A31866DF-29EB-C913-9DCA-B60AA6E0AB0E}"/>
              </a:ext>
            </a:extLst>
          </p:cNvPr>
          <p:cNvSpPr txBox="1"/>
          <p:nvPr/>
        </p:nvSpPr>
        <p:spPr>
          <a:xfrm>
            <a:off x="3387557"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CRM Sales Entity Skills</a:t>
            </a:r>
          </a:p>
        </p:txBody>
      </p:sp>
      <p:sp>
        <p:nvSpPr>
          <p:cNvPr id="2068" name="TextBox 2067">
            <a:extLst>
              <a:ext uri="{FF2B5EF4-FFF2-40B4-BE49-F238E27FC236}">
                <a16:creationId xmlns:a16="http://schemas.microsoft.com/office/drawing/2014/main" id="{68A8D20F-3E59-CECE-2041-BCFBF3A4B67B}"/>
              </a:ext>
            </a:extLst>
          </p:cNvPr>
          <p:cNvSpPr txBox="1"/>
          <p:nvPr/>
        </p:nvSpPr>
        <p:spPr>
          <a:xfrm>
            <a:off x="4634748"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Deal Room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Skills</a:t>
            </a:r>
          </a:p>
        </p:txBody>
      </p:sp>
      <p:sp>
        <p:nvSpPr>
          <p:cNvPr id="2067" name="TextBox 2066">
            <a:extLst>
              <a:ext uri="{FF2B5EF4-FFF2-40B4-BE49-F238E27FC236}">
                <a16:creationId xmlns:a16="http://schemas.microsoft.com/office/drawing/2014/main" id="{CCD24544-9E3C-574F-C2CF-E8E58284A2DB}"/>
              </a:ext>
            </a:extLst>
          </p:cNvPr>
          <p:cNvSpPr txBox="1"/>
          <p:nvPr/>
        </p:nvSpPr>
        <p:spPr>
          <a:xfrm>
            <a:off x="5744845"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Settings &amp; Configuration</a:t>
            </a:r>
          </a:p>
        </p:txBody>
      </p:sp>
      <p:grpSp>
        <p:nvGrpSpPr>
          <p:cNvPr id="2069" name="Group 2068">
            <a:extLst>
              <a:ext uri="{FF2B5EF4-FFF2-40B4-BE49-F238E27FC236}">
                <a16:creationId xmlns:a16="http://schemas.microsoft.com/office/drawing/2014/main" id="{F738ACE2-929E-788D-36C7-8AD10DC368C5}"/>
              </a:ext>
              <a:ext uri="{C183D7F6-B498-43B3-948B-1728B52AA6E4}">
                <adec:decorative xmlns:adec="http://schemas.microsoft.com/office/drawing/2017/decorative" val="1"/>
              </a:ext>
            </a:extLst>
          </p:cNvPr>
          <p:cNvGrpSpPr/>
          <p:nvPr/>
        </p:nvGrpSpPr>
        <p:grpSpPr>
          <a:xfrm>
            <a:off x="1850442" y="5075470"/>
            <a:ext cx="937528" cy="334002"/>
            <a:chOff x="1955116" y="5165833"/>
            <a:chExt cx="779842" cy="277825"/>
          </a:xfrm>
        </p:grpSpPr>
        <p:pic>
          <p:nvPicPr>
            <p:cNvPr id="2099" name="Picture 2" descr="Azure has a new logo, but where do you download it? Here!">
              <a:extLst>
                <a:ext uri="{FF2B5EF4-FFF2-40B4-BE49-F238E27FC236}">
                  <a16:creationId xmlns:a16="http://schemas.microsoft.com/office/drawing/2014/main" id="{FCBA3037-CE92-BFB0-4C55-1EAAD0158EE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55116" y="5171504"/>
              <a:ext cx="272154"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100" name="Picture 8" descr="openai&quot; Icon - Download for free – Iconduck">
              <a:extLst>
                <a:ext uri="{FF2B5EF4-FFF2-40B4-BE49-F238E27FC236}">
                  <a16:creationId xmlns:a16="http://schemas.microsoft.com/office/drawing/2014/main" id="{8862E4A4-3A91-B1B7-35FC-9A3A71039E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66395" y="5165833"/>
              <a:ext cx="268563"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grpSp>
      <p:sp>
        <p:nvSpPr>
          <p:cNvPr id="2073" name="TextBox 2072">
            <a:extLst>
              <a:ext uri="{FF2B5EF4-FFF2-40B4-BE49-F238E27FC236}">
                <a16:creationId xmlns:a16="http://schemas.microsoft.com/office/drawing/2014/main" id="{9B3333CB-797F-7001-CC0A-DC3D49DE31BC}"/>
              </a:ext>
            </a:extLst>
          </p:cNvPr>
          <p:cNvSpPr txBox="1"/>
          <p:nvPr/>
        </p:nvSpPr>
        <p:spPr>
          <a:xfrm>
            <a:off x="7083410" y="4024401"/>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mn-ea"/>
                <a:cs typeface="Segoe UI Semibold" panose="020B0702040204020203" pitchFamily="34" charset="0"/>
              </a:rPr>
              <a:t>New Extension</a:t>
            </a:r>
            <a:br>
              <a:rPr kumimoji="0" lang="en-US" sz="1000" b="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mn-ea"/>
                <a:cs typeface="Segoe UI Semibold" panose="020B0702040204020203" pitchFamily="34" charset="0"/>
              </a:rPr>
              <a:t>Skills</a:t>
            </a:r>
          </a:p>
        </p:txBody>
      </p:sp>
      <p:pic>
        <p:nvPicPr>
          <p:cNvPr id="2097" name="Picture 2">
            <a:extLst>
              <a:ext uri="{FF2B5EF4-FFF2-40B4-BE49-F238E27FC236}">
                <a16:creationId xmlns:a16="http://schemas.microsoft.com/office/drawing/2014/main" id="{A882309A-506C-DDF8-8A6E-A6CF86022975}"/>
              </a:ex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05636" y="5087855"/>
            <a:ext cx="313836" cy="272155"/>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2070" name="TextBox 2069">
            <a:extLst>
              <a:ext uri="{FF2B5EF4-FFF2-40B4-BE49-F238E27FC236}">
                <a16:creationId xmlns:a16="http://schemas.microsoft.com/office/drawing/2014/main" id="{279EDEA2-A3EE-509C-5943-23F0125B4421}"/>
              </a:ext>
            </a:extLst>
          </p:cNvPr>
          <p:cNvSpPr txBox="1"/>
          <p:nvPr/>
        </p:nvSpPr>
        <p:spPr>
          <a:xfrm>
            <a:off x="932599" y="5289333"/>
            <a:ext cx="45416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AI</a:t>
            </a:r>
          </a:p>
        </p:txBody>
      </p:sp>
      <p:sp>
        <p:nvSpPr>
          <p:cNvPr id="2071" name="TextBox 2070">
            <a:extLst>
              <a:ext uri="{FF2B5EF4-FFF2-40B4-BE49-F238E27FC236}">
                <a16:creationId xmlns:a16="http://schemas.microsoft.com/office/drawing/2014/main" id="{55929647-AC76-FAD7-55AA-E35F57BA6E74}"/>
              </a:ext>
            </a:extLst>
          </p:cNvPr>
          <p:cNvSpPr txBox="1"/>
          <p:nvPr/>
        </p:nvSpPr>
        <p:spPr>
          <a:xfrm>
            <a:off x="1545839" y="5594387"/>
            <a:ext cx="1720791"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Azure Open AI Service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Large Language Models</a:t>
            </a:r>
          </a:p>
        </p:txBody>
      </p:sp>
      <p:sp>
        <p:nvSpPr>
          <p:cNvPr id="2072" name="TextBox 2071">
            <a:extLst>
              <a:ext uri="{FF2B5EF4-FFF2-40B4-BE49-F238E27FC236}">
                <a16:creationId xmlns:a16="http://schemas.microsoft.com/office/drawing/2014/main" id="{0890B80B-819C-E5A9-F9FD-3B979C307C1A}"/>
              </a:ext>
            </a:extLst>
          </p:cNvPr>
          <p:cNvSpPr txBox="1"/>
          <p:nvPr/>
        </p:nvSpPr>
        <p:spPr>
          <a:xfrm>
            <a:off x="3873486" y="5285556"/>
            <a:ext cx="66559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Data</a:t>
            </a:r>
          </a:p>
        </p:txBody>
      </p:sp>
      <p:sp>
        <p:nvSpPr>
          <p:cNvPr id="2098" name="TextBox 2097">
            <a:extLst>
              <a:ext uri="{FF2B5EF4-FFF2-40B4-BE49-F238E27FC236}">
                <a16:creationId xmlns:a16="http://schemas.microsoft.com/office/drawing/2014/main" id="{83A1F081-5E8C-97E0-0281-AE2C7EDA77E1}"/>
              </a:ext>
            </a:extLst>
          </p:cNvPr>
          <p:cNvSpPr txBox="1"/>
          <p:nvPr/>
        </p:nvSpPr>
        <p:spPr>
          <a:xfrm>
            <a:off x="4532362" y="5472533"/>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Graph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M365 Data</a:t>
            </a:r>
          </a:p>
        </p:txBody>
      </p:sp>
      <p:pic>
        <p:nvPicPr>
          <p:cNvPr id="2094" name="Picture 8">
            <a:extLst>
              <a:ext uri="{FF2B5EF4-FFF2-40B4-BE49-F238E27FC236}">
                <a16:creationId xmlns:a16="http://schemas.microsoft.com/office/drawing/2014/main" id="{6149BB2E-1B0B-0455-73FA-49D7D156C5F1}"/>
              </a:ext>
              <a:ext uri="{C183D7F6-B498-43B3-948B-1728B52AA6E4}">
                <adec:decorative xmlns:adec="http://schemas.microsoft.com/office/drawing/2017/decorative" val="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25014" y="5087855"/>
            <a:ext cx="320173" cy="223992"/>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095" name="Picture 2094">
            <a:extLst>
              <a:ext uri="{FF2B5EF4-FFF2-40B4-BE49-F238E27FC236}">
                <a16:creationId xmlns:a16="http://schemas.microsoft.com/office/drawing/2014/main" id="{460C7914-8E6C-1BDA-DC0D-D94E2F785DC2}"/>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04181" y="5055815"/>
            <a:ext cx="267282" cy="267282"/>
          </a:xfrm>
          <a:prstGeom prst="rect">
            <a:avLst/>
          </a:prstGeom>
          <a:ln w="10716" cap="flat">
            <a:noFill/>
            <a:prstDash val="solid"/>
            <a:miter/>
          </a:ln>
          <a:effectLst>
            <a:outerShdw blurRad="38100" dist="25400" dir="2700000" algn="tl" rotWithShape="0">
              <a:prstClr val="black">
                <a:alpha val="30000"/>
              </a:prstClr>
            </a:outerShdw>
          </a:effectLst>
        </p:spPr>
      </p:pic>
      <p:grpSp>
        <p:nvGrpSpPr>
          <p:cNvPr id="2087" name="Group 2086">
            <a:extLst>
              <a:ext uri="{FF2B5EF4-FFF2-40B4-BE49-F238E27FC236}">
                <a16:creationId xmlns:a16="http://schemas.microsoft.com/office/drawing/2014/main" id="{1CE39BFD-0ABC-E49E-97A4-D31A847BA15D}"/>
              </a:ext>
              <a:ext uri="{C183D7F6-B498-43B3-948B-1728B52AA6E4}">
                <adec:decorative xmlns:adec="http://schemas.microsoft.com/office/drawing/2017/decorative" val="1"/>
              </a:ext>
            </a:extLst>
          </p:cNvPr>
          <p:cNvGrpSpPr/>
          <p:nvPr/>
        </p:nvGrpSpPr>
        <p:grpSpPr>
          <a:xfrm>
            <a:off x="5655684" y="5017034"/>
            <a:ext cx="1289941" cy="869741"/>
            <a:chOff x="5510092" y="5147116"/>
            <a:chExt cx="1289941" cy="1307024"/>
          </a:xfrm>
        </p:grpSpPr>
        <p:cxnSp>
          <p:nvCxnSpPr>
            <p:cNvPr id="2092" name="Straight Connector 2091">
              <a:extLst>
                <a:ext uri="{FF2B5EF4-FFF2-40B4-BE49-F238E27FC236}">
                  <a16:creationId xmlns:a16="http://schemas.microsoft.com/office/drawing/2014/main" id="{934560C8-F2FC-505A-B905-A0069544E294}"/>
                </a:ext>
              </a:extLst>
            </p:cNvPr>
            <p:cNvCxnSpPr>
              <a:cxnSpLocks/>
            </p:cNvCxnSpPr>
            <p:nvPr/>
          </p:nvCxnSpPr>
          <p:spPr>
            <a:xfrm flipV="1">
              <a:off x="5510092" y="5154582"/>
              <a:ext cx="0" cy="1299558"/>
            </a:xfrm>
            <a:prstGeom prst="line">
              <a:avLst/>
            </a:prstGeom>
            <a:noFill/>
            <a:ln w="6350" cap="flat" cmpd="sng" algn="ctr">
              <a:solidFill>
                <a:schemeClr val="bg1">
                  <a:lumMod val="75000"/>
                  <a:alpha val="70000"/>
                </a:schemeClr>
              </a:solidFill>
              <a:prstDash val="solid"/>
              <a:headEnd type="none" w="lg" len="med"/>
              <a:tailEnd type="none" w="lg" len="med"/>
            </a:ln>
            <a:effectLst/>
          </p:spPr>
        </p:cxnSp>
        <p:cxnSp>
          <p:nvCxnSpPr>
            <p:cNvPr id="2093" name="Straight Connector 2092">
              <a:extLst>
                <a:ext uri="{FF2B5EF4-FFF2-40B4-BE49-F238E27FC236}">
                  <a16:creationId xmlns:a16="http://schemas.microsoft.com/office/drawing/2014/main" id="{021D2255-4A1B-14E7-1307-6622532C824B}"/>
                </a:ext>
              </a:extLst>
            </p:cNvPr>
            <p:cNvCxnSpPr>
              <a:cxnSpLocks/>
            </p:cNvCxnSpPr>
            <p:nvPr/>
          </p:nvCxnSpPr>
          <p:spPr>
            <a:xfrm flipV="1">
              <a:off x="6800033" y="5147116"/>
              <a:ext cx="0" cy="1307024"/>
            </a:xfrm>
            <a:prstGeom prst="line">
              <a:avLst/>
            </a:prstGeom>
            <a:noFill/>
            <a:ln w="6350" cap="flat" cmpd="sng" algn="ctr">
              <a:solidFill>
                <a:schemeClr val="bg1">
                  <a:lumMod val="75000"/>
                  <a:alpha val="70000"/>
                </a:schemeClr>
              </a:solidFill>
              <a:prstDash val="solid"/>
              <a:headEnd type="none" w="lg" len="med"/>
              <a:tailEnd type="none" w="lg" len="med"/>
            </a:ln>
            <a:effectLst/>
          </p:spPr>
        </p:cxnSp>
      </p:grpSp>
      <p:pic>
        <p:nvPicPr>
          <p:cNvPr id="2089" name="Graphic 2088">
            <a:extLst>
              <a:ext uri="{FF2B5EF4-FFF2-40B4-BE49-F238E27FC236}">
                <a16:creationId xmlns:a16="http://schemas.microsoft.com/office/drawing/2014/main" id="{90DF5389-6D8E-15F6-0DE1-02AAF9572820}"/>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684631" y="5099045"/>
            <a:ext cx="257669" cy="257669"/>
          </a:xfrm>
          <a:prstGeom prst="rect">
            <a:avLst/>
          </a:prstGeom>
        </p:spPr>
      </p:pic>
      <p:pic>
        <p:nvPicPr>
          <p:cNvPr id="2090" name="Graphic 55">
            <a:extLst>
              <a:ext uri="{FF2B5EF4-FFF2-40B4-BE49-F238E27FC236}">
                <a16:creationId xmlns:a16="http://schemas.microsoft.com/office/drawing/2014/main" id="{ECE1E200-A73B-8199-7983-38758536163E}"/>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271589" y="5095834"/>
            <a:ext cx="257694" cy="257694"/>
          </a:xfrm>
          <a:prstGeom prst="rect">
            <a:avLst/>
          </a:prstGeom>
        </p:spPr>
      </p:pic>
      <p:sp>
        <p:nvSpPr>
          <p:cNvPr id="2076" name="Rectangle: Rounded Corners 2075">
            <a:extLst>
              <a:ext uri="{FF2B5EF4-FFF2-40B4-BE49-F238E27FC236}">
                <a16:creationId xmlns:a16="http://schemas.microsoft.com/office/drawing/2014/main" id="{74D32913-323C-405C-AE5D-48C569537EB5}"/>
              </a:ext>
              <a:ext uri="{C183D7F6-B498-43B3-948B-1728B52AA6E4}">
                <adec:decorative xmlns:adec="http://schemas.microsoft.com/office/drawing/2017/decorative" val="1"/>
              </a:ext>
            </a:extLst>
          </p:cNvPr>
          <p:cNvSpPr/>
          <p:nvPr/>
        </p:nvSpPr>
        <p:spPr bwMode="auto">
          <a:xfrm>
            <a:off x="728470" y="1708946"/>
            <a:ext cx="7594182"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077" name="Rectangle: Rounded Corners 2076">
            <a:extLst>
              <a:ext uri="{FF2B5EF4-FFF2-40B4-BE49-F238E27FC236}">
                <a16:creationId xmlns:a16="http://schemas.microsoft.com/office/drawing/2014/main" id="{2A1DF245-7A28-700D-9A49-7E81B96CE43A}"/>
              </a:ext>
              <a:ext uri="{C183D7F6-B498-43B3-948B-1728B52AA6E4}">
                <adec:decorative xmlns:adec="http://schemas.microsoft.com/office/drawing/2017/decorative" val="1"/>
              </a:ext>
            </a:extLst>
          </p:cNvPr>
          <p:cNvSpPr/>
          <p:nvPr/>
        </p:nvSpPr>
        <p:spPr bwMode="auto">
          <a:xfrm>
            <a:off x="728470" y="4724226"/>
            <a:ext cx="2762518"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078" name="Rectangle: Rounded Corners 2077">
            <a:extLst>
              <a:ext uri="{FF2B5EF4-FFF2-40B4-BE49-F238E27FC236}">
                <a16:creationId xmlns:a16="http://schemas.microsoft.com/office/drawing/2014/main" id="{FC42F15E-150F-B117-73A1-48C58118A701}"/>
              </a:ext>
              <a:ext uri="{C183D7F6-B498-43B3-948B-1728B52AA6E4}">
                <adec:decorative xmlns:adec="http://schemas.microsoft.com/office/drawing/2017/decorative" val="1"/>
              </a:ext>
            </a:extLst>
          </p:cNvPr>
          <p:cNvSpPr/>
          <p:nvPr/>
        </p:nvSpPr>
        <p:spPr bwMode="auto">
          <a:xfrm>
            <a:off x="3649981" y="4724226"/>
            <a:ext cx="4691543"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079" name="Rectangle: Rounded Corners 2078">
            <a:extLst>
              <a:ext uri="{FF2B5EF4-FFF2-40B4-BE49-F238E27FC236}">
                <a16:creationId xmlns:a16="http://schemas.microsoft.com/office/drawing/2014/main" id="{7F27EB0C-B552-E987-F92B-B8D5FD7BF946}"/>
              </a:ext>
              <a:ext uri="{C183D7F6-B498-43B3-948B-1728B52AA6E4}">
                <adec:decorative xmlns:adec="http://schemas.microsoft.com/office/drawing/2017/decorative" val="1"/>
              </a:ext>
            </a:extLst>
          </p:cNvPr>
          <p:cNvSpPr/>
          <p:nvPr/>
        </p:nvSpPr>
        <p:spPr bwMode="auto">
          <a:xfrm>
            <a:off x="728470" y="3200289"/>
            <a:ext cx="7594182"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096" name="TextBox 2095">
            <a:extLst>
              <a:ext uri="{FF2B5EF4-FFF2-40B4-BE49-F238E27FC236}">
                <a16:creationId xmlns:a16="http://schemas.microsoft.com/office/drawing/2014/main" id="{323042D6-D1FF-A744-83FC-A9645AE3731D}"/>
              </a:ext>
            </a:extLst>
          </p:cNvPr>
          <p:cNvSpPr txBox="1"/>
          <p:nvPr/>
        </p:nvSpPr>
        <p:spPr>
          <a:xfrm>
            <a:off x="5679856" y="5479140"/>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CRM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Customer Data</a:t>
            </a:r>
          </a:p>
        </p:txBody>
      </p:sp>
      <p:sp>
        <p:nvSpPr>
          <p:cNvPr id="2091" name="TextBox 2090">
            <a:extLst>
              <a:ext uri="{FF2B5EF4-FFF2-40B4-BE49-F238E27FC236}">
                <a16:creationId xmlns:a16="http://schemas.microsoft.com/office/drawing/2014/main" id="{669C9D7B-81AD-BB9A-C4D2-9934C400825B}"/>
              </a:ext>
            </a:extLst>
          </p:cNvPr>
          <p:cNvSpPr txBox="1"/>
          <p:nvPr/>
        </p:nvSpPr>
        <p:spPr>
          <a:xfrm>
            <a:off x="6930640" y="5470677"/>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Copilot Studio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Extension Data</a:t>
            </a:r>
          </a:p>
        </p:txBody>
      </p:sp>
      <p:sp>
        <p:nvSpPr>
          <p:cNvPr id="2083" name="Rectangle: Rounded Corners 2082">
            <a:extLst>
              <a:ext uri="{FF2B5EF4-FFF2-40B4-BE49-F238E27FC236}">
                <a16:creationId xmlns:a16="http://schemas.microsoft.com/office/drawing/2014/main" id="{9A1FE996-9740-D87B-8561-000518638686}"/>
              </a:ext>
              <a:ext uri="{C183D7F6-B498-43B3-948B-1728B52AA6E4}">
                <adec:decorative xmlns:adec="http://schemas.microsoft.com/office/drawing/2017/decorative" val="0"/>
              </a:ext>
            </a:extLst>
          </p:cNvPr>
          <p:cNvSpPr/>
          <p:nvPr/>
        </p:nvSpPr>
        <p:spPr bwMode="auto">
          <a:xfrm>
            <a:off x="6720295" y="5826644"/>
            <a:ext cx="1686458" cy="318310"/>
          </a:xfrm>
          <a:prstGeom prst="roundRect">
            <a:avLst>
              <a:gd name="adj" fmla="val 50000"/>
            </a:avLst>
          </a:prstGeom>
          <a:gradFill>
            <a:gsLst>
              <a:gs pos="13000">
                <a:srgbClr val="C836B7"/>
              </a:gs>
              <a:gs pos="90000">
                <a:schemeClr val="accent5">
                  <a:lumMod val="75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Custom Extensions</a:t>
            </a:r>
          </a:p>
        </p:txBody>
      </p:sp>
      <p:sp>
        <p:nvSpPr>
          <p:cNvPr id="2048" name="TextBox 2047">
            <a:extLst>
              <a:ext uri="{FF2B5EF4-FFF2-40B4-BE49-F238E27FC236}">
                <a16:creationId xmlns:a16="http://schemas.microsoft.com/office/drawing/2014/main" id="{A155B9EB-D7A7-9D26-026E-6099B0470DF8}"/>
              </a:ext>
            </a:extLst>
          </p:cNvPr>
          <p:cNvSpPr txBox="1"/>
          <p:nvPr/>
        </p:nvSpPr>
        <p:spPr>
          <a:xfrm>
            <a:off x="8682796" y="2972181"/>
            <a:ext cx="2820835" cy="1364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Extensions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Customers can build their</a:t>
            </a:r>
            <a:b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own or use existing third-party extensions to </a:t>
            </a:r>
            <a: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introduce net new skills into Microsoft 365 Chat.</a:t>
            </a:r>
          </a:p>
        </p:txBody>
      </p:sp>
      <p:cxnSp>
        <p:nvCxnSpPr>
          <p:cNvPr id="2081" name="Straight Arrow Connector 2080">
            <a:extLst>
              <a:ext uri="{FF2B5EF4-FFF2-40B4-BE49-F238E27FC236}">
                <a16:creationId xmlns:a16="http://schemas.microsoft.com/office/drawing/2014/main" id="{1C1C1B71-0C33-555F-5CC2-415FF3CAD8B9}"/>
              </a:ext>
              <a:ext uri="{C183D7F6-B498-43B3-948B-1728B52AA6E4}">
                <adec:decorative xmlns:adec="http://schemas.microsoft.com/office/drawing/2017/decorative" val="1"/>
              </a:ext>
            </a:extLst>
          </p:cNvPr>
          <p:cNvCxnSpPr>
            <a:cxnSpLocks/>
          </p:cNvCxnSpPr>
          <p:nvPr/>
        </p:nvCxnSpPr>
        <p:spPr>
          <a:xfrm flipV="1">
            <a:off x="7657007" y="3000706"/>
            <a:ext cx="0" cy="856587"/>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2082" name="Rectangle: Rounded Corners 2081">
            <a:extLst>
              <a:ext uri="{FF2B5EF4-FFF2-40B4-BE49-F238E27FC236}">
                <a16:creationId xmlns:a16="http://schemas.microsoft.com/office/drawing/2014/main" id="{7DFA63FB-0B64-675B-06E4-3D683E21FBB7}"/>
              </a:ext>
              <a:ext uri="{C183D7F6-B498-43B3-948B-1728B52AA6E4}">
                <adec:decorative xmlns:adec="http://schemas.microsoft.com/office/drawing/2017/decorative" val="1"/>
              </a:ext>
            </a:extLst>
          </p:cNvPr>
          <p:cNvSpPr/>
          <p:nvPr/>
        </p:nvSpPr>
        <p:spPr>
          <a:xfrm>
            <a:off x="7056422" y="3968966"/>
            <a:ext cx="1178683" cy="418123"/>
          </a:xfrm>
          <a:prstGeom prst="roundRect">
            <a:avLst>
              <a:gd name="adj" fmla="val 50000"/>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2084" name="Straight Arrow Connector 2083">
            <a:extLst>
              <a:ext uri="{FF2B5EF4-FFF2-40B4-BE49-F238E27FC236}">
                <a16:creationId xmlns:a16="http://schemas.microsoft.com/office/drawing/2014/main" id="{87BC59F1-2797-4EFC-059A-FEF9F1149026}"/>
              </a:ext>
              <a:ext uri="{C183D7F6-B498-43B3-948B-1728B52AA6E4}">
                <adec:decorative xmlns:adec="http://schemas.microsoft.com/office/drawing/2017/decorative" val="1"/>
              </a:ext>
            </a:extLst>
          </p:cNvPr>
          <p:cNvCxnSpPr>
            <a:cxnSpLocks/>
          </p:cNvCxnSpPr>
          <p:nvPr/>
        </p:nvCxnSpPr>
        <p:spPr>
          <a:xfrm>
            <a:off x="7662085" y="4479460"/>
            <a:ext cx="0" cy="380884"/>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2117" name="Rectangle: Rounded Corners 2116">
            <a:extLst>
              <a:ext uri="{FF2B5EF4-FFF2-40B4-BE49-F238E27FC236}">
                <a16:creationId xmlns:a16="http://schemas.microsoft.com/office/drawing/2014/main" id="{0001363C-0057-522B-3A21-0DAB8AE6208D}"/>
              </a:ext>
              <a:ext uri="{C183D7F6-B498-43B3-948B-1728B52AA6E4}">
                <adec:decorative xmlns:adec="http://schemas.microsoft.com/office/drawing/2017/decorative" val="1"/>
              </a:ext>
            </a:extLst>
          </p:cNvPr>
          <p:cNvSpPr/>
          <p:nvPr/>
        </p:nvSpPr>
        <p:spPr>
          <a:xfrm>
            <a:off x="6418338" y="2531509"/>
            <a:ext cx="1800450" cy="409743"/>
          </a:xfrm>
          <a:prstGeom prst="roundRect">
            <a:avLst>
              <a:gd name="adj" fmla="val 50000"/>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66233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52381A7E-D20A-1957-66EA-347B82691748}"/>
              </a:ext>
              <a:ext uri="{C183D7F6-B498-43B3-948B-1728B52AA6E4}">
                <adec:decorative xmlns:adec="http://schemas.microsoft.com/office/drawing/2017/decorative" val="1"/>
              </a:ext>
            </a:extLst>
          </p:cNvPr>
          <p:cNvSpPr/>
          <p:nvPr/>
        </p:nvSpPr>
        <p:spPr>
          <a:xfrm>
            <a:off x="586740" y="1586809"/>
            <a:ext cx="7888454"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4" name="Title 3">
            <a:extLst>
              <a:ext uri="{FF2B5EF4-FFF2-40B4-BE49-F238E27FC236}">
                <a16:creationId xmlns:a16="http://schemas.microsoft.com/office/drawing/2014/main" id="{EA64EDFA-BF2B-2ED9-7B67-75027174FC11}"/>
              </a:ext>
            </a:extLst>
          </p:cNvPr>
          <p:cNvSpPr>
            <a:spLocks noGrp="1"/>
          </p:cNvSpPr>
          <p:nvPr>
            <p:ph type="title"/>
          </p:nvPr>
        </p:nvSpPr>
        <p:spPr>
          <a:xfrm>
            <a:off x="586740" y="673863"/>
            <a:ext cx="11018520" cy="443198"/>
          </a:xfrm>
        </p:spPr>
        <p:txBody>
          <a:bodyPr/>
          <a:lstStyle/>
          <a:p>
            <a:r>
              <a:rPr lang="en-US" sz="3200"/>
              <a:t>Copilot for Sales Extension Architecture      </a:t>
            </a:r>
          </a:p>
        </p:txBody>
      </p:sp>
      <p:sp>
        <p:nvSpPr>
          <p:cNvPr id="3" name="TextBox 2">
            <a:extLst>
              <a:ext uri="{FF2B5EF4-FFF2-40B4-BE49-F238E27FC236}">
                <a16:creationId xmlns:a16="http://schemas.microsoft.com/office/drawing/2014/main" id="{491A47BF-60EA-D7DD-C291-AB8B6C1F4972}"/>
              </a:ext>
            </a:extLst>
          </p:cNvPr>
          <p:cNvSpPr txBox="1"/>
          <p:nvPr/>
        </p:nvSpPr>
        <p:spPr>
          <a:xfrm>
            <a:off x="8688117" y="2976225"/>
            <a:ext cx="2978379" cy="1364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Extensions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Customers can build their own or use existing third-party extensions to </a:t>
            </a:r>
            <a: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introduce net new skills into Microsoft 365 Chat.</a:t>
            </a:r>
          </a:p>
        </p:txBody>
      </p:sp>
      <p:pic>
        <p:nvPicPr>
          <p:cNvPr id="12" name="Picture 11">
            <a:extLst>
              <a:ext uri="{FF2B5EF4-FFF2-40B4-BE49-F238E27FC236}">
                <a16:creationId xmlns:a16="http://schemas.microsoft.com/office/drawing/2014/main" id="{6A46B226-37E8-DDE5-4265-8D43F5F0E32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4688" y="1743553"/>
            <a:ext cx="7666428" cy="4429698"/>
          </a:xfrm>
          <a:prstGeom prst="rect">
            <a:avLst/>
          </a:prstGeom>
        </p:spPr>
      </p:pic>
      <p:sp>
        <p:nvSpPr>
          <p:cNvPr id="17" name="Rectangle: Rounded Corners 16">
            <a:extLst>
              <a:ext uri="{FF2B5EF4-FFF2-40B4-BE49-F238E27FC236}">
                <a16:creationId xmlns:a16="http://schemas.microsoft.com/office/drawing/2014/main" id="{84C236ED-B5C3-9C04-EA66-4E4F5E87E95A}"/>
              </a:ext>
              <a:ext uri="{C183D7F6-B498-43B3-948B-1728B52AA6E4}">
                <adec:decorative xmlns:adec="http://schemas.microsoft.com/office/drawing/2017/decorative" val="1"/>
              </a:ext>
            </a:extLst>
          </p:cNvPr>
          <p:cNvSpPr/>
          <p:nvPr/>
        </p:nvSpPr>
        <p:spPr>
          <a:xfrm>
            <a:off x="1817913" y="3254829"/>
            <a:ext cx="4267201" cy="1937657"/>
          </a:xfrm>
          <a:prstGeom prst="roundRect">
            <a:avLst>
              <a:gd name="adj" fmla="val 3933"/>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310996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F3FC4-5834-0D9A-E2F1-F778181129CC}"/>
            </a:ext>
          </a:extLst>
        </p:cNvPr>
        <p:cNvGrpSpPr/>
        <p:nvPr/>
      </p:nvGrpSpPr>
      <p:grpSpPr>
        <a:xfrm>
          <a:off x="0" y="0"/>
          <a:ext cx="0" cy="0"/>
          <a:chOff x="0" y="0"/>
          <a:chExt cx="0" cy="0"/>
        </a:xfrm>
      </p:grpSpPr>
      <p:sp>
        <p:nvSpPr>
          <p:cNvPr id="47" name="Title 29">
            <a:extLst>
              <a:ext uri="{FF2B5EF4-FFF2-40B4-BE49-F238E27FC236}">
                <a16:creationId xmlns:a16="http://schemas.microsoft.com/office/drawing/2014/main" id="{59E80C3D-6643-826B-5FFC-688A08D49BF7}"/>
              </a:ext>
            </a:extLst>
          </p:cNvPr>
          <p:cNvSpPr>
            <a:spLocks noGrp="1"/>
          </p:cNvSpPr>
          <p:nvPr>
            <p:ph type="title"/>
          </p:nvPr>
        </p:nvSpPr>
        <p:spPr>
          <a:xfrm>
            <a:off x="586740" y="667407"/>
            <a:ext cx="11018520" cy="498598"/>
          </a:xfrm>
        </p:spPr>
        <p:txBody>
          <a:bodyPr>
            <a:normAutofit/>
          </a:bodyPr>
          <a:lstStyle/>
          <a:p>
            <a:r>
              <a:rPr lang="en-US" sz="3200"/>
              <a:t>The AI advantage for sales</a:t>
            </a:r>
          </a:p>
        </p:txBody>
      </p:sp>
      <p:sp>
        <p:nvSpPr>
          <p:cNvPr id="48" name="Text Placeholder 9">
            <a:extLst>
              <a:ext uri="{FF2B5EF4-FFF2-40B4-BE49-F238E27FC236}">
                <a16:creationId xmlns:a16="http://schemas.microsoft.com/office/drawing/2014/main" id="{D0CC6FE5-D864-F1BC-1142-6AD8E03CECAB}"/>
              </a:ext>
            </a:extLst>
          </p:cNvPr>
          <p:cNvSpPr txBox="1">
            <a:spLocks/>
          </p:cNvSpPr>
          <p:nvPr/>
        </p:nvSpPr>
        <p:spPr>
          <a:xfrm>
            <a:off x="613228" y="1355377"/>
            <a:ext cx="10989492" cy="61555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noProof="0">
                <a:ln>
                  <a:noFill/>
                </a:ln>
                <a:effectLst/>
                <a:uLnTx/>
                <a:uFillTx/>
                <a:latin typeface="Segoe UI" panose="020B0502040204020203" pitchFamily="34" charset="0"/>
                <a:ea typeface="Calibri" panose="020F0502020204030204" pitchFamily="34" charset="0"/>
                <a:cs typeface="Arial" panose="020B0604020202020204" pitchFamily="34" charset="0"/>
              </a:rPr>
              <a:t>Leading consulting companies estimate that sales organizations </a:t>
            </a:r>
            <a:br>
              <a:rPr kumimoji="0" lang="en-US" sz="2000" b="0" i="0" u="none" strike="noStrike" kern="1200" cap="none" spc="0" normalizeH="0" noProof="0">
                <a:ln>
                  <a:noFill/>
                </a:ln>
                <a:effectLst/>
                <a:uLnTx/>
                <a:uFillTx/>
                <a:latin typeface="Segoe UI" panose="020B0502040204020203" pitchFamily="34" charset="0"/>
                <a:ea typeface="Calibri" panose="020F0502020204030204" pitchFamily="34" charset="0"/>
                <a:cs typeface="Arial" panose="020B0604020202020204" pitchFamily="34" charset="0"/>
              </a:rPr>
            </a:br>
            <a:r>
              <a:rPr kumimoji="0" lang="en-US" sz="2000" b="0" i="0" u="none" strike="noStrike" kern="1200" cap="none" spc="0" normalizeH="0" noProof="0">
                <a:ln>
                  <a:noFill/>
                </a:ln>
                <a:effectLst/>
                <a:uLnTx/>
                <a:uFillTx/>
                <a:latin typeface="Segoe UI" panose="020B0502040204020203" pitchFamily="34" charset="0"/>
                <a:ea typeface="Calibri" panose="020F0502020204030204" pitchFamily="34" charset="0"/>
                <a:cs typeface="Arial" panose="020B0604020202020204" pitchFamily="34" charset="0"/>
              </a:rPr>
              <a:t>can benefit significantly from generative AI</a:t>
            </a:r>
          </a:p>
        </p:txBody>
      </p:sp>
      <p:grpSp>
        <p:nvGrpSpPr>
          <p:cNvPr id="2" name="Group 1">
            <a:extLst>
              <a:ext uri="{FF2B5EF4-FFF2-40B4-BE49-F238E27FC236}">
                <a16:creationId xmlns:a16="http://schemas.microsoft.com/office/drawing/2014/main" id="{11F962A4-B76F-E08D-953B-10D9E67AA58B}"/>
              </a:ext>
              <a:ext uri="{C183D7F6-B498-43B3-948B-1728B52AA6E4}">
                <adec:decorative xmlns:adec="http://schemas.microsoft.com/office/drawing/2017/decorative" val="1"/>
              </a:ext>
            </a:extLst>
          </p:cNvPr>
          <p:cNvGrpSpPr/>
          <p:nvPr/>
        </p:nvGrpSpPr>
        <p:grpSpPr>
          <a:xfrm>
            <a:off x="588262" y="2246665"/>
            <a:ext cx="10989492" cy="3430199"/>
            <a:chOff x="588262" y="2246665"/>
            <a:chExt cx="10989492" cy="3430199"/>
          </a:xfrm>
        </p:grpSpPr>
        <p:sp>
          <p:nvSpPr>
            <p:cNvPr id="67" name="Freeform: Shape 66">
              <a:extLst>
                <a:ext uri="{FF2B5EF4-FFF2-40B4-BE49-F238E27FC236}">
                  <a16:creationId xmlns:a16="http://schemas.microsoft.com/office/drawing/2014/main" id="{D144876B-7654-2262-749A-3EBE4641D612}"/>
                </a:ext>
                <a:ext uri="{C183D7F6-B498-43B3-948B-1728B52AA6E4}">
                  <adec:decorative xmlns:adec="http://schemas.microsoft.com/office/drawing/2017/decorative" val="1"/>
                </a:ext>
              </a:extLst>
            </p:cNvPr>
            <p:cNvSpPr/>
            <p:nvPr/>
          </p:nvSpPr>
          <p:spPr bwMode="auto">
            <a:xfrm>
              <a:off x="6035168" y="2252414"/>
              <a:ext cx="5538534" cy="3424450"/>
            </a:xfrm>
            <a:custGeom>
              <a:avLst/>
              <a:gdLst>
                <a:gd name="connsiteX0" fmla="*/ 0 w 5465356"/>
                <a:gd name="connsiteY0" fmla="*/ 0 h 4121988"/>
                <a:gd name="connsiteX1" fmla="*/ 5361399 w 5465356"/>
                <a:gd name="connsiteY1" fmla="*/ 0 h 4121988"/>
                <a:gd name="connsiteX2" fmla="*/ 5465356 w 5465356"/>
                <a:gd name="connsiteY2" fmla="*/ 103957 h 4121988"/>
                <a:gd name="connsiteX3" fmla="*/ 5465356 w 5465356"/>
                <a:gd name="connsiteY3" fmla="*/ 4018031 h 4121988"/>
                <a:gd name="connsiteX4" fmla="*/ 5361399 w 5465356"/>
                <a:gd name="connsiteY4" fmla="*/ 4121988 h 4121988"/>
                <a:gd name="connsiteX5" fmla="*/ 0 w 5465356"/>
                <a:gd name="connsiteY5" fmla="*/ 4121988 h 412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356" h="4121988">
                  <a:moveTo>
                    <a:pt x="0" y="0"/>
                  </a:moveTo>
                  <a:lnTo>
                    <a:pt x="5361399" y="0"/>
                  </a:lnTo>
                  <a:cubicBezTo>
                    <a:pt x="5418813" y="0"/>
                    <a:pt x="5465356" y="46543"/>
                    <a:pt x="5465356" y="103957"/>
                  </a:cubicBezTo>
                  <a:lnTo>
                    <a:pt x="5465356" y="4018031"/>
                  </a:lnTo>
                  <a:cubicBezTo>
                    <a:pt x="5465356" y="4075445"/>
                    <a:pt x="5418813" y="4121988"/>
                    <a:pt x="5361399" y="4121988"/>
                  </a:cubicBezTo>
                  <a:lnTo>
                    <a:pt x="0" y="4121988"/>
                  </a:lnTo>
                  <a:close/>
                </a:path>
              </a:pathLst>
            </a:custGeom>
            <a:solidFill>
              <a:schemeClr val="bg1"/>
            </a:solidFill>
            <a:ln>
              <a:noFill/>
              <a:headEnd type="none" w="med" len="med"/>
              <a:tailEnd type="none" w="med" len="med"/>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Freeform: Shape 78">
              <a:extLst>
                <a:ext uri="{FF2B5EF4-FFF2-40B4-BE49-F238E27FC236}">
                  <a16:creationId xmlns:a16="http://schemas.microsoft.com/office/drawing/2014/main" id="{0F3C79C0-4560-398A-3D6F-6E85CADDE830}"/>
                </a:ext>
                <a:ext uri="{C183D7F6-B498-43B3-948B-1728B52AA6E4}">
                  <adec:decorative xmlns:adec="http://schemas.microsoft.com/office/drawing/2017/decorative" val="1"/>
                </a:ext>
              </a:extLst>
            </p:cNvPr>
            <p:cNvSpPr/>
            <p:nvPr/>
          </p:nvSpPr>
          <p:spPr bwMode="auto">
            <a:xfrm>
              <a:off x="588262" y="2246665"/>
              <a:ext cx="5450958" cy="3424450"/>
            </a:xfrm>
            <a:custGeom>
              <a:avLst/>
              <a:gdLst>
                <a:gd name="connsiteX0" fmla="*/ 99895 w 5465356"/>
                <a:gd name="connsiteY0" fmla="*/ 0 h 4121988"/>
                <a:gd name="connsiteX1" fmla="*/ 5465356 w 5465356"/>
                <a:gd name="connsiteY1" fmla="*/ 0 h 4121988"/>
                <a:gd name="connsiteX2" fmla="*/ 5465356 w 5465356"/>
                <a:gd name="connsiteY2" fmla="*/ 4121988 h 4121988"/>
                <a:gd name="connsiteX3" fmla="*/ 99895 w 5465356"/>
                <a:gd name="connsiteY3" fmla="*/ 4121988 h 4121988"/>
                <a:gd name="connsiteX4" fmla="*/ 4108 w 5465356"/>
                <a:gd name="connsiteY4" fmla="*/ 4058496 h 4121988"/>
                <a:gd name="connsiteX5" fmla="*/ 0 w 5465356"/>
                <a:gd name="connsiteY5" fmla="*/ 4038151 h 4121988"/>
                <a:gd name="connsiteX6" fmla="*/ 0 w 5465356"/>
                <a:gd name="connsiteY6" fmla="*/ 83837 h 4121988"/>
                <a:gd name="connsiteX7" fmla="*/ 4108 w 5465356"/>
                <a:gd name="connsiteY7" fmla="*/ 63492 h 4121988"/>
                <a:gd name="connsiteX8" fmla="*/ 99895 w 5465356"/>
                <a:gd name="connsiteY8" fmla="*/ 0 h 412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5356" h="4121988">
                  <a:moveTo>
                    <a:pt x="99895" y="0"/>
                  </a:moveTo>
                  <a:lnTo>
                    <a:pt x="5465356" y="0"/>
                  </a:lnTo>
                  <a:lnTo>
                    <a:pt x="5465356" y="4121988"/>
                  </a:lnTo>
                  <a:lnTo>
                    <a:pt x="99895" y="4121988"/>
                  </a:lnTo>
                  <a:cubicBezTo>
                    <a:pt x="56835" y="4121988"/>
                    <a:pt x="19889" y="4095808"/>
                    <a:pt x="4108" y="4058496"/>
                  </a:cubicBezTo>
                  <a:lnTo>
                    <a:pt x="0" y="4038151"/>
                  </a:lnTo>
                  <a:lnTo>
                    <a:pt x="0" y="83837"/>
                  </a:lnTo>
                  <a:lnTo>
                    <a:pt x="4108" y="63492"/>
                  </a:lnTo>
                  <a:cubicBezTo>
                    <a:pt x="19889" y="26181"/>
                    <a:pt x="56835" y="0"/>
                    <a:pt x="99895" y="0"/>
                  </a:cubicBezTo>
                  <a:close/>
                </a:path>
              </a:pathLst>
            </a:custGeom>
            <a:solidFill>
              <a:schemeClr val="bg1"/>
            </a:solidFill>
            <a:ln>
              <a:noFill/>
              <a:headEnd type="none" w="med" len="med"/>
              <a:tailEnd type="none" w="med" len="med"/>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3" name="Rectangle: Rounded Corners 112">
              <a:extLst>
                <a:ext uri="{FF2B5EF4-FFF2-40B4-BE49-F238E27FC236}">
                  <a16:creationId xmlns:a16="http://schemas.microsoft.com/office/drawing/2014/main" id="{138D63E8-CBC6-07B5-D9FC-289ADFBCFD71}"/>
                </a:ext>
                <a:ext uri="{C183D7F6-B498-43B3-948B-1728B52AA6E4}">
                  <adec:decorative xmlns:adec="http://schemas.microsoft.com/office/drawing/2017/decorative" val="1"/>
                </a:ext>
              </a:extLst>
            </p:cNvPr>
            <p:cNvSpPr/>
            <p:nvPr/>
          </p:nvSpPr>
          <p:spPr bwMode="auto">
            <a:xfrm>
              <a:off x="588262" y="2252414"/>
              <a:ext cx="10989492" cy="3418700"/>
            </a:xfrm>
            <a:prstGeom prst="roundRect">
              <a:avLst>
                <a:gd name="adj" fmla="val 2522"/>
              </a:avLst>
            </a:prstGeom>
            <a:noFill/>
            <a:ln w="47625">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grpSp>
      <p:sp>
        <p:nvSpPr>
          <p:cNvPr id="11" name="Text Placeholder 9">
            <a:extLst>
              <a:ext uri="{FF2B5EF4-FFF2-40B4-BE49-F238E27FC236}">
                <a16:creationId xmlns:a16="http://schemas.microsoft.com/office/drawing/2014/main" id="{1EFF5E99-738E-FD3E-8A03-2F8892889184}"/>
              </a:ext>
            </a:extLst>
          </p:cNvPr>
          <p:cNvSpPr txBox="1">
            <a:spLocks/>
          </p:cNvSpPr>
          <p:nvPr/>
        </p:nvSpPr>
        <p:spPr>
          <a:xfrm>
            <a:off x="828155" y="2460713"/>
            <a:ext cx="2197304" cy="3077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Calibri" panose="020F0502020204030204" pitchFamily="34" charset="0"/>
                <a:cs typeface="Segoe UI Semibold" panose="020B0702040204020203" pitchFamily="34" charset="0"/>
              </a:rPr>
              <a:t>Sales efficiency</a:t>
            </a:r>
          </a:p>
        </p:txBody>
      </p:sp>
      <p:sp>
        <p:nvSpPr>
          <p:cNvPr id="12" name="Text Placeholder 9">
            <a:extLst>
              <a:ext uri="{FF2B5EF4-FFF2-40B4-BE49-F238E27FC236}">
                <a16:creationId xmlns:a16="http://schemas.microsoft.com/office/drawing/2014/main" id="{A87AEE75-2BC7-EEAC-BAE4-2FBFC2236262}"/>
              </a:ext>
            </a:extLst>
          </p:cNvPr>
          <p:cNvSpPr txBox="1">
            <a:spLocks/>
          </p:cNvSpPr>
          <p:nvPr/>
        </p:nvSpPr>
        <p:spPr>
          <a:xfrm>
            <a:off x="6404038" y="2466040"/>
            <a:ext cx="4666849" cy="3077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Calibri" panose="020F0502020204030204" pitchFamily="34" charset="0"/>
                <a:cs typeface="Segoe UI Semibold" panose="020B0702040204020203" pitchFamily="34" charset="0"/>
              </a:rPr>
              <a:t>Data quality + sales effectiveness</a:t>
            </a:r>
          </a:p>
        </p:txBody>
      </p:sp>
      <p:sp>
        <p:nvSpPr>
          <p:cNvPr id="88" name="TextBox 87">
            <a:extLst>
              <a:ext uri="{FF2B5EF4-FFF2-40B4-BE49-F238E27FC236}">
                <a16:creationId xmlns:a16="http://schemas.microsoft.com/office/drawing/2014/main" id="{D5AD4CE9-9E8A-EC77-8024-0B01F4655F04}"/>
              </a:ext>
            </a:extLst>
          </p:cNvPr>
          <p:cNvSpPr txBox="1"/>
          <p:nvPr/>
        </p:nvSpPr>
        <p:spPr>
          <a:xfrm>
            <a:off x="828156" y="2977485"/>
            <a:ext cx="1447391"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 normalizeH="0" noProof="0">
                <a:ln>
                  <a:noFill/>
                </a:ln>
                <a:solidFill>
                  <a:srgbClr val="2F2F2F"/>
                </a:solidFill>
                <a:effectLst/>
                <a:uLnTx/>
                <a:uFillTx/>
                <a:latin typeface="Segoe UI Semibold"/>
                <a:ea typeface="+mn-ea"/>
                <a:cs typeface="+mn-cs"/>
              </a:rPr>
              <a:t>29%</a:t>
            </a:r>
          </a:p>
        </p:txBody>
      </p:sp>
      <p:sp>
        <p:nvSpPr>
          <p:cNvPr id="89" name="Text Placeholder 9">
            <a:extLst>
              <a:ext uri="{FF2B5EF4-FFF2-40B4-BE49-F238E27FC236}">
                <a16:creationId xmlns:a16="http://schemas.microsoft.com/office/drawing/2014/main" id="{D7E847F6-A705-FB5E-AE9F-75624EE23572}"/>
              </a:ext>
            </a:extLst>
          </p:cNvPr>
          <p:cNvSpPr txBox="1">
            <a:spLocks/>
          </p:cNvSpPr>
          <p:nvPr/>
        </p:nvSpPr>
        <p:spPr>
          <a:xfrm>
            <a:off x="2416406" y="3202771"/>
            <a:ext cx="3223354" cy="246221"/>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of sales time can be automated</a:t>
            </a:r>
            <a:r>
              <a:rPr kumimoji="0" lang="en-US" sz="1600" b="0" i="0" u="none" strike="noStrike" kern="1200" cap="none" spc="0" normalizeH="0" baseline="3000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613B0D1B-D0CC-97C5-364E-55F48234B7D6}"/>
              </a:ext>
            </a:extLst>
          </p:cNvPr>
          <p:cNvSpPr txBox="1"/>
          <p:nvPr/>
        </p:nvSpPr>
        <p:spPr>
          <a:xfrm>
            <a:off x="6377258" y="2956550"/>
            <a:ext cx="1655201"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2F2F2F"/>
                </a:solidFill>
                <a:effectLst/>
                <a:uLnTx/>
                <a:uFillTx/>
                <a:latin typeface="Segoe UI Semibold"/>
                <a:ea typeface="+mn-ea"/>
                <a:cs typeface="+mn-cs"/>
              </a:rPr>
              <a:t>+50%</a:t>
            </a:r>
          </a:p>
        </p:txBody>
      </p:sp>
      <p:sp>
        <p:nvSpPr>
          <p:cNvPr id="6" name="Text Placeholder 9">
            <a:extLst>
              <a:ext uri="{FF2B5EF4-FFF2-40B4-BE49-F238E27FC236}">
                <a16:creationId xmlns:a16="http://schemas.microsoft.com/office/drawing/2014/main" id="{099A5844-A4F7-A478-0FE3-5B2A5FB7D83E}"/>
              </a:ext>
            </a:extLst>
          </p:cNvPr>
          <p:cNvSpPr txBox="1">
            <a:spLocks/>
          </p:cNvSpPr>
          <p:nvPr/>
        </p:nvSpPr>
        <p:spPr>
          <a:xfrm>
            <a:off x="8282227" y="3079661"/>
            <a:ext cx="3076538" cy="492443"/>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jump in lead-to-sale </a:t>
            </a:r>
            <a:b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conversion rate</a:t>
            </a:r>
            <a:r>
              <a:rPr kumimoji="0" lang="en-US" sz="1600" b="0" i="0" u="none" strike="noStrike" kern="1200" cap="none" spc="0" normalizeH="0" baseline="3000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4</a:t>
            </a:r>
          </a:p>
        </p:txBody>
      </p:sp>
      <p:sp>
        <p:nvSpPr>
          <p:cNvPr id="90" name="TextBox 89">
            <a:extLst>
              <a:ext uri="{FF2B5EF4-FFF2-40B4-BE49-F238E27FC236}">
                <a16:creationId xmlns:a16="http://schemas.microsoft.com/office/drawing/2014/main" id="{194270DE-EA08-434A-9644-82CA71BDA00F}"/>
              </a:ext>
            </a:extLst>
          </p:cNvPr>
          <p:cNvSpPr txBox="1"/>
          <p:nvPr/>
        </p:nvSpPr>
        <p:spPr>
          <a:xfrm>
            <a:off x="828156" y="3946822"/>
            <a:ext cx="1447391" cy="738664"/>
          </a:xfrm>
          <a:prstGeom prst="rect">
            <a:avLst/>
          </a:prstGeom>
          <a:noFill/>
        </p:spPr>
        <p:txBody>
          <a:bodyPr wrap="square" lIns="0" tIns="0" rIns="0" bIns="0" rtlCol="0">
            <a:spAutoFit/>
          </a:bodyPr>
          <a:lstStyle>
            <a:defPPr>
              <a:defRPr lang="en-US"/>
            </a:defPPr>
            <a:lvl1pPr>
              <a:defRPr sz="4800">
                <a:solidFill>
                  <a:srgbClr val="196EBF"/>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2F2F2F"/>
                </a:solidFill>
                <a:effectLst/>
                <a:uLnTx/>
                <a:uFillTx/>
                <a:latin typeface="Segoe UI Semibold"/>
                <a:ea typeface="+mn-ea"/>
                <a:cs typeface="+mn-cs"/>
              </a:rPr>
              <a:t>3-5%</a:t>
            </a:r>
          </a:p>
        </p:txBody>
      </p:sp>
      <p:grpSp>
        <p:nvGrpSpPr>
          <p:cNvPr id="97" name="Group 96" descr="3-5% productivity lift (total sales expense)">
            <a:extLst>
              <a:ext uri="{FF2B5EF4-FFF2-40B4-BE49-F238E27FC236}">
                <a16:creationId xmlns:a16="http://schemas.microsoft.com/office/drawing/2014/main" id="{F30B26E7-E970-28C5-E11A-5EEFFABA63F4}"/>
              </a:ext>
            </a:extLst>
          </p:cNvPr>
          <p:cNvGrpSpPr/>
          <p:nvPr/>
        </p:nvGrpSpPr>
        <p:grpSpPr>
          <a:xfrm>
            <a:off x="828155" y="3776711"/>
            <a:ext cx="4981508" cy="952870"/>
            <a:chOff x="828155" y="3629589"/>
            <a:chExt cx="4981508" cy="1039908"/>
          </a:xfrm>
        </p:grpSpPr>
        <p:cxnSp>
          <p:nvCxnSpPr>
            <p:cNvPr id="98" name="Straight Arrow Connector 97">
              <a:extLst>
                <a:ext uri="{FF2B5EF4-FFF2-40B4-BE49-F238E27FC236}">
                  <a16:creationId xmlns:a16="http://schemas.microsoft.com/office/drawing/2014/main" id="{127874C4-F3F9-94C6-C135-718F169A905B}"/>
                </a:ext>
              </a:extLst>
            </p:cNvPr>
            <p:cNvCxnSpPr>
              <a:cxnSpLocks/>
            </p:cNvCxnSpPr>
            <p:nvPr/>
          </p:nvCxnSpPr>
          <p:spPr>
            <a:xfrm>
              <a:off x="828155" y="3629589"/>
              <a:ext cx="4981508"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F66BDAE-9B28-57D7-FEE3-EC31D7255D14}"/>
                </a:ext>
              </a:extLst>
            </p:cNvPr>
            <p:cNvCxnSpPr>
              <a:cxnSpLocks/>
            </p:cNvCxnSpPr>
            <p:nvPr/>
          </p:nvCxnSpPr>
          <p:spPr>
            <a:xfrm>
              <a:off x="828155" y="4669497"/>
              <a:ext cx="4981508"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1" name="Text Placeholder 9">
            <a:extLst>
              <a:ext uri="{FF2B5EF4-FFF2-40B4-BE49-F238E27FC236}">
                <a16:creationId xmlns:a16="http://schemas.microsoft.com/office/drawing/2014/main" id="{7EA95330-AE2C-D524-7696-8A40FC74F949}"/>
              </a:ext>
            </a:extLst>
          </p:cNvPr>
          <p:cNvSpPr txBox="1">
            <a:spLocks/>
          </p:cNvSpPr>
          <p:nvPr/>
        </p:nvSpPr>
        <p:spPr>
          <a:xfrm>
            <a:off x="2416406" y="4077375"/>
            <a:ext cx="2983749" cy="438582"/>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productivity lift</a:t>
            </a:r>
            <a:r>
              <a:rPr kumimoji="0" lang="en-US" sz="1600" b="0" i="0" u="none" strike="noStrike" kern="1200" cap="none" spc="0" normalizeH="0" baseline="3000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2</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endParaRPr>
          </a:p>
          <a:p>
            <a:pPr marL="0" marR="0" lvl="0" indent="0" algn="l" defTabSz="932742" rtl="0" eaLnBrk="1" fontAlgn="auto" latinLnBrk="0" hangingPunct="1">
              <a:lnSpc>
                <a:spcPct val="100000"/>
              </a:lnSpc>
              <a:spcBef>
                <a:spcPts val="3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(total sales expense)</a:t>
            </a:r>
          </a:p>
        </p:txBody>
      </p:sp>
      <p:sp>
        <p:nvSpPr>
          <p:cNvPr id="73" name="TextBox 72">
            <a:extLst>
              <a:ext uri="{FF2B5EF4-FFF2-40B4-BE49-F238E27FC236}">
                <a16:creationId xmlns:a16="http://schemas.microsoft.com/office/drawing/2014/main" id="{8024F853-A738-6C1B-A0DC-6CD966DE3649}"/>
              </a:ext>
            </a:extLst>
          </p:cNvPr>
          <p:cNvSpPr txBox="1"/>
          <p:nvPr/>
        </p:nvSpPr>
        <p:spPr>
          <a:xfrm>
            <a:off x="6377258" y="3927333"/>
            <a:ext cx="1739091" cy="738664"/>
          </a:xfrm>
          <a:prstGeom prst="rect">
            <a:avLst/>
          </a:prstGeom>
          <a:noFill/>
        </p:spPr>
        <p:txBody>
          <a:bodyPr wrap="square" lIns="0" tIns="0" rIns="0" bIns="0" rtlCol="0">
            <a:spAutoFit/>
          </a:bodyPr>
          <a:lstStyle>
            <a:defPPr>
              <a:defRPr lang="en-US"/>
            </a:defPPr>
            <a:lvl1pPr>
              <a:defRPr sz="4800">
                <a:solidFill>
                  <a:srgbClr val="196EBF"/>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2F2F2F"/>
                </a:solidFill>
                <a:effectLst/>
                <a:uLnTx/>
                <a:uFillTx/>
                <a:latin typeface="Segoe UI Semibold"/>
                <a:ea typeface="+mn-ea"/>
                <a:cs typeface="+mn-cs"/>
              </a:rPr>
              <a:t>3-15%</a:t>
            </a:r>
          </a:p>
        </p:txBody>
      </p:sp>
      <p:grpSp>
        <p:nvGrpSpPr>
          <p:cNvPr id="75" name="Group 74" descr="3-15% of revenue uplift for players that invest in AI">
            <a:extLst>
              <a:ext uri="{FF2B5EF4-FFF2-40B4-BE49-F238E27FC236}">
                <a16:creationId xmlns:a16="http://schemas.microsoft.com/office/drawing/2014/main" id="{3A8BE3A1-DB61-EC5E-0117-CBD84DD581A6}"/>
              </a:ext>
            </a:extLst>
          </p:cNvPr>
          <p:cNvGrpSpPr/>
          <p:nvPr/>
        </p:nvGrpSpPr>
        <p:grpSpPr>
          <a:xfrm>
            <a:off x="6377257" y="3776711"/>
            <a:ext cx="4981508" cy="952870"/>
            <a:chOff x="6377257" y="3629589"/>
            <a:chExt cx="4981508" cy="1039908"/>
          </a:xfrm>
        </p:grpSpPr>
        <p:cxnSp>
          <p:nvCxnSpPr>
            <p:cNvPr id="76" name="Straight Arrow Connector 75">
              <a:extLst>
                <a:ext uri="{FF2B5EF4-FFF2-40B4-BE49-F238E27FC236}">
                  <a16:creationId xmlns:a16="http://schemas.microsoft.com/office/drawing/2014/main" id="{53ABFFAA-5A43-D3B2-49FA-C38503C51F74}"/>
                </a:ext>
              </a:extLst>
            </p:cNvPr>
            <p:cNvCxnSpPr>
              <a:cxnSpLocks/>
            </p:cNvCxnSpPr>
            <p:nvPr/>
          </p:nvCxnSpPr>
          <p:spPr>
            <a:xfrm>
              <a:off x="6377257" y="3629589"/>
              <a:ext cx="4981508"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CF6DA446-9079-F0F0-71AE-35FC6C6D8AF7}"/>
                </a:ext>
              </a:extLst>
            </p:cNvPr>
            <p:cNvCxnSpPr>
              <a:cxnSpLocks/>
            </p:cNvCxnSpPr>
            <p:nvPr/>
          </p:nvCxnSpPr>
          <p:spPr>
            <a:xfrm>
              <a:off x="6377257" y="4669497"/>
              <a:ext cx="4981508"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4" name="Text Placeholder 9">
            <a:extLst>
              <a:ext uri="{FF2B5EF4-FFF2-40B4-BE49-F238E27FC236}">
                <a16:creationId xmlns:a16="http://schemas.microsoft.com/office/drawing/2014/main" id="{1AD86941-2D10-6FF8-43F5-FF52D6E8684B}"/>
              </a:ext>
            </a:extLst>
          </p:cNvPr>
          <p:cNvSpPr txBox="1">
            <a:spLocks/>
          </p:cNvSpPr>
          <p:nvPr/>
        </p:nvSpPr>
        <p:spPr>
          <a:xfrm>
            <a:off x="8282227" y="4050444"/>
            <a:ext cx="2825718" cy="492443"/>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of revenue uplift for players </a:t>
            </a:r>
            <a:b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that invest in AI</a:t>
            </a:r>
            <a:r>
              <a:rPr kumimoji="0" lang="en-US" sz="1600" b="0" i="0" u="none" strike="noStrike" kern="1200" cap="none" spc="0" normalizeH="0" baseline="3000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4</a:t>
            </a:r>
          </a:p>
        </p:txBody>
      </p:sp>
      <p:sp>
        <p:nvSpPr>
          <p:cNvPr id="95" name="TextBox 94">
            <a:extLst>
              <a:ext uri="{FF2B5EF4-FFF2-40B4-BE49-F238E27FC236}">
                <a16:creationId xmlns:a16="http://schemas.microsoft.com/office/drawing/2014/main" id="{D893D163-AC14-8B4C-78DC-3690FAF4CD4E}"/>
              </a:ext>
            </a:extLst>
          </p:cNvPr>
          <p:cNvSpPr txBox="1"/>
          <p:nvPr/>
        </p:nvSpPr>
        <p:spPr>
          <a:xfrm>
            <a:off x="828156" y="4801398"/>
            <a:ext cx="1447391" cy="738664"/>
          </a:xfrm>
          <a:prstGeom prst="rect">
            <a:avLst/>
          </a:prstGeom>
          <a:noFill/>
        </p:spPr>
        <p:txBody>
          <a:bodyPr wrap="square" lIns="0" tIns="0" rIns="0" bIns="0" rtlCol="0">
            <a:spAutoFit/>
          </a:bodyPr>
          <a:lstStyle>
            <a:defPPr>
              <a:defRPr lang="en-US"/>
            </a:defPPr>
            <a:lvl1pPr>
              <a:defRPr sz="4800">
                <a:solidFill>
                  <a:srgbClr val="196EBF"/>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2F2F2F"/>
                </a:solidFill>
                <a:effectLst/>
                <a:uLnTx/>
                <a:uFillTx/>
                <a:latin typeface="Segoe UI Semibold"/>
                <a:ea typeface="+mn-ea"/>
                <a:cs typeface="+mn-cs"/>
              </a:rPr>
              <a:t>99%</a:t>
            </a:r>
          </a:p>
        </p:txBody>
      </p:sp>
      <p:sp>
        <p:nvSpPr>
          <p:cNvPr id="96" name="Text Placeholder 9">
            <a:extLst>
              <a:ext uri="{FF2B5EF4-FFF2-40B4-BE49-F238E27FC236}">
                <a16:creationId xmlns:a16="http://schemas.microsoft.com/office/drawing/2014/main" id="{3DDB9048-EAD4-08B2-8BEA-8FFD1EE1A413}"/>
              </a:ext>
            </a:extLst>
          </p:cNvPr>
          <p:cNvSpPr txBox="1">
            <a:spLocks/>
          </p:cNvSpPr>
          <p:nvPr/>
        </p:nvSpPr>
        <p:spPr>
          <a:xfrm>
            <a:off x="2416407" y="4936943"/>
            <a:ext cx="3223353" cy="492443"/>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of sellers would reinvest time </a:t>
            </a:r>
            <a:b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saved from AI on work tasks</a:t>
            </a:r>
            <a:r>
              <a:rPr kumimoji="0" lang="en-US" sz="1600" b="0" i="0" u="none" strike="noStrike" kern="1200" cap="none" spc="0" normalizeH="0" baseline="3000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3</a:t>
            </a:r>
          </a:p>
        </p:txBody>
      </p:sp>
      <p:sp>
        <p:nvSpPr>
          <p:cNvPr id="70" name="TextBox 69">
            <a:extLst>
              <a:ext uri="{FF2B5EF4-FFF2-40B4-BE49-F238E27FC236}">
                <a16:creationId xmlns:a16="http://schemas.microsoft.com/office/drawing/2014/main" id="{C19675F2-CEE4-6FCE-14CA-CAB341037C68}"/>
              </a:ext>
            </a:extLst>
          </p:cNvPr>
          <p:cNvSpPr txBox="1"/>
          <p:nvPr/>
        </p:nvSpPr>
        <p:spPr>
          <a:xfrm>
            <a:off x="6377258" y="4770620"/>
            <a:ext cx="1447391" cy="738664"/>
          </a:xfrm>
          <a:prstGeom prst="rect">
            <a:avLst/>
          </a:prstGeom>
          <a:noFill/>
        </p:spPr>
        <p:txBody>
          <a:bodyPr wrap="square" lIns="0" tIns="0" rIns="0" bIns="0" rtlCol="0">
            <a:spAutoFit/>
          </a:bodyPr>
          <a:lstStyle>
            <a:defPPr>
              <a:defRPr lang="en-US"/>
            </a:defPPr>
            <a:lvl1pPr>
              <a:defRPr sz="4800">
                <a:solidFill>
                  <a:srgbClr val="196EBF"/>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2F2F2F"/>
                </a:solidFill>
                <a:effectLst/>
                <a:uLnTx/>
                <a:uFillTx/>
                <a:latin typeface="Segoe UI Semibold"/>
                <a:ea typeface="+mn-ea"/>
                <a:cs typeface="+mn-cs"/>
              </a:rPr>
              <a:t>2X</a:t>
            </a:r>
          </a:p>
        </p:txBody>
      </p:sp>
      <p:sp>
        <p:nvSpPr>
          <p:cNvPr id="72" name="Text Placeholder 9">
            <a:extLst>
              <a:ext uri="{FF2B5EF4-FFF2-40B4-BE49-F238E27FC236}">
                <a16:creationId xmlns:a16="http://schemas.microsoft.com/office/drawing/2014/main" id="{91CBFA55-359D-6F2E-AADB-8F8244C8654D}"/>
              </a:ext>
            </a:extLst>
          </p:cNvPr>
          <p:cNvSpPr txBox="1">
            <a:spLocks/>
          </p:cNvSpPr>
          <p:nvPr/>
        </p:nvSpPr>
        <p:spPr>
          <a:xfrm>
            <a:off x="7316005" y="5060054"/>
            <a:ext cx="3496264" cy="246221"/>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lift in cross-selling and up-selling rate</a:t>
            </a:r>
            <a:r>
              <a:rPr kumimoji="0" lang="en-US" sz="1600" b="0" i="0" u="none" strike="noStrike" kern="1200" cap="none" spc="0" normalizeH="0" baseline="3000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4</a:t>
            </a:r>
            <a:endParaRPr kumimoji="0" lang="en-US" sz="1000" b="0" i="0" u="none" strike="noStrike" kern="1200" cap="none" spc="0" normalizeH="0" baseline="3000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endParaRPr>
          </a:p>
        </p:txBody>
      </p:sp>
      <p:sp>
        <p:nvSpPr>
          <p:cNvPr id="66" name="CuadroTexto 5">
            <a:extLst>
              <a:ext uri="{FF2B5EF4-FFF2-40B4-BE49-F238E27FC236}">
                <a16:creationId xmlns:a16="http://schemas.microsoft.com/office/drawing/2014/main" id="{719A07EC-4FC9-8C79-E053-681E9B29A5F1}"/>
              </a:ext>
            </a:extLst>
          </p:cNvPr>
          <p:cNvSpPr txBox="1"/>
          <p:nvPr/>
        </p:nvSpPr>
        <p:spPr>
          <a:xfrm>
            <a:off x="583882" y="5987415"/>
            <a:ext cx="11018838"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chemeClr val="bg1">
                    <a:lumMod val="50000"/>
                  </a:schemeClr>
                </a:solidFill>
                <a:effectLst/>
                <a:uLnTx/>
                <a:uFillTx/>
                <a:latin typeface="Segoe UI"/>
                <a:ea typeface="+mn-ea"/>
                <a:cs typeface="+mn-cs"/>
              </a:rPr>
              <a:t>1</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Bain &amp; Company. </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How Generative AI Will Supercharge Productivity</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 August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chemeClr val="bg1">
                    <a:lumMod val="50000"/>
                  </a:schemeClr>
                </a:solidFill>
                <a:effectLst/>
                <a:uLnTx/>
                <a:uFillTx/>
                <a:latin typeface="Segoe UI"/>
                <a:ea typeface="+mn-ea"/>
                <a:cs typeface="+mn-cs"/>
              </a:rPr>
              <a:t>2</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McKinsey. </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The economic potential of generative AI: The next productivity frontier</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chemeClr val="bg1">
                    <a:lumMod val="50000"/>
                  </a:schemeClr>
                </a:solidFill>
                <a:effectLst/>
                <a:uLnTx/>
                <a:uFillTx/>
                <a:latin typeface="Segoe UI"/>
                <a:ea typeface="+mn-ea"/>
                <a:cs typeface="+mn-cs"/>
              </a:rPr>
              <a:t>3</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Microsoft. “Sellers’ attitudes about AI.” June 2023. An Ipsos study commissioned by Microsoft. Study included 700 participants </a:t>
            </a:r>
            <a:b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b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who use professional CRM systems at organizations of at least 300 people. Industries include Financial Services, Professional Services, Manufacturing, Retail, Technology, and Healthcare.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chemeClr val="bg1">
                    <a:lumMod val="50000"/>
                  </a:schemeClr>
                </a:solidFill>
                <a:effectLst/>
                <a:uLnTx/>
                <a:uFillTx/>
                <a:latin typeface="Segoe UI"/>
                <a:ea typeface="+mn-ea"/>
                <a:cs typeface="+mn-cs"/>
              </a:rPr>
              <a:t>4</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McKinsey. </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AI-powered marketing and sales reach new heights with generative AI</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 May 2023. </a:t>
            </a:r>
          </a:p>
        </p:txBody>
      </p:sp>
    </p:spTree>
    <p:extLst>
      <p:ext uri="{BB962C8B-B14F-4D97-AF65-F5344CB8AC3E}">
        <p14:creationId xmlns:p14="http://schemas.microsoft.com/office/powerpoint/2010/main" val="349793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548024-F05C-159B-C580-C72F092C2497}"/>
              </a:ext>
            </a:extLst>
          </p:cNvPr>
          <p:cNvSpPr>
            <a:spLocks noGrp="1"/>
          </p:cNvSpPr>
          <p:nvPr>
            <p:ph type="title"/>
          </p:nvPr>
        </p:nvSpPr>
        <p:spPr>
          <a:xfrm>
            <a:off x="586740" y="684621"/>
            <a:ext cx="11018520" cy="443198"/>
          </a:xfrm>
        </p:spPr>
        <p:txBody>
          <a:bodyPr/>
          <a:lstStyle/>
          <a:p>
            <a:r>
              <a:rPr lang="en-US" sz="3200"/>
              <a:t>Extending Copilot for Sales Experiences</a:t>
            </a:r>
          </a:p>
        </p:txBody>
      </p:sp>
      <p:sp>
        <p:nvSpPr>
          <p:cNvPr id="258" name="TextBox 257">
            <a:extLst>
              <a:ext uri="{FF2B5EF4-FFF2-40B4-BE49-F238E27FC236}">
                <a16:creationId xmlns:a16="http://schemas.microsoft.com/office/drawing/2014/main" id="{496A50ED-538E-B763-DA23-1A8A0FFEC1A5}"/>
              </a:ext>
            </a:extLst>
          </p:cNvPr>
          <p:cNvSpPr txBox="1"/>
          <p:nvPr/>
        </p:nvSpPr>
        <p:spPr>
          <a:xfrm>
            <a:off x="519525" y="1484100"/>
            <a:ext cx="11085735" cy="79675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buClrTx/>
              <a:buSzTx/>
              <a:buFontTx/>
              <a:buNone/>
              <a:tabLst/>
              <a:defRPr/>
            </a:pPr>
            <a:r>
              <a:rPr kumimoji="0" lang="en-US" sz="2000" i="0" u="none" strike="noStrike" kern="1200" cap="none" spc="0" normalizeH="0" baseline="0" noProof="0">
                <a:ln>
                  <a:noFill/>
                </a:ln>
                <a:gradFill>
                  <a:gsLst>
                    <a:gs pos="13000">
                      <a:srgbClr val="0F8FE6"/>
                    </a:gs>
                    <a:gs pos="90000">
                      <a:srgbClr val="8661C5"/>
                    </a:gs>
                  </a:gsLst>
                  <a:lin ang="2700000" scaled="0"/>
                </a:gradFill>
                <a:effectLst/>
                <a:uLnTx/>
                <a:uFillTx/>
                <a:latin typeface="+mj-lt"/>
                <a:ea typeface="Calibri" panose="020F0502020204030204" pitchFamily="34" charset="0"/>
                <a:cs typeface="Arial" panose="020B0604020202020204" pitchFamily="34" charset="0"/>
              </a:rPr>
              <a:t>Enrich existing Copilot for Sales skills </a:t>
            </a:r>
            <a:r>
              <a:rPr kumimoji="0" lang="en-US" sz="20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that are surfaced across the various Copilot for Sales</a:t>
            </a:r>
            <a:br>
              <a:rPr kumimoji="0" lang="en-US" sz="20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br>
            <a:r>
              <a:rPr kumimoji="0" lang="en-US" sz="20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experiences</a:t>
            </a:r>
            <a:r>
              <a:rPr lang="en-US" sz="2000">
                <a:solidFill>
                  <a:prstClr val="black">
                    <a:lumMod val="85000"/>
                    <a:lumOff val="15000"/>
                  </a:prstClr>
                </a:solidFill>
                <a:latin typeface="Segoe UI"/>
                <a:ea typeface="Calibri" panose="020F0502020204030204" pitchFamily="34" charset="0"/>
                <a:cs typeface="Arial" panose="020B0604020202020204" pitchFamily="34" charset="0"/>
              </a:rPr>
              <a:t> </a:t>
            </a:r>
            <a:r>
              <a:rPr kumimoji="0" lang="en-US" sz="20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or </a:t>
            </a:r>
            <a:r>
              <a:rPr kumimoji="0" lang="en-US" sz="2000" i="0" u="none" strike="noStrike" kern="1200" cap="none" spc="0" normalizeH="0" baseline="0" noProof="0">
                <a:ln>
                  <a:noFill/>
                </a:ln>
                <a:gradFill>
                  <a:gsLst>
                    <a:gs pos="13000">
                      <a:srgbClr val="0F8FE6"/>
                    </a:gs>
                    <a:gs pos="90000">
                      <a:srgbClr val="8661C5"/>
                    </a:gs>
                  </a:gsLst>
                  <a:lin ang="2700000" scaled="0"/>
                </a:gradFill>
                <a:effectLst/>
                <a:uLnTx/>
                <a:uFillTx/>
                <a:latin typeface="+mj-lt"/>
                <a:ea typeface="Calibri" panose="020F0502020204030204" pitchFamily="34" charset="0"/>
                <a:cs typeface="Arial" panose="020B0604020202020204" pitchFamily="34" charset="0"/>
              </a:rPr>
              <a:t>build net new skills </a:t>
            </a:r>
            <a:r>
              <a:rPr kumimoji="0" lang="en-US" sz="2000" b="0" i="0" u="none" strike="noStrike" kern="1200" cap="none" spc="0" normalizeH="0" baseline="0" noProof="0">
                <a:ln>
                  <a:noFill/>
                </a:ln>
                <a:solidFill>
                  <a:prstClr val="black">
                    <a:lumMod val="85000"/>
                    <a:lumOff val="15000"/>
                  </a:prstClr>
                </a:solidFill>
                <a:effectLst/>
                <a:uLnTx/>
                <a:uFillTx/>
                <a:latin typeface="Segoe UI"/>
                <a:ea typeface="Calibri" panose="020F0502020204030204" pitchFamily="34" charset="0"/>
                <a:cs typeface="Arial" panose="020B0604020202020204" pitchFamily="34" charset="0"/>
              </a:rPr>
              <a:t>that can surface in Microsoft 365 Copilot Chat or App Chat. </a:t>
            </a:r>
          </a:p>
        </p:txBody>
      </p:sp>
      <p:sp>
        <p:nvSpPr>
          <p:cNvPr id="11" name="Rectangle: Rounded Corners 10">
            <a:extLst>
              <a:ext uri="{FF2B5EF4-FFF2-40B4-BE49-F238E27FC236}">
                <a16:creationId xmlns:a16="http://schemas.microsoft.com/office/drawing/2014/main" id="{013E570E-45F2-FBD9-FBF7-69EC2500A108}"/>
              </a:ext>
              <a:ext uri="{C183D7F6-B498-43B3-948B-1728B52AA6E4}">
                <adec:decorative xmlns:adec="http://schemas.microsoft.com/office/drawing/2017/decorative" val="1"/>
              </a:ext>
            </a:extLst>
          </p:cNvPr>
          <p:cNvSpPr/>
          <p:nvPr/>
        </p:nvSpPr>
        <p:spPr>
          <a:xfrm>
            <a:off x="3397953" y="3198788"/>
            <a:ext cx="2641352" cy="2744811"/>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2" name="Rectangle: Rounded Corners 11">
            <a:extLst>
              <a:ext uri="{FF2B5EF4-FFF2-40B4-BE49-F238E27FC236}">
                <a16:creationId xmlns:a16="http://schemas.microsoft.com/office/drawing/2014/main" id="{D461421D-E812-C748-5288-520501F8DB15}"/>
              </a:ext>
              <a:ext uri="{C183D7F6-B498-43B3-948B-1728B52AA6E4}">
                <adec:decorative xmlns:adec="http://schemas.microsoft.com/office/drawing/2017/decorative" val="1"/>
              </a:ext>
            </a:extLst>
          </p:cNvPr>
          <p:cNvSpPr/>
          <p:nvPr/>
        </p:nvSpPr>
        <p:spPr>
          <a:xfrm>
            <a:off x="6196318" y="3198788"/>
            <a:ext cx="2641352" cy="2744811"/>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4" name="Rectangle: Rounded Corners 13">
            <a:extLst>
              <a:ext uri="{FF2B5EF4-FFF2-40B4-BE49-F238E27FC236}">
                <a16:creationId xmlns:a16="http://schemas.microsoft.com/office/drawing/2014/main" id="{220AA215-B21A-110C-17FD-2E0E78D091EA}"/>
              </a:ext>
              <a:ext uri="{C183D7F6-B498-43B3-948B-1728B52AA6E4}">
                <adec:decorative xmlns:adec="http://schemas.microsoft.com/office/drawing/2017/decorative" val="1"/>
              </a:ext>
            </a:extLst>
          </p:cNvPr>
          <p:cNvSpPr/>
          <p:nvPr/>
        </p:nvSpPr>
        <p:spPr>
          <a:xfrm>
            <a:off x="8963908" y="3198788"/>
            <a:ext cx="2641352" cy="2744811"/>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0" name="Rectangle: Rounded Corners 9">
            <a:extLst>
              <a:ext uri="{FF2B5EF4-FFF2-40B4-BE49-F238E27FC236}">
                <a16:creationId xmlns:a16="http://schemas.microsoft.com/office/drawing/2014/main" id="{BFFB32D2-2CCA-9B48-849F-D55E68FD89AC}"/>
              </a:ext>
              <a:ext uri="{C183D7F6-B498-43B3-948B-1728B52AA6E4}">
                <adec:decorative xmlns:adec="http://schemas.microsoft.com/office/drawing/2017/decorative" val="1"/>
              </a:ext>
            </a:extLst>
          </p:cNvPr>
          <p:cNvSpPr/>
          <p:nvPr/>
        </p:nvSpPr>
        <p:spPr>
          <a:xfrm>
            <a:off x="586740" y="3198788"/>
            <a:ext cx="2641352" cy="2744811"/>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77" name="TextBox 176">
            <a:extLst>
              <a:ext uri="{FF2B5EF4-FFF2-40B4-BE49-F238E27FC236}">
                <a16:creationId xmlns:a16="http://schemas.microsoft.com/office/drawing/2014/main" id="{901E9FF6-8C12-CAEF-9982-2F215C525C32}"/>
              </a:ext>
              <a:ext uri="{C183D7F6-B498-43B3-948B-1728B52AA6E4}">
                <adec:decorative xmlns:adec="http://schemas.microsoft.com/office/drawing/2017/decorative" val="1"/>
              </a:ext>
            </a:extLst>
          </p:cNvPr>
          <p:cNvSpPr txBox="1"/>
          <p:nvPr/>
        </p:nvSpPr>
        <p:spPr>
          <a:xfrm>
            <a:off x="2259989" y="5592778"/>
            <a:ext cx="845458" cy="1359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UI"/>
                <a:ea typeface="+mn-ea"/>
                <a:cs typeface="+mn-cs"/>
              </a:rPr>
              <a:t>How can I help?</a:t>
            </a:r>
          </a:p>
        </p:txBody>
      </p:sp>
      <p:grpSp>
        <p:nvGrpSpPr>
          <p:cNvPr id="253" name="Group 252">
            <a:extLst>
              <a:ext uri="{FF2B5EF4-FFF2-40B4-BE49-F238E27FC236}">
                <a16:creationId xmlns:a16="http://schemas.microsoft.com/office/drawing/2014/main" id="{CDB9CCA5-C0A0-3823-5680-3D567E69C00E}"/>
              </a:ext>
              <a:ext uri="{C183D7F6-B498-43B3-948B-1728B52AA6E4}">
                <adec:decorative xmlns:adec="http://schemas.microsoft.com/office/drawing/2017/decorative" val="1"/>
              </a:ext>
            </a:extLst>
          </p:cNvPr>
          <p:cNvGrpSpPr/>
          <p:nvPr/>
        </p:nvGrpSpPr>
        <p:grpSpPr>
          <a:xfrm>
            <a:off x="717807" y="3711491"/>
            <a:ext cx="2334801" cy="2073463"/>
            <a:chOff x="417545" y="2535185"/>
            <a:chExt cx="2468886" cy="2192540"/>
          </a:xfrm>
        </p:grpSpPr>
        <p:sp>
          <p:nvSpPr>
            <p:cNvPr id="171" name="Rectangle 170">
              <a:extLst>
                <a:ext uri="{FF2B5EF4-FFF2-40B4-BE49-F238E27FC236}">
                  <a16:creationId xmlns:a16="http://schemas.microsoft.com/office/drawing/2014/main" id="{1D37E799-8922-EF2C-B200-2A1335DBF94E}"/>
                </a:ext>
                <a:ext uri="{C183D7F6-B498-43B3-948B-1728B52AA6E4}">
                  <adec:decorative xmlns:adec="http://schemas.microsoft.com/office/drawing/2017/decorative" val="1"/>
                </a:ext>
              </a:extLst>
            </p:cNvPr>
            <p:cNvSpPr/>
            <p:nvPr/>
          </p:nvSpPr>
          <p:spPr>
            <a:xfrm>
              <a:off x="417549" y="2691025"/>
              <a:ext cx="2468880" cy="2036700"/>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172" name="Group 171">
              <a:extLst>
                <a:ext uri="{FF2B5EF4-FFF2-40B4-BE49-F238E27FC236}">
                  <a16:creationId xmlns:a16="http://schemas.microsoft.com/office/drawing/2014/main" id="{CB455C01-5812-F838-8B60-B097295A62A2}"/>
                </a:ext>
                <a:ext uri="{C183D7F6-B498-43B3-948B-1728B52AA6E4}">
                  <adec:decorative xmlns:adec="http://schemas.microsoft.com/office/drawing/2017/decorative" val="1"/>
                </a:ext>
              </a:extLst>
            </p:cNvPr>
            <p:cNvGrpSpPr/>
            <p:nvPr/>
          </p:nvGrpSpPr>
          <p:grpSpPr>
            <a:xfrm>
              <a:off x="417549" y="2535185"/>
              <a:ext cx="2468880" cy="216683"/>
              <a:chOff x="1429144" y="2714192"/>
              <a:chExt cx="2468880" cy="216683"/>
            </a:xfrm>
          </p:grpSpPr>
          <p:sp>
            <p:nvSpPr>
              <p:cNvPr id="173" name="Rectangle 172">
                <a:extLst>
                  <a:ext uri="{FF2B5EF4-FFF2-40B4-BE49-F238E27FC236}">
                    <a16:creationId xmlns:a16="http://schemas.microsoft.com/office/drawing/2014/main" id="{CADBCBFC-725B-93D0-AE39-3D81228372B6}"/>
                  </a:ext>
                </a:extLst>
              </p:cNvPr>
              <p:cNvSpPr/>
              <p:nvPr/>
            </p:nvSpPr>
            <p:spPr>
              <a:xfrm>
                <a:off x="1429144" y="2714192"/>
                <a:ext cx="2468880" cy="216683"/>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Outlook</a:t>
                </a:r>
              </a:p>
            </p:txBody>
          </p:sp>
          <p:pic>
            <p:nvPicPr>
              <p:cNvPr id="174" name="Picture 2">
                <a:extLst>
                  <a:ext uri="{FF2B5EF4-FFF2-40B4-BE49-F238E27FC236}">
                    <a16:creationId xmlns:a16="http://schemas.microsoft.com/office/drawing/2014/main" id="{93522F7A-E431-7367-FE67-F1C7B986D2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9306" y="2744683"/>
                <a:ext cx="159470" cy="148257"/>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75" name="Rectangle 174">
              <a:extLst>
                <a:ext uri="{FF2B5EF4-FFF2-40B4-BE49-F238E27FC236}">
                  <a16:creationId xmlns:a16="http://schemas.microsoft.com/office/drawing/2014/main" id="{6BB3AC9C-6AB3-F256-B396-E053830E575E}"/>
                </a:ext>
                <a:ext uri="{C183D7F6-B498-43B3-948B-1728B52AA6E4}">
                  <adec:decorative xmlns:adec="http://schemas.microsoft.com/office/drawing/2017/decorative" val="1"/>
                </a:ext>
              </a:extLst>
            </p:cNvPr>
            <p:cNvSpPr/>
            <p:nvPr/>
          </p:nvSpPr>
          <p:spPr>
            <a:xfrm>
              <a:off x="2203095" y="2751868"/>
              <a:ext cx="683336" cy="1975855"/>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76" name="Rectangle: Rounded Corners 175">
              <a:extLst>
                <a:ext uri="{FF2B5EF4-FFF2-40B4-BE49-F238E27FC236}">
                  <a16:creationId xmlns:a16="http://schemas.microsoft.com/office/drawing/2014/main" id="{666EF567-C800-0538-9AEE-0F64D6DC7E95}"/>
                </a:ext>
                <a:ext uri="{C183D7F6-B498-43B3-948B-1728B52AA6E4}">
                  <adec:decorative xmlns:adec="http://schemas.microsoft.com/office/drawing/2017/decorative" val="1"/>
                </a:ext>
              </a:extLst>
            </p:cNvPr>
            <p:cNvSpPr/>
            <p:nvPr/>
          </p:nvSpPr>
          <p:spPr>
            <a:xfrm>
              <a:off x="2249720" y="4496547"/>
              <a:ext cx="590550" cy="180245"/>
            </a:xfrm>
            <a:prstGeom prst="round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78" name="Rectangle: Rounded Corners 177">
              <a:extLst>
                <a:ext uri="{FF2B5EF4-FFF2-40B4-BE49-F238E27FC236}">
                  <a16:creationId xmlns:a16="http://schemas.microsoft.com/office/drawing/2014/main" id="{3D015562-5D79-53E7-4EB2-F3F716F8E514}"/>
                </a:ext>
                <a:ext uri="{C183D7F6-B498-43B3-948B-1728B52AA6E4}">
                  <adec:decorative xmlns:adec="http://schemas.microsoft.com/office/drawing/2017/decorative" val="1"/>
                </a:ext>
              </a:extLst>
            </p:cNvPr>
            <p:cNvSpPr/>
            <p:nvPr/>
          </p:nvSpPr>
          <p:spPr>
            <a:xfrm>
              <a:off x="2237816" y="3838383"/>
              <a:ext cx="500636" cy="318695"/>
            </a:xfrm>
            <a:prstGeom prst="roundRect">
              <a:avLst>
                <a:gd name="adj" fmla="val 7701"/>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79" name="Rectangle: Rounded Corners 178">
              <a:extLst>
                <a:ext uri="{FF2B5EF4-FFF2-40B4-BE49-F238E27FC236}">
                  <a16:creationId xmlns:a16="http://schemas.microsoft.com/office/drawing/2014/main" id="{FB745D39-E907-425D-B2A6-EBA69D7BCC24}"/>
                </a:ext>
                <a:ext uri="{C183D7F6-B498-43B3-948B-1728B52AA6E4}">
                  <adec:decorative xmlns:adec="http://schemas.microsoft.com/office/drawing/2017/decorative" val="1"/>
                </a:ext>
              </a:extLst>
            </p:cNvPr>
            <p:cNvSpPr/>
            <p:nvPr/>
          </p:nvSpPr>
          <p:spPr>
            <a:xfrm>
              <a:off x="2236582" y="3366573"/>
              <a:ext cx="500636" cy="127992"/>
            </a:xfrm>
            <a:prstGeom prst="roundRect">
              <a:avLst>
                <a:gd name="adj" fmla="val 13283"/>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0" name="Rectangle: Rounded Corners 179">
              <a:extLst>
                <a:ext uri="{FF2B5EF4-FFF2-40B4-BE49-F238E27FC236}">
                  <a16:creationId xmlns:a16="http://schemas.microsoft.com/office/drawing/2014/main" id="{18F49BCA-77B7-82FE-9D3F-00152A663B6B}"/>
                </a:ext>
                <a:ext uri="{C183D7F6-B498-43B3-948B-1728B52AA6E4}">
                  <adec:decorative xmlns:adec="http://schemas.microsoft.com/office/drawing/2017/decorative" val="1"/>
                </a:ext>
              </a:extLst>
            </p:cNvPr>
            <p:cNvSpPr/>
            <p:nvPr/>
          </p:nvSpPr>
          <p:spPr>
            <a:xfrm>
              <a:off x="2468795" y="3545006"/>
              <a:ext cx="359570" cy="247376"/>
            </a:xfrm>
            <a:prstGeom prst="roundRect">
              <a:avLst>
                <a:gd name="adj" fmla="val 24307"/>
              </a:avLst>
            </a:prstGeom>
            <a:solidFill>
              <a:srgbClr val="73E8C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1" name="Rectangle 180">
              <a:extLst>
                <a:ext uri="{FF2B5EF4-FFF2-40B4-BE49-F238E27FC236}">
                  <a16:creationId xmlns:a16="http://schemas.microsoft.com/office/drawing/2014/main" id="{C4A1687D-6601-89A4-9005-FB507F55BE2C}"/>
                </a:ext>
                <a:ext uri="{C183D7F6-B498-43B3-948B-1728B52AA6E4}">
                  <adec:decorative xmlns:adec="http://schemas.microsoft.com/office/drawing/2017/decorative" val="1"/>
                </a:ext>
              </a:extLst>
            </p:cNvPr>
            <p:cNvSpPr/>
            <p:nvPr/>
          </p:nvSpPr>
          <p:spPr>
            <a:xfrm>
              <a:off x="2281251" y="3881869"/>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2" name="Rectangle 181">
              <a:extLst>
                <a:ext uri="{FF2B5EF4-FFF2-40B4-BE49-F238E27FC236}">
                  <a16:creationId xmlns:a16="http://schemas.microsoft.com/office/drawing/2014/main" id="{560DF34A-7BAA-9200-9AF9-4E45FA131E3A}"/>
                </a:ext>
                <a:ext uri="{C183D7F6-B498-43B3-948B-1728B52AA6E4}">
                  <adec:decorative xmlns:adec="http://schemas.microsoft.com/office/drawing/2017/decorative" val="1"/>
                </a:ext>
              </a:extLst>
            </p:cNvPr>
            <p:cNvSpPr/>
            <p:nvPr/>
          </p:nvSpPr>
          <p:spPr>
            <a:xfrm>
              <a:off x="2281251" y="3951213"/>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3" name="Rectangle 182">
              <a:extLst>
                <a:ext uri="{FF2B5EF4-FFF2-40B4-BE49-F238E27FC236}">
                  <a16:creationId xmlns:a16="http://schemas.microsoft.com/office/drawing/2014/main" id="{381A7559-B166-9B32-6AD6-6DF326AD87D5}"/>
                </a:ext>
                <a:ext uri="{C183D7F6-B498-43B3-948B-1728B52AA6E4}">
                  <adec:decorative xmlns:adec="http://schemas.microsoft.com/office/drawing/2017/decorative" val="1"/>
                </a:ext>
              </a:extLst>
            </p:cNvPr>
            <p:cNvSpPr/>
            <p:nvPr/>
          </p:nvSpPr>
          <p:spPr>
            <a:xfrm>
              <a:off x="2281251" y="4024206"/>
              <a:ext cx="27432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4" name="Rectangle 183">
              <a:extLst>
                <a:ext uri="{FF2B5EF4-FFF2-40B4-BE49-F238E27FC236}">
                  <a16:creationId xmlns:a16="http://schemas.microsoft.com/office/drawing/2014/main" id="{541A5DE7-9175-2869-E3C1-1D22EC7DEB46}"/>
                </a:ext>
                <a:ext uri="{C183D7F6-B498-43B3-948B-1728B52AA6E4}">
                  <adec:decorative xmlns:adec="http://schemas.microsoft.com/office/drawing/2017/decorative" val="1"/>
                </a:ext>
              </a:extLst>
            </p:cNvPr>
            <p:cNvSpPr/>
            <p:nvPr/>
          </p:nvSpPr>
          <p:spPr>
            <a:xfrm>
              <a:off x="2281251" y="3413102"/>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5" name="Rectangle 184">
              <a:extLst>
                <a:ext uri="{FF2B5EF4-FFF2-40B4-BE49-F238E27FC236}">
                  <a16:creationId xmlns:a16="http://schemas.microsoft.com/office/drawing/2014/main" id="{595C6FA7-FC78-00B0-0C3B-E1335BEADD5B}"/>
                </a:ext>
                <a:ext uri="{C183D7F6-B498-43B3-948B-1728B52AA6E4}">
                  <adec:decorative xmlns:adec="http://schemas.microsoft.com/office/drawing/2017/decorative" val="1"/>
                </a:ext>
              </a:extLst>
            </p:cNvPr>
            <p:cNvSpPr/>
            <p:nvPr/>
          </p:nvSpPr>
          <p:spPr>
            <a:xfrm>
              <a:off x="2516201" y="3583718"/>
              <a:ext cx="274320" cy="27432"/>
            </a:xfrm>
            <a:prstGeom prst="rect">
              <a:avLst/>
            </a:prstGeom>
            <a:solidFill>
              <a:srgbClr val="1890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6" name="Rectangle 185">
              <a:extLst>
                <a:ext uri="{FF2B5EF4-FFF2-40B4-BE49-F238E27FC236}">
                  <a16:creationId xmlns:a16="http://schemas.microsoft.com/office/drawing/2014/main" id="{6775B9FA-940A-816F-61D2-49DA2F6E567C}"/>
                </a:ext>
                <a:ext uri="{C183D7F6-B498-43B3-948B-1728B52AA6E4}">
                  <adec:decorative xmlns:adec="http://schemas.microsoft.com/office/drawing/2017/decorative" val="1"/>
                </a:ext>
              </a:extLst>
            </p:cNvPr>
            <p:cNvSpPr/>
            <p:nvPr/>
          </p:nvSpPr>
          <p:spPr>
            <a:xfrm>
              <a:off x="417545" y="2751866"/>
              <a:ext cx="339131" cy="1975855"/>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7" name="TextBox 186">
              <a:extLst>
                <a:ext uri="{FF2B5EF4-FFF2-40B4-BE49-F238E27FC236}">
                  <a16:creationId xmlns:a16="http://schemas.microsoft.com/office/drawing/2014/main" id="{21EC2EEC-D3E0-1ED9-1F8B-C7DF91A9BA9F}"/>
                </a:ext>
                <a:ext uri="{C183D7F6-B498-43B3-948B-1728B52AA6E4}">
                  <adec:decorative xmlns:adec="http://schemas.microsoft.com/office/drawing/2017/decorative" val="1"/>
                </a:ext>
              </a:extLst>
            </p:cNvPr>
            <p:cNvSpPr txBox="1"/>
            <p:nvPr/>
          </p:nvSpPr>
          <p:spPr>
            <a:xfrm>
              <a:off x="2378014" y="2812444"/>
              <a:ext cx="442890"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Copilot</a:t>
              </a:r>
            </a:p>
          </p:txBody>
        </p:sp>
        <p:pic>
          <p:nvPicPr>
            <p:cNvPr id="188" name="Picture 187">
              <a:extLst>
                <a:ext uri="{FF2B5EF4-FFF2-40B4-BE49-F238E27FC236}">
                  <a16:creationId xmlns:a16="http://schemas.microsoft.com/office/drawing/2014/main" id="{D2678414-9FCA-4C84-7B40-0402F2A5F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35431" y="2800952"/>
              <a:ext cx="118872" cy="118872"/>
            </a:xfrm>
            <a:prstGeom prst="rect">
              <a:avLst/>
            </a:prstGeom>
            <a:noFill/>
            <a:ln>
              <a:noFill/>
              <a:headEnd type="none" w="med" len="med"/>
              <a:tailEnd type="none" w="med" len="med"/>
            </a:ln>
            <a:effectLst/>
          </p:spPr>
        </p:pic>
        <p:sp>
          <p:nvSpPr>
            <p:cNvPr id="207" name="Flowchart: Terminator 206">
              <a:extLst>
                <a:ext uri="{FF2B5EF4-FFF2-40B4-BE49-F238E27FC236}">
                  <a16:creationId xmlns:a16="http://schemas.microsoft.com/office/drawing/2014/main" id="{0C81D116-863F-566F-8A3A-10278B31D1B1}"/>
                </a:ext>
                <a:ext uri="{C183D7F6-B498-43B3-948B-1728B52AA6E4}">
                  <adec:decorative xmlns:adec="http://schemas.microsoft.com/office/drawing/2017/decorative" val="1"/>
                </a:ext>
              </a:extLst>
            </p:cNvPr>
            <p:cNvSpPr/>
            <p:nvPr/>
          </p:nvSpPr>
          <p:spPr>
            <a:xfrm>
              <a:off x="2381692" y="2921482"/>
              <a:ext cx="265753" cy="109117"/>
            </a:xfrm>
            <a:prstGeom prst="flowChartTerminator">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Sales</a:t>
              </a:r>
            </a:p>
          </p:txBody>
        </p:sp>
        <p:sp>
          <p:nvSpPr>
            <p:cNvPr id="219" name="Rectangle 218">
              <a:extLst>
                <a:ext uri="{FF2B5EF4-FFF2-40B4-BE49-F238E27FC236}">
                  <a16:creationId xmlns:a16="http://schemas.microsoft.com/office/drawing/2014/main" id="{2FB1EF0A-08FE-3920-6FEF-A9332976C2D5}"/>
                </a:ext>
                <a:ext uri="{C183D7F6-B498-43B3-948B-1728B52AA6E4}">
                  <adec:decorative xmlns:adec="http://schemas.microsoft.com/office/drawing/2017/decorative" val="1"/>
                </a:ext>
              </a:extLst>
            </p:cNvPr>
            <p:cNvSpPr/>
            <p:nvPr/>
          </p:nvSpPr>
          <p:spPr>
            <a:xfrm>
              <a:off x="2516201" y="3659853"/>
              <a:ext cx="274320" cy="7664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0" name="Rectangle: Rounded Corners 219">
              <a:extLst>
                <a:ext uri="{FF2B5EF4-FFF2-40B4-BE49-F238E27FC236}">
                  <a16:creationId xmlns:a16="http://schemas.microsoft.com/office/drawing/2014/main" id="{E5478E71-708C-7877-9001-F036553194ED}"/>
                </a:ext>
                <a:ext uri="{C183D7F6-B498-43B3-948B-1728B52AA6E4}">
                  <adec:decorative xmlns:adec="http://schemas.microsoft.com/office/drawing/2017/decorative" val="1"/>
                </a:ext>
              </a:extLst>
            </p:cNvPr>
            <p:cNvSpPr/>
            <p:nvPr/>
          </p:nvSpPr>
          <p:spPr>
            <a:xfrm>
              <a:off x="2462616" y="4195437"/>
              <a:ext cx="359570" cy="155091"/>
            </a:xfrm>
            <a:prstGeom prst="roundRect">
              <a:avLst>
                <a:gd name="adj" fmla="val 24307"/>
              </a:avLst>
            </a:prstGeom>
            <a:solidFill>
              <a:schemeClr val="accent5">
                <a:lumMod val="40000"/>
                <a:lumOff val="6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1" name="Rectangle 220">
              <a:extLst>
                <a:ext uri="{FF2B5EF4-FFF2-40B4-BE49-F238E27FC236}">
                  <a16:creationId xmlns:a16="http://schemas.microsoft.com/office/drawing/2014/main" id="{C40BF341-D9D4-641B-6C99-BD74A215D345}"/>
                </a:ext>
                <a:ext uri="{C183D7F6-B498-43B3-948B-1728B52AA6E4}">
                  <adec:decorative xmlns:adec="http://schemas.microsoft.com/office/drawing/2017/decorative" val="1"/>
                </a:ext>
              </a:extLst>
            </p:cNvPr>
            <p:cNvSpPr/>
            <p:nvPr/>
          </p:nvSpPr>
          <p:spPr>
            <a:xfrm>
              <a:off x="2507900" y="4262648"/>
              <a:ext cx="274320" cy="274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3" name="Rectangle: Rounded Corners 2">
            <a:extLst>
              <a:ext uri="{FF2B5EF4-FFF2-40B4-BE49-F238E27FC236}">
                <a16:creationId xmlns:a16="http://schemas.microsoft.com/office/drawing/2014/main" id="{7C07B792-7E1D-E199-AC76-7139C9080417}"/>
              </a:ext>
            </a:extLst>
          </p:cNvPr>
          <p:cNvSpPr/>
          <p:nvPr/>
        </p:nvSpPr>
        <p:spPr>
          <a:xfrm>
            <a:off x="870025" y="3011930"/>
            <a:ext cx="2041474" cy="406708"/>
          </a:xfrm>
          <a:prstGeom prst="roundRect">
            <a:avLst>
              <a:gd name="adj" fmla="val 50000"/>
            </a:avLst>
          </a:prstGeom>
          <a:gradFill>
            <a:gsLst>
              <a:gs pos="23000">
                <a:srgbClr val="0088EE"/>
              </a:gs>
              <a:gs pos="82000">
                <a:srgbClr val="8661C5"/>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App Chat</a:t>
            </a:r>
          </a:p>
        </p:txBody>
      </p:sp>
      <p:sp>
        <p:nvSpPr>
          <p:cNvPr id="154" name="TextBox 153">
            <a:extLst>
              <a:ext uri="{FF2B5EF4-FFF2-40B4-BE49-F238E27FC236}">
                <a16:creationId xmlns:a16="http://schemas.microsoft.com/office/drawing/2014/main" id="{EFEBA630-30ED-D5D2-3A53-209D65548555}"/>
              </a:ext>
              <a:ext uri="{C183D7F6-B498-43B3-948B-1728B52AA6E4}">
                <adec:decorative xmlns:adec="http://schemas.microsoft.com/office/drawing/2017/decorative" val="1"/>
              </a:ext>
            </a:extLst>
          </p:cNvPr>
          <p:cNvSpPr txBox="1"/>
          <p:nvPr/>
        </p:nvSpPr>
        <p:spPr>
          <a:xfrm>
            <a:off x="4999658" y="5592943"/>
            <a:ext cx="845272" cy="13587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UI"/>
                <a:ea typeface="+mn-ea"/>
                <a:cs typeface="+mn-cs"/>
              </a:rPr>
              <a:t>How can I help?</a:t>
            </a:r>
          </a:p>
        </p:txBody>
      </p:sp>
      <p:grpSp>
        <p:nvGrpSpPr>
          <p:cNvPr id="254" name="Group 253">
            <a:extLst>
              <a:ext uri="{FF2B5EF4-FFF2-40B4-BE49-F238E27FC236}">
                <a16:creationId xmlns:a16="http://schemas.microsoft.com/office/drawing/2014/main" id="{BBC79661-B329-B989-952F-BBA260671FD0}"/>
              </a:ext>
              <a:ext uri="{C183D7F6-B498-43B3-948B-1728B52AA6E4}">
                <adec:decorative xmlns:adec="http://schemas.microsoft.com/office/drawing/2017/decorative" val="1"/>
              </a:ext>
            </a:extLst>
          </p:cNvPr>
          <p:cNvGrpSpPr/>
          <p:nvPr/>
        </p:nvGrpSpPr>
        <p:grpSpPr>
          <a:xfrm>
            <a:off x="3550867" y="3712081"/>
            <a:ext cx="2556280" cy="2073091"/>
            <a:chOff x="3277409" y="2535185"/>
            <a:chExt cx="2703570" cy="2192540"/>
          </a:xfrm>
        </p:grpSpPr>
        <p:sp>
          <p:nvSpPr>
            <p:cNvPr id="150" name="Rectangle 149">
              <a:extLst>
                <a:ext uri="{FF2B5EF4-FFF2-40B4-BE49-F238E27FC236}">
                  <a16:creationId xmlns:a16="http://schemas.microsoft.com/office/drawing/2014/main" id="{E843BDDD-ECB1-19D5-253C-7F3329082BCA}"/>
                </a:ext>
                <a:ext uri="{C183D7F6-B498-43B3-948B-1728B52AA6E4}">
                  <adec:decorative xmlns:adec="http://schemas.microsoft.com/office/drawing/2017/decorative" val="1"/>
                </a:ext>
              </a:extLst>
            </p:cNvPr>
            <p:cNvSpPr/>
            <p:nvPr/>
          </p:nvSpPr>
          <p:spPr>
            <a:xfrm>
              <a:off x="3277413" y="2691025"/>
              <a:ext cx="2468880" cy="2036700"/>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151" name="Group 150">
              <a:extLst>
                <a:ext uri="{FF2B5EF4-FFF2-40B4-BE49-F238E27FC236}">
                  <a16:creationId xmlns:a16="http://schemas.microsoft.com/office/drawing/2014/main" id="{7D4B11E7-9746-C386-0ABC-CDCDB5792D80}"/>
                </a:ext>
                <a:ext uri="{C183D7F6-B498-43B3-948B-1728B52AA6E4}">
                  <adec:decorative xmlns:adec="http://schemas.microsoft.com/office/drawing/2017/decorative" val="1"/>
                </a:ext>
              </a:extLst>
            </p:cNvPr>
            <p:cNvGrpSpPr/>
            <p:nvPr/>
          </p:nvGrpSpPr>
          <p:grpSpPr>
            <a:xfrm>
              <a:off x="3277413" y="2535185"/>
              <a:ext cx="2468880" cy="216683"/>
              <a:chOff x="1429144" y="2714192"/>
              <a:chExt cx="2468880" cy="216683"/>
            </a:xfrm>
          </p:grpSpPr>
          <p:sp>
            <p:nvSpPr>
              <p:cNvPr id="152" name="Rectangle 151">
                <a:extLst>
                  <a:ext uri="{FF2B5EF4-FFF2-40B4-BE49-F238E27FC236}">
                    <a16:creationId xmlns:a16="http://schemas.microsoft.com/office/drawing/2014/main" id="{A6BAF98B-C9E8-7E88-E09D-F5D04C75A7C1}"/>
                  </a:ext>
                </a:extLst>
              </p:cNvPr>
              <p:cNvSpPr/>
              <p:nvPr/>
            </p:nvSpPr>
            <p:spPr>
              <a:xfrm>
                <a:off x="1429144" y="2714192"/>
                <a:ext cx="2468880" cy="216683"/>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Outlook</a:t>
                </a:r>
              </a:p>
            </p:txBody>
          </p:sp>
          <p:pic>
            <p:nvPicPr>
              <p:cNvPr id="153" name="Picture 2">
                <a:extLst>
                  <a:ext uri="{FF2B5EF4-FFF2-40B4-BE49-F238E27FC236}">
                    <a16:creationId xmlns:a16="http://schemas.microsoft.com/office/drawing/2014/main" id="{46147C5D-AE9A-6F8D-A6AC-E7C8B28AB5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9306" y="2744683"/>
                <a:ext cx="159470" cy="148257"/>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55" name="Rectangle 154">
              <a:extLst>
                <a:ext uri="{FF2B5EF4-FFF2-40B4-BE49-F238E27FC236}">
                  <a16:creationId xmlns:a16="http://schemas.microsoft.com/office/drawing/2014/main" id="{E25140A4-8AAA-6EBC-2E14-8FF6D6CE5193}"/>
                </a:ext>
                <a:ext uri="{C183D7F6-B498-43B3-948B-1728B52AA6E4}">
                  <adec:decorative xmlns:adec="http://schemas.microsoft.com/office/drawing/2017/decorative" val="1"/>
                </a:ext>
              </a:extLst>
            </p:cNvPr>
            <p:cNvSpPr/>
            <p:nvPr/>
          </p:nvSpPr>
          <p:spPr>
            <a:xfrm>
              <a:off x="3277409" y="2751866"/>
              <a:ext cx="339131" cy="1975855"/>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6" name="Rectangle 155">
              <a:extLst>
                <a:ext uri="{FF2B5EF4-FFF2-40B4-BE49-F238E27FC236}">
                  <a16:creationId xmlns:a16="http://schemas.microsoft.com/office/drawing/2014/main" id="{E8DE286F-DE2A-99E1-558F-E9C34AC10D6A}"/>
                </a:ext>
                <a:ext uri="{C183D7F6-B498-43B3-948B-1728B52AA6E4}">
                  <adec:decorative xmlns:adec="http://schemas.microsoft.com/office/drawing/2017/decorative" val="1"/>
                </a:ext>
              </a:extLst>
            </p:cNvPr>
            <p:cNvSpPr/>
            <p:nvPr/>
          </p:nvSpPr>
          <p:spPr>
            <a:xfrm>
              <a:off x="3710807" y="3453841"/>
              <a:ext cx="1258267" cy="903884"/>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7" name="Rectangle 156">
              <a:extLst>
                <a:ext uri="{FF2B5EF4-FFF2-40B4-BE49-F238E27FC236}">
                  <a16:creationId xmlns:a16="http://schemas.microsoft.com/office/drawing/2014/main" id="{136391D5-6875-C116-112C-EE04DDD3A063}"/>
                </a:ext>
                <a:ext uri="{C183D7F6-B498-43B3-948B-1728B52AA6E4}">
                  <adec:decorative xmlns:adec="http://schemas.microsoft.com/office/drawing/2017/decorative" val="1"/>
                </a:ext>
              </a:extLst>
            </p:cNvPr>
            <p:cNvSpPr/>
            <p:nvPr/>
          </p:nvSpPr>
          <p:spPr>
            <a:xfrm>
              <a:off x="3707770" y="2809335"/>
              <a:ext cx="1258267" cy="558447"/>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8" name="Rectangle 157">
              <a:extLst>
                <a:ext uri="{FF2B5EF4-FFF2-40B4-BE49-F238E27FC236}">
                  <a16:creationId xmlns:a16="http://schemas.microsoft.com/office/drawing/2014/main" id="{3FDB8E16-7F5F-9674-9376-CE139181E8BB}"/>
                </a:ext>
                <a:ext uri="{C183D7F6-B498-43B3-948B-1728B52AA6E4}">
                  <adec:decorative xmlns:adec="http://schemas.microsoft.com/office/drawing/2017/decorative" val="1"/>
                </a:ext>
              </a:extLst>
            </p:cNvPr>
            <p:cNvSpPr/>
            <p:nvPr/>
          </p:nvSpPr>
          <p:spPr>
            <a:xfrm>
              <a:off x="3772749" y="2938695"/>
              <a:ext cx="1097280"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9" name="Rectangle 158">
              <a:extLst>
                <a:ext uri="{FF2B5EF4-FFF2-40B4-BE49-F238E27FC236}">
                  <a16:creationId xmlns:a16="http://schemas.microsoft.com/office/drawing/2014/main" id="{7FAAAD2D-78D8-E5BC-E80F-DF6CDD95A381}"/>
                </a:ext>
                <a:ext uri="{C183D7F6-B498-43B3-948B-1728B52AA6E4}">
                  <adec:decorative xmlns:adec="http://schemas.microsoft.com/office/drawing/2017/decorative" val="1"/>
                </a:ext>
              </a:extLst>
            </p:cNvPr>
            <p:cNvSpPr/>
            <p:nvPr/>
          </p:nvSpPr>
          <p:spPr>
            <a:xfrm>
              <a:off x="3772749" y="3002001"/>
              <a:ext cx="1097280"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0" name="TextBox 159">
              <a:extLst>
                <a:ext uri="{FF2B5EF4-FFF2-40B4-BE49-F238E27FC236}">
                  <a16:creationId xmlns:a16="http://schemas.microsoft.com/office/drawing/2014/main" id="{79D54F55-DB9E-B6FE-11D0-C6DF46E2C1AB}"/>
                </a:ext>
                <a:ext uri="{C183D7F6-B498-43B3-948B-1728B52AA6E4}">
                  <adec:decorative xmlns:adec="http://schemas.microsoft.com/office/drawing/2017/decorative" val="1"/>
                </a:ext>
              </a:extLst>
            </p:cNvPr>
            <p:cNvSpPr txBox="1"/>
            <p:nvPr/>
          </p:nvSpPr>
          <p:spPr>
            <a:xfrm>
              <a:off x="3837143" y="2825692"/>
              <a:ext cx="442890" cy="6155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Email summary</a:t>
              </a:r>
            </a:p>
          </p:txBody>
        </p:sp>
        <p:sp>
          <p:nvSpPr>
            <p:cNvPr id="161" name="Rectangle 160">
              <a:extLst>
                <a:ext uri="{FF2B5EF4-FFF2-40B4-BE49-F238E27FC236}">
                  <a16:creationId xmlns:a16="http://schemas.microsoft.com/office/drawing/2014/main" id="{D3A89A11-7FEA-FECE-2563-FFE89BF08D84}"/>
                </a:ext>
                <a:ext uri="{C183D7F6-B498-43B3-948B-1728B52AA6E4}">
                  <adec:decorative xmlns:adec="http://schemas.microsoft.com/office/drawing/2017/decorative" val="1"/>
                </a:ext>
              </a:extLst>
            </p:cNvPr>
            <p:cNvSpPr/>
            <p:nvPr/>
          </p:nvSpPr>
          <p:spPr>
            <a:xfrm>
              <a:off x="3772749" y="3523744"/>
              <a:ext cx="863490" cy="9313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2" name="Rectangle 161">
              <a:extLst>
                <a:ext uri="{FF2B5EF4-FFF2-40B4-BE49-F238E27FC236}">
                  <a16:creationId xmlns:a16="http://schemas.microsoft.com/office/drawing/2014/main" id="{15B0EE7E-8691-B5DB-54F3-47DBF3FA75C3}"/>
                </a:ext>
                <a:ext uri="{C183D7F6-B498-43B3-948B-1728B52AA6E4}">
                  <adec:decorative xmlns:adec="http://schemas.microsoft.com/office/drawing/2017/decorative" val="1"/>
                </a:ext>
              </a:extLst>
            </p:cNvPr>
            <p:cNvSpPr/>
            <p:nvPr/>
          </p:nvSpPr>
          <p:spPr>
            <a:xfrm>
              <a:off x="3772749" y="3655151"/>
              <a:ext cx="1097280"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3" name="Rectangle 162">
              <a:extLst>
                <a:ext uri="{FF2B5EF4-FFF2-40B4-BE49-F238E27FC236}">
                  <a16:creationId xmlns:a16="http://schemas.microsoft.com/office/drawing/2014/main" id="{FDD41BB7-6D41-F3E0-B3BE-15740CFFC84A}"/>
                </a:ext>
                <a:ext uri="{C183D7F6-B498-43B3-948B-1728B52AA6E4}">
                  <adec:decorative xmlns:adec="http://schemas.microsoft.com/office/drawing/2017/decorative" val="1"/>
                </a:ext>
              </a:extLst>
            </p:cNvPr>
            <p:cNvSpPr/>
            <p:nvPr/>
          </p:nvSpPr>
          <p:spPr>
            <a:xfrm>
              <a:off x="3772749" y="3720854"/>
              <a:ext cx="1097280"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4" name="Rectangle 163">
              <a:extLst>
                <a:ext uri="{FF2B5EF4-FFF2-40B4-BE49-F238E27FC236}">
                  <a16:creationId xmlns:a16="http://schemas.microsoft.com/office/drawing/2014/main" id="{6477B8F0-1EAB-55EA-44A6-C5FD866FB075}"/>
                </a:ext>
                <a:ext uri="{C183D7F6-B498-43B3-948B-1728B52AA6E4}">
                  <adec:decorative xmlns:adec="http://schemas.microsoft.com/office/drawing/2017/decorative" val="1"/>
                </a:ext>
              </a:extLst>
            </p:cNvPr>
            <p:cNvSpPr/>
            <p:nvPr/>
          </p:nvSpPr>
          <p:spPr>
            <a:xfrm>
              <a:off x="3772749" y="3786557"/>
              <a:ext cx="1097280"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5" name="Rectangle 164">
              <a:extLst>
                <a:ext uri="{FF2B5EF4-FFF2-40B4-BE49-F238E27FC236}">
                  <a16:creationId xmlns:a16="http://schemas.microsoft.com/office/drawing/2014/main" id="{776AE830-2FF6-7683-9691-2AFBD5D16A4A}"/>
                </a:ext>
                <a:ext uri="{C183D7F6-B498-43B3-948B-1728B52AA6E4}">
                  <adec:decorative xmlns:adec="http://schemas.microsoft.com/office/drawing/2017/decorative" val="1"/>
                </a:ext>
              </a:extLst>
            </p:cNvPr>
            <p:cNvSpPr/>
            <p:nvPr/>
          </p:nvSpPr>
          <p:spPr>
            <a:xfrm>
              <a:off x="3772749" y="3852260"/>
              <a:ext cx="1097280"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6" name="Rectangle 165">
              <a:extLst>
                <a:ext uri="{FF2B5EF4-FFF2-40B4-BE49-F238E27FC236}">
                  <a16:creationId xmlns:a16="http://schemas.microsoft.com/office/drawing/2014/main" id="{653C8D02-62F2-B0A6-7333-5FDB9B7503A8}"/>
                </a:ext>
                <a:ext uri="{C183D7F6-B498-43B3-948B-1728B52AA6E4}">
                  <adec:decorative xmlns:adec="http://schemas.microsoft.com/office/drawing/2017/decorative" val="1"/>
                </a:ext>
              </a:extLst>
            </p:cNvPr>
            <p:cNvSpPr/>
            <p:nvPr/>
          </p:nvSpPr>
          <p:spPr>
            <a:xfrm>
              <a:off x="4683576" y="3530068"/>
              <a:ext cx="182880"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7" name="Rectangle 166">
              <a:extLst>
                <a:ext uri="{FF2B5EF4-FFF2-40B4-BE49-F238E27FC236}">
                  <a16:creationId xmlns:a16="http://schemas.microsoft.com/office/drawing/2014/main" id="{12F7CFCA-8E02-94F6-CCBA-C70229727258}"/>
                </a:ext>
                <a:ext uri="{C183D7F6-B498-43B3-948B-1728B52AA6E4}">
                  <adec:decorative xmlns:adec="http://schemas.microsoft.com/office/drawing/2017/decorative" val="1"/>
                </a:ext>
              </a:extLst>
            </p:cNvPr>
            <p:cNvSpPr/>
            <p:nvPr/>
          </p:nvSpPr>
          <p:spPr>
            <a:xfrm>
              <a:off x="3772749" y="3917630"/>
              <a:ext cx="1097280"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8" name="Rectangle 167">
              <a:extLst>
                <a:ext uri="{FF2B5EF4-FFF2-40B4-BE49-F238E27FC236}">
                  <a16:creationId xmlns:a16="http://schemas.microsoft.com/office/drawing/2014/main" id="{A58B148A-8BE7-C48B-BC94-B55777BCCE68}"/>
                </a:ext>
                <a:ext uri="{C183D7F6-B498-43B3-948B-1728B52AA6E4}">
                  <adec:decorative xmlns:adec="http://schemas.microsoft.com/office/drawing/2017/decorative" val="1"/>
                </a:ext>
              </a:extLst>
            </p:cNvPr>
            <p:cNvSpPr/>
            <p:nvPr/>
          </p:nvSpPr>
          <p:spPr>
            <a:xfrm>
              <a:off x="3769176" y="4020539"/>
              <a:ext cx="1097280"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9" name="Rectangle 168">
              <a:extLst>
                <a:ext uri="{FF2B5EF4-FFF2-40B4-BE49-F238E27FC236}">
                  <a16:creationId xmlns:a16="http://schemas.microsoft.com/office/drawing/2014/main" id="{082DA928-5008-058F-D613-A361D58D355E}"/>
                </a:ext>
                <a:ext uri="{C183D7F6-B498-43B3-948B-1728B52AA6E4}">
                  <adec:decorative xmlns:adec="http://schemas.microsoft.com/office/drawing/2017/decorative" val="1"/>
                </a:ext>
              </a:extLst>
            </p:cNvPr>
            <p:cNvSpPr/>
            <p:nvPr/>
          </p:nvSpPr>
          <p:spPr>
            <a:xfrm>
              <a:off x="3769176" y="4085909"/>
              <a:ext cx="548640"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70" name="Rectangle 169">
              <a:extLst>
                <a:ext uri="{FF2B5EF4-FFF2-40B4-BE49-F238E27FC236}">
                  <a16:creationId xmlns:a16="http://schemas.microsoft.com/office/drawing/2014/main" id="{2FD2961B-0BC0-FB22-51DC-EE64E152E93A}"/>
                </a:ext>
                <a:ext uri="{C183D7F6-B498-43B3-948B-1728B52AA6E4}">
                  <adec:decorative xmlns:adec="http://schemas.microsoft.com/office/drawing/2017/decorative" val="1"/>
                </a:ext>
              </a:extLst>
            </p:cNvPr>
            <p:cNvSpPr/>
            <p:nvPr/>
          </p:nvSpPr>
          <p:spPr>
            <a:xfrm>
              <a:off x="3769176" y="4269302"/>
              <a:ext cx="182880" cy="274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06" name="Picture 205">
              <a:extLst>
                <a:ext uri="{FF2B5EF4-FFF2-40B4-BE49-F238E27FC236}">
                  <a16:creationId xmlns:a16="http://schemas.microsoft.com/office/drawing/2014/main" id="{21E918A5-BA18-6828-3BCB-C974DAA3C9F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51294" y="2823506"/>
              <a:ext cx="64894" cy="64894"/>
            </a:xfrm>
            <a:prstGeom prst="rect">
              <a:avLst/>
            </a:prstGeom>
            <a:noFill/>
            <a:ln>
              <a:noFill/>
              <a:headEnd type="none" w="med" len="med"/>
              <a:tailEnd type="none" w="med" len="med"/>
            </a:ln>
            <a:effectLst/>
          </p:spPr>
        </p:pic>
        <p:sp>
          <p:nvSpPr>
            <p:cNvPr id="208" name="Flowchart: Terminator 207">
              <a:extLst>
                <a:ext uri="{FF2B5EF4-FFF2-40B4-BE49-F238E27FC236}">
                  <a16:creationId xmlns:a16="http://schemas.microsoft.com/office/drawing/2014/main" id="{B83F74DE-6CE2-74A3-445A-31ABF53FAD48}"/>
                </a:ext>
                <a:ext uri="{C183D7F6-B498-43B3-948B-1728B52AA6E4}">
                  <adec:decorative xmlns:adec="http://schemas.microsoft.com/office/drawing/2017/decorative" val="1"/>
                </a:ext>
              </a:extLst>
            </p:cNvPr>
            <p:cNvSpPr/>
            <p:nvPr/>
          </p:nvSpPr>
          <p:spPr>
            <a:xfrm>
              <a:off x="4218327" y="2808041"/>
              <a:ext cx="265753" cy="109117"/>
            </a:xfrm>
            <a:prstGeom prst="flowChartTerminator">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Sales</a:t>
              </a:r>
            </a:p>
          </p:txBody>
        </p:sp>
        <p:sp>
          <p:nvSpPr>
            <p:cNvPr id="210" name="Rectangle 209">
              <a:extLst>
                <a:ext uri="{FF2B5EF4-FFF2-40B4-BE49-F238E27FC236}">
                  <a16:creationId xmlns:a16="http://schemas.microsoft.com/office/drawing/2014/main" id="{B64B071E-5E9F-730D-A844-34F7F2FFCEC3}"/>
                </a:ext>
                <a:ext uri="{C183D7F6-B498-43B3-948B-1728B52AA6E4}">
                  <adec:decorative xmlns:adec="http://schemas.microsoft.com/office/drawing/2017/decorative" val="1"/>
                </a:ext>
              </a:extLst>
            </p:cNvPr>
            <p:cNvSpPr/>
            <p:nvPr/>
          </p:nvSpPr>
          <p:spPr>
            <a:xfrm>
              <a:off x="3763128" y="3071892"/>
              <a:ext cx="1097280" cy="27432"/>
            </a:xfrm>
            <a:prstGeom prst="rect">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11" name="Rectangle 210">
              <a:extLst>
                <a:ext uri="{FF2B5EF4-FFF2-40B4-BE49-F238E27FC236}">
                  <a16:creationId xmlns:a16="http://schemas.microsoft.com/office/drawing/2014/main" id="{A9EE91BF-DA15-1201-CBC4-52A01EFF79C2}"/>
                </a:ext>
                <a:ext uri="{C183D7F6-B498-43B3-948B-1728B52AA6E4}">
                  <adec:decorative xmlns:adec="http://schemas.microsoft.com/office/drawing/2017/decorative" val="1"/>
                </a:ext>
              </a:extLst>
            </p:cNvPr>
            <p:cNvSpPr/>
            <p:nvPr/>
          </p:nvSpPr>
          <p:spPr>
            <a:xfrm>
              <a:off x="3763128" y="3141150"/>
              <a:ext cx="1097280" cy="27432"/>
            </a:xfrm>
            <a:prstGeom prst="rect">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2" name="Rectangle 221">
              <a:extLst>
                <a:ext uri="{FF2B5EF4-FFF2-40B4-BE49-F238E27FC236}">
                  <a16:creationId xmlns:a16="http://schemas.microsoft.com/office/drawing/2014/main" id="{AD797F92-66E2-8DAE-3CBF-92829DE329F9}"/>
                </a:ext>
                <a:ext uri="{C183D7F6-B498-43B3-948B-1728B52AA6E4}">
                  <adec:decorative xmlns:adec="http://schemas.microsoft.com/office/drawing/2017/decorative" val="1"/>
                </a:ext>
              </a:extLst>
            </p:cNvPr>
            <p:cNvSpPr/>
            <p:nvPr/>
          </p:nvSpPr>
          <p:spPr>
            <a:xfrm>
              <a:off x="5060346" y="2751866"/>
              <a:ext cx="683336" cy="1975855"/>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3" name="Rectangle: Rounded Corners 222">
              <a:extLst>
                <a:ext uri="{FF2B5EF4-FFF2-40B4-BE49-F238E27FC236}">
                  <a16:creationId xmlns:a16="http://schemas.microsoft.com/office/drawing/2014/main" id="{2DB4BAE0-1CA1-73B7-BEF7-662082AE189D}"/>
                </a:ext>
                <a:ext uri="{C183D7F6-B498-43B3-948B-1728B52AA6E4}">
                  <adec:decorative xmlns:adec="http://schemas.microsoft.com/office/drawing/2017/decorative" val="1"/>
                </a:ext>
              </a:extLst>
            </p:cNvPr>
            <p:cNvSpPr/>
            <p:nvPr/>
          </p:nvSpPr>
          <p:spPr>
            <a:xfrm>
              <a:off x="5095067" y="3838381"/>
              <a:ext cx="500636" cy="318695"/>
            </a:xfrm>
            <a:prstGeom prst="roundRect">
              <a:avLst>
                <a:gd name="adj" fmla="val 7701"/>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4" name="Rectangle: Rounded Corners 223">
              <a:extLst>
                <a:ext uri="{FF2B5EF4-FFF2-40B4-BE49-F238E27FC236}">
                  <a16:creationId xmlns:a16="http://schemas.microsoft.com/office/drawing/2014/main" id="{862EDAFD-E0B9-BB69-6AFD-0CA79C19EF97}"/>
                </a:ext>
                <a:ext uri="{C183D7F6-B498-43B3-948B-1728B52AA6E4}">
                  <adec:decorative xmlns:adec="http://schemas.microsoft.com/office/drawing/2017/decorative" val="1"/>
                </a:ext>
              </a:extLst>
            </p:cNvPr>
            <p:cNvSpPr/>
            <p:nvPr/>
          </p:nvSpPr>
          <p:spPr>
            <a:xfrm>
              <a:off x="5093833" y="3366571"/>
              <a:ext cx="500636" cy="127992"/>
            </a:xfrm>
            <a:prstGeom prst="roundRect">
              <a:avLst>
                <a:gd name="adj" fmla="val 13283"/>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5" name="Rectangle: Rounded Corners 224">
              <a:extLst>
                <a:ext uri="{FF2B5EF4-FFF2-40B4-BE49-F238E27FC236}">
                  <a16:creationId xmlns:a16="http://schemas.microsoft.com/office/drawing/2014/main" id="{BBB9B929-F6F7-AEF7-F7EE-E435225F457D}"/>
                </a:ext>
                <a:ext uri="{C183D7F6-B498-43B3-948B-1728B52AA6E4}">
                  <adec:decorative xmlns:adec="http://schemas.microsoft.com/office/drawing/2017/decorative" val="1"/>
                </a:ext>
              </a:extLst>
            </p:cNvPr>
            <p:cNvSpPr/>
            <p:nvPr/>
          </p:nvSpPr>
          <p:spPr>
            <a:xfrm>
              <a:off x="5326046" y="3545004"/>
              <a:ext cx="359570" cy="247376"/>
            </a:xfrm>
            <a:prstGeom prst="roundRect">
              <a:avLst>
                <a:gd name="adj" fmla="val 24307"/>
              </a:avLst>
            </a:prstGeom>
            <a:solidFill>
              <a:srgbClr val="73E8C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6" name="Rectangle 225">
              <a:extLst>
                <a:ext uri="{FF2B5EF4-FFF2-40B4-BE49-F238E27FC236}">
                  <a16:creationId xmlns:a16="http://schemas.microsoft.com/office/drawing/2014/main" id="{CE299AB2-4F46-E93F-5BAF-1C73E8417799}"/>
                </a:ext>
                <a:ext uri="{C183D7F6-B498-43B3-948B-1728B52AA6E4}">
                  <adec:decorative xmlns:adec="http://schemas.microsoft.com/office/drawing/2017/decorative" val="1"/>
                </a:ext>
              </a:extLst>
            </p:cNvPr>
            <p:cNvSpPr/>
            <p:nvPr/>
          </p:nvSpPr>
          <p:spPr>
            <a:xfrm>
              <a:off x="5138502" y="3881867"/>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7" name="Rectangle 226">
              <a:extLst>
                <a:ext uri="{FF2B5EF4-FFF2-40B4-BE49-F238E27FC236}">
                  <a16:creationId xmlns:a16="http://schemas.microsoft.com/office/drawing/2014/main" id="{D2B6C103-6B3F-6DAC-514F-4FC02883B5E2}"/>
                </a:ext>
                <a:ext uri="{C183D7F6-B498-43B3-948B-1728B52AA6E4}">
                  <adec:decorative xmlns:adec="http://schemas.microsoft.com/office/drawing/2017/decorative" val="1"/>
                </a:ext>
              </a:extLst>
            </p:cNvPr>
            <p:cNvSpPr/>
            <p:nvPr/>
          </p:nvSpPr>
          <p:spPr>
            <a:xfrm>
              <a:off x="5138502" y="3951211"/>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8" name="Rectangle 227">
              <a:extLst>
                <a:ext uri="{FF2B5EF4-FFF2-40B4-BE49-F238E27FC236}">
                  <a16:creationId xmlns:a16="http://schemas.microsoft.com/office/drawing/2014/main" id="{49EBF407-AAE8-E5FF-A193-5A3E06F03A21}"/>
                </a:ext>
                <a:ext uri="{C183D7F6-B498-43B3-948B-1728B52AA6E4}">
                  <adec:decorative xmlns:adec="http://schemas.microsoft.com/office/drawing/2017/decorative" val="1"/>
                </a:ext>
              </a:extLst>
            </p:cNvPr>
            <p:cNvSpPr/>
            <p:nvPr/>
          </p:nvSpPr>
          <p:spPr>
            <a:xfrm>
              <a:off x="5138502" y="4024204"/>
              <a:ext cx="27432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9" name="Rectangle 228">
              <a:extLst>
                <a:ext uri="{FF2B5EF4-FFF2-40B4-BE49-F238E27FC236}">
                  <a16:creationId xmlns:a16="http://schemas.microsoft.com/office/drawing/2014/main" id="{C405219D-1AC7-6113-8A24-8BD7F97D80DF}"/>
                </a:ext>
                <a:ext uri="{C183D7F6-B498-43B3-948B-1728B52AA6E4}">
                  <adec:decorative xmlns:adec="http://schemas.microsoft.com/office/drawing/2017/decorative" val="1"/>
                </a:ext>
              </a:extLst>
            </p:cNvPr>
            <p:cNvSpPr/>
            <p:nvPr/>
          </p:nvSpPr>
          <p:spPr>
            <a:xfrm>
              <a:off x="5138502" y="3413100"/>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30" name="Rectangle 229">
              <a:extLst>
                <a:ext uri="{FF2B5EF4-FFF2-40B4-BE49-F238E27FC236}">
                  <a16:creationId xmlns:a16="http://schemas.microsoft.com/office/drawing/2014/main" id="{F8D81674-AFE8-4F87-E0DA-FBB47366F244}"/>
                </a:ext>
                <a:ext uri="{C183D7F6-B498-43B3-948B-1728B52AA6E4}">
                  <adec:decorative xmlns:adec="http://schemas.microsoft.com/office/drawing/2017/decorative" val="1"/>
                </a:ext>
              </a:extLst>
            </p:cNvPr>
            <p:cNvSpPr/>
            <p:nvPr/>
          </p:nvSpPr>
          <p:spPr>
            <a:xfrm>
              <a:off x="5373452" y="3583716"/>
              <a:ext cx="274320" cy="27432"/>
            </a:xfrm>
            <a:prstGeom prst="rect">
              <a:avLst/>
            </a:prstGeom>
            <a:solidFill>
              <a:srgbClr val="1890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31" name="Flowchart: Terminator 230">
              <a:extLst>
                <a:ext uri="{FF2B5EF4-FFF2-40B4-BE49-F238E27FC236}">
                  <a16:creationId xmlns:a16="http://schemas.microsoft.com/office/drawing/2014/main" id="{AF326F7A-306C-75FA-44DA-BB9D4932752D}"/>
                </a:ext>
                <a:ext uri="{C183D7F6-B498-43B3-948B-1728B52AA6E4}">
                  <adec:decorative xmlns:adec="http://schemas.microsoft.com/office/drawing/2017/decorative" val="1"/>
                </a:ext>
              </a:extLst>
            </p:cNvPr>
            <p:cNvSpPr/>
            <p:nvPr/>
          </p:nvSpPr>
          <p:spPr>
            <a:xfrm>
              <a:off x="5238943" y="2921480"/>
              <a:ext cx="265753" cy="109117"/>
            </a:xfrm>
            <a:prstGeom prst="flowChartTerminator">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Sales</a:t>
              </a:r>
            </a:p>
          </p:txBody>
        </p:sp>
        <p:sp>
          <p:nvSpPr>
            <p:cNvPr id="232" name="Rectangle 231">
              <a:extLst>
                <a:ext uri="{FF2B5EF4-FFF2-40B4-BE49-F238E27FC236}">
                  <a16:creationId xmlns:a16="http://schemas.microsoft.com/office/drawing/2014/main" id="{9A132CB1-618C-07C6-0044-459AC73A4C7F}"/>
                </a:ext>
                <a:ext uri="{C183D7F6-B498-43B3-948B-1728B52AA6E4}">
                  <adec:decorative xmlns:adec="http://schemas.microsoft.com/office/drawing/2017/decorative" val="1"/>
                </a:ext>
              </a:extLst>
            </p:cNvPr>
            <p:cNvSpPr/>
            <p:nvPr/>
          </p:nvSpPr>
          <p:spPr>
            <a:xfrm>
              <a:off x="5373452" y="3659851"/>
              <a:ext cx="274320" cy="7664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33" name="Rectangle: Rounded Corners 232">
              <a:extLst>
                <a:ext uri="{FF2B5EF4-FFF2-40B4-BE49-F238E27FC236}">
                  <a16:creationId xmlns:a16="http://schemas.microsoft.com/office/drawing/2014/main" id="{7E0A5E49-4EE4-B2BB-F6F2-6A8AE27CD6B1}"/>
                </a:ext>
                <a:ext uri="{C183D7F6-B498-43B3-948B-1728B52AA6E4}">
                  <adec:decorative xmlns:adec="http://schemas.microsoft.com/office/drawing/2017/decorative" val="1"/>
                </a:ext>
              </a:extLst>
            </p:cNvPr>
            <p:cNvSpPr/>
            <p:nvPr/>
          </p:nvSpPr>
          <p:spPr>
            <a:xfrm>
              <a:off x="5319867" y="4195435"/>
              <a:ext cx="359570" cy="155091"/>
            </a:xfrm>
            <a:prstGeom prst="roundRect">
              <a:avLst>
                <a:gd name="adj" fmla="val 24307"/>
              </a:avLst>
            </a:prstGeom>
            <a:solidFill>
              <a:schemeClr val="accent5">
                <a:lumMod val="40000"/>
                <a:lumOff val="6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34" name="Rectangle 233">
              <a:extLst>
                <a:ext uri="{FF2B5EF4-FFF2-40B4-BE49-F238E27FC236}">
                  <a16:creationId xmlns:a16="http://schemas.microsoft.com/office/drawing/2014/main" id="{885E361D-2B67-E45D-F689-6DF4931A9E70}"/>
                </a:ext>
                <a:ext uri="{C183D7F6-B498-43B3-948B-1728B52AA6E4}">
                  <adec:decorative xmlns:adec="http://schemas.microsoft.com/office/drawing/2017/decorative" val="1"/>
                </a:ext>
              </a:extLst>
            </p:cNvPr>
            <p:cNvSpPr/>
            <p:nvPr/>
          </p:nvSpPr>
          <p:spPr>
            <a:xfrm>
              <a:off x="5365151" y="4262646"/>
              <a:ext cx="274320" cy="274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36" name="Rectangle 235">
              <a:extLst>
                <a:ext uri="{FF2B5EF4-FFF2-40B4-BE49-F238E27FC236}">
                  <a16:creationId xmlns:a16="http://schemas.microsoft.com/office/drawing/2014/main" id="{88E987A9-24C9-865A-0FC6-BC23DF76AE63}"/>
                </a:ext>
                <a:ext uri="{C183D7F6-B498-43B3-948B-1728B52AA6E4}">
                  <adec:decorative xmlns:adec="http://schemas.microsoft.com/office/drawing/2017/decorative" val="1"/>
                </a:ext>
              </a:extLst>
            </p:cNvPr>
            <p:cNvSpPr/>
            <p:nvPr/>
          </p:nvSpPr>
          <p:spPr>
            <a:xfrm>
              <a:off x="3763128" y="3210102"/>
              <a:ext cx="1097280" cy="274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37" name="Rectangle 236">
              <a:extLst>
                <a:ext uri="{FF2B5EF4-FFF2-40B4-BE49-F238E27FC236}">
                  <a16:creationId xmlns:a16="http://schemas.microsoft.com/office/drawing/2014/main" id="{3F6BDD8D-7345-B646-38A8-24B5CDAACE3C}"/>
                </a:ext>
                <a:ext uri="{C183D7F6-B498-43B3-948B-1728B52AA6E4}">
                  <adec:decorative xmlns:adec="http://schemas.microsoft.com/office/drawing/2017/decorative" val="1"/>
                </a:ext>
              </a:extLst>
            </p:cNvPr>
            <p:cNvSpPr/>
            <p:nvPr/>
          </p:nvSpPr>
          <p:spPr>
            <a:xfrm>
              <a:off x="3763128" y="3279360"/>
              <a:ext cx="1097280" cy="274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49" name="TextBox 248">
              <a:extLst>
                <a:ext uri="{FF2B5EF4-FFF2-40B4-BE49-F238E27FC236}">
                  <a16:creationId xmlns:a16="http://schemas.microsoft.com/office/drawing/2014/main" id="{CD988F40-C168-AA9F-0A91-5EA91365646A}"/>
                </a:ext>
                <a:ext uri="{C183D7F6-B498-43B3-948B-1728B52AA6E4}">
                  <adec:decorative xmlns:adec="http://schemas.microsoft.com/office/drawing/2017/decorative" val="1"/>
                </a:ext>
              </a:extLst>
            </p:cNvPr>
            <p:cNvSpPr txBox="1"/>
            <p:nvPr/>
          </p:nvSpPr>
          <p:spPr>
            <a:xfrm>
              <a:off x="5240784" y="2807545"/>
              <a:ext cx="442890"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Copilot</a:t>
              </a:r>
            </a:p>
          </p:txBody>
        </p:sp>
        <p:pic>
          <p:nvPicPr>
            <p:cNvPr id="250" name="Picture 249">
              <a:extLst>
                <a:ext uri="{FF2B5EF4-FFF2-40B4-BE49-F238E27FC236}">
                  <a16:creationId xmlns:a16="http://schemas.microsoft.com/office/drawing/2014/main" id="{B315E8D1-90C7-052A-1016-BE5F89FAA3D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01997" y="2800952"/>
              <a:ext cx="118872" cy="118872"/>
            </a:xfrm>
            <a:prstGeom prst="rect">
              <a:avLst/>
            </a:prstGeom>
            <a:noFill/>
            <a:ln>
              <a:noFill/>
              <a:headEnd type="none" w="med" len="med"/>
              <a:tailEnd type="none" w="med" len="med"/>
            </a:ln>
            <a:effectLst/>
          </p:spPr>
        </p:pic>
        <p:sp>
          <p:nvSpPr>
            <p:cNvPr id="251" name="Rectangle: Rounded Corners 250">
              <a:extLst>
                <a:ext uri="{FF2B5EF4-FFF2-40B4-BE49-F238E27FC236}">
                  <a16:creationId xmlns:a16="http://schemas.microsoft.com/office/drawing/2014/main" id="{CCE0E187-9DF9-4E29-4054-1929927D35BC}"/>
                </a:ext>
                <a:ext uri="{C183D7F6-B498-43B3-948B-1728B52AA6E4}">
                  <adec:decorative xmlns:adec="http://schemas.microsoft.com/office/drawing/2017/decorative" val="1"/>
                </a:ext>
              </a:extLst>
            </p:cNvPr>
            <p:cNvSpPr/>
            <p:nvPr/>
          </p:nvSpPr>
          <p:spPr>
            <a:xfrm>
              <a:off x="5106971" y="4496545"/>
              <a:ext cx="590550" cy="180245"/>
            </a:xfrm>
            <a:prstGeom prst="round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52" name="TextBox 251">
              <a:extLst>
                <a:ext uri="{FF2B5EF4-FFF2-40B4-BE49-F238E27FC236}">
                  <a16:creationId xmlns:a16="http://schemas.microsoft.com/office/drawing/2014/main" id="{3215B06F-2045-6A2D-D0E8-E61B901D9E30}"/>
                </a:ext>
                <a:ext uri="{C183D7F6-B498-43B3-948B-1728B52AA6E4}">
                  <adec:decorative xmlns:adec="http://schemas.microsoft.com/office/drawing/2017/decorative" val="1"/>
                </a:ext>
              </a:extLst>
            </p:cNvPr>
            <p:cNvSpPr txBox="1"/>
            <p:nvPr/>
          </p:nvSpPr>
          <p:spPr>
            <a:xfrm>
              <a:off x="5023625" y="4365573"/>
              <a:ext cx="957354" cy="15388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UI"/>
                  <a:ea typeface="+mn-ea"/>
                  <a:cs typeface="+mn-cs"/>
                </a:rPr>
                <a:t>How can I help?</a:t>
              </a:r>
            </a:p>
          </p:txBody>
        </p:sp>
      </p:grpSp>
      <p:sp>
        <p:nvSpPr>
          <p:cNvPr id="4" name="Rectangle: Rounded Corners 3">
            <a:extLst>
              <a:ext uri="{FF2B5EF4-FFF2-40B4-BE49-F238E27FC236}">
                <a16:creationId xmlns:a16="http://schemas.microsoft.com/office/drawing/2014/main" id="{C371E0E9-F89C-A941-32A2-F6C735BBE7A7}"/>
              </a:ext>
            </a:extLst>
          </p:cNvPr>
          <p:cNvSpPr/>
          <p:nvPr/>
        </p:nvSpPr>
        <p:spPr>
          <a:xfrm>
            <a:off x="3699259" y="3018269"/>
            <a:ext cx="1999627" cy="406619"/>
          </a:xfrm>
          <a:prstGeom prst="roundRect">
            <a:avLst>
              <a:gd name="adj" fmla="val 50000"/>
            </a:avLst>
          </a:prstGeom>
          <a:gradFill>
            <a:gsLst>
              <a:gs pos="23000">
                <a:srgbClr val="0088EE"/>
              </a:gs>
              <a:gs pos="82000">
                <a:srgbClr val="8661C5"/>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Embedded AI</a:t>
            </a:r>
          </a:p>
        </p:txBody>
      </p:sp>
      <p:grpSp>
        <p:nvGrpSpPr>
          <p:cNvPr id="255" name="Group 254">
            <a:extLst>
              <a:ext uri="{FF2B5EF4-FFF2-40B4-BE49-F238E27FC236}">
                <a16:creationId xmlns:a16="http://schemas.microsoft.com/office/drawing/2014/main" id="{60556703-B1E1-65D5-4267-735BB1F05429}"/>
              </a:ext>
              <a:ext uri="{C183D7F6-B498-43B3-948B-1728B52AA6E4}">
                <adec:decorative xmlns:adec="http://schemas.microsoft.com/office/drawing/2017/decorative" val="1"/>
              </a:ext>
            </a:extLst>
          </p:cNvPr>
          <p:cNvGrpSpPr/>
          <p:nvPr/>
        </p:nvGrpSpPr>
        <p:grpSpPr>
          <a:xfrm>
            <a:off x="6341086" y="3704947"/>
            <a:ext cx="2327710" cy="2067165"/>
            <a:chOff x="6174263" y="2535185"/>
            <a:chExt cx="2468886" cy="2192540"/>
          </a:xfrm>
        </p:grpSpPr>
        <p:sp>
          <p:nvSpPr>
            <p:cNvPr id="132" name="Rectangle 131">
              <a:extLst>
                <a:ext uri="{FF2B5EF4-FFF2-40B4-BE49-F238E27FC236}">
                  <a16:creationId xmlns:a16="http://schemas.microsoft.com/office/drawing/2014/main" id="{C5372E71-2594-9087-56FC-D03BEAA734B2}"/>
                </a:ext>
                <a:ext uri="{C183D7F6-B498-43B3-948B-1728B52AA6E4}">
                  <adec:decorative xmlns:adec="http://schemas.microsoft.com/office/drawing/2017/decorative" val="1"/>
                </a:ext>
              </a:extLst>
            </p:cNvPr>
            <p:cNvSpPr/>
            <p:nvPr/>
          </p:nvSpPr>
          <p:spPr>
            <a:xfrm>
              <a:off x="6174267" y="2691025"/>
              <a:ext cx="2468880" cy="2036700"/>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133" name="Group 132">
              <a:extLst>
                <a:ext uri="{FF2B5EF4-FFF2-40B4-BE49-F238E27FC236}">
                  <a16:creationId xmlns:a16="http://schemas.microsoft.com/office/drawing/2014/main" id="{F1A68DE7-7600-D3EF-EA19-379CA4BD0390}"/>
                </a:ext>
                <a:ext uri="{C183D7F6-B498-43B3-948B-1728B52AA6E4}">
                  <adec:decorative xmlns:adec="http://schemas.microsoft.com/office/drawing/2017/decorative" val="1"/>
                </a:ext>
              </a:extLst>
            </p:cNvPr>
            <p:cNvGrpSpPr/>
            <p:nvPr/>
          </p:nvGrpSpPr>
          <p:grpSpPr>
            <a:xfrm>
              <a:off x="6174267" y="2535185"/>
              <a:ext cx="2468880" cy="216683"/>
              <a:chOff x="1429144" y="2714192"/>
              <a:chExt cx="2468880" cy="216683"/>
            </a:xfrm>
          </p:grpSpPr>
          <p:sp>
            <p:nvSpPr>
              <p:cNvPr id="134" name="Rectangle 133">
                <a:extLst>
                  <a:ext uri="{FF2B5EF4-FFF2-40B4-BE49-F238E27FC236}">
                    <a16:creationId xmlns:a16="http://schemas.microsoft.com/office/drawing/2014/main" id="{B7AA8BF3-24C7-E86E-AEEA-8DFCD38E30A3}"/>
                  </a:ext>
                </a:extLst>
              </p:cNvPr>
              <p:cNvSpPr/>
              <p:nvPr/>
            </p:nvSpPr>
            <p:spPr>
              <a:xfrm>
                <a:off x="1429144" y="2714192"/>
                <a:ext cx="2468880" cy="216683"/>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Outlook</a:t>
                </a:r>
              </a:p>
            </p:txBody>
          </p:sp>
          <p:pic>
            <p:nvPicPr>
              <p:cNvPr id="135" name="Picture 2">
                <a:extLst>
                  <a:ext uri="{FF2B5EF4-FFF2-40B4-BE49-F238E27FC236}">
                    <a16:creationId xmlns:a16="http://schemas.microsoft.com/office/drawing/2014/main" id="{CDC8E043-9A94-E475-961C-76B1DA099E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9306" y="2744683"/>
                <a:ext cx="159470" cy="148257"/>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36" name="Rectangle 135">
              <a:extLst>
                <a:ext uri="{FF2B5EF4-FFF2-40B4-BE49-F238E27FC236}">
                  <a16:creationId xmlns:a16="http://schemas.microsoft.com/office/drawing/2014/main" id="{AD763712-36F8-6D0A-07E0-C5E616ECBD34}"/>
                </a:ext>
                <a:ext uri="{C183D7F6-B498-43B3-948B-1728B52AA6E4}">
                  <adec:decorative xmlns:adec="http://schemas.microsoft.com/office/drawing/2017/decorative" val="1"/>
                </a:ext>
              </a:extLst>
            </p:cNvPr>
            <p:cNvSpPr/>
            <p:nvPr/>
          </p:nvSpPr>
          <p:spPr>
            <a:xfrm>
              <a:off x="7959813" y="2751868"/>
              <a:ext cx="683336" cy="1975855"/>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7" name="Rectangle 136">
              <a:extLst>
                <a:ext uri="{FF2B5EF4-FFF2-40B4-BE49-F238E27FC236}">
                  <a16:creationId xmlns:a16="http://schemas.microsoft.com/office/drawing/2014/main" id="{1A6BF70B-E624-8278-2C23-6F72BAF42327}"/>
                </a:ext>
                <a:ext uri="{C183D7F6-B498-43B3-948B-1728B52AA6E4}">
                  <adec:decorative xmlns:adec="http://schemas.microsoft.com/office/drawing/2017/decorative" val="1"/>
                </a:ext>
              </a:extLst>
            </p:cNvPr>
            <p:cNvSpPr/>
            <p:nvPr/>
          </p:nvSpPr>
          <p:spPr>
            <a:xfrm>
              <a:off x="6174263" y="2751866"/>
              <a:ext cx="339131" cy="1975855"/>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8" name="TextBox 137">
              <a:extLst>
                <a:ext uri="{FF2B5EF4-FFF2-40B4-BE49-F238E27FC236}">
                  <a16:creationId xmlns:a16="http://schemas.microsoft.com/office/drawing/2014/main" id="{BE459E86-291D-89C7-97D4-F097514E899F}"/>
                </a:ext>
                <a:ext uri="{C183D7F6-B498-43B3-948B-1728B52AA6E4}">
                  <adec:decorative xmlns:adec="http://schemas.microsoft.com/office/drawing/2017/decorative" val="1"/>
                </a:ext>
              </a:extLst>
            </p:cNvPr>
            <p:cNvSpPr txBox="1"/>
            <p:nvPr/>
          </p:nvSpPr>
          <p:spPr>
            <a:xfrm>
              <a:off x="8134732" y="2812444"/>
              <a:ext cx="442890"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Copilot</a:t>
              </a:r>
            </a:p>
          </p:txBody>
        </p:sp>
        <p:sp>
          <p:nvSpPr>
            <p:cNvPr id="139" name="Rectangle: Rounded Corners 138">
              <a:extLst>
                <a:ext uri="{FF2B5EF4-FFF2-40B4-BE49-F238E27FC236}">
                  <a16:creationId xmlns:a16="http://schemas.microsoft.com/office/drawing/2014/main" id="{4D463186-A58D-4C08-953C-03BB0C38789C}"/>
                </a:ext>
                <a:ext uri="{C183D7F6-B498-43B3-948B-1728B52AA6E4}">
                  <adec:decorative xmlns:adec="http://schemas.microsoft.com/office/drawing/2017/decorative" val="1"/>
                </a:ext>
              </a:extLst>
            </p:cNvPr>
            <p:cNvSpPr/>
            <p:nvPr/>
          </p:nvSpPr>
          <p:spPr>
            <a:xfrm>
              <a:off x="8010202" y="2976041"/>
              <a:ext cx="572075" cy="318695"/>
            </a:xfrm>
            <a:prstGeom prst="roundRect">
              <a:avLst>
                <a:gd name="adj" fmla="val 7701"/>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40" name="Rectangle 139">
              <a:extLst>
                <a:ext uri="{FF2B5EF4-FFF2-40B4-BE49-F238E27FC236}">
                  <a16:creationId xmlns:a16="http://schemas.microsoft.com/office/drawing/2014/main" id="{4533BD8C-ABA6-9A2D-5064-E0E0FF3183E2}"/>
                </a:ext>
                <a:ext uri="{C183D7F6-B498-43B3-948B-1728B52AA6E4}">
                  <adec:decorative xmlns:adec="http://schemas.microsoft.com/office/drawing/2017/decorative" val="1"/>
                </a:ext>
              </a:extLst>
            </p:cNvPr>
            <p:cNvSpPr/>
            <p:nvPr/>
          </p:nvSpPr>
          <p:spPr>
            <a:xfrm>
              <a:off x="8053637" y="3019527"/>
              <a:ext cx="484632"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41" name="Rectangle 140">
              <a:extLst>
                <a:ext uri="{FF2B5EF4-FFF2-40B4-BE49-F238E27FC236}">
                  <a16:creationId xmlns:a16="http://schemas.microsoft.com/office/drawing/2014/main" id="{0371C589-95DD-E22A-80F0-3EEA182F8298}"/>
                </a:ext>
                <a:ext uri="{C183D7F6-B498-43B3-948B-1728B52AA6E4}">
                  <adec:decorative xmlns:adec="http://schemas.microsoft.com/office/drawing/2017/decorative" val="1"/>
                </a:ext>
              </a:extLst>
            </p:cNvPr>
            <p:cNvSpPr/>
            <p:nvPr/>
          </p:nvSpPr>
          <p:spPr>
            <a:xfrm>
              <a:off x="8053637" y="3088871"/>
              <a:ext cx="365760" cy="27432"/>
            </a:xfrm>
            <a:prstGeom prst="rect">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42" name="Rectangle 141">
              <a:extLst>
                <a:ext uri="{FF2B5EF4-FFF2-40B4-BE49-F238E27FC236}">
                  <a16:creationId xmlns:a16="http://schemas.microsoft.com/office/drawing/2014/main" id="{F52DD2A3-6A13-EE8D-1AB5-6F08604C95C3}"/>
                </a:ext>
                <a:ext uri="{C183D7F6-B498-43B3-948B-1728B52AA6E4}">
                  <adec:decorative xmlns:adec="http://schemas.microsoft.com/office/drawing/2017/decorative" val="1"/>
                </a:ext>
              </a:extLst>
            </p:cNvPr>
            <p:cNvSpPr/>
            <p:nvPr/>
          </p:nvSpPr>
          <p:spPr>
            <a:xfrm>
              <a:off x="8053637" y="3161864"/>
              <a:ext cx="274320" cy="27432"/>
            </a:xfrm>
            <a:prstGeom prst="rect">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43" name="Rectangle: Rounded Corners 142">
              <a:extLst>
                <a:ext uri="{FF2B5EF4-FFF2-40B4-BE49-F238E27FC236}">
                  <a16:creationId xmlns:a16="http://schemas.microsoft.com/office/drawing/2014/main" id="{F05B7C36-A4ED-47FF-164C-25D9BFB6F37C}"/>
                </a:ext>
                <a:ext uri="{C183D7F6-B498-43B3-948B-1728B52AA6E4}">
                  <adec:decorative xmlns:adec="http://schemas.microsoft.com/office/drawing/2017/decorative" val="1"/>
                </a:ext>
              </a:extLst>
            </p:cNvPr>
            <p:cNvSpPr/>
            <p:nvPr/>
          </p:nvSpPr>
          <p:spPr>
            <a:xfrm>
              <a:off x="8005547" y="3333156"/>
              <a:ext cx="572075" cy="605015"/>
            </a:xfrm>
            <a:prstGeom prst="roundRect">
              <a:avLst>
                <a:gd name="adj" fmla="val 5266"/>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44" name="Rectangle 143">
              <a:extLst>
                <a:ext uri="{FF2B5EF4-FFF2-40B4-BE49-F238E27FC236}">
                  <a16:creationId xmlns:a16="http://schemas.microsoft.com/office/drawing/2014/main" id="{EB0D939F-38C0-A0F0-3DDF-BC9C18941E13}"/>
                </a:ext>
                <a:ext uri="{C183D7F6-B498-43B3-948B-1728B52AA6E4}">
                  <adec:decorative xmlns:adec="http://schemas.microsoft.com/office/drawing/2017/decorative" val="1"/>
                </a:ext>
              </a:extLst>
            </p:cNvPr>
            <p:cNvSpPr/>
            <p:nvPr/>
          </p:nvSpPr>
          <p:spPr>
            <a:xfrm>
              <a:off x="8050462" y="3442746"/>
              <a:ext cx="484632" cy="27432"/>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45" name="Rectangle 144">
              <a:extLst>
                <a:ext uri="{FF2B5EF4-FFF2-40B4-BE49-F238E27FC236}">
                  <a16:creationId xmlns:a16="http://schemas.microsoft.com/office/drawing/2014/main" id="{33D42680-8F24-9A31-D4F7-749B3A2B583F}"/>
                </a:ext>
                <a:ext uri="{C183D7F6-B498-43B3-948B-1728B52AA6E4}">
                  <adec:decorative xmlns:adec="http://schemas.microsoft.com/office/drawing/2017/decorative" val="1"/>
                </a:ext>
              </a:extLst>
            </p:cNvPr>
            <p:cNvSpPr/>
            <p:nvPr/>
          </p:nvSpPr>
          <p:spPr>
            <a:xfrm>
              <a:off x="8053637" y="3392794"/>
              <a:ext cx="91440" cy="27432"/>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46" name="Flowchart: Connector 145">
              <a:extLst>
                <a:ext uri="{FF2B5EF4-FFF2-40B4-BE49-F238E27FC236}">
                  <a16:creationId xmlns:a16="http://schemas.microsoft.com/office/drawing/2014/main" id="{B525EE88-CD40-0753-CBCC-881EAFF840F2}"/>
                </a:ext>
                <a:ext uri="{C183D7F6-B498-43B3-948B-1728B52AA6E4}">
                  <adec:decorative xmlns:adec="http://schemas.microsoft.com/office/drawing/2017/decorative" val="1"/>
                </a:ext>
              </a:extLst>
            </p:cNvPr>
            <p:cNvSpPr/>
            <p:nvPr/>
          </p:nvSpPr>
          <p:spPr>
            <a:xfrm>
              <a:off x="8104548" y="3512755"/>
              <a:ext cx="365760" cy="365760"/>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47" name="Partial Circle 146">
              <a:extLst>
                <a:ext uri="{FF2B5EF4-FFF2-40B4-BE49-F238E27FC236}">
                  <a16:creationId xmlns:a16="http://schemas.microsoft.com/office/drawing/2014/main" id="{4B053634-9C77-90CD-884B-7E0255DDE2D2}"/>
                </a:ext>
                <a:ext uri="{C183D7F6-B498-43B3-948B-1728B52AA6E4}">
                  <adec:decorative xmlns:adec="http://schemas.microsoft.com/office/drawing/2017/decorative" val="1"/>
                </a:ext>
              </a:extLst>
            </p:cNvPr>
            <p:cNvSpPr/>
            <p:nvPr/>
          </p:nvSpPr>
          <p:spPr>
            <a:xfrm>
              <a:off x="8104548" y="3512938"/>
              <a:ext cx="365760" cy="365395"/>
            </a:xfrm>
            <a:prstGeom prst="pie">
              <a:avLst>
                <a:gd name="adj1" fmla="val 0"/>
                <a:gd name="adj2" fmla="val 5157496"/>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48" name="Rectangle 147">
              <a:extLst>
                <a:ext uri="{FF2B5EF4-FFF2-40B4-BE49-F238E27FC236}">
                  <a16:creationId xmlns:a16="http://schemas.microsoft.com/office/drawing/2014/main" id="{F2CD86E1-061E-39E9-2F82-A89C1105E264}"/>
                </a:ext>
                <a:ext uri="{C183D7F6-B498-43B3-948B-1728B52AA6E4}">
                  <adec:decorative xmlns:adec="http://schemas.microsoft.com/office/drawing/2017/decorative" val="1"/>
                </a:ext>
              </a:extLst>
            </p:cNvPr>
            <p:cNvSpPr/>
            <p:nvPr/>
          </p:nvSpPr>
          <p:spPr>
            <a:xfrm>
              <a:off x="8598431" y="3722353"/>
              <a:ext cx="18288" cy="914400"/>
            </a:xfrm>
            <a:prstGeom prst="rect">
              <a:avLst/>
            </a:prstGeom>
            <a:solidFill>
              <a:schemeClr val="bg2">
                <a:lumMod val="7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49" name="Picture 148">
              <a:extLst>
                <a:ext uri="{FF2B5EF4-FFF2-40B4-BE49-F238E27FC236}">
                  <a16:creationId xmlns:a16="http://schemas.microsoft.com/office/drawing/2014/main" id="{5475BABE-D51B-C87D-48FD-AEBFE6D7409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93403" y="2800745"/>
              <a:ext cx="118872" cy="118872"/>
            </a:xfrm>
            <a:prstGeom prst="rect">
              <a:avLst/>
            </a:prstGeom>
            <a:noFill/>
            <a:ln>
              <a:noFill/>
              <a:headEnd type="none" w="med" len="med"/>
              <a:tailEnd type="none" w="med" len="med"/>
            </a:ln>
            <a:effectLst/>
          </p:spPr>
        </p:pic>
        <p:sp>
          <p:nvSpPr>
            <p:cNvPr id="215" name="Rectangle: Rounded Corners 214">
              <a:extLst>
                <a:ext uri="{FF2B5EF4-FFF2-40B4-BE49-F238E27FC236}">
                  <a16:creationId xmlns:a16="http://schemas.microsoft.com/office/drawing/2014/main" id="{849A819D-59FA-BA20-4C7D-46E1E756091B}"/>
                </a:ext>
                <a:ext uri="{C183D7F6-B498-43B3-948B-1728B52AA6E4}">
                  <adec:decorative xmlns:adec="http://schemas.microsoft.com/office/drawing/2017/decorative" val="1"/>
                </a:ext>
              </a:extLst>
            </p:cNvPr>
            <p:cNvSpPr/>
            <p:nvPr/>
          </p:nvSpPr>
          <p:spPr>
            <a:xfrm>
              <a:off x="8003871" y="3970034"/>
              <a:ext cx="572075" cy="262577"/>
            </a:xfrm>
            <a:prstGeom prst="roundRect">
              <a:avLst>
                <a:gd name="adj" fmla="val 5266"/>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16" name="Rectangle 215">
              <a:extLst>
                <a:ext uri="{FF2B5EF4-FFF2-40B4-BE49-F238E27FC236}">
                  <a16:creationId xmlns:a16="http://schemas.microsoft.com/office/drawing/2014/main" id="{C48EBB43-6715-C949-52E2-158EB10325C7}"/>
                </a:ext>
                <a:ext uri="{C183D7F6-B498-43B3-948B-1728B52AA6E4}">
                  <adec:decorative xmlns:adec="http://schemas.microsoft.com/office/drawing/2017/decorative" val="1"/>
                </a:ext>
              </a:extLst>
            </p:cNvPr>
            <p:cNvSpPr/>
            <p:nvPr/>
          </p:nvSpPr>
          <p:spPr>
            <a:xfrm>
              <a:off x="8044214" y="4016322"/>
              <a:ext cx="484632"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17" name="Rectangle 216">
              <a:extLst>
                <a:ext uri="{FF2B5EF4-FFF2-40B4-BE49-F238E27FC236}">
                  <a16:creationId xmlns:a16="http://schemas.microsoft.com/office/drawing/2014/main" id="{252AA0CC-48F1-0859-CA59-3F4D36C8F4A7}"/>
                </a:ext>
                <a:ext uri="{C183D7F6-B498-43B3-948B-1728B52AA6E4}">
                  <adec:decorative xmlns:adec="http://schemas.microsoft.com/office/drawing/2017/decorative" val="1"/>
                </a:ext>
              </a:extLst>
            </p:cNvPr>
            <p:cNvSpPr/>
            <p:nvPr/>
          </p:nvSpPr>
          <p:spPr>
            <a:xfrm>
              <a:off x="8044214" y="4085666"/>
              <a:ext cx="365760" cy="27432"/>
            </a:xfrm>
            <a:prstGeom prst="rect">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18" name="Rectangle 217">
              <a:extLst>
                <a:ext uri="{FF2B5EF4-FFF2-40B4-BE49-F238E27FC236}">
                  <a16:creationId xmlns:a16="http://schemas.microsoft.com/office/drawing/2014/main" id="{3D3DE51E-45B6-2BBF-54DE-E94CCE68980B}"/>
                </a:ext>
                <a:ext uri="{C183D7F6-B498-43B3-948B-1728B52AA6E4}">
                  <adec:decorative xmlns:adec="http://schemas.microsoft.com/office/drawing/2017/decorative" val="1"/>
                </a:ext>
              </a:extLst>
            </p:cNvPr>
            <p:cNvSpPr/>
            <p:nvPr/>
          </p:nvSpPr>
          <p:spPr>
            <a:xfrm>
              <a:off x="8044214" y="4158659"/>
              <a:ext cx="274320" cy="27432"/>
            </a:xfrm>
            <a:prstGeom prst="rect">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38" name="Rectangle: Rounded Corners 237">
              <a:extLst>
                <a:ext uri="{FF2B5EF4-FFF2-40B4-BE49-F238E27FC236}">
                  <a16:creationId xmlns:a16="http://schemas.microsoft.com/office/drawing/2014/main" id="{52897BBA-617F-4242-A0C1-563D6021435C}"/>
                </a:ext>
                <a:ext uri="{C183D7F6-B498-43B3-948B-1728B52AA6E4}">
                  <adec:decorative xmlns:adec="http://schemas.microsoft.com/office/drawing/2017/decorative" val="1"/>
                </a:ext>
              </a:extLst>
            </p:cNvPr>
            <p:cNvSpPr/>
            <p:nvPr/>
          </p:nvSpPr>
          <p:spPr>
            <a:xfrm>
              <a:off x="7996354" y="4270893"/>
              <a:ext cx="572075" cy="262577"/>
            </a:xfrm>
            <a:prstGeom prst="roundRect">
              <a:avLst>
                <a:gd name="adj" fmla="val 5266"/>
              </a:avLst>
            </a:prstGeom>
            <a:solidFill>
              <a:schemeClr val="accent5">
                <a:lumMod val="40000"/>
                <a:lumOff val="6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39" name="Rectangle 238">
              <a:extLst>
                <a:ext uri="{FF2B5EF4-FFF2-40B4-BE49-F238E27FC236}">
                  <a16:creationId xmlns:a16="http://schemas.microsoft.com/office/drawing/2014/main" id="{470DDA35-2300-753B-B94D-B20839C56829}"/>
                </a:ext>
                <a:ext uri="{C183D7F6-B498-43B3-948B-1728B52AA6E4}">
                  <adec:decorative xmlns:adec="http://schemas.microsoft.com/office/drawing/2017/decorative" val="1"/>
                </a:ext>
              </a:extLst>
            </p:cNvPr>
            <p:cNvSpPr/>
            <p:nvPr/>
          </p:nvSpPr>
          <p:spPr>
            <a:xfrm>
              <a:off x="8049033" y="4338747"/>
              <a:ext cx="365760" cy="274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40" name="Rectangle 239">
              <a:extLst>
                <a:ext uri="{FF2B5EF4-FFF2-40B4-BE49-F238E27FC236}">
                  <a16:creationId xmlns:a16="http://schemas.microsoft.com/office/drawing/2014/main" id="{798132AF-C926-1959-D65C-155ED81E5B3D}"/>
                </a:ext>
                <a:ext uri="{C183D7F6-B498-43B3-948B-1728B52AA6E4}">
                  <adec:decorative xmlns:adec="http://schemas.microsoft.com/office/drawing/2017/decorative" val="1"/>
                </a:ext>
              </a:extLst>
            </p:cNvPr>
            <p:cNvSpPr/>
            <p:nvPr/>
          </p:nvSpPr>
          <p:spPr>
            <a:xfrm>
              <a:off x="8053637" y="4422157"/>
              <a:ext cx="365760" cy="274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5" name="Rectangle: Rounded Corners 4">
            <a:extLst>
              <a:ext uri="{FF2B5EF4-FFF2-40B4-BE49-F238E27FC236}">
                <a16:creationId xmlns:a16="http://schemas.microsoft.com/office/drawing/2014/main" id="{E730F5D0-9FEC-37B2-763F-B96A86B054EB}"/>
              </a:ext>
            </a:extLst>
          </p:cNvPr>
          <p:cNvSpPr/>
          <p:nvPr/>
        </p:nvSpPr>
        <p:spPr>
          <a:xfrm>
            <a:off x="6486646" y="3011930"/>
            <a:ext cx="2030634" cy="406708"/>
          </a:xfrm>
          <a:prstGeom prst="roundRect">
            <a:avLst>
              <a:gd name="adj" fmla="val 50000"/>
            </a:avLst>
          </a:prstGeom>
          <a:gradFill>
            <a:gsLst>
              <a:gs pos="23000">
                <a:srgbClr val="0088EE"/>
              </a:gs>
              <a:gs pos="82000">
                <a:srgbClr val="8661C5"/>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Contextual Side Car</a:t>
            </a:r>
          </a:p>
        </p:txBody>
      </p:sp>
      <p:grpSp>
        <p:nvGrpSpPr>
          <p:cNvPr id="256" name="Group 255">
            <a:extLst>
              <a:ext uri="{FF2B5EF4-FFF2-40B4-BE49-F238E27FC236}">
                <a16:creationId xmlns:a16="http://schemas.microsoft.com/office/drawing/2014/main" id="{0E4464DA-8F43-B6CE-38E1-D5FBAA9C3D94}"/>
              </a:ext>
              <a:ext uri="{C183D7F6-B498-43B3-948B-1728B52AA6E4}">
                <adec:decorative xmlns:adec="http://schemas.microsoft.com/office/drawing/2017/decorative" val="1"/>
              </a:ext>
            </a:extLst>
          </p:cNvPr>
          <p:cNvGrpSpPr/>
          <p:nvPr/>
        </p:nvGrpSpPr>
        <p:grpSpPr>
          <a:xfrm>
            <a:off x="9106368" y="3710288"/>
            <a:ext cx="2336150" cy="2074663"/>
            <a:chOff x="9140023" y="2535185"/>
            <a:chExt cx="2468884" cy="2192540"/>
          </a:xfrm>
        </p:grpSpPr>
        <p:sp>
          <p:nvSpPr>
            <p:cNvPr id="189" name="Rectangle 188">
              <a:extLst>
                <a:ext uri="{FF2B5EF4-FFF2-40B4-BE49-F238E27FC236}">
                  <a16:creationId xmlns:a16="http://schemas.microsoft.com/office/drawing/2014/main" id="{F3001C6B-7CEC-01D4-DD5D-7C45B4505C66}"/>
                </a:ext>
                <a:ext uri="{C183D7F6-B498-43B3-948B-1728B52AA6E4}">
                  <adec:decorative xmlns:adec="http://schemas.microsoft.com/office/drawing/2017/decorative" val="1"/>
                </a:ext>
              </a:extLst>
            </p:cNvPr>
            <p:cNvSpPr/>
            <p:nvPr/>
          </p:nvSpPr>
          <p:spPr>
            <a:xfrm>
              <a:off x="9140027" y="2691025"/>
              <a:ext cx="2468880" cy="2036700"/>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0" name="Rectangle 189">
              <a:extLst>
                <a:ext uri="{FF2B5EF4-FFF2-40B4-BE49-F238E27FC236}">
                  <a16:creationId xmlns:a16="http://schemas.microsoft.com/office/drawing/2014/main" id="{DAC6AFE2-FD90-95A3-2437-3D2C2845FDC5}"/>
                </a:ext>
              </a:extLst>
            </p:cNvPr>
            <p:cNvSpPr/>
            <p:nvPr/>
          </p:nvSpPr>
          <p:spPr>
            <a:xfrm>
              <a:off x="9140027" y="2535185"/>
              <a:ext cx="2468880" cy="216683"/>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a:t>
              </a:r>
            </a:p>
          </p:txBody>
        </p:sp>
        <p:sp>
          <p:nvSpPr>
            <p:cNvPr id="191" name="Rectangle: Rounded Corners 190">
              <a:extLst>
                <a:ext uri="{FF2B5EF4-FFF2-40B4-BE49-F238E27FC236}">
                  <a16:creationId xmlns:a16="http://schemas.microsoft.com/office/drawing/2014/main" id="{251F7658-DB20-EE74-6C23-80A7B1067979}"/>
                </a:ext>
                <a:ext uri="{C183D7F6-B498-43B3-948B-1728B52AA6E4}">
                  <adec:decorative xmlns:adec="http://schemas.microsoft.com/office/drawing/2017/decorative" val="1"/>
                </a:ext>
              </a:extLst>
            </p:cNvPr>
            <p:cNvSpPr/>
            <p:nvPr/>
          </p:nvSpPr>
          <p:spPr>
            <a:xfrm>
              <a:off x="9598747" y="4406424"/>
              <a:ext cx="1612384" cy="180245"/>
            </a:xfrm>
            <a:prstGeom prst="round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2" name="TextBox 191">
              <a:extLst>
                <a:ext uri="{FF2B5EF4-FFF2-40B4-BE49-F238E27FC236}">
                  <a16:creationId xmlns:a16="http://schemas.microsoft.com/office/drawing/2014/main" id="{83D29E1C-9DBD-2E8F-0F6C-FE2900DC83A8}"/>
                </a:ext>
                <a:ext uri="{C183D7F6-B498-43B3-948B-1728B52AA6E4}">
                  <adec:decorative xmlns:adec="http://schemas.microsoft.com/office/drawing/2017/decorative" val="1"/>
                </a:ext>
              </a:extLst>
            </p:cNvPr>
            <p:cNvSpPr txBox="1"/>
            <p:nvPr/>
          </p:nvSpPr>
          <p:spPr>
            <a:xfrm>
              <a:off x="9515401" y="4275452"/>
              <a:ext cx="957354" cy="15388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Segoe UI"/>
                  <a:ea typeface="+mn-ea"/>
                  <a:cs typeface="+mn-cs"/>
                </a:rPr>
                <a:t>How can I help?</a:t>
              </a:r>
            </a:p>
          </p:txBody>
        </p:sp>
        <p:grpSp>
          <p:nvGrpSpPr>
            <p:cNvPr id="193" name="Group 192">
              <a:extLst>
                <a:ext uri="{FF2B5EF4-FFF2-40B4-BE49-F238E27FC236}">
                  <a16:creationId xmlns:a16="http://schemas.microsoft.com/office/drawing/2014/main" id="{7A2E04F9-FD32-7620-6256-B93815B7C104}"/>
                </a:ext>
                <a:ext uri="{C183D7F6-B498-43B3-948B-1728B52AA6E4}">
                  <adec:decorative xmlns:adec="http://schemas.microsoft.com/office/drawing/2017/decorative" val="1"/>
                </a:ext>
              </a:extLst>
            </p:cNvPr>
            <p:cNvGrpSpPr/>
            <p:nvPr/>
          </p:nvGrpSpPr>
          <p:grpSpPr>
            <a:xfrm>
              <a:off x="9681429" y="3161864"/>
              <a:ext cx="731520" cy="318695"/>
              <a:chOff x="2229740" y="4217126"/>
              <a:chExt cx="500636" cy="318695"/>
            </a:xfrm>
          </p:grpSpPr>
          <p:sp>
            <p:nvSpPr>
              <p:cNvPr id="194" name="Rectangle: Rounded Corners 193">
                <a:extLst>
                  <a:ext uri="{FF2B5EF4-FFF2-40B4-BE49-F238E27FC236}">
                    <a16:creationId xmlns:a16="http://schemas.microsoft.com/office/drawing/2014/main" id="{21BC84C7-26D3-D0F3-2F55-D28CCF503C18}"/>
                  </a:ext>
                </a:extLst>
              </p:cNvPr>
              <p:cNvSpPr/>
              <p:nvPr/>
            </p:nvSpPr>
            <p:spPr>
              <a:xfrm>
                <a:off x="2229740" y="4217126"/>
                <a:ext cx="500636" cy="318695"/>
              </a:xfrm>
              <a:prstGeom prst="roundRect">
                <a:avLst>
                  <a:gd name="adj" fmla="val 7701"/>
                </a:avLst>
              </a:prstGeom>
              <a:solidFill>
                <a:schemeClr val="bg2">
                  <a:lumMod val="9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5" name="Rectangle 194">
                <a:extLst>
                  <a:ext uri="{FF2B5EF4-FFF2-40B4-BE49-F238E27FC236}">
                    <a16:creationId xmlns:a16="http://schemas.microsoft.com/office/drawing/2014/main" id="{A357EC1C-EF65-488A-0AD2-FDCD7B228AC9}"/>
                  </a:ext>
                </a:extLst>
              </p:cNvPr>
              <p:cNvSpPr/>
              <p:nvPr/>
            </p:nvSpPr>
            <p:spPr>
              <a:xfrm>
                <a:off x="2273175" y="4260612"/>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6" name="Rectangle 195">
                <a:extLst>
                  <a:ext uri="{FF2B5EF4-FFF2-40B4-BE49-F238E27FC236}">
                    <a16:creationId xmlns:a16="http://schemas.microsoft.com/office/drawing/2014/main" id="{B82E979E-2307-11C1-0C82-222EFCB8B784}"/>
                  </a:ext>
                </a:extLst>
              </p:cNvPr>
              <p:cNvSpPr/>
              <p:nvPr/>
            </p:nvSpPr>
            <p:spPr>
              <a:xfrm>
                <a:off x="2273175" y="4329956"/>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7" name="Rectangle 196">
                <a:extLst>
                  <a:ext uri="{FF2B5EF4-FFF2-40B4-BE49-F238E27FC236}">
                    <a16:creationId xmlns:a16="http://schemas.microsoft.com/office/drawing/2014/main" id="{95936EBD-A1D4-6CFE-B50F-227FB14179C6}"/>
                  </a:ext>
                </a:extLst>
              </p:cNvPr>
              <p:cNvSpPr/>
              <p:nvPr/>
            </p:nvSpPr>
            <p:spPr>
              <a:xfrm>
                <a:off x="2273175" y="4402949"/>
                <a:ext cx="27432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198" name="Rectangle 197">
              <a:extLst>
                <a:ext uri="{FF2B5EF4-FFF2-40B4-BE49-F238E27FC236}">
                  <a16:creationId xmlns:a16="http://schemas.microsoft.com/office/drawing/2014/main" id="{155FFB5B-9D50-E685-F050-7FAE2341326F}"/>
                </a:ext>
                <a:ext uri="{C183D7F6-B498-43B3-948B-1728B52AA6E4}">
                  <adec:decorative xmlns:adec="http://schemas.microsoft.com/office/drawing/2017/decorative" val="1"/>
                </a:ext>
              </a:extLst>
            </p:cNvPr>
            <p:cNvSpPr/>
            <p:nvPr/>
          </p:nvSpPr>
          <p:spPr>
            <a:xfrm>
              <a:off x="9140023" y="2751866"/>
              <a:ext cx="144295" cy="1975855"/>
            </a:xfrm>
            <a:prstGeom prst="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99" name="Picture 198">
              <a:extLst>
                <a:ext uri="{FF2B5EF4-FFF2-40B4-BE49-F238E27FC236}">
                  <a16:creationId xmlns:a16="http://schemas.microsoft.com/office/drawing/2014/main" id="{A17342C0-FC65-CE11-2635-EE26C6821B4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87751" y="2918726"/>
              <a:ext cx="144295" cy="144295"/>
            </a:xfrm>
            <a:prstGeom prst="rect">
              <a:avLst/>
            </a:prstGeom>
            <a:noFill/>
            <a:ln>
              <a:noFill/>
              <a:headEnd type="none" w="med" len="med"/>
              <a:tailEnd type="none" w="med" len="med"/>
            </a:ln>
            <a:effectLst/>
          </p:spPr>
        </p:pic>
        <p:sp>
          <p:nvSpPr>
            <p:cNvPr id="200" name="TextBox 199">
              <a:extLst>
                <a:ext uri="{FF2B5EF4-FFF2-40B4-BE49-F238E27FC236}">
                  <a16:creationId xmlns:a16="http://schemas.microsoft.com/office/drawing/2014/main" id="{A548508C-41A3-ECEA-D036-335E883E9DA0}"/>
                </a:ext>
                <a:ext uri="{C183D7F6-B498-43B3-948B-1728B52AA6E4}">
                  <adec:decorative xmlns:adec="http://schemas.microsoft.com/office/drawing/2017/decorative" val="1"/>
                </a:ext>
              </a:extLst>
            </p:cNvPr>
            <p:cNvSpPr txBox="1"/>
            <p:nvPr/>
          </p:nvSpPr>
          <p:spPr>
            <a:xfrm>
              <a:off x="9885776" y="2950478"/>
              <a:ext cx="784827"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Microsoft 365 Chat</a:t>
              </a:r>
            </a:p>
          </p:txBody>
        </p:sp>
        <p:grpSp>
          <p:nvGrpSpPr>
            <p:cNvPr id="201" name="Group 200">
              <a:extLst>
                <a:ext uri="{FF2B5EF4-FFF2-40B4-BE49-F238E27FC236}">
                  <a16:creationId xmlns:a16="http://schemas.microsoft.com/office/drawing/2014/main" id="{43125B54-B983-5889-FDF7-451DAF1FBD52}"/>
                </a:ext>
                <a:ext uri="{C183D7F6-B498-43B3-948B-1728B52AA6E4}">
                  <adec:decorative xmlns:adec="http://schemas.microsoft.com/office/drawing/2017/decorative" val="1"/>
                </a:ext>
              </a:extLst>
            </p:cNvPr>
            <p:cNvGrpSpPr/>
            <p:nvPr/>
          </p:nvGrpSpPr>
          <p:grpSpPr>
            <a:xfrm>
              <a:off x="10479611" y="3161864"/>
              <a:ext cx="731520" cy="318695"/>
              <a:chOff x="2229740" y="4217126"/>
              <a:chExt cx="500636" cy="318695"/>
            </a:xfrm>
          </p:grpSpPr>
          <p:sp>
            <p:nvSpPr>
              <p:cNvPr id="202" name="Rectangle: Rounded Corners 201">
                <a:extLst>
                  <a:ext uri="{FF2B5EF4-FFF2-40B4-BE49-F238E27FC236}">
                    <a16:creationId xmlns:a16="http://schemas.microsoft.com/office/drawing/2014/main" id="{EA40FA2D-DA80-A934-FBCB-AEB61A296242}"/>
                  </a:ext>
                </a:extLst>
              </p:cNvPr>
              <p:cNvSpPr/>
              <p:nvPr/>
            </p:nvSpPr>
            <p:spPr>
              <a:xfrm>
                <a:off x="2229740" y="4217126"/>
                <a:ext cx="500636" cy="318695"/>
              </a:xfrm>
              <a:prstGeom prst="roundRect">
                <a:avLst>
                  <a:gd name="adj" fmla="val 7701"/>
                </a:avLst>
              </a:prstGeom>
              <a:solidFill>
                <a:schemeClr val="bg2">
                  <a:lumMod val="9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03" name="Rectangle 202">
                <a:extLst>
                  <a:ext uri="{FF2B5EF4-FFF2-40B4-BE49-F238E27FC236}">
                    <a16:creationId xmlns:a16="http://schemas.microsoft.com/office/drawing/2014/main" id="{8C3A1409-BECC-E813-B595-B90446DF9EC1}"/>
                  </a:ext>
                </a:extLst>
              </p:cNvPr>
              <p:cNvSpPr/>
              <p:nvPr/>
            </p:nvSpPr>
            <p:spPr>
              <a:xfrm>
                <a:off x="2273175" y="4260612"/>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04" name="Rectangle 203">
                <a:extLst>
                  <a:ext uri="{FF2B5EF4-FFF2-40B4-BE49-F238E27FC236}">
                    <a16:creationId xmlns:a16="http://schemas.microsoft.com/office/drawing/2014/main" id="{F4EDD880-512D-93C1-F15C-0F0428BE6FFF}"/>
                  </a:ext>
                </a:extLst>
              </p:cNvPr>
              <p:cNvSpPr/>
              <p:nvPr/>
            </p:nvSpPr>
            <p:spPr>
              <a:xfrm>
                <a:off x="2273175" y="4329956"/>
                <a:ext cx="36576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05" name="Rectangle 204">
                <a:extLst>
                  <a:ext uri="{FF2B5EF4-FFF2-40B4-BE49-F238E27FC236}">
                    <a16:creationId xmlns:a16="http://schemas.microsoft.com/office/drawing/2014/main" id="{97DD80BE-AE20-F576-027C-3FEF751D487D}"/>
                  </a:ext>
                </a:extLst>
              </p:cNvPr>
              <p:cNvSpPr/>
              <p:nvPr/>
            </p:nvSpPr>
            <p:spPr>
              <a:xfrm>
                <a:off x="2273175" y="4402949"/>
                <a:ext cx="274320" cy="274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209" name="Flowchart: Terminator 208">
              <a:extLst>
                <a:ext uri="{FF2B5EF4-FFF2-40B4-BE49-F238E27FC236}">
                  <a16:creationId xmlns:a16="http://schemas.microsoft.com/office/drawing/2014/main" id="{0002A631-554F-BD5F-8028-D5374002C807}"/>
                </a:ext>
                <a:ext uri="{C183D7F6-B498-43B3-948B-1728B52AA6E4}">
                  <adec:decorative xmlns:adec="http://schemas.microsoft.com/office/drawing/2017/decorative" val="1"/>
                </a:ext>
              </a:extLst>
            </p:cNvPr>
            <p:cNvSpPr/>
            <p:nvPr/>
          </p:nvSpPr>
          <p:spPr>
            <a:xfrm>
              <a:off x="10590072" y="2947442"/>
              <a:ext cx="265753" cy="109117"/>
            </a:xfrm>
            <a:prstGeom prst="flowChartTerminator">
              <a:avLst/>
            </a:prstGeom>
            <a:solidFill>
              <a:srgbClr val="73E8C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Sales</a:t>
              </a:r>
            </a:p>
          </p:txBody>
        </p:sp>
        <p:sp>
          <p:nvSpPr>
            <p:cNvPr id="241" name="Rectangle: Rounded Corners 240">
              <a:extLst>
                <a:ext uri="{FF2B5EF4-FFF2-40B4-BE49-F238E27FC236}">
                  <a16:creationId xmlns:a16="http://schemas.microsoft.com/office/drawing/2014/main" id="{FAC4BE6D-3B31-B9AF-B8A5-D4E89FDB124C}"/>
                </a:ext>
                <a:ext uri="{C183D7F6-B498-43B3-948B-1728B52AA6E4}">
                  <adec:decorative xmlns:adec="http://schemas.microsoft.com/office/drawing/2017/decorative" val="1"/>
                </a:ext>
              </a:extLst>
            </p:cNvPr>
            <p:cNvSpPr/>
            <p:nvPr/>
          </p:nvSpPr>
          <p:spPr>
            <a:xfrm>
              <a:off x="9675799" y="3939005"/>
              <a:ext cx="1529702" cy="199059"/>
            </a:xfrm>
            <a:prstGeom prst="roundRect">
              <a:avLst>
                <a:gd name="adj" fmla="val 7701"/>
              </a:avLst>
            </a:prstGeom>
            <a:solidFill>
              <a:schemeClr val="accent5">
                <a:lumMod val="40000"/>
                <a:lumOff val="6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42" name="Rectangle 241">
              <a:extLst>
                <a:ext uri="{FF2B5EF4-FFF2-40B4-BE49-F238E27FC236}">
                  <a16:creationId xmlns:a16="http://schemas.microsoft.com/office/drawing/2014/main" id="{B2CB9066-D782-2204-1607-39BF12BCF674}"/>
                </a:ext>
                <a:ext uri="{C183D7F6-B498-43B3-948B-1728B52AA6E4}">
                  <adec:decorative xmlns:adec="http://schemas.microsoft.com/office/drawing/2017/decorative" val="1"/>
                </a:ext>
              </a:extLst>
            </p:cNvPr>
            <p:cNvSpPr/>
            <p:nvPr/>
          </p:nvSpPr>
          <p:spPr>
            <a:xfrm>
              <a:off x="9739265" y="3982491"/>
              <a:ext cx="534442" cy="274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43" name="Rectangle 242">
              <a:extLst>
                <a:ext uri="{FF2B5EF4-FFF2-40B4-BE49-F238E27FC236}">
                  <a16:creationId xmlns:a16="http://schemas.microsoft.com/office/drawing/2014/main" id="{8D709523-16F9-0F4E-0916-BC75B6E66B2B}"/>
                </a:ext>
                <a:ext uri="{C183D7F6-B498-43B3-948B-1728B52AA6E4}">
                  <adec:decorative xmlns:adec="http://schemas.microsoft.com/office/drawing/2017/decorative" val="1"/>
                </a:ext>
              </a:extLst>
            </p:cNvPr>
            <p:cNvSpPr/>
            <p:nvPr/>
          </p:nvSpPr>
          <p:spPr>
            <a:xfrm>
              <a:off x="9739260" y="4051835"/>
              <a:ext cx="1371601" cy="274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44" name="Rectangle: Rounded Corners 243">
              <a:extLst>
                <a:ext uri="{FF2B5EF4-FFF2-40B4-BE49-F238E27FC236}">
                  <a16:creationId xmlns:a16="http://schemas.microsoft.com/office/drawing/2014/main" id="{7D0ACC51-0205-9C94-EB52-3959AB9F5B4E}"/>
                </a:ext>
                <a:ext uri="{C183D7F6-B498-43B3-948B-1728B52AA6E4}">
                  <adec:decorative xmlns:adec="http://schemas.microsoft.com/office/drawing/2017/decorative" val="1"/>
                </a:ext>
              </a:extLst>
            </p:cNvPr>
            <p:cNvSpPr/>
            <p:nvPr/>
          </p:nvSpPr>
          <p:spPr>
            <a:xfrm>
              <a:off x="9681429" y="3534248"/>
              <a:ext cx="1529702" cy="342678"/>
            </a:xfrm>
            <a:prstGeom prst="roundRect">
              <a:avLst>
                <a:gd name="adj" fmla="val 7701"/>
              </a:avLst>
            </a:prstGeom>
            <a:solidFill>
              <a:srgbClr val="73E8C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45" name="Rectangle 244">
              <a:extLst>
                <a:ext uri="{FF2B5EF4-FFF2-40B4-BE49-F238E27FC236}">
                  <a16:creationId xmlns:a16="http://schemas.microsoft.com/office/drawing/2014/main" id="{75E3EE05-B81A-418B-C039-6488E7233E39}"/>
                </a:ext>
                <a:ext uri="{C183D7F6-B498-43B3-948B-1728B52AA6E4}">
                  <adec:decorative xmlns:adec="http://schemas.microsoft.com/office/drawing/2017/decorative" val="1"/>
                </a:ext>
              </a:extLst>
            </p:cNvPr>
            <p:cNvSpPr/>
            <p:nvPr/>
          </p:nvSpPr>
          <p:spPr>
            <a:xfrm>
              <a:off x="9744895" y="3577734"/>
              <a:ext cx="534442" cy="27432"/>
            </a:xfrm>
            <a:prstGeom prst="rect">
              <a:avLst/>
            </a:prstGeom>
            <a:solidFill>
              <a:srgbClr val="1890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46" name="Rectangle 245">
              <a:extLst>
                <a:ext uri="{FF2B5EF4-FFF2-40B4-BE49-F238E27FC236}">
                  <a16:creationId xmlns:a16="http://schemas.microsoft.com/office/drawing/2014/main" id="{4A90B16E-BBCE-3E04-9C5C-71CECEB57B1B}"/>
                </a:ext>
                <a:ext uri="{C183D7F6-B498-43B3-948B-1728B52AA6E4}">
                  <adec:decorative xmlns:adec="http://schemas.microsoft.com/office/drawing/2017/decorative" val="1"/>
                </a:ext>
              </a:extLst>
            </p:cNvPr>
            <p:cNvSpPr/>
            <p:nvPr/>
          </p:nvSpPr>
          <p:spPr>
            <a:xfrm>
              <a:off x="9744890" y="3647078"/>
              <a:ext cx="1371601" cy="27432"/>
            </a:xfrm>
            <a:prstGeom prst="rect">
              <a:avLst/>
            </a:prstGeom>
            <a:solidFill>
              <a:srgbClr val="1890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47" name="Rectangle 246">
              <a:extLst>
                <a:ext uri="{FF2B5EF4-FFF2-40B4-BE49-F238E27FC236}">
                  <a16:creationId xmlns:a16="http://schemas.microsoft.com/office/drawing/2014/main" id="{5C4B3EC9-584E-8C32-FA51-E372F15426C9}"/>
                </a:ext>
                <a:ext uri="{C183D7F6-B498-43B3-948B-1728B52AA6E4}">
                  <adec:decorative xmlns:adec="http://schemas.microsoft.com/office/drawing/2017/decorative" val="1"/>
                </a:ext>
              </a:extLst>
            </p:cNvPr>
            <p:cNvSpPr/>
            <p:nvPr/>
          </p:nvSpPr>
          <p:spPr>
            <a:xfrm>
              <a:off x="9744612" y="3730425"/>
              <a:ext cx="1371601" cy="274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48" name="Rectangle 247">
              <a:extLst>
                <a:ext uri="{FF2B5EF4-FFF2-40B4-BE49-F238E27FC236}">
                  <a16:creationId xmlns:a16="http://schemas.microsoft.com/office/drawing/2014/main" id="{BED1C3CB-1823-3C81-92A9-96EA35FDDE11}"/>
                </a:ext>
                <a:ext uri="{C183D7F6-B498-43B3-948B-1728B52AA6E4}">
                  <adec:decorative xmlns:adec="http://schemas.microsoft.com/office/drawing/2017/decorative" val="1"/>
                </a:ext>
              </a:extLst>
            </p:cNvPr>
            <p:cNvSpPr/>
            <p:nvPr/>
          </p:nvSpPr>
          <p:spPr>
            <a:xfrm>
              <a:off x="9739259" y="3807560"/>
              <a:ext cx="1371601" cy="274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6" name="Rectangle: Rounded Corners 5">
            <a:extLst>
              <a:ext uri="{FF2B5EF4-FFF2-40B4-BE49-F238E27FC236}">
                <a16:creationId xmlns:a16="http://schemas.microsoft.com/office/drawing/2014/main" id="{CB625765-2F44-98EB-4FCF-19749FA210B0}"/>
              </a:ext>
            </a:extLst>
          </p:cNvPr>
          <p:cNvSpPr/>
          <p:nvPr/>
        </p:nvSpPr>
        <p:spPr>
          <a:xfrm>
            <a:off x="9242906" y="3012416"/>
            <a:ext cx="2024804" cy="406702"/>
          </a:xfrm>
          <a:prstGeom prst="roundRect">
            <a:avLst>
              <a:gd name="adj" fmla="val 50000"/>
            </a:avLst>
          </a:prstGeom>
          <a:gradFill>
            <a:gsLst>
              <a:gs pos="23000">
                <a:srgbClr val="0088EE"/>
              </a:gs>
              <a:gs pos="82000">
                <a:srgbClr val="8661C5"/>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Chat</a:t>
            </a:r>
          </a:p>
        </p:txBody>
      </p:sp>
      <p:sp>
        <p:nvSpPr>
          <p:cNvPr id="16" name="Rectangle: Rounded Corners 15">
            <a:extLst>
              <a:ext uri="{FF2B5EF4-FFF2-40B4-BE49-F238E27FC236}">
                <a16:creationId xmlns:a16="http://schemas.microsoft.com/office/drawing/2014/main" id="{12562D5C-D761-1693-4A04-CDAB74EDD969}"/>
              </a:ext>
              <a:ext uri="{C183D7F6-B498-43B3-948B-1728B52AA6E4}">
                <adec:decorative xmlns:adec="http://schemas.microsoft.com/office/drawing/2017/decorative" val="1"/>
              </a:ext>
            </a:extLst>
          </p:cNvPr>
          <p:cNvSpPr/>
          <p:nvPr/>
        </p:nvSpPr>
        <p:spPr>
          <a:xfrm>
            <a:off x="2368948" y="4609189"/>
            <a:ext cx="738378" cy="857838"/>
          </a:xfrm>
          <a:prstGeom prst="roundRect">
            <a:avLst>
              <a:gd name="adj" fmla="val 17940"/>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08771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a:extLst>
              <a:ext uri="{FF2B5EF4-FFF2-40B4-BE49-F238E27FC236}">
                <a16:creationId xmlns:a16="http://schemas.microsoft.com/office/drawing/2014/main" id="{F11A0365-62C7-75F0-EC07-B39F18C65A26}"/>
              </a:ext>
              <a:ext uri="{C183D7F6-B498-43B3-948B-1728B52AA6E4}">
                <adec:decorative xmlns:adec="http://schemas.microsoft.com/office/drawing/2017/decorative" val="1"/>
              </a:ext>
            </a:extLst>
          </p:cNvPr>
          <p:cNvSpPr/>
          <p:nvPr/>
        </p:nvSpPr>
        <p:spPr>
          <a:xfrm rot="5400000" flipV="1">
            <a:off x="-3172298" y="3170726"/>
            <a:ext cx="6867817" cy="523221"/>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A6C7F2-6776-18F5-CB9D-58C8E931526B}"/>
              </a:ext>
              <a:ext uri="{C183D7F6-B498-43B3-948B-1728B52AA6E4}">
                <adec:decorative xmlns:adec="http://schemas.microsoft.com/office/drawing/2017/decorative" val="1"/>
              </a:ext>
            </a:extLst>
          </p:cNvPr>
          <p:cNvSpPr/>
          <p:nvPr/>
        </p:nvSpPr>
        <p:spPr>
          <a:xfrm rot="10800000">
            <a:off x="208547" y="-3"/>
            <a:ext cx="11983452" cy="6867817"/>
          </a:xfrm>
          <a:prstGeom prst="rect">
            <a:avLst/>
          </a:prstGeom>
          <a:solidFill>
            <a:schemeClr val="bg1"/>
          </a:solidFill>
          <a:ln>
            <a:noFill/>
          </a:ln>
          <a:effectLst>
            <a:outerShdw blurRad="2921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744681E7-1B85-2385-7517-EDC28FE9D881}"/>
              </a:ext>
            </a:extLst>
          </p:cNvPr>
          <p:cNvSpPr txBox="1">
            <a:spLocks noGrp="1"/>
          </p:cNvSpPr>
          <p:nvPr>
            <p:ph type="title" idx="4294967295"/>
          </p:nvPr>
        </p:nvSpPr>
        <p:spPr>
          <a:xfrm>
            <a:off x="848350" y="2997030"/>
            <a:ext cx="11018520" cy="67710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rgbClr val="2253CE"/>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chemeClr val="tx1"/>
                </a:solidFill>
                <a:effectLst/>
                <a:uLnTx/>
                <a:uFillTx/>
                <a:latin typeface="Segoe UI Semibold"/>
                <a:ea typeface="+mn-ea"/>
                <a:cs typeface="Segoe UI" pitchFamily="34" charset="0"/>
              </a:rPr>
              <a:t>Building Extensions</a:t>
            </a:r>
          </a:p>
        </p:txBody>
      </p:sp>
    </p:spTree>
    <p:extLst>
      <p:ext uri="{BB962C8B-B14F-4D97-AF65-F5344CB8AC3E}">
        <p14:creationId xmlns:p14="http://schemas.microsoft.com/office/powerpoint/2010/main" val="3859453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368B74-D478-4D1A-D0E2-9C86478CC5F8}"/>
              </a:ext>
            </a:extLst>
          </p:cNvPr>
          <p:cNvSpPr>
            <a:spLocks noGrp="1"/>
          </p:cNvSpPr>
          <p:nvPr>
            <p:ph type="title"/>
          </p:nvPr>
        </p:nvSpPr>
        <p:spPr>
          <a:xfrm>
            <a:off x="597498" y="683930"/>
            <a:ext cx="11018520" cy="443198"/>
          </a:xfrm>
        </p:spPr>
        <p:txBody>
          <a:bodyPr/>
          <a:lstStyle/>
          <a:p>
            <a:r>
              <a:rPr lang="en-US" sz="3200"/>
              <a:t>Copilot for Sales Extension Architecture         </a:t>
            </a:r>
          </a:p>
        </p:txBody>
      </p:sp>
      <p:sp>
        <p:nvSpPr>
          <p:cNvPr id="15" name="Rectangle: Rounded Corners 14">
            <a:extLst>
              <a:ext uri="{FF2B5EF4-FFF2-40B4-BE49-F238E27FC236}">
                <a16:creationId xmlns:a16="http://schemas.microsoft.com/office/drawing/2014/main" id="{F38B843C-4895-142A-B557-3F1D8905E55C}"/>
              </a:ext>
              <a:ext uri="{C183D7F6-B498-43B3-948B-1728B52AA6E4}">
                <adec:decorative xmlns:adec="http://schemas.microsoft.com/office/drawing/2017/decorative" val="1"/>
              </a:ext>
            </a:extLst>
          </p:cNvPr>
          <p:cNvSpPr/>
          <p:nvPr/>
        </p:nvSpPr>
        <p:spPr>
          <a:xfrm>
            <a:off x="597498" y="1586809"/>
            <a:ext cx="7877696"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53" name="TextBox 52">
            <a:extLst>
              <a:ext uri="{FF2B5EF4-FFF2-40B4-BE49-F238E27FC236}">
                <a16:creationId xmlns:a16="http://schemas.microsoft.com/office/drawing/2014/main" id="{BF450BF0-87F7-3870-1B45-CB7B0DAC1AC3}"/>
              </a:ext>
            </a:extLst>
          </p:cNvPr>
          <p:cNvSpPr txBox="1"/>
          <p:nvPr/>
        </p:nvSpPr>
        <p:spPr>
          <a:xfrm>
            <a:off x="905846" y="1930661"/>
            <a:ext cx="127998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Apps</a:t>
            </a:r>
          </a:p>
        </p:txBody>
      </p:sp>
      <p:pic>
        <p:nvPicPr>
          <p:cNvPr id="54" name="Picture 2">
            <a:extLst>
              <a:ext uri="{FF2B5EF4-FFF2-40B4-BE49-F238E27FC236}">
                <a16:creationId xmlns:a16="http://schemas.microsoft.com/office/drawing/2014/main" id="{A21C5443-801A-07A5-193D-8E626CD90A21}"/>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6899" y="1882751"/>
            <a:ext cx="276560" cy="257116"/>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55" name="Picture 4">
            <a:extLst>
              <a:ext uri="{FF2B5EF4-FFF2-40B4-BE49-F238E27FC236}">
                <a16:creationId xmlns:a16="http://schemas.microsoft.com/office/drawing/2014/main" id="{A3E7377B-3901-3F0D-F832-0B42A193F91F}"/>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1643" y="1886169"/>
            <a:ext cx="269109"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56" name="Picture 8">
            <a:extLst>
              <a:ext uri="{FF2B5EF4-FFF2-40B4-BE49-F238E27FC236}">
                <a16:creationId xmlns:a16="http://schemas.microsoft.com/office/drawing/2014/main" id="{A4267D31-E389-EF3F-37DA-810061322D0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1944" y="1875232"/>
            <a:ext cx="272154"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57" name="Picture 2">
            <a:extLst>
              <a:ext uri="{FF2B5EF4-FFF2-40B4-BE49-F238E27FC236}">
                <a16:creationId xmlns:a16="http://schemas.microsoft.com/office/drawing/2014/main" id="{AB39B2BC-CEE8-08AB-6205-B28182D1FBBB}"/>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7487" y="1886169"/>
            <a:ext cx="269211"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CE39680C-CB44-2D1A-D3CE-372E30AD4F3E}"/>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4243" y="1886169"/>
            <a:ext cx="269167"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49A2D219-CFD9-D571-C1B2-5F0B661DFEB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008297" y="1840487"/>
            <a:ext cx="341645" cy="341645"/>
          </a:xfrm>
          <a:prstGeom prst="rect">
            <a:avLst/>
          </a:prstGeom>
          <a:ln w="10716" cap="flat">
            <a:noFill/>
            <a:prstDash val="solid"/>
            <a:miter/>
          </a:ln>
          <a:effectLst>
            <a:outerShdw blurRad="38100" dist="25400" dir="2700000" algn="tl" rotWithShape="0">
              <a:prstClr val="black">
                <a:alpha val="30000"/>
              </a:prstClr>
            </a:outerShdw>
          </a:effectLst>
        </p:spPr>
      </p:pic>
      <p:pic>
        <p:nvPicPr>
          <p:cNvPr id="60" name="Picture 6">
            <a:extLst>
              <a:ext uri="{FF2B5EF4-FFF2-40B4-BE49-F238E27FC236}">
                <a16:creationId xmlns:a16="http://schemas.microsoft.com/office/drawing/2014/main" id="{D2555E37-DD48-5FAE-D4A8-2B1279B0208C}"/>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7138" y="1886169"/>
            <a:ext cx="268934"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61" name="TextBox 60" descr="Microsoft PowerPoint logo">
            <a:extLst>
              <a:ext uri="{FF2B5EF4-FFF2-40B4-BE49-F238E27FC236}">
                <a16:creationId xmlns:a16="http://schemas.microsoft.com/office/drawing/2014/main" id="{5AE68022-999E-F007-D876-FD5CE1486475}"/>
              </a:ext>
            </a:extLst>
          </p:cNvPr>
          <p:cNvSpPr txBox="1"/>
          <p:nvPr/>
        </p:nvSpPr>
        <p:spPr>
          <a:xfrm>
            <a:off x="2252781"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PowerPoint</a:t>
            </a:r>
          </a:p>
        </p:txBody>
      </p:sp>
      <p:sp>
        <p:nvSpPr>
          <p:cNvPr id="62" name="TextBox 61" descr="Microsoft PowerPoint logo">
            <a:extLst>
              <a:ext uri="{FF2B5EF4-FFF2-40B4-BE49-F238E27FC236}">
                <a16:creationId xmlns:a16="http://schemas.microsoft.com/office/drawing/2014/main" id="{96DB8C73-8C20-94C6-0739-4FF9E338BA07}"/>
              </a:ext>
            </a:extLst>
          </p:cNvPr>
          <p:cNvSpPr txBox="1"/>
          <p:nvPr/>
        </p:nvSpPr>
        <p:spPr>
          <a:xfrm>
            <a:off x="3025623"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OneNote</a:t>
            </a:r>
          </a:p>
        </p:txBody>
      </p:sp>
      <p:sp>
        <p:nvSpPr>
          <p:cNvPr id="63" name="TextBox 62" descr="Microsoft PowerPoint logo">
            <a:extLst>
              <a:ext uri="{FF2B5EF4-FFF2-40B4-BE49-F238E27FC236}">
                <a16:creationId xmlns:a16="http://schemas.microsoft.com/office/drawing/2014/main" id="{F89FD9B4-93C5-D4A8-BA30-3FC35B1C7994}"/>
              </a:ext>
            </a:extLst>
          </p:cNvPr>
          <p:cNvSpPr txBox="1"/>
          <p:nvPr/>
        </p:nvSpPr>
        <p:spPr>
          <a:xfrm>
            <a:off x="3893799"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rPr>
              <a:t>Excel</a:t>
            </a:r>
          </a:p>
        </p:txBody>
      </p:sp>
      <p:sp>
        <p:nvSpPr>
          <p:cNvPr id="64" name="TextBox 63" descr="Microsoft PowerPoint logo">
            <a:extLst>
              <a:ext uri="{FF2B5EF4-FFF2-40B4-BE49-F238E27FC236}">
                <a16:creationId xmlns:a16="http://schemas.microsoft.com/office/drawing/2014/main" id="{6B1FCE8B-DCCD-7F5A-0B6A-6628A36CDA36}"/>
              </a:ext>
            </a:extLst>
          </p:cNvPr>
          <p:cNvSpPr txBox="1"/>
          <p:nvPr/>
        </p:nvSpPr>
        <p:spPr>
          <a:xfrm>
            <a:off x="4796721" y="2210203"/>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M365 Chat</a:t>
            </a:r>
          </a:p>
        </p:txBody>
      </p:sp>
      <p:sp>
        <p:nvSpPr>
          <p:cNvPr id="65" name="TextBox 64" descr="Microsoft PowerPoint logo">
            <a:extLst>
              <a:ext uri="{FF2B5EF4-FFF2-40B4-BE49-F238E27FC236}">
                <a16:creationId xmlns:a16="http://schemas.microsoft.com/office/drawing/2014/main" id="{8DCDE185-7BE1-1D7B-87B2-A1BFFFF50936}"/>
              </a:ext>
            </a:extLst>
          </p:cNvPr>
          <p:cNvSpPr txBox="1"/>
          <p:nvPr/>
        </p:nvSpPr>
        <p:spPr>
          <a:xfrm>
            <a:off x="5699643" y="2214767"/>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Outlook</a:t>
            </a:r>
          </a:p>
        </p:txBody>
      </p:sp>
      <p:sp>
        <p:nvSpPr>
          <p:cNvPr id="66" name="TextBox 65" descr="Microsoft PowerPoint logo">
            <a:extLst>
              <a:ext uri="{FF2B5EF4-FFF2-40B4-BE49-F238E27FC236}">
                <a16:creationId xmlns:a16="http://schemas.microsoft.com/office/drawing/2014/main" id="{229AD6F9-0BE9-6D16-FB7D-2E97216E3A65}"/>
              </a:ext>
            </a:extLst>
          </p:cNvPr>
          <p:cNvSpPr txBox="1"/>
          <p:nvPr/>
        </p:nvSpPr>
        <p:spPr>
          <a:xfrm>
            <a:off x="6567819" y="2218640"/>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Teams</a:t>
            </a:r>
          </a:p>
        </p:txBody>
      </p:sp>
      <p:sp>
        <p:nvSpPr>
          <p:cNvPr id="67" name="TextBox 66" descr="Microsoft PowerPoint logo">
            <a:extLst>
              <a:ext uri="{FF2B5EF4-FFF2-40B4-BE49-F238E27FC236}">
                <a16:creationId xmlns:a16="http://schemas.microsoft.com/office/drawing/2014/main" id="{2AEE6D83-6191-0348-BBB8-528949EB674D}"/>
              </a:ext>
            </a:extLst>
          </p:cNvPr>
          <p:cNvSpPr txBox="1"/>
          <p:nvPr/>
        </p:nvSpPr>
        <p:spPr>
          <a:xfrm>
            <a:off x="7352953" y="2218640"/>
            <a:ext cx="76479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Word</a:t>
            </a:r>
          </a:p>
        </p:txBody>
      </p:sp>
      <p:sp>
        <p:nvSpPr>
          <p:cNvPr id="68" name="TextBox 67">
            <a:extLst>
              <a:ext uri="{FF2B5EF4-FFF2-40B4-BE49-F238E27FC236}">
                <a16:creationId xmlns:a16="http://schemas.microsoft.com/office/drawing/2014/main" id="{5408D0F5-DBFC-4C0A-677C-991CA87A8B4E}"/>
              </a:ext>
            </a:extLst>
          </p:cNvPr>
          <p:cNvSpPr txBox="1"/>
          <p:nvPr/>
        </p:nvSpPr>
        <p:spPr>
          <a:xfrm>
            <a:off x="905846" y="2599353"/>
            <a:ext cx="144899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Experiences</a:t>
            </a:r>
          </a:p>
        </p:txBody>
      </p:sp>
      <p:sp>
        <p:nvSpPr>
          <p:cNvPr id="69" name="TextBox 68">
            <a:extLst>
              <a:ext uri="{FF2B5EF4-FFF2-40B4-BE49-F238E27FC236}">
                <a16:creationId xmlns:a16="http://schemas.microsoft.com/office/drawing/2014/main" id="{0F4AD9FB-F790-B274-FBEB-8045E3978149}"/>
              </a:ext>
            </a:extLst>
          </p:cNvPr>
          <p:cNvSpPr txBox="1"/>
          <p:nvPr/>
        </p:nvSpPr>
        <p:spPr>
          <a:xfrm>
            <a:off x="2643225" y="2675562"/>
            <a:ext cx="764796"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App Chat</a:t>
            </a:r>
          </a:p>
        </p:txBody>
      </p:sp>
      <p:sp>
        <p:nvSpPr>
          <p:cNvPr id="70" name="TextBox 69">
            <a:extLst>
              <a:ext uri="{FF2B5EF4-FFF2-40B4-BE49-F238E27FC236}">
                <a16:creationId xmlns:a16="http://schemas.microsoft.com/office/drawing/2014/main" id="{F472466B-2FAE-24E1-F62B-72EEE4D7FEF3}"/>
              </a:ext>
            </a:extLst>
          </p:cNvPr>
          <p:cNvSpPr txBox="1"/>
          <p:nvPr/>
        </p:nvSpPr>
        <p:spPr>
          <a:xfrm>
            <a:off x="3696402" y="2675562"/>
            <a:ext cx="977913"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Embedded AI</a:t>
            </a:r>
          </a:p>
        </p:txBody>
      </p:sp>
      <p:sp>
        <p:nvSpPr>
          <p:cNvPr id="71" name="TextBox 70">
            <a:extLst>
              <a:ext uri="{FF2B5EF4-FFF2-40B4-BE49-F238E27FC236}">
                <a16:creationId xmlns:a16="http://schemas.microsoft.com/office/drawing/2014/main" id="{BA3A6B80-0EF6-C06F-A938-A2D4B280AF38}"/>
              </a:ext>
            </a:extLst>
          </p:cNvPr>
          <p:cNvSpPr txBox="1"/>
          <p:nvPr/>
        </p:nvSpPr>
        <p:spPr>
          <a:xfrm>
            <a:off x="4837791" y="2675562"/>
            <a:ext cx="1448998"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Contextual Side Car</a:t>
            </a:r>
          </a:p>
        </p:txBody>
      </p:sp>
      <p:sp>
        <p:nvSpPr>
          <p:cNvPr id="72" name="TextBox 71">
            <a:extLst>
              <a:ext uri="{FF2B5EF4-FFF2-40B4-BE49-F238E27FC236}">
                <a16:creationId xmlns:a16="http://schemas.microsoft.com/office/drawing/2014/main" id="{18D80F68-4CCC-99F8-5B2A-331BE7228119}"/>
              </a:ext>
            </a:extLst>
          </p:cNvPr>
          <p:cNvSpPr txBox="1"/>
          <p:nvPr/>
        </p:nvSpPr>
        <p:spPr>
          <a:xfrm>
            <a:off x="6396566" y="2654732"/>
            <a:ext cx="1800450"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mn-ea"/>
                <a:cs typeface="Segoe UI Semibold" panose="020B0702040204020203" pitchFamily="34" charset="0"/>
              </a:rPr>
              <a:t>Microsoft 365 Chat</a:t>
            </a:r>
          </a:p>
        </p:txBody>
      </p:sp>
      <p:cxnSp>
        <p:nvCxnSpPr>
          <p:cNvPr id="77" name="Straight Connector 76">
            <a:extLst>
              <a:ext uri="{FF2B5EF4-FFF2-40B4-BE49-F238E27FC236}">
                <a16:creationId xmlns:a16="http://schemas.microsoft.com/office/drawing/2014/main" id="{C788B965-BE7D-3D4A-F27F-6681665269A9}"/>
              </a:ext>
              <a:ext uri="{C183D7F6-B498-43B3-948B-1728B52AA6E4}">
                <adec:decorative xmlns:adec="http://schemas.microsoft.com/office/drawing/2017/decorative" val="1"/>
              </a:ext>
            </a:extLst>
          </p:cNvPr>
          <p:cNvCxnSpPr>
            <a:cxnSpLocks/>
          </p:cNvCxnSpPr>
          <p:nvPr/>
        </p:nvCxnSpPr>
        <p:spPr>
          <a:xfrm>
            <a:off x="905846" y="2422590"/>
            <a:ext cx="7291170" cy="0"/>
          </a:xfrm>
          <a:prstGeom prst="line">
            <a:avLst/>
          </a:prstGeom>
          <a:noFill/>
          <a:ln w="6350" cap="flat" cmpd="sng" algn="ctr">
            <a:solidFill>
              <a:schemeClr val="bg1">
                <a:lumMod val="75000"/>
                <a:alpha val="70000"/>
              </a:schemeClr>
            </a:solidFill>
            <a:prstDash val="solid"/>
            <a:headEnd type="none" w="lg" len="med"/>
            <a:tailEnd type="none" w="lg" len="med"/>
          </a:ln>
          <a:effectLst/>
        </p:spPr>
      </p:cxnSp>
      <p:pic>
        <p:nvPicPr>
          <p:cNvPr id="81" name="Graphic 80">
            <a:extLst>
              <a:ext uri="{FF2B5EF4-FFF2-40B4-BE49-F238E27FC236}">
                <a16:creationId xmlns:a16="http://schemas.microsoft.com/office/drawing/2014/main" id="{A226E405-B825-297D-3457-08890F4242C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6690" y="3381878"/>
            <a:ext cx="386057" cy="386057"/>
          </a:xfrm>
          <a:prstGeom prst="rect">
            <a:avLst/>
          </a:prstGeom>
          <a:effectLst>
            <a:outerShdw blurRad="50800" dist="38100" dir="2700000" algn="tl" rotWithShape="0">
              <a:prstClr val="black">
                <a:alpha val="40000"/>
              </a:prstClr>
            </a:outerShdw>
          </a:effectLst>
        </p:spPr>
      </p:pic>
      <p:sp>
        <p:nvSpPr>
          <p:cNvPr id="82" name="TextBox 81">
            <a:extLst>
              <a:ext uri="{FF2B5EF4-FFF2-40B4-BE49-F238E27FC236}">
                <a16:creationId xmlns:a16="http://schemas.microsoft.com/office/drawing/2014/main" id="{B1104B2E-93EB-6F20-E6A5-FF02155DF2B2}"/>
              </a:ext>
            </a:extLst>
          </p:cNvPr>
          <p:cNvSpPr txBox="1"/>
          <p:nvPr/>
        </p:nvSpPr>
        <p:spPr>
          <a:xfrm>
            <a:off x="1401256" y="3401235"/>
            <a:ext cx="220962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Copilot for Sales</a:t>
            </a:r>
          </a:p>
        </p:txBody>
      </p:sp>
      <p:sp>
        <p:nvSpPr>
          <p:cNvPr id="83" name="TextBox 82">
            <a:extLst>
              <a:ext uri="{FF2B5EF4-FFF2-40B4-BE49-F238E27FC236}">
                <a16:creationId xmlns:a16="http://schemas.microsoft.com/office/drawing/2014/main" id="{179CDE59-1A11-E760-1F4F-E8944CDEBE85}"/>
              </a:ext>
            </a:extLst>
          </p:cNvPr>
          <p:cNvSpPr txBox="1"/>
          <p:nvPr/>
        </p:nvSpPr>
        <p:spPr>
          <a:xfrm>
            <a:off x="893175" y="4029714"/>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Sales Meetings Skills</a:t>
            </a:r>
          </a:p>
        </p:txBody>
      </p:sp>
      <p:sp>
        <p:nvSpPr>
          <p:cNvPr id="85" name="TextBox 84">
            <a:extLst>
              <a:ext uri="{FF2B5EF4-FFF2-40B4-BE49-F238E27FC236}">
                <a16:creationId xmlns:a16="http://schemas.microsoft.com/office/drawing/2014/main" id="{9F6E0AF3-A052-E674-D014-73AAF8DAB0E0}"/>
              </a:ext>
            </a:extLst>
          </p:cNvPr>
          <p:cNvSpPr txBox="1"/>
          <p:nvPr/>
        </p:nvSpPr>
        <p:spPr>
          <a:xfrm>
            <a:off x="2140366"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Sales E-Mails </a:t>
            </a:r>
            <a:b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Skills</a:t>
            </a:r>
          </a:p>
        </p:txBody>
      </p:sp>
      <p:sp>
        <p:nvSpPr>
          <p:cNvPr id="86" name="TextBox 85">
            <a:extLst>
              <a:ext uri="{FF2B5EF4-FFF2-40B4-BE49-F238E27FC236}">
                <a16:creationId xmlns:a16="http://schemas.microsoft.com/office/drawing/2014/main" id="{ABCFB88B-81EE-303D-B1E8-09B87BC22DA5}"/>
              </a:ext>
            </a:extLst>
          </p:cNvPr>
          <p:cNvSpPr txBox="1"/>
          <p:nvPr/>
        </p:nvSpPr>
        <p:spPr>
          <a:xfrm>
            <a:off x="3387557"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CRM Sales Entity Skills</a:t>
            </a:r>
          </a:p>
        </p:txBody>
      </p:sp>
      <p:sp>
        <p:nvSpPr>
          <p:cNvPr id="88" name="TextBox 87">
            <a:extLst>
              <a:ext uri="{FF2B5EF4-FFF2-40B4-BE49-F238E27FC236}">
                <a16:creationId xmlns:a16="http://schemas.microsoft.com/office/drawing/2014/main" id="{2F039E5F-0B45-5F10-0568-7D6EAC4FAC0F}"/>
              </a:ext>
            </a:extLst>
          </p:cNvPr>
          <p:cNvSpPr txBox="1"/>
          <p:nvPr/>
        </p:nvSpPr>
        <p:spPr>
          <a:xfrm>
            <a:off x="4634748"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Deal Room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Skills</a:t>
            </a:r>
          </a:p>
        </p:txBody>
      </p:sp>
      <p:sp>
        <p:nvSpPr>
          <p:cNvPr id="87" name="TextBox 86">
            <a:extLst>
              <a:ext uri="{FF2B5EF4-FFF2-40B4-BE49-F238E27FC236}">
                <a16:creationId xmlns:a16="http://schemas.microsoft.com/office/drawing/2014/main" id="{C1DCA7C9-6881-163C-0B30-D046E1F732CC}"/>
              </a:ext>
            </a:extLst>
          </p:cNvPr>
          <p:cNvSpPr txBox="1"/>
          <p:nvPr/>
        </p:nvSpPr>
        <p:spPr>
          <a:xfrm>
            <a:off x="5744845" y="4037759"/>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Settings &amp; Configuration</a:t>
            </a:r>
          </a:p>
        </p:txBody>
      </p:sp>
      <p:sp>
        <p:nvSpPr>
          <p:cNvPr id="105" name="TextBox 104">
            <a:extLst>
              <a:ext uri="{FF2B5EF4-FFF2-40B4-BE49-F238E27FC236}">
                <a16:creationId xmlns:a16="http://schemas.microsoft.com/office/drawing/2014/main" id="{E1529171-7389-5D57-60BE-02ACE652E811}"/>
              </a:ext>
            </a:extLst>
          </p:cNvPr>
          <p:cNvSpPr txBox="1"/>
          <p:nvPr/>
        </p:nvSpPr>
        <p:spPr>
          <a:xfrm>
            <a:off x="7083410" y="4024401"/>
            <a:ext cx="1147194"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mn-ea"/>
                <a:cs typeface="Segoe UI Semibold" panose="020B0702040204020203" pitchFamily="34" charset="0"/>
              </a:rPr>
              <a:t>New Extension</a:t>
            </a:r>
            <a:br>
              <a:rPr kumimoji="0" lang="en-US" sz="1000" b="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mn-ea"/>
                <a:cs typeface="Segoe UI Semibold" panose="020B0702040204020203" pitchFamily="34" charset="0"/>
              </a:rPr>
              <a:t>Skills</a:t>
            </a:r>
          </a:p>
        </p:txBody>
      </p:sp>
      <p:grpSp>
        <p:nvGrpSpPr>
          <p:cNvPr id="32" name="Group 31">
            <a:extLst>
              <a:ext uri="{FF2B5EF4-FFF2-40B4-BE49-F238E27FC236}">
                <a16:creationId xmlns:a16="http://schemas.microsoft.com/office/drawing/2014/main" id="{EDE34E76-962B-57E4-2D57-D7ABBE455DA6}"/>
              </a:ext>
              <a:ext uri="{C183D7F6-B498-43B3-948B-1728B52AA6E4}">
                <adec:decorative xmlns:adec="http://schemas.microsoft.com/office/drawing/2017/decorative" val="1"/>
              </a:ext>
            </a:extLst>
          </p:cNvPr>
          <p:cNvGrpSpPr/>
          <p:nvPr/>
        </p:nvGrpSpPr>
        <p:grpSpPr>
          <a:xfrm>
            <a:off x="1850441" y="5075470"/>
            <a:ext cx="937526" cy="334008"/>
            <a:chOff x="1955117" y="5165833"/>
            <a:chExt cx="779841" cy="277830"/>
          </a:xfrm>
        </p:grpSpPr>
        <p:pic>
          <p:nvPicPr>
            <p:cNvPr id="95" name="Picture 2" descr="Azure has a new logo, but where do you download it? Here!">
              <a:extLst>
                <a:ext uri="{FF2B5EF4-FFF2-40B4-BE49-F238E27FC236}">
                  <a16:creationId xmlns:a16="http://schemas.microsoft.com/office/drawing/2014/main" id="{17B12E6D-CECA-D324-0BB8-4B9AE093672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55117" y="5171509"/>
              <a:ext cx="272154"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056" name="Picture 8" descr="openai&quot; Icon - Download for free – Iconduck">
              <a:extLst>
                <a:ext uri="{FF2B5EF4-FFF2-40B4-BE49-F238E27FC236}">
                  <a16:creationId xmlns:a16="http://schemas.microsoft.com/office/drawing/2014/main" id="{FCD910E0-34C9-C361-015B-59051F82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66395" y="5165833"/>
              <a:ext cx="268563"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grpSp>
      <p:sp>
        <p:nvSpPr>
          <p:cNvPr id="97" name="TextBox 96">
            <a:extLst>
              <a:ext uri="{FF2B5EF4-FFF2-40B4-BE49-F238E27FC236}">
                <a16:creationId xmlns:a16="http://schemas.microsoft.com/office/drawing/2014/main" id="{36F08225-266E-1997-60FE-72229B1E01CE}"/>
              </a:ext>
            </a:extLst>
          </p:cNvPr>
          <p:cNvSpPr txBox="1"/>
          <p:nvPr/>
        </p:nvSpPr>
        <p:spPr>
          <a:xfrm>
            <a:off x="932599" y="5289333"/>
            <a:ext cx="45416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AI</a:t>
            </a:r>
          </a:p>
        </p:txBody>
      </p:sp>
      <p:sp>
        <p:nvSpPr>
          <p:cNvPr id="98" name="TextBox 97">
            <a:extLst>
              <a:ext uri="{FF2B5EF4-FFF2-40B4-BE49-F238E27FC236}">
                <a16:creationId xmlns:a16="http://schemas.microsoft.com/office/drawing/2014/main" id="{5CD88190-28B2-4432-1D0A-6957E223D531}"/>
              </a:ext>
            </a:extLst>
          </p:cNvPr>
          <p:cNvSpPr txBox="1"/>
          <p:nvPr/>
        </p:nvSpPr>
        <p:spPr>
          <a:xfrm>
            <a:off x="1545839" y="5594387"/>
            <a:ext cx="1720791"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Azure Open AI Service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Large Language Models</a:t>
            </a:r>
          </a:p>
        </p:txBody>
      </p:sp>
      <p:sp>
        <p:nvSpPr>
          <p:cNvPr id="102" name="TextBox 101">
            <a:extLst>
              <a:ext uri="{FF2B5EF4-FFF2-40B4-BE49-F238E27FC236}">
                <a16:creationId xmlns:a16="http://schemas.microsoft.com/office/drawing/2014/main" id="{BDC5B623-1CF9-CBDD-9919-FAEE56A36592}"/>
              </a:ext>
            </a:extLst>
          </p:cNvPr>
          <p:cNvSpPr txBox="1"/>
          <p:nvPr/>
        </p:nvSpPr>
        <p:spPr>
          <a:xfrm>
            <a:off x="3873486" y="5285556"/>
            <a:ext cx="66559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Data</a:t>
            </a:r>
          </a:p>
        </p:txBody>
      </p:sp>
      <p:pic>
        <p:nvPicPr>
          <p:cNvPr id="103" name="Picture 2">
            <a:extLst>
              <a:ext uri="{FF2B5EF4-FFF2-40B4-BE49-F238E27FC236}">
                <a16:creationId xmlns:a16="http://schemas.microsoft.com/office/drawing/2014/main" id="{0C921921-6A2A-7C66-0935-233BF98C70DD}"/>
              </a:ex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05636" y="5087855"/>
            <a:ext cx="313836" cy="272155"/>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106" name="TextBox 105">
            <a:extLst>
              <a:ext uri="{FF2B5EF4-FFF2-40B4-BE49-F238E27FC236}">
                <a16:creationId xmlns:a16="http://schemas.microsoft.com/office/drawing/2014/main" id="{38F8905D-FF0B-CC95-A9D8-3E6208BB988C}"/>
              </a:ext>
            </a:extLst>
          </p:cNvPr>
          <p:cNvSpPr txBox="1"/>
          <p:nvPr/>
        </p:nvSpPr>
        <p:spPr>
          <a:xfrm>
            <a:off x="4532362" y="5472533"/>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Graph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M365 Data</a:t>
            </a:r>
          </a:p>
        </p:txBody>
      </p:sp>
      <p:pic>
        <p:nvPicPr>
          <p:cNvPr id="107" name="Picture 8">
            <a:extLst>
              <a:ext uri="{FF2B5EF4-FFF2-40B4-BE49-F238E27FC236}">
                <a16:creationId xmlns:a16="http://schemas.microsoft.com/office/drawing/2014/main" id="{5D14C0D1-236B-9D81-D2B1-207E94B20784}"/>
              </a:ext>
              <a:ext uri="{C183D7F6-B498-43B3-948B-1728B52AA6E4}">
                <adec:decorative xmlns:adec="http://schemas.microsoft.com/office/drawing/2017/decorative" val="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25014" y="5087855"/>
            <a:ext cx="320173" cy="223992"/>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108" name="Picture 107">
            <a:extLst>
              <a:ext uri="{FF2B5EF4-FFF2-40B4-BE49-F238E27FC236}">
                <a16:creationId xmlns:a16="http://schemas.microsoft.com/office/drawing/2014/main" id="{E6EBBE02-1CC6-5AA7-B884-12347C1BD29B}"/>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04181" y="5055815"/>
            <a:ext cx="267282" cy="267282"/>
          </a:xfrm>
          <a:prstGeom prst="rect">
            <a:avLst/>
          </a:prstGeom>
          <a:ln w="10716" cap="flat">
            <a:noFill/>
            <a:prstDash val="solid"/>
            <a:miter/>
          </a:ln>
          <a:effectLst>
            <a:outerShdw blurRad="38100" dist="25400" dir="2700000" algn="tl" rotWithShape="0">
              <a:prstClr val="black">
                <a:alpha val="30000"/>
              </a:prstClr>
            </a:outerShdw>
          </a:effectLst>
        </p:spPr>
      </p:pic>
      <p:sp>
        <p:nvSpPr>
          <p:cNvPr id="109" name="TextBox 108">
            <a:extLst>
              <a:ext uri="{FF2B5EF4-FFF2-40B4-BE49-F238E27FC236}">
                <a16:creationId xmlns:a16="http://schemas.microsoft.com/office/drawing/2014/main" id="{37F71B1F-E680-3386-9A00-86415569295D}"/>
              </a:ext>
            </a:extLst>
          </p:cNvPr>
          <p:cNvSpPr txBox="1"/>
          <p:nvPr/>
        </p:nvSpPr>
        <p:spPr>
          <a:xfrm>
            <a:off x="5679856" y="5479140"/>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CRM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Customer Data</a:t>
            </a:r>
          </a:p>
        </p:txBody>
      </p:sp>
      <p:grpSp>
        <p:nvGrpSpPr>
          <p:cNvPr id="33" name="Group 32">
            <a:extLst>
              <a:ext uri="{FF2B5EF4-FFF2-40B4-BE49-F238E27FC236}">
                <a16:creationId xmlns:a16="http://schemas.microsoft.com/office/drawing/2014/main" id="{444484DE-FB7A-ABA5-AA44-6E653836A7ED}"/>
              </a:ext>
              <a:ext uri="{C183D7F6-B498-43B3-948B-1728B52AA6E4}">
                <adec:decorative xmlns:adec="http://schemas.microsoft.com/office/drawing/2017/decorative" val="1"/>
              </a:ext>
            </a:extLst>
          </p:cNvPr>
          <p:cNvGrpSpPr/>
          <p:nvPr/>
        </p:nvGrpSpPr>
        <p:grpSpPr>
          <a:xfrm>
            <a:off x="5655684" y="5017034"/>
            <a:ext cx="1289941" cy="869741"/>
            <a:chOff x="5510092" y="5147116"/>
            <a:chExt cx="1289941" cy="1307024"/>
          </a:xfrm>
        </p:grpSpPr>
        <p:cxnSp>
          <p:nvCxnSpPr>
            <p:cNvPr id="110" name="Straight Connector 109">
              <a:extLst>
                <a:ext uri="{FF2B5EF4-FFF2-40B4-BE49-F238E27FC236}">
                  <a16:creationId xmlns:a16="http://schemas.microsoft.com/office/drawing/2014/main" id="{8F0996A2-5497-0A1C-EB84-8F58A9BFA7B2}"/>
                </a:ext>
              </a:extLst>
            </p:cNvPr>
            <p:cNvCxnSpPr>
              <a:cxnSpLocks/>
            </p:cNvCxnSpPr>
            <p:nvPr/>
          </p:nvCxnSpPr>
          <p:spPr>
            <a:xfrm flipV="1">
              <a:off x="5510092" y="5154582"/>
              <a:ext cx="0" cy="1299558"/>
            </a:xfrm>
            <a:prstGeom prst="line">
              <a:avLst/>
            </a:prstGeom>
            <a:noFill/>
            <a:ln w="6350" cap="flat" cmpd="sng" algn="ctr">
              <a:solidFill>
                <a:schemeClr val="bg1">
                  <a:lumMod val="75000"/>
                  <a:alpha val="70000"/>
                </a:schemeClr>
              </a:solidFill>
              <a:prstDash val="solid"/>
              <a:headEnd type="none" w="lg" len="med"/>
              <a:tailEnd type="none" w="lg" len="med"/>
            </a:ln>
            <a:effectLst/>
          </p:spPr>
        </p:cxnSp>
        <p:cxnSp>
          <p:nvCxnSpPr>
            <p:cNvPr id="120" name="Straight Connector 119">
              <a:extLst>
                <a:ext uri="{FF2B5EF4-FFF2-40B4-BE49-F238E27FC236}">
                  <a16:creationId xmlns:a16="http://schemas.microsoft.com/office/drawing/2014/main" id="{E82E2C56-08FD-1ADF-6FB2-352B4868B5E5}"/>
                </a:ext>
              </a:extLst>
            </p:cNvPr>
            <p:cNvCxnSpPr>
              <a:cxnSpLocks/>
            </p:cNvCxnSpPr>
            <p:nvPr/>
          </p:nvCxnSpPr>
          <p:spPr>
            <a:xfrm flipV="1">
              <a:off x="6800033" y="5147116"/>
              <a:ext cx="0" cy="1307024"/>
            </a:xfrm>
            <a:prstGeom prst="line">
              <a:avLst/>
            </a:prstGeom>
            <a:noFill/>
            <a:ln w="6350" cap="flat" cmpd="sng" algn="ctr">
              <a:solidFill>
                <a:schemeClr val="bg1">
                  <a:lumMod val="75000"/>
                  <a:alpha val="70000"/>
                </a:schemeClr>
              </a:solidFill>
              <a:prstDash val="solid"/>
              <a:headEnd type="none" w="lg" len="med"/>
              <a:tailEnd type="none" w="lg" len="med"/>
            </a:ln>
            <a:effectLst/>
          </p:spPr>
        </p:cxnSp>
      </p:grpSp>
      <p:pic>
        <p:nvPicPr>
          <p:cNvPr id="121" name="Graphic 120">
            <a:extLst>
              <a:ext uri="{FF2B5EF4-FFF2-40B4-BE49-F238E27FC236}">
                <a16:creationId xmlns:a16="http://schemas.microsoft.com/office/drawing/2014/main" id="{63D3CCF7-93A1-6130-F87B-C2853CD34811}"/>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684631" y="5099045"/>
            <a:ext cx="257669" cy="257669"/>
          </a:xfrm>
          <a:prstGeom prst="rect">
            <a:avLst/>
          </a:prstGeom>
        </p:spPr>
      </p:pic>
      <p:pic>
        <p:nvPicPr>
          <p:cNvPr id="122" name="Graphic 55">
            <a:extLst>
              <a:ext uri="{FF2B5EF4-FFF2-40B4-BE49-F238E27FC236}">
                <a16:creationId xmlns:a16="http://schemas.microsoft.com/office/drawing/2014/main" id="{B7F53C4E-CCC9-CF2B-4294-E20CDF3D203F}"/>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271589" y="5095834"/>
            <a:ext cx="257694" cy="257694"/>
          </a:xfrm>
          <a:prstGeom prst="rect">
            <a:avLst/>
          </a:prstGeom>
        </p:spPr>
      </p:pic>
      <p:sp>
        <p:nvSpPr>
          <p:cNvPr id="123" name="TextBox 122">
            <a:extLst>
              <a:ext uri="{FF2B5EF4-FFF2-40B4-BE49-F238E27FC236}">
                <a16:creationId xmlns:a16="http://schemas.microsoft.com/office/drawing/2014/main" id="{3B46E1E9-0B56-00AD-2400-1A1E0AC67B93}"/>
              </a:ext>
            </a:extLst>
          </p:cNvPr>
          <p:cNvSpPr txBox="1"/>
          <p:nvPr/>
        </p:nvSpPr>
        <p:spPr>
          <a:xfrm>
            <a:off x="6930640" y="5470677"/>
            <a:ext cx="1265769" cy="2923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Copilot Studio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Extension Data</a:t>
            </a:r>
          </a:p>
        </p:txBody>
      </p:sp>
      <p:sp>
        <p:nvSpPr>
          <p:cNvPr id="11" name="Rectangle 10">
            <a:extLst>
              <a:ext uri="{FF2B5EF4-FFF2-40B4-BE49-F238E27FC236}">
                <a16:creationId xmlns:a16="http://schemas.microsoft.com/office/drawing/2014/main" id="{76F98D79-E0B9-58AC-EE33-DBD8F04473F0}"/>
              </a:ext>
              <a:ext uri="{C183D7F6-B498-43B3-948B-1728B52AA6E4}">
                <adec:decorative xmlns:adec="http://schemas.microsoft.com/office/drawing/2017/decorative" val="1"/>
              </a:ext>
            </a:extLst>
          </p:cNvPr>
          <p:cNvSpPr/>
          <p:nvPr/>
        </p:nvSpPr>
        <p:spPr>
          <a:xfrm>
            <a:off x="7659639" y="4992402"/>
            <a:ext cx="309351" cy="90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Rounded Corners 12">
            <a:extLst>
              <a:ext uri="{FF2B5EF4-FFF2-40B4-BE49-F238E27FC236}">
                <a16:creationId xmlns:a16="http://schemas.microsoft.com/office/drawing/2014/main" id="{DE470345-47A7-8550-CDF2-B4FC7843EAD5}"/>
              </a:ext>
              <a:ext uri="{C183D7F6-B498-43B3-948B-1728B52AA6E4}">
                <adec:decorative xmlns:adec="http://schemas.microsoft.com/office/drawing/2017/decorative" val="1"/>
              </a:ext>
            </a:extLst>
          </p:cNvPr>
          <p:cNvSpPr/>
          <p:nvPr/>
        </p:nvSpPr>
        <p:spPr bwMode="auto">
          <a:xfrm>
            <a:off x="728470" y="1708946"/>
            <a:ext cx="7594182"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18" name="Rectangle: Rounded Corners 17">
            <a:extLst>
              <a:ext uri="{FF2B5EF4-FFF2-40B4-BE49-F238E27FC236}">
                <a16:creationId xmlns:a16="http://schemas.microsoft.com/office/drawing/2014/main" id="{100356C6-0D0B-EA8E-8259-D204C9629FF0}"/>
              </a:ext>
              <a:ext uri="{C183D7F6-B498-43B3-948B-1728B52AA6E4}">
                <adec:decorative xmlns:adec="http://schemas.microsoft.com/office/drawing/2017/decorative" val="1"/>
              </a:ext>
            </a:extLst>
          </p:cNvPr>
          <p:cNvSpPr/>
          <p:nvPr/>
        </p:nvSpPr>
        <p:spPr bwMode="auto">
          <a:xfrm>
            <a:off x="728470" y="4724226"/>
            <a:ext cx="2762518"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19" name="Rectangle: Rounded Corners 18">
            <a:extLst>
              <a:ext uri="{FF2B5EF4-FFF2-40B4-BE49-F238E27FC236}">
                <a16:creationId xmlns:a16="http://schemas.microsoft.com/office/drawing/2014/main" id="{4E8D21F2-1C1A-0974-A995-281614C352DD}"/>
              </a:ext>
              <a:ext uri="{C183D7F6-B498-43B3-948B-1728B52AA6E4}">
                <adec:decorative xmlns:adec="http://schemas.microsoft.com/office/drawing/2017/decorative" val="1"/>
              </a:ext>
            </a:extLst>
          </p:cNvPr>
          <p:cNvSpPr/>
          <p:nvPr/>
        </p:nvSpPr>
        <p:spPr bwMode="auto">
          <a:xfrm>
            <a:off x="3649981" y="4724226"/>
            <a:ext cx="4691543"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5" name="Rectangle: Rounded Corners 24">
            <a:extLst>
              <a:ext uri="{FF2B5EF4-FFF2-40B4-BE49-F238E27FC236}">
                <a16:creationId xmlns:a16="http://schemas.microsoft.com/office/drawing/2014/main" id="{86F8FE7A-FDFB-D375-2666-D0AFFD3E4F3F}"/>
              </a:ext>
              <a:ext uri="{C183D7F6-B498-43B3-948B-1728B52AA6E4}">
                <adec:decorative xmlns:adec="http://schemas.microsoft.com/office/drawing/2017/decorative" val="1"/>
              </a:ext>
            </a:extLst>
          </p:cNvPr>
          <p:cNvSpPr/>
          <p:nvPr/>
        </p:nvSpPr>
        <p:spPr bwMode="auto">
          <a:xfrm>
            <a:off x="728470" y="3200289"/>
            <a:ext cx="7594182" cy="1347465"/>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2048" name="TextBox 2047">
            <a:extLst>
              <a:ext uri="{FF2B5EF4-FFF2-40B4-BE49-F238E27FC236}">
                <a16:creationId xmlns:a16="http://schemas.microsoft.com/office/drawing/2014/main" id="{A155B9EB-D7A7-9D26-026E-6099B0470DF8}"/>
              </a:ext>
            </a:extLst>
          </p:cNvPr>
          <p:cNvSpPr txBox="1"/>
          <p:nvPr/>
        </p:nvSpPr>
        <p:spPr>
          <a:xfrm>
            <a:off x="8690759" y="2907130"/>
            <a:ext cx="3038546" cy="14260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a:ln>
                  <a:noFill/>
                </a:ln>
                <a:gradFill>
                  <a:gsLst>
                    <a:gs pos="23000">
                      <a:srgbClr val="0088EE"/>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Extensions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Customers can build their own or use existing third-party extensions </a:t>
            </a:r>
            <a:r>
              <a:rPr kumimoji="0" lang="en-US" sz="1400" b="0" i="0" u="none" strike="noStrike" kern="1200" cap="none" spc="0" normalizeH="0" baseline="0" noProof="0">
                <a:ln>
                  <a:noFill/>
                </a:ln>
                <a:solidFill>
                  <a:prstClr val="black"/>
                </a:solidFill>
                <a:effectLst/>
                <a:uLnTx/>
                <a:uFillTx/>
                <a:ea typeface="Calibri" panose="020F0502020204030204" pitchFamily="34" charset="0"/>
                <a:cs typeface="Arial" panose="020B0604020202020204" pitchFamily="34" charset="0"/>
              </a:rPr>
              <a:t>to</a:t>
            </a:r>
            <a:r>
              <a:rPr kumimoji="0" lang="en-US" sz="1400" b="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 </a:t>
            </a:r>
            <a:r>
              <a:rPr kumimoji="0" lang="en-US" sz="1400" b="1"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introduce net new skills into Microsoft 365 Chat.</a:t>
            </a:r>
            <a:endParaRPr kumimoji="0" lang="en-US" sz="1400" b="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endParaRPr>
          </a:p>
        </p:txBody>
      </p:sp>
      <p:cxnSp>
        <p:nvCxnSpPr>
          <p:cNvPr id="30" name="Straight Arrow Connector 29">
            <a:extLst>
              <a:ext uri="{FF2B5EF4-FFF2-40B4-BE49-F238E27FC236}">
                <a16:creationId xmlns:a16="http://schemas.microsoft.com/office/drawing/2014/main" id="{18762447-EB79-0E1F-B38A-9A6194914587}"/>
              </a:ext>
              <a:ext uri="{C183D7F6-B498-43B3-948B-1728B52AA6E4}">
                <adec:decorative xmlns:adec="http://schemas.microsoft.com/office/drawing/2017/decorative" val="1"/>
              </a:ext>
            </a:extLst>
          </p:cNvPr>
          <p:cNvCxnSpPr>
            <a:cxnSpLocks/>
          </p:cNvCxnSpPr>
          <p:nvPr/>
        </p:nvCxnSpPr>
        <p:spPr>
          <a:xfrm flipV="1">
            <a:off x="7657007" y="3000706"/>
            <a:ext cx="0" cy="856587"/>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95194D18-15A5-3D4F-81A8-846835C7967A}"/>
              </a:ext>
              <a:ext uri="{C183D7F6-B498-43B3-948B-1728B52AA6E4}">
                <adec:decorative xmlns:adec="http://schemas.microsoft.com/office/drawing/2017/decorative" val="1"/>
              </a:ext>
            </a:extLst>
          </p:cNvPr>
          <p:cNvSpPr/>
          <p:nvPr/>
        </p:nvSpPr>
        <p:spPr bwMode="auto">
          <a:xfrm>
            <a:off x="6720295" y="5826644"/>
            <a:ext cx="1686458" cy="318310"/>
          </a:xfrm>
          <a:prstGeom prst="roundRect">
            <a:avLst>
              <a:gd name="adj" fmla="val 50000"/>
            </a:avLst>
          </a:prstGeom>
          <a:gradFill>
            <a:gsLst>
              <a:gs pos="13000">
                <a:srgbClr val="C836B7"/>
              </a:gs>
              <a:gs pos="90000">
                <a:schemeClr val="accent5">
                  <a:lumMod val="75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Custom Extensions</a:t>
            </a:r>
          </a:p>
        </p:txBody>
      </p:sp>
      <p:cxnSp>
        <p:nvCxnSpPr>
          <p:cNvPr id="35" name="Straight Arrow Connector 34">
            <a:extLst>
              <a:ext uri="{FF2B5EF4-FFF2-40B4-BE49-F238E27FC236}">
                <a16:creationId xmlns:a16="http://schemas.microsoft.com/office/drawing/2014/main" id="{DDC28E1C-5722-0B09-781C-20957B2B7626}"/>
              </a:ext>
              <a:ext uri="{C183D7F6-B498-43B3-948B-1728B52AA6E4}">
                <adec:decorative xmlns:adec="http://schemas.microsoft.com/office/drawing/2017/decorative" val="1"/>
              </a:ext>
            </a:extLst>
          </p:cNvPr>
          <p:cNvCxnSpPr>
            <a:cxnSpLocks/>
          </p:cNvCxnSpPr>
          <p:nvPr/>
        </p:nvCxnSpPr>
        <p:spPr>
          <a:xfrm>
            <a:off x="7662085" y="4479460"/>
            <a:ext cx="0" cy="380884"/>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95017210-99AA-972E-A21C-D58ECA81DB6D}"/>
              </a:ext>
              <a:ext uri="{C183D7F6-B498-43B3-948B-1728B52AA6E4}">
                <adec:decorative xmlns:adec="http://schemas.microsoft.com/office/drawing/2017/decorative" val="1"/>
              </a:ext>
            </a:extLst>
          </p:cNvPr>
          <p:cNvSpPr/>
          <p:nvPr/>
        </p:nvSpPr>
        <p:spPr>
          <a:xfrm>
            <a:off x="6396566" y="2533981"/>
            <a:ext cx="1800450" cy="409743"/>
          </a:xfrm>
          <a:prstGeom prst="roundRect">
            <a:avLst>
              <a:gd name="adj" fmla="val 50000"/>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3" name="Rectangle: Rounded Corners 42">
            <a:extLst>
              <a:ext uri="{FF2B5EF4-FFF2-40B4-BE49-F238E27FC236}">
                <a16:creationId xmlns:a16="http://schemas.microsoft.com/office/drawing/2014/main" id="{8447F711-75B6-AA2F-3858-0582F36C8222}"/>
              </a:ext>
              <a:ext uri="{C183D7F6-B498-43B3-948B-1728B52AA6E4}">
                <adec:decorative xmlns:adec="http://schemas.microsoft.com/office/drawing/2017/decorative" val="1"/>
              </a:ext>
            </a:extLst>
          </p:cNvPr>
          <p:cNvSpPr/>
          <p:nvPr/>
        </p:nvSpPr>
        <p:spPr>
          <a:xfrm>
            <a:off x="7056422" y="3968966"/>
            <a:ext cx="1178683" cy="418123"/>
          </a:xfrm>
          <a:prstGeom prst="roundRect">
            <a:avLst>
              <a:gd name="adj" fmla="val 50000"/>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768739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DD93111B-2096-33E4-D5C0-006F3D330169}"/>
              </a:ext>
              <a:ext uri="{C183D7F6-B498-43B3-948B-1728B52AA6E4}">
                <adec:decorative xmlns:adec="http://schemas.microsoft.com/office/drawing/2017/decorative" val="1"/>
              </a:ext>
            </a:extLst>
          </p:cNvPr>
          <p:cNvSpPr/>
          <p:nvPr/>
        </p:nvSpPr>
        <p:spPr>
          <a:xfrm>
            <a:off x="586740" y="1586809"/>
            <a:ext cx="7888454"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8" name="Title 7">
            <a:extLst>
              <a:ext uri="{FF2B5EF4-FFF2-40B4-BE49-F238E27FC236}">
                <a16:creationId xmlns:a16="http://schemas.microsoft.com/office/drawing/2014/main" id="{65471968-889A-99F5-0B99-2752FA067926}"/>
              </a:ext>
            </a:extLst>
          </p:cNvPr>
          <p:cNvSpPr>
            <a:spLocks noGrp="1"/>
          </p:cNvSpPr>
          <p:nvPr>
            <p:ph type="title"/>
          </p:nvPr>
        </p:nvSpPr>
        <p:spPr>
          <a:xfrm>
            <a:off x="586740" y="684621"/>
            <a:ext cx="11018520" cy="443198"/>
          </a:xfrm>
        </p:spPr>
        <p:txBody>
          <a:bodyPr/>
          <a:lstStyle/>
          <a:p>
            <a:r>
              <a:rPr lang="en-US" sz="3200"/>
              <a:t>Building Extensions for Copilot for Sales</a:t>
            </a:r>
          </a:p>
        </p:txBody>
      </p:sp>
      <p:sp>
        <p:nvSpPr>
          <p:cNvPr id="70" name="TextBox 69">
            <a:extLst>
              <a:ext uri="{FF2B5EF4-FFF2-40B4-BE49-F238E27FC236}">
                <a16:creationId xmlns:a16="http://schemas.microsoft.com/office/drawing/2014/main" id="{43D77481-00B5-A6C2-3EC6-1AEDA536B10A}"/>
              </a:ext>
            </a:extLst>
          </p:cNvPr>
          <p:cNvSpPr txBox="1"/>
          <p:nvPr/>
        </p:nvSpPr>
        <p:spPr>
          <a:xfrm>
            <a:off x="2637169" y="1797870"/>
            <a:ext cx="1391782" cy="2641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App Chat</a:t>
            </a:r>
          </a:p>
        </p:txBody>
      </p:sp>
      <p:sp>
        <p:nvSpPr>
          <p:cNvPr id="73" name="TextBox 72">
            <a:extLst>
              <a:ext uri="{FF2B5EF4-FFF2-40B4-BE49-F238E27FC236}">
                <a16:creationId xmlns:a16="http://schemas.microsoft.com/office/drawing/2014/main" id="{4D04EFF5-7080-6199-6347-0EA65B006DF1}"/>
              </a:ext>
            </a:extLst>
          </p:cNvPr>
          <p:cNvSpPr txBox="1"/>
          <p:nvPr/>
        </p:nvSpPr>
        <p:spPr>
          <a:xfrm>
            <a:off x="3960498" y="1797869"/>
            <a:ext cx="1391394" cy="2641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Embedded AI </a:t>
            </a:r>
          </a:p>
        </p:txBody>
      </p:sp>
      <p:sp>
        <p:nvSpPr>
          <p:cNvPr id="76" name="TextBox 75">
            <a:extLst>
              <a:ext uri="{FF2B5EF4-FFF2-40B4-BE49-F238E27FC236}">
                <a16:creationId xmlns:a16="http://schemas.microsoft.com/office/drawing/2014/main" id="{5E3B4B5D-B8AB-7E4B-6B1B-6E61FA03A64A}"/>
              </a:ext>
            </a:extLst>
          </p:cNvPr>
          <p:cNvSpPr txBox="1"/>
          <p:nvPr/>
        </p:nvSpPr>
        <p:spPr>
          <a:xfrm>
            <a:off x="5353719" y="1752314"/>
            <a:ext cx="1391006" cy="40501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Contextual </a:t>
            </a:r>
            <a:br>
              <a:rPr kumimoji="0" lang="en-US" sz="12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Side Car</a:t>
            </a:r>
          </a:p>
        </p:txBody>
      </p:sp>
      <p:sp>
        <p:nvSpPr>
          <p:cNvPr id="78" name="TextBox 77">
            <a:extLst>
              <a:ext uri="{FF2B5EF4-FFF2-40B4-BE49-F238E27FC236}">
                <a16:creationId xmlns:a16="http://schemas.microsoft.com/office/drawing/2014/main" id="{C04C6660-7ADF-68BA-5ACC-75EAE37FBB37}"/>
              </a:ext>
            </a:extLst>
          </p:cNvPr>
          <p:cNvSpPr txBox="1"/>
          <p:nvPr/>
        </p:nvSpPr>
        <p:spPr>
          <a:xfrm>
            <a:off x="6722799" y="1818139"/>
            <a:ext cx="1636861" cy="25853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Microsoft 365 Chat</a:t>
            </a:r>
          </a:p>
        </p:txBody>
      </p:sp>
      <p:sp>
        <p:nvSpPr>
          <p:cNvPr id="16" name="Rectangle: Rounded Corners 15">
            <a:extLst>
              <a:ext uri="{FF2B5EF4-FFF2-40B4-BE49-F238E27FC236}">
                <a16:creationId xmlns:a16="http://schemas.microsoft.com/office/drawing/2014/main" id="{AE93B5F7-B52F-ED8C-2AAB-F4C56816C6BD}"/>
              </a:ext>
              <a:ext uri="{C183D7F6-B498-43B3-948B-1728B52AA6E4}">
                <adec:decorative xmlns:adec="http://schemas.microsoft.com/office/drawing/2017/decorative" val="0"/>
              </a:ext>
            </a:extLst>
          </p:cNvPr>
          <p:cNvSpPr/>
          <p:nvPr/>
        </p:nvSpPr>
        <p:spPr bwMode="auto">
          <a:xfrm>
            <a:off x="2706803" y="2207721"/>
            <a:ext cx="5522785" cy="280131"/>
          </a:xfrm>
          <a:prstGeom prst="roundRect">
            <a:avLst>
              <a:gd name="adj" fmla="val 50000"/>
            </a:avLst>
          </a:prstGeom>
          <a:gradFill>
            <a:gsLst>
              <a:gs pos="0">
                <a:srgbClr val="C836B7">
                  <a:alpha val="5000"/>
                </a:srgbClr>
              </a:gs>
              <a:gs pos="100000">
                <a:schemeClr val="accent5">
                  <a:alpha val="5000"/>
                </a:schemeClr>
              </a:gs>
            </a:gsLst>
            <a:lin ang="10800000" scaled="0"/>
          </a:gradFill>
          <a:ln w="12700" cap="flat" cmpd="sng" algn="ctr">
            <a:solidFill>
              <a:srgbClr val="C03BC4"/>
            </a:solidFill>
            <a:prstDash val="sysDot"/>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34CCB"/>
                </a:solidFill>
                <a:effectLst/>
                <a:uLnTx/>
                <a:uFillTx/>
                <a:latin typeface="Segoe UI Semibold" panose="020B0702040204020203" pitchFamily="34" charset="0"/>
                <a:ea typeface="+mn-ea"/>
                <a:cs typeface="Segoe UI Semibold" panose="020B0702040204020203" pitchFamily="34" charset="0"/>
              </a:rPr>
              <a:t>Enriched out-of-box skills</a:t>
            </a:r>
          </a:p>
        </p:txBody>
      </p:sp>
      <p:sp>
        <p:nvSpPr>
          <p:cNvPr id="17" name="Rectangle: Rounded Corners 16">
            <a:extLst>
              <a:ext uri="{FF2B5EF4-FFF2-40B4-BE49-F238E27FC236}">
                <a16:creationId xmlns:a16="http://schemas.microsoft.com/office/drawing/2014/main" id="{8C5A59B8-5E56-0A2A-5883-EAD5F7928BF4}"/>
              </a:ext>
              <a:ext uri="{C183D7F6-B498-43B3-948B-1728B52AA6E4}">
                <adec:decorative xmlns:adec="http://schemas.microsoft.com/office/drawing/2017/decorative" val="0"/>
              </a:ext>
            </a:extLst>
          </p:cNvPr>
          <p:cNvSpPr/>
          <p:nvPr/>
        </p:nvSpPr>
        <p:spPr bwMode="auto">
          <a:xfrm>
            <a:off x="2706803" y="2554452"/>
            <a:ext cx="5522785" cy="268526"/>
          </a:xfrm>
          <a:prstGeom prst="roundRect">
            <a:avLst>
              <a:gd name="adj" fmla="val 50000"/>
            </a:avLst>
          </a:prstGeom>
          <a:gradFill>
            <a:gsLst>
              <a:gs pos="0">
                <a:srgbClr val="C836B7">
                  <a:alpha val="5000"/>
                </a:srgbClr>
              </a:gs>
              <a:gs pos="100000">
                <a:schemeClr val="accent5">
                  <a:alpha val="5000"/>
                </a:schemeClr>
              </a:gs>
            </a:gsLst>
            <a:lin ang="10800000" scaled="0"/>
          </a:gradFill>
          <a:ln w="12700" cap="flat" cmpd="sng" algn="ctr">
            <a:solidFill>
              <a:srgbClr val="C03BC4"/>
            </a:solidFill>
            <a:prstDash val="sysDot"/>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34CCB"/>
                </a:solidFill>
                <a:effectLst/>
                <a:uLnTx/>
                <a:uFillTx/>
                <a:latin typeface="Segoe UI Semibold" panose="020B0702040204020203" pitchFamily="34" charset="0"/>
                <a:ea typeface="+mn-ea"/>
                <a:cs typeface="Segoe UI Semibold" panose="020B0702040204020203" pitchFamily="34" charset="0"/>
              </a:rPr>
              <a:t>Introduce net new skills</a:t>
            </a:r>
          </a:p>
        </p:txBody>
      </p:sp>
      <p:grpSp>
        <p:nvGrpSpPr>
          <p:cNvPr id="7" name="Group 6">
            <a:extLst>
              <a:ext uri="{FF2B5EF4-FFF2-40B4-BE49-F238E27FC236}">
                <a16:creationId xmlns:a16="http://schemas.microsoft.com/office/drawing/2014/main" id="{70AA064B-CF65-03FE-5737-F4332E67813E}"/>
              </a:ext>
              <a:ext uri="{C183D7F6-B498-43B3-948B-1728B52AA6E4}">
                <adec:decorative xmlns:adec="http://schemas.microsoft.com/office/drawing/2017/decorative" val="1"/>
              </a:ext>
            </a:extLst>
          </p:cNvPr>
          <p:cNvGrpSpPr/>
          <p:nvPr/>
        </p:nvGrpSpPr>
        <p:grpSpPr>
          <a:xfrm>
            <a:off x="1030131" y="1867831"/>
            <a:ext cx="1014289" cy="894511"/>
            <a:chOff x="659086" y="1625379"/>
            <a:chExt cx="1149383" cy="1062989"/>
          </a:xfrm>
        </p:grpSpPr>
        <p:pic>
          <p:nvPicPr>
            <p:cNvPr id="63" name="Picture 2" descr="Microsoft Outlook logo">
              <a:extLst>
                <a:ext uri="{FF2B5EF4-FFF2-40B4-BE49-F238E27FC236}">
                  <a16:creationId xmlns:a16="http://schemas.microsoft.com/office/drawing/2014/main" id="{F096EB84-3A53-0C7B-1EF5-D08E2376EA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086" y="1750519"/>
              <a:ext cx="269211"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64" name="Picture 2" descr="Microsoft Teams logo">
              <a:extLst>
                <a:ext uri="{FF2B5EF4-FFF2-40B4-BE49-F238E27FC236}">
                  <a16:creationId xmlns:a16="http://schemas.microsoft.com/office/drawing/2014/main" id="{CC0A53B1-6830-3A3D-6A65-DA3ECD075C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3317" y="1625379"/>
              <a:ext cx="269167"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65" name="Picture 6" descr="Microsoft Word logo">
              <a:extLst>
                <a:ext uri="{FF2B5EF4-FFF2-40B4-BE49-F238E27FC236}">
                  <a16:creationId xmlns:a16="http://schemas.microsoft.com/office/drawing/2014/main" id="{56498592-1281-D2E0-75AE-EED9395DB9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9360" y="1750549"/>
              <a:ext cx="268934"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66" name="Picture 4" descr="Microsoft Excel logo">
              <a:extLst>
                <a:ext uri="{FF2B5EF4-FFF2-40B4-BE49-F238E27FC236}">
                  <a16:creationId xmlns:a16="http://schemas.microsoft.com/office/drawing/2014/main" id="{088F70A4-2332-801B-730A-FA0FA594C6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9360" y="2313698"/>
              <a:ext cx="269109" cy="250281"/>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67" name="Picture 8" descr="Microsoft OneNote logo">
              <a:extLst>
                <a:ext uri="{FF2B5EF4-FFF2-40B4-BE49-F238E27FC236}">
                  <a16:creationId xmlns:a16="http://schemas.microsoft.com/office/drawing/2014/main" id="{329058B7-F925-A4E9-54D7-47F8AC277D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317" y="2416214"/>
              <a:ext cx="272154" cy="27215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68" name="Picture 2" descr="Microsoft PowerPoint logo">
              <a:extLst>
                <a:ext uri="{FF2B5EF4-FFF2-40B4-BE49-F238E27FC236}">
                  <a16:creationId xmlns:a16="http://schemas.microsoft.com/office/drawing/2014/main" id="{08B0A9EA-1858-FD4E-870A-026287FD77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868" y="2310281"/>
              <a:ext cx="276560" cy="257116"/>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69" name="Picture 68" descr="Microsoft Copilot logo">
              <a:extLst>
                <a:ext uri="{FF2B5EF4-FFF2-40B4-BE49-F238E27FC236}">
                  <a16:creationId xmlns:a16="http://schemas.microsoft.com/office/drawing/2014/main" id="{BFB00F7C-FD32-5F29-0EC1-212555243339}"/>
                </a:ext>
              </a:extLst>
            </p:cNvPr>
            <p:cNvPicPr>
              <a:picLocks noChangeAspect="1"/>
            </p:cNvPicPr>
            <p:nvPr/>
          </p:nvPicPr>
          <p:blipFill>
            <a:blip r:embed="rId9"/>
            <a:stretch>
              <a:fillRect/>
            </a:stretch>
          </p:blipFill>
          <p:spPr>
            <a:xfrm>
              <a:off x="1066726" y="1968636"/>
              <a:ext cx="341645" cy="341645"/>
            </a:xfrm>
            <a:prstGeom prst="rect">
              <a:avLst/>
            </a:prstGeom>
            <a:ln w="10716" cap="flat">
              <a:noFill/>
              <a:prstDash val="solid"/>
              <a:miter/>
            </a:ln>
            <a:effectLst>
              <a:outerShdw blurRad="38100" dist="25400" dir="2700000" algn="tl" rotWithShape="0">
                <a:prstClr val="black">
                  <a:alpha val="30000"/>
                </a:prstClr>
              </a:outerShdw>
            </a:effectLst>
          </p:spPr>
        </p:pic>
      </p:grpSp>
      <p:pic>
        <p:nvPicPr>
          <p:cNvPr id="82" name="Graphic 81">
            <a:extLst>
              <a:ext uri="{FF2B5EF4-FFF2-40B4-BE49-F238E27FC236}">
                <a16:creationId xmlns:a16="http://schemas.microsoft.com/office/drawing/2014/main" id="{ACF53E9B-625B-BA51-DEBB-B38F658E982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8859" y="3360358"/>
            <a:ext cx="447370" cy="426606"/>
          </a:xfrm>
          <a:prstGeom prst="rect">
            <a:avLst/>
          </a:prstGeom>
          <a:effectLst/>
        </p:spPr>
      </p:pic>
      <p:sp>
        <p:nvSpPr>
          <p:cNvPr id="84" name="TextBox 83">
            <a:extLst>
              <a:ext uri="{FF2B5EF4-FFF2-40B4-BE49-F238E27FC236}">
                <a16:creationId xmlns:a16="http://schemas.microsoft.com/office/drawing/2014/main" id="{81E9AB25-95FB-0FFA-1BC0-365B1C75AFD2}"/>
              </a:ext>
            </a:extLst>
          </p:cNvPr>
          <p:cNvSpPr txBox="1"/>
          <p:nvPr/>
        </p:nvSpPr>
        <p:spPr>
          <a:xfrm>
            <a:off x="3451784" y="3159995"/>
            <a:ext cx="3667361" cy="146745"/>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Skill Orchestration</a:t>
            </a:r>
          </a:p>
        </p:txBody>
      </p:sp>
      <p:sp>
        <p:nvSpPr>
          <p:cNvPr id="83" name="TextBox 82">
            <a:extLst>
              <a:ext uri="{FF2B5EF4-FFF2-40B4-BE49-F238E27FC236}">
                <a16:creationId xmlns:a16="http://schemas.microsoft.com/office/drawing/2014/main" id="{C7B10072-AC15-12BD-2C9C-1394B12473E6}"/>
              </a:ext>
            </a:extLst>
          </p:cNvPr>
          <p:cNvSpPr txBox="1"/>
          <p:nvPr/>
        </p:nvSpPr>
        <p:spPr>
          <a:xfrm>
            <a:off x="1454181" y="3360813"/>
            <a:ext cx="1285118" cy="42262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Copilot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for Sales</a:t>
            </a:r>
          </a:p>
        </p:txBody>
      </p:sp>
      <p:sp>
        <p:nvSpPr>
          <p:cNvPr id="91" name="TextBox 90">
            <a:extLst>
              <a:ext uri="{FF2B5EF4-FFF2-40B4-BE49-F238E27FC236}">
                <a16:creationId xmlns:a16="http://schemas.microsoft.com/office/drawing/2014/main" id="{10428D07-A94F-FE40-4CB5-EBC3DE9A7194}"/>
              </a:ext>
            </a:extLst>
          </p:cNvPr>
          <p:cNvSpPr txBox="1"/>
          <p:nvPr/>
        </p:nvSpPr>
        <p:spPr>
          <a:xfrm>
            <a:off x="2706804" y="3525006"/>
            <a:ext cx="2576421"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Existing out-of-box skills</a:t>
            </a:r>
          </a:p>
        </p:txBody>
      </p:sp>
      <p:sp>
        <p:nvSpPr>
          <p:cNvPr id="32" name="TextBox 31">
            <a:extLst>
              <a:ext uri="{FF2B5EF4-FFF2-40B4-BE49-F238E27FC236}">
                <a16:creationId xmlns:a16="http://schemas.microsoft.com/office/drawing/2014/main" id="{3C845971-08D3-E4F2-D03E-801AE1B55702}"/>
              </a:ext>
            </a:extLst>
          </p:cNvPr>
          <p:cNvSpPr txBox="1"/>
          <p:nvPr/>
        </p:nvSpPr>
        <p:spPr>
          <a:xfrm>
            <a:off x="5458048" y="3528661"/>
            <a:ext cx="2757971" cy="146745"/>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New skills</a:t>
            </a:r>
          </a:p>
        </p:txBody>
      </p:sp>
      <p:sp>
        <p:nvSpPr>
          <p:cNvPr id="257" name="TextBox 256">
            <a:extLst>
              <a:ext uri="{FF2B5EF4-FFF2-40B4-BE49-F238E27FC236}">
                <a16:creationId xmlns:a16="http://schemas.microsoft.com/office/drawing/2014/main" id="{E87E2DA1-A726-6F84-F173-B7F4956DA6DA}"/>
              </a:ext>
            </a:extLst>
          </p:cNvPr>
          <p:cNvSpPr txBox="1"/>
          <p:nvPr/>
        </p:nvSpPr>
        <p:spPr>
          <a:xfrm>
            <a:off x="3518210" y="3891394"/>
            <a:ext cx="3667361" cy="146745"/>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85000"/>
                    <a:lumOff val="15000"/>
                  </a:prstClr>
                </a:solidFill>
                <a:effectLst/>
                <a:uLnTx/>
                <a:uFillTx/>
                <a:latin typeface="Segoe UI Semibold" panose="020B0702040204020203" pitchFamily="34" charset="0"/>
                <a:ea typeface="+mn-ea"/>
                <a:cs typeface="Segoe UI Semibold" panose="020B0702040204020203" pitchFamily="34" charset="0"/>
              </a:rPr>
              <a:t>Plugin Discovery and Configuration</a:t>
            </a:r>
          </a:p>
        </p:txBody>
      </p:sp>
      <p:pic>
        <p:nvPicPr>
          <p:cNvPr id="96" name="Graphic 55">
            <a:extLst>
              <a:ext uri="{FF2B5EF4-FFF2-40B4-BE49-F238E27FC236}">
                <a16:creationId xmlns:a16="http://schemas.microsoft.com/office/drawing/2014/main" id="{2A4FE969-C404-E0F0-22FA-8B32E6333F28}"/>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4927" y="4488696"/>
            <a:ext cx="373368" cy="356039"/>
          </a:xfrm>
          <a:prstGeom prst="rect">
            <a:avLst/>
          </a:prstGeom>
        </p:spPr>
      </p:pic>
      <p:sp>
        <p:nvSpPr>
          <p:cNvPr id="4" name="TextBox 3">
            <a:extLst>
              <a:ext uri="{FF2B5EF4-FFF2-40B4-BE49-F238E27FC236}">
                <a16:creationId xmlns:a16="http://schemas.microsoft.com/office/drawing/2014/main" id="{1EF83B3B-E776-7277-EBC1-C3CFC08EB76F}"/>
              </a:ext>
            </a:extLst>
          </p:cNvPr>
          <p:cNvSpPr txBox="1"/>
          <p:nvPr/>
        </p:nvSpPr>
        <p:spPr>
          <a:xfrm>
            <a:off x="3733835" y="4267669"/>
            <a:ext cx="1842331" cy="23479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134CCB"/>
                </a:solidFill>
                <a:effectLst/>
                <a:uLnTx/>
                <a:uFillTx/>
                <a:latin typeface="Segoe UI Semibold" panose="020B0702040204020203" pitchFamily="34" charset="0"/>
                <a:ea typeface="Calibri" panose="020F0502020204030204" pitchFamily="34" charset="0"/>
                <a:cs typeface="Segoe UI Semibold" panose="020B0702040204020203" pitchFamily="34" charset="0"/>
              </a:rPr>
              <a:t>Enrich existing Copilot for Sales Skills with additional data and insights</a:t>
            </a:r>
          </a:p>
        </p:txBody>
      </p:sp>
      <p:sp>
        <p:nvSpPr>
          <p:cNvPr id="3" name="TextBox 2">
            <a:extLst>
              <a:ext uri="{FF2B5EF4-FFF2-40B4-BE49-F238E27FC236}">
                <a16:creationId xmlns:a16="http://schemas.microsoft.com/office/drawing/2014/main" id="{521F0416-4407-642B-F157-18D342A4DED2}"/>
              </a:ext>
            </a:extLst>
          </p:cNvPr>
          <p:cNvSpPr txBox="1"/>
          <p:nvPr/>
        </p:nvSpPr>
        <p:spPr>
          <a:xfrm>
            <a:off x="6720810" y="4280664"/>
            <a:ext cx="1508781" cy="23479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134CCB"/>
                </a:solidFill>
                <a:effectLst/>
                <a:uLnTx/>
                <a:uFillTx/>
                <a:latin typeface="Segoe UI Semibold" panose="020B0702040204020203" pitchFamily="34" charset="0"/>
                <a:ea typeface="Calibri" panose="020F0502020204030204" pitchFamily="34" charset="0"/>
                <a:cs typeface="Segoe UI Semibold" panose="020B0702040204020203" pitchFamily="34" charset="0"/>
              </a:rPr>
              <a:t>Introduce new skills to surface in M365 and App Chat </a:t>
            </a:r>
          </a:p>
        </p:txBody>
      </p:sp>
      <p:sp>
        <p:nvSpPr>
          <p:cNvPr id="97" name="TextBox 96">
            <a:extLst>
              <a:ext uri="{FF2B5EF4-FFF2-40B4-BE49-F238E27FC236}">
                <a16:creationId xmlns:a16="http://schemas.microsoft.com/office/drawing/2014/main" id="{CE7D5607-EF88-0F81-BE23-F17F4347E988}"/>
              </a:ext>
            </a:extLst>
          </p:cNvPr>
          <p:cNvSpPr txBox="1"/>
          <p:nvPr/>
        </p:nvSpPr>
        <p:spPr>
          <a:xfrm>
            <a:off x="1460869" y="4460484"/>
            <a:ext cx="987365" cy="42262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Copilot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Studio</a:t>
            </a:r>
          </a:p>
        </p:txBody>
      </p:sp>
      <p:sp>
        <p:nvSpPr>
          <p:cNvPr id="131" name="Rectangle: Rounded Corners 130">
            <a:extLst>
              <a:ext uri="{FF2B5EF4-FFF2-40B4-BE49-F238E27FC236}">
                <a16:creationId xmlns:a16="http://schemas.microsoft.com/office/drawing/2014/main" id="{CA3AB468-1E91-5BF9-4816-444EE6BB6E1E}"/>
              </a:ext>
              <a:ext uri="{C183D7F6-B498-43B3-948B-1728B52AA6E4}">
                <adec:decorative xmlns:adec="http://schemas.microsoft.com/office/drawing/2017/decorative" val="0"/>
              </a:ext>
            </a:extLst>
          </p:cNvPr>
          <p:cNvSpPr/>
          <p:nvPr/>
        </p:nvSpPr>
        <p:spPr bwMode="auto">
          <a:xfrm>
            <a:off x="2686507" y="4573482"/>
            <a:ext cx="5543083" cy="309630"/>
          </a:xfrm>
          <a:prstGeom prst="roundRect">
            <a:avLst>
              <a:gd name="adj" fmla="val 50000"/>
            </a:avLst>
          </a:prstGeom>
          <a:gradFill>
            <a:gsLst>
              <a:gs pos="13000">
                <a:srgbClr val="0F8FE6"/>
              </a:gs>
              <a:gs pos="90000">
                <a:srgbClr val="8661C5"/>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Plugins</a:t>
            </a:r>
          </a:p>
        </p:txBody>
      </p:sp>
      <p:grpSp>
        <p:nvGrpSpPr>
          <p:cNvPr id="10" name="Group 9">
            <a:extLst>
              <a:ext uri="{FF2B5EF4-FFF2-40B4-BE49-F238E27FC236}">
                <a16:creationId xmlns:a16="http://schemas.microsoft.com/office/drawing/2014/main" id="{26D7B0C4-8C02-ED15-F24C-8D2190F9EC6D}"/>
              </a:ext>
              <a:ext uri="{C183D7F6-B498-43B3-948B-1728B52AA6E4}">
                <adec:decorative xmlns:adec="http://schemas.microsoft.com/office/drawing/2017/decorative" val="1"/>
              </a:ext>
            </a:extLst>
          </p:cNvPr>
          <p:cNvGrpSpPr/>
          <p:nvPr/>
        </p:nvGrpSpPr>
        <p:grpSpPr>
          <a:xfrm>
            <a:off x="710837" y="1708947"/>
            <a:ext cx="7644472" cy="4387054"/>
            <a:chOff x="677686" y="1513003"/>
            <a:chExt cx="7576008" cy="4600584"/>
          </a:xfrm>
        </p:grpSpPr>
        <p:sp>
          <p:nvSpPr>
            <p:cNvPr id="62" name="Rectangle: Rounded Corners 61" descr="Logical grouping to show App Chat, Embedded AI, Contextual Side Car, and M365 Chat, all with enriched out-of-the-box skills and new skills, are part of multiple surfaces, including Outlook, Teams, Word, Excel, OneNote, PowerPoint, and Copilot, as the top layer of the system design. ">
              <a:extLst>
                <a:ext uri="{FF2B5EF4-FFF2-40B4-BE49-F238E27FC236}">
                  <a16:creationId xmlns:a16="http://schemas.microsoft.com/office/drawing/2014/main" id="{8CBF3A7A-F7F4-5A04-E8D0-F934F2B5A2B8}"/>
                </a:ext>
              </a:extLst>
            </p:cNvPr>
            <p:cNvSpPr/>
            <p:nvPr/>
          </p:nvSpPr>
          <p:spPr bwMode="auto">
            <a:xfrm>
              <a:off x="677687" y="1513003"/>
              <a:ext cx="7576007" cy="1282252"/>
            </a:xfrm>
            <a:prstGeom prst="roundRect">
              <a:avLst>
                <a:gd name="adj" fmla="val 6580"/>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81" name="Rectangle: Rounded Corners 80" descr="Logical grouping to show the Copilot for Sales Skill Orchestrator is part of the Copilot for Sales layer. ">
              <a:extLst>
                <a:ext uri="{FF2B5EF4-FFF2-40B4-BE49-F238E27FC236}">
                  <a16:creationId xmlns:a16="http://schemas.microsoft.com/office/drawing/2014/main" id="{89D22A62-BEB9-5CFE-2A68-6A580782A373}"/>
                </a:ext>
              </a:extLst>
            </p:cNvPr>
            <p:cNvSpPr/>
            <p:nvPr/>
          </p:nvSpPr>
          <p:spPr bwMode="auto">
            <a:xfrm>
              <a:off x="677686" y="2889792"/>
              <a:ext cx="7576007" cy="1134644"/>
            </a:xfrm>
            <a:prstGeom prst="roundRect">
              <a:avLst>
                <a:gd name="adj" fmla="val 8656"/>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95" name="Rectangle: Rounded Corners 94" descr="Logical grouping to show Copilot Studio Plugins are part of the Copilot Studio layer.">
              <a:extLst>
                <a:ext uri="{FF2B5EF4-FFF2-40B4-BE49-F238E27FC236}">
                  <a16:creationId xmlns:a16="http://schemas.microsoft.com/office/drawing/2014/main" id="{39ADD5EC-42B2-EBCB-C741-78D865398277}"/>
                </a:ext>
              </a:extLst>
            </p:cNvPr>
            <p:cNvSpPr/>
            <p:nvPr/>
          </p:nvSpPr>
          <p:spPr bwMode="auto">
            <a:xfrm>
              <a:off x="677686" y="4119937"/>
              <a:ext cx="7576008" cy="944569"/>
            </a:xfrm>
            <a:prstGeom prst="roundRect">
              <a:avLst>
                <a:gd name="adj" fmla="val 8088"/>
              </a:avLst>
            </a:prstGeom>
            <a:no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sp>
          <p:nvSpPr>
            <p:cNvPr id="99" name="Rectangle: Rounded Corners 98" descr="Logical grouping to show Public Connectors and Private Connectors are part of Power Platform layer.">
              <a:extLst>
                <a:ext uri="{FF2B5EF4-FFF2-40B4-BE49-F238E27FC236}">
                  <a16:creationId xmlns:a16="http://schemas.microsoft.com/office/drawing/2014/main" id="{9A308E6E-646D-CBD1-9FCA-119150E334CD}"/>
                </a:ext>
              </a:extLst>
            </p:cNvPr>
            <p:cNvSpPr/>
            <p:nvPr/>
          </p:nvSpPr>
          <p:spPr bwMode="auto">
            <a:xfrm>
              <a:off x="677686" y="5169018"/>
              <a:ext cx="7576008" cy="944569"/>
            </a:xfrm>
            <a:prstGeom prst="roundRect">
              <a:avLst>
                <a:gd name="adj" fmla="val 8380"/>
              </a:avLst>
            </a:prstGeom>
            <a:solidFill>
              <a:schemeClr val="bg1">
                <a:alpha val="80000"/>
              </a:schemeClr>
            </a:solidFill>
            <a:ln w="127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A1B45"/>
                </a:solidFill>
                <a:effectLst/>
                <a:uLnTx/>
                <a:uFillTx/>
                <a:latin typeface="Segoe UI"/>
                <a:ea typeface="Segoe UI" pitchFamily="34" charset="0"/>
                <a:cs typeface="Segoe UI" pitchFamily="34" charset="0"/>
              </a:endParaRPr>
            </a:p>
          </p:txBody>
        </p:sp>
      </p:grpSp>
      <p:pic>
        <p:nvPicPr>
          <p:cNvPr id="100" name="Graphic 99">
            <a:extLst>
              <a:ext uri="{FF2B5EF4-FFF2-40B4-BE49-F238E27FC236}">
                <a16:creationId xmlns:a16="http://schemas.microsoft.com/office/drawing/2014/main" id="{35F31257-31CD-009E-ED00-FB28BF8C553B}"/>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97070" y="5440402"/>
            <a:ext cx="395296" cy="376949"/>
          </a:xfrm>
          <a:prstGeom prst="rect">
            <a:avLst/>
          </a:prstGeom>
        </p:spPr>
      </p:pic>
      <p:sp>
        <p:nvSpPr>
          <p:cNvPr id="101" name="TextBox 100">
            <a:extLst>
              <a:ext uri="{FF2B5EF4-FFF2-40B4-BE49-F238E27FC236}">
                <a16:creationId xmlns:a16="http://schemas.microsoft.com/office/drawing/2014/main" id="{E430B315-1B77-786F-1E48-027027AF1195}"/>
              </a:ext>
            </a:extLst>
          </p:cNvPr>
          <p:cNvSpPr txBox="1"/>
          <p:nvPr/>
        </p:nvSpPr>
        <p:spPr>
          <a:xfrm>
            <a:off x="1454181" y="5423823"/>
            <a:ext cx="987366" cy="42262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Power </a:t>
            </a:r>
            <a:br>
              <a:rPr kumimoji="0" lang="en-US" sz="1600" b="0" i="0" u="none" strike="noStrike" kern="1200" cap="none" spc="0" normalizeH="0" baseline="0" noProof="0">
                <a:ln>
                  <a:noFill/>
                </a:ln>
                <a:solidFill>
                  <a:srgbClr val="000000"/>
                </a:solidFill>
                <a:effectLst/>
                <a:uLnTx/>
                <a:uFillTx/>
                <a:latin typeface="Segoe UI Semibold"/>
                <a:ea typeface="+mn-ea"/>
                <a:cs typeface="+mn-cs"/>
              </a:rPr>
            </a:br>
            <a:r>
              <a:rPr kumimoji="0" lang="en-US" sz="1600" b="0" i="0" u="none" strike="noStrike" kern="1200" cap="none" spc="0" normalizeH="0" baseline="0" noProof="0">
                <a:ln>
                  <a:noFill/>
                </a:ln>
                <a:solidFill>
                  <a:srgbClr val="000000"/>
                </a:solidFill>
                <a:effectLst/>
                <a:uLnTx/>
                <a:uFillTx/>
                <a:latin typeface="Segoe UI Semibold"/>
                <a:ea typeface="+mn-ea"/>
                <a:cs typeface="+mn-cs"/>
              </a:rPr>
              <a:t>Platform</a:t>
            </a:r>
          </a:p>
        </p:txBody>
      </p:sp>
      <p:grpSp>
        <p:nvGrpSpPr>
          <p:cNvPr id="18" name="Group 17">
            <a:extLst>
              <a:ext uri="{FF2B5EF4-FFF2-40B4-BE49-F238E27FC236}">
                <a16:creationId xmlns:a16="http://schemas.microsoft.com/office/drawing/2014/main" id="{4376F2D4-93BF-1C1A-F41D-8D27587905A2}"/>
              </a:ext>
              <a:ext uri="{C183D7F6-B498-43B3-948B-1728B52AA6E4}">
                <adec:decorative xmlns:adec="http://schemas.microsoft.com/office/drawing/2017/decorative" val="1"/>
              </a:ext>
            </a:extLst>
          </p:cNvPr>
          <p:cNvGrpSpPr/>
          <p:nvPr/>
        </p:nvGrpSpPr>
        <p:grpSpPr>
          <a:xfrm>
            <a:off x="3892007" y="1813137"/>
            <a:ext cx="2828803" cy="264144"/>
            <a:chOff x="3859350" y="1586132"/>
            <a:chExt cx="2828803" cy="1102236"/>
          </a:xfrm>
        </p:grpSpPr>
        <p:cxnSp>
          <p:nvCxnSpPr>
            <p:cNvPr id="119" name="Straight Connector 118">
              <a:extLst>
                <a:ext uri="{FF2B5EF4-FFF2-40B4-BE49-F238E27FC236}">
                  <a16:creationId xmlns:a16="http://schemas.microsoft.com/office/drawing/2014/main" id="{3AA06E4F-A31D-24BA-BC12-593D64B813E3}"/>
                </a:ext>
              </a:extLst>
            </p:cNvPr>
            <p:cNvCxnSpPr>
              <a:cxnSpLocks/>
            </p:cNvCxnSpPr>
            <p:nvPr/>
          </p:nvCxnSpPr>
          <p:spPr>
            <a:xfrm>
              <a:off x="3859350" y="1588092"/>
              <a:ext cx="0" cy="1100276"/>
            </a:xfrm>
            <a:prstGeom prst="line">
              <a:avLst/>
            </a:prstGeom>
            <a:noFill/>
            <a:ln w="6350" cap="flat" cmpd="sng" algn="ctr">
              <a:solidFill>
                <a:schemeClr val="bg1">
                  <a:lumMod val="75000"/>
                  <a:alpha val="70000"/>
                </a:schemeClr>
              </a:solidFill>
              <a:prstDash val="solid"/>
              <a:headEnd type="none" w="lg" len="med"/>
              <a:tailEnd type="none" w="lg" len="med"/>
            </a:ln>
            <a:effectLst/>
          </p:spPr>
        </p:cxnSp>
        <p:cxnSp>
          <p:nvCxnSpPr>
            <p:cNvPr id="122" name="Straight Connector 121">
              <a:extLst>
                <a:ext uri="{FF2B5EF4-FFF2-40B4-BE49-F238E27FC236}">
                  <a16:creationId xmlns:a16="http://schemas.microsoft.com/office/drawing/2014/main" id="{49F3C04C-0CD1-5F8D-FC68-BA44154300FF}"/>
                </a:ext>
              </a:extLst>
            </p:cNvPr>
            <p:cNvCxnSpPr>
              <a:cxnSpLocks/>
            </p:cNvCxnSpPr>
            <p:nvPr/>
          </p:nvCxnSpPr>
          <p:spPr>
            <a:xfrm>
              <a:off x="5399863" y="1588092"/>
              <a:ext cx="0" cy="1100276"/>
            </a:xfrm>
            <a:prstGeom prst="line">
              <a:avLst/>
            </a:prstGeom>
            <a:noFill/>
            <a:ln w="6350" cap="flat" cmpd="sng" algn="ctr">
              <a:solidFill>
                <a:schemeClr val="bg1">
                  <a:lumMod val="75000"/>
                  <a:alpha val="70000"/>
                </a:schemeClr>
              </a:solidFill>
              <a:prstDash val="solid"/>
              <a:headEnd type="none" w="lg" len="med"/>
              <a:tailEnd type="none" w="lg" len="med"/>
            </a:ln>
            <a:effectLst/>
          </p:spPr>
        </p:cxnSp>
        <p:cxnSp>
          <p:nvCxnSpPr>
            <p:cNvPr id="123" name="Straight Connector 122">
              <a:extLst>
                <a:ext uri="{FF2B5EF4-FFF2-40B4-BE49-F238E27FC236}">
                  <a16:creationId xmlns:a16="http://schemas.microsoft.com/office/drawing/2014/main" id="{214C7420-5F3D-7512-07AE-8C6E21A3F714}"/>
                </a:ext>
              </a:extLst>
            </p:cNvPr>
            <p:cNvCxnSpPr>
              <a:cxnSpLocks/>
            </p:cNvCxnSpPr>
            <p:nvPr/>
          </p:nvCxnSpPr>
          <p:spPr>
            <a:xfrm>
              <a:off x="6688153" y="1586132"/>
              <a:ext cx="0" cy="1100276"/>
            </a:xfrm>
            <a:prstGeom prst="line">
              <a:avLst/>
            </a:prstGeom>
            <a:noFill/>
            <a:ln w="6350" cap="flat" cmpd="sng" algn="ctr">
              <a:solidFill>
                <a:schemeClr val="bg1">
                  <a:lumMod val="75000"/>
                  <a:alpha val="70000"/>
                </a:schemeClr>
              </a:solidFill>
              <a:prstDash val="solid"/>
              <a:headEnd type="none" w="lg" len="med"/>
              <a:tailEnd type="none" w="lg" len="med"/>
            </a:ln>
            <a:effectLst/>
          </p:spPr>
        </p:cxnSp>
      </p:grpSp>
      <p:cxnSp>
        <p:nvCxnSpPr>
          <p:cNvPr id="126" name="Straight Connector 125">
            <a:extLst>
              <a:ext uri="{FF2B5EF4-FFF2-40B4-BE49-F238E27FC236}">
                <a16:creationId xmlns:a16="http://schemas.microsoft.com/office/drawing/2014/main" id="{6FCC5834-099A-766E-9AD1-1C1F841682A7}"/>
              </a:ext>
              <a:ext uri="{C183D7F6-B498-43B3-948B-1728B52AA6E4}">
                <adec:decorative xmlns:adec="http://schemas.microsoft.com/office/drawing/2017/decorative" val="1"/>
              </a:ext>
            </a:extLst>
          </p:cNvPr>
          <p:cNvCxnSpPr>
            <a:cxnSpLocks/>
          </p:cNvCxnSpPr>
          <p:nvPr/>
        </p:nvCxnSpPr>
        <p:spPr>
          <a:xfrm>
            <a:off x="5283226" y="3453935"/>
            <a:ext cx="0" cy="292990"/>
          </a:xfrm>
          <a:prstGeom prst="line">
            <a:avLst/>
          </a:prstGeom>
          <a:noFill/>
          <a:ln w="6350" cap="flat" cmpd="sng" algn="ctr">
            <a:solidFill>
              <a:schemeClr val="bg1">
                <a:lumMod val="75000"/>
                <a:alpha val="70000"/>
              </a:schemeClr>
            </a:solidFill>
            <a:prstDash val="solid"/>
            <a:headEnd type="none" w="lg" len="med"/>
            <a:tailEnd type="none" w="lg" len="med"/>
          </a:ln>
          <a:effectLst/>
        </p:spPr>
      </p:cxnSp>
      <p:sp>
        <p:nvSpPr>
          <p:cNvPr id="57" name="Rectangle: Rounded Corners 56">
            <a:extLst>
              <a:ext uri="{FF2B5EF4-FFF2-40B4-BE49-F238E27FC236}">
                <a16:creationId xmlns:a16="http://schemas.microsoft.com/office/drawing/2014/main" id="{A169D4F8-EED7-7416-DC8F-0D77A761A210}"/>
              </a:ext>
              <a:ext uri="{C183D7F6-B498-43B3-948B-1728B52AA6E4}">
                <adec:decorative xmlns:adec="http://schemas.microsoft.com/office/drawing/2017/decorative" val="0"/>
              </a:ext>
            </a:extLst>
          </p:cNvPr>
          <p:cNvSpPr/>
          <p:nvPr/>
        </p:nvSpPr>
        <p:spPr bwMode="auto">
          <a:xfrm>
            <a:off x="2686428" y="5468339"/>
            <a:ext cx="2665463" cy="343141"/>
          </a:xfrm>
          <a:prstGeom prst="roundRect">
            <a:avLst>
              <a:gd name="adj" fmla="val 50000"/>
            </a:avLst>
          </a:prstGeom>
          <a:gradFill>
            <a:gsLst>
              <a:gs pos="13000">
                <a:srgbClr val="0F8FE6"/>
              </a:gs>
              <a:gs pos="90000">
                <a:srgbClr val="8661C5"/>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Custom Built Connector</a:t>
            </a:r>
          </a:p>
        </p:txBody>
      </p:sp>
      <p:sp>
        <p:nvSpPr>
          <p:cNvPr id="130" name="Rectangle: Rounded Corners 129">
            <a:extLst>
              <a:ext uri="{FF2B5EF4-FFF2-40B4-BE49-F238E27FC236}">
                <a16:creationId xmlns:a16="http://schemas.microsoft.com/office/drawing/2014/main" id="{698E0B71-55AF-B521-627B-50309042710B}"/>
              </a:ext>
              <a:ext uri="{C183D7F6-B498-43B3-948B-1728B52AA6E4}">
                <adec:decorative xmlns:adec="http://schemas.microsoft.com/office/drawing/2017/decorative" val="0"/>
              </a:ext>
            </a:extLst>
          </p:cNvPr>
          <p:cNvSpPr/>
          <p:nvPr/>
        </p:nvSpPr>
        <p:spPr bwMode="auto">
          <a:xfrm>
            <a:off x="5596772" y="5474209"/>
            <a:ext cx="2632818" cy="343141"/>
          </a:xfrm>
          <a:prstGeom prst="roundRect">
            <a:avLst>
              <a:gd name="adj" fmla="val 50000"/>
            </a:avLst>
          </a:prstGeom>
          <a:gradFill>
            <a:gsLst>
              <a:gs pos="13000">
                <a:schemeClr val="accent5">
                  <a:lumMod val="20000"/>
                  <a:lumOff val="80000"/>
                </a:schemeClr>
              </a:gs>
              <a:gs pos="89000">
                <a:schemeClr val="accent5">
                  <a:lumMod val="40000"/>
                  <a:lumOff val="60000"/>
                </a:schemeClr>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A02B93">
                    <a:lumMod val="50000"/>
                  </a:srgbClr>
                </a:solidFill>
                <a:effectLst/>
                <a:uLnTx/>
                <a:uFillTx/>
                <a:latin typeface="Segoe UI Semibold" panose="020B0702040204020203" pitchFamily="34" charset="0"/>
                <a:ea typeface="+mn-ea"/>
                <a:cs typeface="Segoe UI Semibold" panose="020B0702040204020203" pitchFamily="34" charset="0"/>
              </a:rPr>
              <a:t>Third-Party Connector </a:t>
            </a:r>
          </a:p>
        </p:txBody>
      </p:sp>
      <p:sp>
        <p:nvSpPr>
          <p:cNvPr id="303" name="TextBox 302">
            <a:extLst>
              <a:ext uri="{FF2B5EF4-FFF2-40B4-BE49-F238E27FC236}">
                <a16:creationId xmlns:a16="http://schemas.microsoft.com/office/drawing/2014/main" id="{C609C596-9835-1F4F-FA7E-5CBB100BDB9B}"/>
              </a:ext>
            </a:extLst>
          </p:cNvPr>
          <p:cNvSpPr txBox="1"/>
          <p:nvPr/>
        </p:nvSpPr>
        <p:spPr>
          <a:xfrm>
            <a:off x="8698037" y="2321004"/>
            <a:ext cx="299671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gradFill>
                  <a:gsLst>
                    <a:gs pos="23000">
                      <a:srgbClr val="0F8FE6"/>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2. Add a Plugin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Plugins allow you to add schematic meaning to the data provided by connectors. </a:t>
            </a:r>
          </a:p>
        </p:txBody>
      </p:sp>
      <p:sp>
        <p:nvSpPr>
          <p:cNvPr id="300" name="TextBox 299">
            <a:extLst>
              <a:ext uri="{FF2B5EF4-FFF2-40B4-BE49-F238E27FC236}">
                <a16:creationId xmlns:a16="http://schemas.microsoft.com/office/drawing/2014/main" id="{1A1678C0-B843-4D6D-6D3E-C5A7F567D886}"/>
              </a:ext>
            </a:extLst>
          </p:cNvPr>
          <p:cNvSpPr txBox="1"/>
          <p:nvPr/>
        </p:nvSpPr>
        <p:spPr>
          <a:xfrm>
            <a:off x="8698038" y="4071369"/>
            <a:ext cx="3022504" cy="14157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gradFill>
                  <a:gsLst>
                    <a:gs pos="23000">
                      <a:srgbClr val="0F8FE6"/>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1. Build or</a:t>
            </a:r>
            <a:br>
              <a:rPr kumimoji="0" lang="en-US" sz="2000" b="1" i="0" u="none" strike="noStrike" kern="1200" cap="none" spc="0" normalizeH="0" baseline="0" noProof="0">
                <a:ln>
                  <a:noFill/>
                </a:ln>
                <a:gradFill>
                  <a:gsLst>
                    <a:gs pos="23000">
                      <a:srgbClr val="0F8FE6"/>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br>
            <a:r>
              <a:rPr kumimoji="0" lang="en-US" sz="2000" b="1" i="0" u="none" strike="noStrike" kern="1200" cap="none" spc="0" normalizeH="0" baseline="0" noProof="0">
                <a:ln>
                  <a:noFill/>
                </a:ln>
                <a:gradFill>
                  <a:gsLst>
                    <a:gs pos="23000">
                      <a:srgbClr val="0F8FE6"/>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Add Connector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Connectors allow you to bring your own or other third-party data to the Copilot ecosystem.</a:t>
            </a:r>
          </a:p>
        </p:txBody>
      </p:sp>
      <p:grpSp>
        <p:nvGrpSpPr>
          <p:cNvPr id="35" name="Group 34">
            <a:extLst>
              <a:ext uri="{FF2B5EF4-FFF2-40B4-BE49-F238E27FC236}">
                <a16:creationId xmlns:a16="http://schemas.microsoft.com/office/drawing/2014/main" id="{BC5C082F-5242-393D-20B6-DE1282EF80CD}"/>
              </a:ext>
              <a:ext uri="{C183D7F6-B498-43B3-948B-1728B52AA6E4}">
                <adec:decorative xmlns:adec="http://schemas.microsoft.com/office/drawing/2017/decorative" val="1"/>
              </a:ext>
            </a:extLst>
          </p:cNvPr>
          <p:cNvGrpSpPr/>
          <p:nvPr/>
        </p:nvGrpSpPr>
        <p:grpSpPr>
          <a:xfrm>
            <a:off x="2706804" y="3392275"/>
            <a:ext cx="5522784" cy="395038"/>
            <a:chOff x="2706804" y="3392275"/>
            <a:chExt cx="5522784" cy="395038"/>
          </a:xfrm>
        </p:grpSpPr>
        <p:cxnSp>
          <p:nvCxnSpPr>
            <p:cNvPr id="124" name="Straight Connector 123">
              <a:extLst>
                <a:ext uri="{FF2B5EF4-FFF2-40B4-BE49-F238E27FC236}">
                  <a16:creationId xmlns:a16="http://schemas.microsoft.com/office/drawing/2014/main" id="{78A75259-D55A-07FA-FFAE-0CD3239C2100}"/>
                </a:ext>
              </a:extLst>
            </p:cNvPr>
            <p:cNvCxnSpPr>
              <a:cxnSpLocks/>
            </p:cNvCxnSpPr>
            <p:nvPr/>
          </p:nvCxnSpPr>
          <p:spPr>
            <a:xfrm flipH="1" flipV="1">
              <a:off x="2706804" y="3392275"/>
              <a:ext cx="5522784" cy="36725"/>
            </a:xfrm>
            <a:prstGeom prst="line">
              <a:avLst/>
            </a:prstGeom>
            <a:noFill/>
            <a:ln w="6350" cap="flat" cmpd="sng" algn="ctr">
              <a:solidFill>
                <a:schemeClr val="bg1">
                  <a:lumMod val="75000"/>
                  <a:alpha val="70000"/>
                </a:schemeClr>
              </a:solidFill>
              <a:prstDash val="solid"/>
              <a:headEnd type="none" w="lg" len="med"/>
              <a:tailEnd type="none" w="lg" len="med"/>
            </a:ln>
            <a:effectLst/>
          </p:spPr>
        </p:cxnSp>
        <p:cxnSp>
          <p:nvCxnSpPr>
            <p:cNvPr id="235" name="Straight Connector 234">
              <a:extLst>
                <a:ext uri="{FF2B5EF4-FFF2-40B4-BE49-F238E27FC236}">
                  <a16:creationId xmlns:a16="http://schemas.microsoft.com/office/drawing/2014/main" id="{2A6A2245-19FE-62A6-CCD1-531BD42AB2E4}"/>
                </a:ext>
              </a:extLst>
            </p:cNvPr>
            <p:cNvCxnSpPr>
              <a:cxnSpLocks/>
            </p:cNvCxnSpPr>
            <p:nvPr/>
          </p:nvCxnSpPr>
          <p:spPr>
            <a:xfrm flipH="1">
              <a:off x="2706804" y="3787313"/>
              <a:ext cx="5522784" cy="0"/>
            </a:xfrm>
            <a:prstGeom prst="line">
              <a:avLst/>
            </a:prstGeom>
            <a:noFill/>
            <a:ln w="6350" cap="flat" cmpd="sng" algn="ctr">
              <a:solidFill>
                <a:schemeClr val="bg1">
                  <a:lumMod val="75000"/>
                  <a:alpha val="70000"/>
                </a:schemeClr>
              </a:solidFill>
              <a:prstDash val="solid"/>
              <a:headEnd type="none" w="lg" len="med"/>
              <a:tailEnd type="none" w="lg" len="med"/>
            </a:ln>
            <a:effectLst/>
          </p:spPr>
        </p:cxnSp>
      </p:grpSp>
      <p:grpSp>
        <p:nvGrpSpPr>
          <p:cNvPr id="34" name="Group 33">
            <a:extLst>
              <a:ext uri="{FF2B5EF4-FFF2-40B4-BE49-F238E27FC236}">
                <a16:creationId xmlns:a16="http://schemas.microsoft.com/office/drawing/2014/main" id="{00AA18AC-6143-24D8-DA1C-10ED43487663}"/>
              </a:ext>
              <a:ext uri="{C183D7F6-B498-43B3-948B-1728B52AA6E4}">
                <adec:decorative xmlns:adec="http://schemas.microsoft.com/office/drawing/2017/decorative" val="1"/>
              </a:ext>
            </a:extLst>
          </p:cNvPr>
          <p:cNvGrpSpPr/>
          <p:nvPr/>
        </p:nvGrpSpPr>
        <p:grpSpPr>
          <a:xfrm>
            <a:off x="3207027" y="2858588"/>
            <a:ext cx="4161340" cy="257860"/>
            <a:chOff x="3207027" y="2858588"/>
            <a:chExt cx="4161340" cy="257860"/>
          </a:xfrm>
        </p:grpSpPr>
        <p:cxnSp>
          <p:nvCxnSpPr>
            <p:cNvPr id="269" name="Straight Arrow Connector 268">
              <a:extLst>
                <a:ext uri="{FF2B5EF4-FFF2-40B4-BE49-F238E27FC236}">
                  <a16:creationId xmlns:a16="http://schemas.microsoft.com/office/drawing/2014/main" id="{4B15BDF8-62CE-8F29-037D-628738FD0E61}"/>
                </a:ext>
              </a:extLst>
            </p:cNvPr>
            <p:cNvCxnSpPr>
              <a:cxnSpLocks/>
            </p:cNvCxnSpPr>
            <p:nvPr/>
          </p:nvCxnSpPr>
          <p:spPr>
            <a:xfrm>
              <a:off x="6012731" y="2861972"/>
              <a:ext cx="0" cy="254476"/>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1DF4F98D-4ED6-B5C7-6A10-A3557D39A340}"/>
                </a:ext>
              </a:extLst>
            </p:cNvPr>
            <p:cNvCxnSpPr>
              <a:cxnSpLocks/>
            </p:cNvCxnSpPr>
            <p:nvPr/>
          </p:nvCxnSpPr>
          <p:spPr>
            <a:xfrm>
              <a:off x="7368367" y="2858588"/>
              <a:ext cx="0" cy="254476"/>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90513F4A-FC73-744B-7F25-F8152F1ED67B}"/>
                </a:ext>
              </a:extLst>
            </p:cNvPr>
            <p:cNvCxnSpPr>
              <a:cxnSpLocks/>
            </p:cNvCxnSpPr>
            <p:nvPr/>
          </p:nvCxnSpPr>
          <p:spPr>
            <a:xfrm>
              <a:off x="4611921" y="2861972"/>
              <a:ext cx="0" cy="254476"/>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DB7EC12C-BDC4-C3C6-550F-EB804E8AD0DE}"/>
                </a:ext>
              </a:extLst>
            </p:cNvPr>
            <p:cNvCxnSpPr>
              <a:cxnSpLocks/>
            </p:cNvCxnSpPr>
            <p:nvPr/>
          </p:nvCxnSpPr>
          <p:spPr>
            <a:xfrm>
              <a:off x="3207027" y="2861972"/>
              <a:ext cx="0" cy="254476"/>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9093323-7894-01C7-57E5-DDEBF4CC2A5A}"/>
              </a:ext>
              <a:ext uri="{C183D7F6-B498-43B3-948B-1728B52AA6E4}">
                <adec:decorative xmlns:adec="http://schemas.microsoft.com/office/drawing/2017/decorative" val="1"/>
              </a:ext>
            </a:extLst>
          </p:cNvPr>
          <p:cNvGrpSpPr/>
          <p:nvPr/>
        </p:nvGrpSpPr>
        <p:grpSpPr>
          <a:xfrm>
            <a:off x="3577704" y="3860816"/>
            <a:ext cx="2991872" cy="631059"/>
            <a:chOff x="3545046" y="3719163"/>
            <a:chExt cx="3143373" cy="796892"/>
          </a:xfrm>
        </p:grpSpPr>
        <p:cxnSp>
          <p:nvCxnSpPr>
            <p:cNvPr id="267" name="Straight Arrow Connector 266">
              <a:extLst>
                <a:ext uri="{FF2B5EF4-FFF2-40B4-BE49-F238E27FC236}">
                  <a16:creationId xmlns:a16="http://schemas.microsoft.com/office/drawing/2014/main" id="{748395CE-BC8B-2EA3-83F8-630FF2C5053D}"/>
                </a:ext>
              </a:extLst>
            </p:cNvPr>
            <p:cNvCxnSpPr>
              <a:cxnSpLocks/>
            </p:cNvCxnSpPr>
            <p:nvPr/>
          </p:nvCxnSpPr>
          <p:spPr>
            <a:xfrm>
              <a:off x="3545046" y="3732783"/>
              <a:ext cx="0" cy="783272"/>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282" name="Straight Arrow Connector 281">
              <a:extLst>
                <a:ext uri="{FF2B5EF4-FFF2-40B4-BE49-F238E27FC236}">
                  <a16:creationId xmlns:a16="http://schemas.microsoft.com/office/drawing/2014/main" id="{2A5AACBB-9302-F6E9-64EB-D2B551AFF926}"/>
                </a:ext>
              </a:extLst>
            </p:cNvPr>
            <p:cNvCxnSpPr>
              <a:cxnSpLocks/>
            </p:cNvCxnSpPr>
            <p:nvPr/>
          </p:nvCxnSpPr>
          <p:spPr>
            <a:xfrm>
              <a:off x="6688419" y="3719163"/>
              <a:ext cx="0" cy="796892"/>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a:extLst>
              <a:ext uri="{FF2B5EF4-FFF2-40B4-BE49-F238E27FC236}">
                <a16:creationId xmlns:a16="http://schemas.microsoft.com/office/drawing/2014/main" id="{31BE4853-D4C1-9C60-BB4A-DF4967956EE8}"/>
              </a:ext>
              <a:ext uri="{C183D7F6-B498-43B3-948B-1728B52AA6E4}">
                <adec:decorative xmlns:adec="http://schemas.microsoft.com/office/drawing/2017/decorative" val="1"/>
              </a:ext>
            </a:extLst>
          </p:cNvPr>
          <p:cNvCxnSpPr>
            <a:cxnSpLocks/>
          </p:cNvCxnSpPr>
          <p:nvPr/>
        </p:nvCxnSpPr>
        <p:spPr>
          <a:xfrm>
            <a:off x="7044551" y="4963705"/>
            <a:ext cx="0" cy="460118"/>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77E768B-5022-8391-7682-3DA18E089603}"/>
              </a:ext>
              <a:ext uri="{C183D7F6-B498-43B3-948B-1728B52AA6E4}">
                <adec:decorative xmlns:adec="http://schemas.microsoft.com/office/drawing/2017/decorative" val="1"/>
              </a:ext>
            </a:extLst>
          </p:cNvPr>
          <p:cNvCxnSpPr>
            <a:cxnSpLocks/>
          </p:cNvCxnSpPr>
          <p:nvPr/>
        </p:nvCxnSpPr>
        <p:spPr>
          <a:xfrm flipH="1">
            <a:off x="3892219" y="4959862"/>
            <a:ext cx="6978" cy="450179"/>
          </a:xfrm>
          <a:prstGeom prst="straightConnector1">
            <a:avLst/>
          </a:prstGeom>
          <a:ln w="25400">
            <a:solidFill>
              <a:schemeClr val="accent5"/>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087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0852C-B625-4412-42E1-1FD26FBD078B}"/>
              </a:ext>
              <a:ext uri="{C183D7F6-B498-43B3-948B-1728B52AA6E4}">
                <adec:decorative xmlns:adec="http://schemas.microsoft.com/office/drawing/2017/decorative" val="0"/>
              </a:ext>
            </a:extLst>
          </p:cNvPr>
          <p:cNvSpPr>
            <a:spLocks noGrp="1"/>
          </p:cNvSpPr>
          <p:nvPr>
            <p:ph type="title"/>
          </p:nvPr>
        </p:nvSpPr>
        <p:spPr>
          <a:xfrm>
            <a:off x="586740" y="684621"/>
            <a:ext cx="11018520" cy="443198"/>
          </a:xfrm>
        </p:spPr>
        <p:txBody>
          <a:bodyPr/>
          <a:lstStyle/>
          <a:p>
            <a:r>
              <a:rPr lang="en-US" sz="3200"/>
              <a:t>Building Extensions for Copilot for Sales       </a:t>
            </a:r>
          </a:p>
        </p:txBody>
      </p:sp>
      <p:sp>
        <p:nvSpPr>
          <p:cNvPr id="13" name="Rectangle: Rounded Corners 12">
            <a:extLst>
              <a:ext uri="{FF2B5EF4-FFF2-40B4-BE49-F238E27FC236}">
                <a16:creationId xmlns:a16="http://schemas.microsoft.com/office/drawing/2014/main" id="{6BF0BBCF-1C0D-481F-BF3B-5F90F78064FB}"/>
              </a:ext>
              <a:ext uri="{C183D7F6-B498-43B3-948B-1728B52AA6E4}">
                <adec:decorative xmlns:adec="http://schemas.microsoft.com/office/drawing/2017/decorative" val="1"/>
              </a:ext>
            </a:extLst>
          </p:cNvPr>
          <p:cNvSpPr/>
          <p:nvPr/>
        </p:nvSpPr>
        <p:spPr>
          <a:xfrm>
            <a:off x="586740" y="1586809"/>
            <a:ext cx="7888454" cy="4640359"/>
          </a:xfrm>
          <a:prstGeom prst="roundRect">
            <a:avLst>
              <a:gd name="adj" fmla="val 3492"/>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pic>
        <p:nvPicPr>
          <p:cNvPr id="4" name="Picture 3">
            <a:extLst>
              <a:ext uri="{FF2B5EF4-FFF2-40B4-BE49-F238E27FC236}">
                <a16:creationId xmlns:a16="http://schemas.microsoft.com/office/drawing/2014/main" id="{BAEF4931-DA45-EAE2-5AE4-15A178DAF40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8110" y="1831271"/>
            <a:ext cx="5219224" cy="3107399"/>
          </a:xfrm>
          <a:prstGeom prst="rect">
            <a:avLst/>
          </a:prstGeom>
        </p:spPr>
      </p:pic>
      <p:pic>
        <p:nvPicPr>
          <p:cNvPr id="5" name="Picture 4">
            <a:extLst>
              <a:ext uri="{FF2B5EF4-FFF2-40B4-BE49-F238E27FC236}">
                <a16:creationId xmlns:a16="http://schemas.microsoft.com/office/drawing/2014/main" id="{AB9CC9E8-9FF5-FBFC-DE71-C584F958A4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42922" y="2339264"/>
            <a:ext cx="5448082" cy="3243656"/>
          </a:xfrm>
          <a:prstGeom prst="rect">
            <a:avLst/>
          </a:prstGeom>
        </p:spPr>
      </p:pic>
      <p:pic>
        <p:nvPicPr>
          <p:cNvPr id="7" name="Picture 6">
            <a:extLst>
              <a:ext uri="{FF2B5EF4-FFF2-40B4-BE49-F238E27FC236}">
                <a16:creationId xmlns:a16="http://schemas.microsoft.com/office/drawing/2014/main" id="{4B41BFFD-ED27-AF45-2BFF-5ACC83C5A3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83282" y="3041651"/>
            <a:ext cx="5117788" cy="3047007"/>
          </a:xfrm>
          <a:prstGeom prst="rect">
            <a:avLst/>
          </a:prstGeom>
        </p:spPr>
      </p:pic>
      <p:sp>
        <p:nvSpPr>
          <p:cNvPr id="10" name="TextBox 9">
            <a:extLst>
              <a:ext uri="{FF2B5EF4-FFF2-40B4-BE49-F238E27FC236}">
                <a16:creationId xmlns:a16="http://schemas.microsoft.com/office/drawing/2014/main" id="{239C33BF-EA06-D031-6D8A-30A38A0383A9}"/>
              </a:ext>
            </a:extLst>
          </p:cNvPr>
          <p:cNvSpPr txBox="1"/>
          <p:nvPr/>
        </p:nvSpPr>
        <p:spPr>
          <a:xfrm>
            <a:off x="8689916" y="2152661"/>
            <a:ext cx="2977400" cy="35086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i="0" u="none" strike="noStrike" kern="1200" cap="none" spc="0" normalizeH="0" baseline="0" noProof="0">
                <a:ln>
                  <a:noFill/>
                </a:ln>
                <a:gradFill>
                  <a:gsLst>
                    <a:gs pos="23000">
                      <a:srgbClr val="0F8FE6"/>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Add a Plugin</a:t>
            </a:r>
          </a:p>
          <a:p>
            <a:pPr marL="0" marR="0" lvl="0" indent="0" algn="l" defTabSz="914400" rtl="0" eaLnBrk="1" fontAlgn="auto" latinLnBrk="0" hangingPunct="1">
              <a:spcBef>
                <a:spcPts val="0"/>
              </a:spcBef>
              <a:spcAft>
                <a:spcPts val="12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With the May update of Copilot Studio, there is </a:t>
            </a:r>
            <a: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native support </a:t>
            </a:r>
            <a:b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br>
            <a: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to extend Copilot for Sales </a:t>
            </a: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through power platform connectors. </a:t>
            </a:r>
          </a:p>
          <a:p>
            <a:pPr marL="0" marR="0" lvl="0" indent="0" algn="l" defTabSz="914400" rtl="0" eaLnBrk="1" fontAlgn="auto" latinLnBrk="0" hangingPunct="1">
              <a:spcBef>
                <a:spcPts val="0"/>
              </a:spcBef>
              <a:spcAft>
                <a:spcPts val="12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Customers and partners </a:t>
            </a:r>
            <a:b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can now build their own plugins</a:t>
            </a:r>
            <a:b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by either bring data and insights through their own custom built power platform connector or from one of the published third-party power platform connectors into </a:t>
            </a:r>
            <a:b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the various Copilot experiences.</a:t>
            </a:r>
          </a:p>
        </p:txBody>
      </p:sp>
      <p:sp>
        <p:nvSpPr>
          <p:cNvPr id="9" name="Rectangle: Rounded Corners 8">
            <a:extLst>
              <a:ext uri="{FF2B5EF4-FFF2-40B4-BE49-F238E27FC236}">
                <a16:creationId xmlns:a16="http://schemas.microsoft.com/office/drawing/2014/main" id="{971D3D27-5CCD-96FB-417D-857717867C6B}"/>
              </a:ext>
              <a:ext uri="{C183D7F6-B498-43B3-948B-1728B52AA6E4}">
                <adec:decorative xmlns:adec="http://schemas.microsoft.com/office/drawing/2017/decorative" val="1"/>
              </a:ext>
            </a:extLst>
          </p:cNvPr>
          <p:cNvSpPr/>
          <p:nvPr/>
        </p:nvSpPr>
        <p:spPr>
          <a:xfrm>
            <a:off x="4093486" y="3423948"/>
            <a:ext cx="3291840" cy="2194559"/>
          </a:xfrm>
          <a:prstGeom prst="roundRect">
            <a:avLst>
              <a:gd name="adj" fmla="val 3375"/>
            </a:avLst>
          </a:prstGeom>
          <a:noFill/>
          <a:ln w="381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 name="Rectangle: Rounded Corners 11">
            <a:extLst>
              <a:ext uri="{FF2B5EF4-FFF2-40B4-BE49-F238E27FC236}">
                <a16:creationId xmlns:a16="http://schemas.microsoft.com/office/drawing/2014/main" id="{137C3639-B112-869B-9A39-353D7F92004D}"/>
              </a:ext>
              <a:ext uri="{C183D7F6-B498-43B3-948B-1728B52AA6E4}">
                <adec:decorative xmlns:adec="http://schemas.microsoft.com/office/drawing/2017/decorative" val="1"/>
              </a:ext>
            </a:extLst>
          </p:cNvPr>
          <p:cNvSpPr/>
          <p:nvPr/>
        </p:nvSpPr>
        <p:spPr>
          <a:xfrm>
            <a:off x="1221632" y="3597716"/>
            <a:ext cx="758757" cy="168013"/>
          </a:xfrm>
          <a:prstGeom prst="roundRect">
            <a:avLst>
              <a:gd name="adj" fmla="val 32631"/>
            </a:avLst>
          </a:prstGeom>
          <a:noFill/>
          <a:ln w="25400">
            <a:gradFill>
              <a:gsLst>
                <a:gs pos="0">
                  <a:srgbClr val="1344C8"/>
                </a:gs>
                <a:gs pos="20000">
                  <a:srgbClr val="0F93E7"/>
                </a:gs>
                <a:gs pos="86252">
                  <a:srgbClr val="F2598A"/>
                </a:gs>
                <a:gs pos="69719">
                  <a:srgbClr val="FF7744"/>
                </a:gs>
                <a:gs pos="54120">
                  <a:srgbClr val="FAC703"/>
                </a:gs>
                <a:gs pos="38000">
                  <a:srgbClr val="63B666"/>
                </a:gs>
                <a:gs pos="100000">
                  <a:srgbClr val="BA50C9"/>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88738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A041659-C442-EE25-D364-1DA1127D84C9}"/>
              </a:ext>
              <a:ext uri="{C183D7F6-B498-43B3-948B-1728B52AA6E4}">
                <adec:decorative xmlns:adec="http://schemas.microsoft.com/office/drawing/2017/decorative" val="1"/>
              </a:ext>
            </a:extLst>
          </p:cNvPr>
          <p:cNvSpPr/>
          <p:nvPr/>
        </p:nvSpPr>
        <p:spPr>
          <a:xfrm>
            <a:off x="597499" y="4807643"/>
            <a:ext cx="7877695" cy="1390013"/>
          </a:xfrm>
          <a:prstGeom prst="roundRect">
            <a:avLst>
              <a:gd name="adj" fmla="val 12987"/>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2" name="Rectangle: Rounded Corners 11">
            <a:extLst>
              <a:ext uri="{FF2B5EF4-FFF2-40B4-BE49-F238E27FC236}">
                <a16:creationId xmlns:a16="http://schemas.microsoft.com/office/drawing/2014/main" id="{828AE819-E03A-7EAD-CFEF-ED7434EA5C9B}"/>
              </a:ext>
              <a:ext uri="{C183D7F6-B498-43B3-948B-1728B52AA6E4}">
                <adec:decorative xmlns:adec="http://schemas.microsoft.com/office/drawing/2017/decorative" val="1"/>
              </a:ext>
            </a:extLst>
          </p:cNvPr>
          <p:cNvSpPr/>
          <p:nvPr/>
        </p:nvSpPr>
        <p:spPr>
          <a:xfrm>
            <a:off x="5946929" y="1586810"/>
            <a:ext cx="2528265" cy="3053554"/>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1" name="Rectangle: Rounded Corners 10">
            <a:extLst>
              <a:ext uri="{FF2B5EF4-FFF2-40B4-BE49-F238E27FC236}">
                <a16:creationId xmlns:a16="http://schemas.microsoft.com/office/drawing/2014/main" id="{6E3A1DFE-401E-9F39-993B-F829F9055E94}"/>
              </a:ext>
              <a:ext uri="{C183D7F6-B498-43B3-948B-1728B52AA6E4}">
                <adec:decorative xmlns:adec="http://schemas.microsoft.com/office/drawing/2017/decorative" val="1"/>
              </a:ext>
            </a:extLst>
          </p:cNvPr>
          <p:cNvSpPr/>
          <p:nvPr/>
        </p:nvSpPr>
        <p:spPr>
          <a:xfrm>
            <a:off x="3232685" y="1586810"/>
            <a:ext cx="2528265" cy="3053554"/>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0" name="Rectangle: Rounded Corners 9">
            <a:extLst>
              <a:ext uri="{FF2B5EF4-FFF2-40B4-BE49-F238E27FC236}">
                <a16:creationId xmlns:a16="http://schemas.microsoft.com/office/drawing/2014/main" id="{DB0633E4-2D7A-0DDC-91D9-55FB26678F3F}"/>
              </a:ext>
              <a:ext uri="{C183D7F6-B498-43B3-948B-1728B52AA6E4}">
                <adec:decorative xmlns:adec="http://schemas.microsoft.com/office/drawing/2017/decorative" val="1"/>
              </a:ext>
            </a:extLst>
          </p:cNvPr>
          <p:cNvSpPr/>
          <p:nvPr/>
        </p:nvSpPr>
        <p:spPr>
          <a:xfrm>
            <a:off x="597498" y="1586810"/>
            <a:ext cx="2455451" cy="3053554"/>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4" name="Title 3">
            <a:extLst>
              <a:ext uri="{FF2B5EF4-FFF2-40B4-BE49-F238E27FC236}">
                <a16:creationId xmlns:a16="http://schemas.microsoft.com/office/drawing/2014/main" id="{312E7754-71DC-EECD-6207-E80307D7D990}"/>
              </a:ext>
            </a:extLst>
          </p:cNvPr>
          <p:cNvSpPr>
            <a:spLocks noGrp="1"/>
          </p:cNvSpPr>
          <p:nvPr>
            <p:ph type="title"/>
          </p:nvPr>
        </p:nvSpPr>
        <p:spPr>
          <a:xfrm>
            <a:off x="597498" y="684621"/>
            <a:ext cx="11018520" cy="443198"/>
          </a:xfrm>
        </p:spPr>
        <p:txBody>
          <a:bodyPr/>
          <a:lstStyle/>
          <a:p>
            <a:r>
              <a:rPr lang="en-US" sz="3200"/>
              <a:t>Available Extension Points</a:t>
            </a:r>
          </a:p>
        </p:txBody>
      </p:sp>
      <p:pic>
        <p:nvPicPr>
          <p:cNvPr id="3" name="Picture 2">
            <a:extLst>
              <a:ext uri="{FF2B5EF4-FFF2-40B4-BE49-F238E27FC236}">
                <a16:creationId xmlns:a16="http://schemas.microsoft.com/office/drawing/2014/main" id="{97806806-0E8B-F694-2496-DA717E2A0D1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39431" y="1794943"/>
            <a:ext cx="571584" cy="571584"/>
          </a:xfrm>
          <a:prstGeom prst="rect">
            <a:avLst/>
          </a:prstGeom>
          <a:ln w="10716" cap="flat">
            <a:noFill/>
            <a:prstDash val="solid"/>
            <a:miter/>
          </a:ln>
          <a:effectLst>
            <a:outerShdw blurRad="38100" dist="25400" dir="2700000" algn="tl" rotWithShape="0">
              <a:prstClr val="black">
                <a:alpha val="30000"/>
              </a:prstClr>
            </a:outerShdw>
          </a:effectLst>
        </p:spPr>
      </p:pic>
      <p:sp>
        <p:nvSpPr>
          <p:cNvPr id="6" name="TextBox 5">
            <a:extLst>
              <a:ext uri="{FF2B5EF4-FFF2-40B4-BE49-F238E27FC236}">
                <a16:creationId xmlns:a16="http://schemas.microsoft.com/office/drawing/2014/main" id="{BED318DE-C74A-8BF6-F7BB-4CED02C07075}"/>
              </a:ext>
            </a:extLst>
          </p:cNvPr>
          <p:cNvSpPr txBox="1"/>
          <p:nvPr/>
        </p:nvSpPr>
        <p:spPr>
          <a:xfrm>
            <a:off x="869643" y="2532220"/>
            <a:ext cx="192952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Microsoft 365 Chat</a:t>
            </a:r>
          </a:p>
        </p:txBody>
      </p:sp>
      <p:sp>
        <p:nvSpPr>
          <p:cNvPr id="9" name="Rectangle: Rounded Corners 8">
            <a:extLst>
              <a:ext uri="{FF2B5EF4-FFF2-40B4-BE49-F238E27FC236}">
                <a16:creationId xmlns:a16="http://schemas.microsoft.com/office/drawing/2014/main" id="{267F85D6-21BD-F01D-D518-464BDDFA1674}"/>
              </a:ext>
              <a:ext uri="{C183D7F6-B498-43B3-948B-1728B52AA6E4}">
                <adec:decorative xmlns:adec="http://schemas.microsoft.com/office/drawing/2017/decorative" val="1"/>
              </a:ext>
            </a:extLst>
          </p:cNvPr>
          <p:cNvSpPr/>
          <p:nvPr/>
        </p:nvSpPr>
        <p:spPr bwMode="auto">
          <a:xfrm>
            <a:off x="753659" y="2931820"/>
            <a:ext cx="2161495" cy="461720"/>
          </a:xfrm>
          <a:prstGeom prst="roundRect">
            <a:avLst>
              <a:gd name="adj" fmla="val 50000"/>
            </a:avLst>
          </a:prstGeom>
          <a:gradFill>
            <a:gsLst>
              <a:gs pos="13000">
                <a:srgbClr val="0F8FE6"/>
              </a:gs>
              <a:gs pos="90000">
                <a:srgbClr val="8661C5"/>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spcBef>
                <a:spcPts val="0"/>
              </a:spcBef>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Introduce net new chat skills</a:t>
            </a:r>
          </a:p>
          <a:p>
            <a:pPr marL="0" marR="0" lvl="0" indent="0" algn="ctr" defTabSz="457200" rtl="0" eaLnBrk="1" fontAlgn="auto" latinLnBrk="0" hangingPunct="1">
              <a:spcBef>
                <a:spcPts val="0"/>
              </a:spcBef>
              <a:buClrTx/>
              <a:buSzTx/>
              <a:buFontTx/>
              <a:buNone/>
              <a:tabLst/>
              <a:defRPr/>
            </a:pPr>
            <a:r>
              <a:rPr kumimoji="0" lang="en-US"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 365 Chat</a:t>
            </a:r>
            <a:endPar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pic>
        <p:nvPicPr>
          <p:cNvPr id="18" name="Picture 2">
            <a:extLst>
              <a:ext uri="{FF2B5EF4-FFF2-40B4-BE49-F238E27FC236}">
                <a16:creationId xmlns:a16="http://schemas.microsoft.com/office/drawing/2014/main" id="{3E7AC119-E69B-D1EF-3577-C9C4DC7CA2FA}"/>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9380" y="1849731"/>
            <a:ext cx="496952" cy="462008"/>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0977DCA-535B-BA46-4DFA-96170ACF1FD0}"/>
              </a:ext>
            </a:extLst>
          </p:cNvPr>
          <p:cNvSpPr txBox="1"/>
          <p:nvPr/>
        </p:nvSpPr>
        <p:spPr>
          <a:xfrm>
            <a:off x="3525215" y="2532219"/>
            <a:ext cx="192952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Microsoft Outlook</a:t>
            </a:r>
          </a:p>
        </p:txBody>
      </p:sp>
      <p:sp>
        <p:nvSpPr>
          <p:cNvPr id="20" name="Rectangle: Rounded Corners 19">
            <a:extLst>
              <a:ext uri="{FF2B5EF4-FFF2-40B4-BE49-F238E27FC236}">
                <a16:creationId xmlns:a16="http://schemas.microsoft.com/office/drawing/2014/main" id="{069AF469-B306-E29B-86EE-DFC367E38CBD}"/>
              </a:ext>
              <a:ext uri="{C183D7F6-B498-43B3-948B-1728B52AA6E4}">
                <adec:decorative xmlns:adec="http://schemas.microsoft.com/office/drawing/2017/decorative" val="0"/>
              </a:ext>
            </a:extLst>
          </p:cNvPr>
          <p:cNvSpPr/>
          <p:nvPr/>
        </p:nvSpPr>
        <p:spPr bwMode="auto">
          <a:xfrm>
            <a:off x="3424844" y="2931132"/>
            <a:ext cx="2161495" cy="462408"/>
          </a:xfrm>
          <a:prstGeom prst="roundRect">
            <a:avLst>
              <a:gd name="adj" fmla="val 50000"/>
            </a:avLst>
          </a:prstGeom>
          <a:gradFill>
            <a:gsLst>
              <a:gs pos="13000">
                <a:srgbClr val="134CCB"/>
              </a:gs>
              <a:gs pos="90000">
                <a:srgbClr val="8661C5"/>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spcBef>
                <a:spcPts val="0"/>
              </a:spcBef>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Enrich E-Mail Summaries</a:t>
            </a:r>
          </a:p>
          <a:p>
            <a:pPr marL="0" marR="0" lvl="0" indent="0" algn="ctr" defTabSz="457200" rtl="0" eaLnBrk="1" fontAlgn="auto" latinLnBrk="0" hangingPunct="1">
              <a:spcBef>
                <a:spcPts val="0"/>
              </a:spcBef>
              <a:buClrTx/>
              <a:buSzTx/>
              <a:buFontTx/>
              <a:buNone/>
              <a:tabLst/>
              <a:defRPr/>
            </a:pPr>
            <a:r>
              <a:rPr kumimoji="0" lang="en-US"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Embedded AI </a:t>
            </a:r>
          </a:p>
        </p:txBody>
      </p:sp>
      <p:sp>
        <p:nvSpPr>
          <p:cNvPr id="22" name="Rectangle: Rounded Corners 21">
            <a:extLst>
              <a:ext uri="{FF2B5EF4-FFF2-40B4-BE49-F238E27FC236}">
                <a16:creationId xmlns:a16="http://schemas.microsoft.com/office/drawing/2014/main" id="{73C68F1F-C919-E1A9-EB38-2EC76CBF2BCE}"/>
              </a:ext>
              <a:ext uri="{C183D7F6-B498-43B3-948B-1728B52AA6E4}">
                <adec:decorative xmlns:adec="http://schemas.microsoft.com/office/drawing/2017/decorative" val="0"/>
              </a:ext>
            </a:extLst>
          </p:cNvPr>
          <p:cNvSpPr/>
          <p:nvPr/>
        </p:nvSpPr>
        <p:spPr bwMode="auto">
          <a:xfrm>
            <a:off x="3424844" y="3461274"/>
            <a:ext cx="2161495" cy="462408"/>
          </a:xfrm>
          <a:prstGeom prst="roundRect">
            <a:avLst>
              <a:gd name="adj" fmla="val 50000"/>
            </a:avLst>
          </a:prstGeom>
          <a:gradFill>
            <a:gsLst>
              <a:gs pos="13000">
                <a:srgbClr val="134CCB"/>
              </a:gs>
              <a:gs pos="90000">
                <a:srgbClr val="8661C5"/>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spcBef>
                <a:spcPts val="0"/>
              </a:spcBef>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Enrich Key Sales Info</a:t>
            </a:r>
          </a:p>
          <a:p>
            <a:pPr marL="0" marR="0" lvl="0" indent="0" algn="ctr" defTabSz="457200" rtl="0" eaLnBrk="1" fontAlgn="auto" latinLnBrk="0" hangingPunct="1">
              <a:spcBef>
                <a:spcPts val="0"/>
              </a:spcBef>
              <a:buClrTx/>
              <a:buSzTx/>
              <a:buFontTx/>
              <a:buNone/>
              <a:tabLst/>
              <a:defRPr/>
            </a:pPr>
            <a:r>
              <a:rPr kumimoji="0" lang="en-US"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Contextual Side Car</a:t>
            </a:r>
          </a:p>
        </p:txBody>
      </p:sp>
      <p:sp>
        <p:nvSpPr>
          <p:cNvPr id="29" name="Rectangle: Rounded Corners 28">
            <a:extLst>
              <a:ext uri="{FF2B5EF4-FFF2-40B4-BE49-F238E27FC236}">
                <a16:creationId xmlns:a16="http://schemas.microsoft.com/office/drawing/2014/main" id="{26C3BFF1-0E14-3176-F8F5-86787DE74572}"/>
              </a:ext>
              <a:ext uri="{C183D7F6-B498-43B3-948B-1728B52AA6E4}">
                <adec:decorative xmlns:adec="http://schemas.microsoft.com/office/drawing/2017/decorative" val="0"/>
              </a:ext>
            </a:extLst>
          </p:cNvPr>
          <p:cNvSpPr/>
          <p:nvPr/>
        </p:nvSpPr>
        <p:spPr bwMode="auto">
          <a:xfrm>
            <a:off x="3424844" y="3984365"/>
            <a:ext cx="2161495" cy="462408"/>
          </a:xfrm>
          <a:prstGeom prst="roundRect">
            <a:avLst>
              <a:gd name="adj" fmla="val 50000"/>
            </a:avLst>
          </a:prstGeom>
          <a:gradFill>
            <a:gsLst>
              <a:gs pos="13000">
                <a:srgbClr val="134CCB"/>
              </a:gs>
              <a:gs pos="90000">
                <a:srgbClr val="8661C5"/>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spcBef>
                <a:spcPts val="0"/>
              </a:spcBef>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Enrich CRM Details</a:t>
            </a:r>
          </a:p>
        </p:txBody>
      </p:sp>
      <p:pic>
        <p:nvPicPr>
          <p:cNvPr id="25" name="Picture 2">
            <a:extLst>
              <a:ext uri="{FF2B5EF4-FFF2-40B4-BE49-F238E27FC236}">
                <a16:creationId xmlns:a16="http://schemas.microsoft.com/office/drawing/2014/main" id="{390F336A-0595-580D-E48F-F1CEB64ADE93}"/>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3339" y="1849731"/>
            <a:ext cx="496952" cy="462084"/>
          </a:xfrm>
          <a:prstGeom prst="rect">
            <a:avLst/>
          </a:prstGeom>
          <a:ln w="10716" cap="flat">
            <a:noFill/>
            <a:prstDash val="solid"/>
            <a:miter/>
          </a:ln>
          <a:effectLst>
            <a:outerShdw blurRad="38100" dist="254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24CBDB2-8E04-BE2D-C469-BF90ECFEE482}"/>
              </a:ext>
            </a:extLst>
          </p:cNvPr>
          <p:cNvSpPr txBox="1"/>
          <p:nvPr/>
        </p:nvSpPr>
        <p:spPr>
          <a:xfrm>
            <a:off x="6147052" y="2532219"/>
            <a:ext cx="192952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Microsoft Teams</a:t>
            </a:r>
          </a:p>
        </p:txBody>
      </p:sp>
      <p:sp>
        <p:nvSpPr>
          <p:cNvPr id="34" name="TextBox 33">
            <a:extLst>
              <a:ext uri="{FF2B5EF4-FFF2-40B4-BE49-F238E27FC236}">
                <a16:creationId xmlns:a16="http://schemas.microsoft.com/office/drawing/2014/main" id="{9505ED2B-4511-8DBE-0FCE-47B9C575902A}"/>
              </a:ext>
            </a:extLst>
          </p:cNvPr>
          <p:cNvSpPr txBox="1"/>
          <p:nvPr/>
        </p:nvSpPr>
        <p:spPr>
          <a:xfrm>
            <a:off x="8698165" y="2492149"/>
            <a:ext cx="287078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gradFill>
                  <a:gsLst>
                    <a:gs pos="23000">
                      <a:srgbClr val="0F8FE6"/>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App specific skills</a:t>
            </a:r>
          </a:p>
          <a:p>
            <a:pPr marL="0" marR="0" lvl="0" indent="0" algn="l" defTabSz="914400" rtl="0" eaLnBrk="1" fontAlgn="auto" latinLnBrk="0" hangingPunct="1">
              <a:lnSpc>
                <a:spcPct val="100000"/>
              </a:lnSpc>
              <a:spcBef>
                <a:spcPts val="0"/>
              </a:spcBef>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We are quickly introducing extensibility for all our app surface areas. </a:t>
            </a:r>
          </a:p>
        </p:txBody>
      </p:sp>
      <p:sp>
        <p:nvSpPr>
          <p:cNvPr id="28" name="TextBox 27">
            <a:extLst>
              <a:ext uri="{FF2B5EF4-FFF2-40B4-BE49-F238E27FC236}">
                <a16:creationId xmlns:a16="http://schemas.microsoft.com/office/drawing/2014/main" id="{5A277E3A-8E9C-4DC3-4BF0-2A0A45E0C682}"/>
              </a:ext>
            </a:extLst>
          </p:cNvPr>
          <p:cNvSpPr txBox="1"/>
          <p:nvPr/>
        </p:nvSpPr>
        <p:spPr>
          <a:xfrm>
            <a:off x="3571584" y="5055746"/>
            <a:ext cx="192952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Cross app shared skills</a:t>
            </a:r>
          </a:p>
        </p:txBody>
      </p:sp>
      <p:sp>
        <p:nvSpPr>
          <p:cNvPr id="24" name="Rectangle: Rounded Corners 23">
            <a:extLst>
              <a:ext uri="{FF2B5EF4-FFF2-40B4-BE49-F238E27FC236}">
                <a16:creationId xmlns:a16="http://schemas.microsoft.com/office/drawing/2014/main" id="{77A53BBA-3F9C-8C55-1EF1-EE43F9E81345}"/>
              </a:ext>
              <a:ext uri="{C183D7F6-B498-43B3-948B-1728B52AA6E4}">
                <adec:decorative xmlns:adec="http://schemas.microsoft.com/office/drawing/2017/decorative" val="0"/>
              </a:ext>
            </a:extLst>
          </p:cNvPr>
          <p:cNvSpPr/>
          <p:nvPr/>
        </p:nvSpPr>
        <p:spPr bwMode="auto">
          <a:xfrm>
            <a:off x="3455599" y="5438469"/>
            <a:ext cx="2161495" cy="462408"/>
          </a:xfrm>
          <a:prstGeom prst="roundRect">
            <a:avLst>
              <a:gd name="adj" fmla="val 50000"/>
            </a:avLst>
          </a:prstGeom>
          <a:gradFill>
            <a:gsLst>
              <a:gs pos="13000">
                <a:srgbClr val="134CCB"/>
              </a:gs>
              <a:gs pos="90000">
                <a:srgbClr val="8661C5"/>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spcBef>
                <a:spcPts val="0"/>
              </a:spcBef>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Enrich Entity Summaries</a:t>
            </a:r>
          </a:p>
        </p:txBody>
      </p:sp>
      <p:sp>
        <p:nvSpPr>
          <p:cNvPr id="33" name="TextBox 32">
            <a:extLst>
              <a:ext uri="{FF2B5EF4-FFF2-40B4-BE49-F238E27FC236}">
                <a16:creationId xmlns:a16="http://schemas.microsoft.com/office/drawing/2014/main" id="{6AE7B73C-87BF-69E6-1147-10F699807DD6}"/>
              </a:ext>
            </a:extLst>
          </p:cNvPr>
          <p:cNvSpPr txBox="1"/>
          <p:nvPr/>
        </p:nvSpPr>
        <p:spPr>
          <a:xfrm>
            <a:off x="8698165" y="4778188"/>
            <a:ext cx="3022506" cy="14157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gradFill>
                  <a:gsLst>
                    <a:gs pos="23000">
                      <a:srgbClr val="0F8FE6"/>
                    </a:gs>
                    <a:gs pos="82000">
                      <a:srgbClr val="8661C5"/>
                    </a:gs>
                  </a:gsLst>
                  <a:lin ang="4800000" scaled="0"/>
                </a:gradFill>
                <a:effectLst/>
                <a:uLnTx/>
                <a:uFillTx/>
                <a:latin typeface="Segoe UI Semibold" panose="020B0702040204020203" pitchFamily="34" charset="0"/>
                <a:ea typeface="Calibri" panose="020F0502020204030204" pitchFamily="34" charset="0"/>
                <a:cs typeface="Segoe UI Semibold" panose="020B0702040204020203" pitchFamily="34" charset="0"/>
              </a:rPr>
              <a:t>Shared skills</a:t>
            </a:r>
          </a:p>
          <a:p>
            <a:pPr marL="0" marR="0" lvl="0" indent="0" algn="l" defTabSz="914400" rtl="0" eaLnBrk="1" fontAlgn="auto" latinLnBrk="0" hangingPunct="1">
              <a:lnSpc>
                <a:spcPct val="100000"/>
              </a:lnSpc>
              <a:spcBef>
                <a:spcPts val="0"/>
              </a:spcBef>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t>Shared skills appear across multiple surface areas. Once extended, </a:t>
            </a:r>
            <a:b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Arial" panose="020B0604020202020204" pitchFamily="34" charset="0"/>
              </a:rPr>
            </a:br>
            <a: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your data will appear everywhere</a:t>
            </a:r>
            <a:b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br>
            <a:r>
              <a:rPr kumimoji="0" lang="en-US" sz="1400" i="0" u="none" strike="noStrike" kern="1200" cap="none" spc="0" normalizeH="0" baseline="0" noProof="0">
                <a:ln>
                  <a:noFill/>
                </a:ln>
                <a:solidFill>
                  <a:prstClr val="black"/>
                </a:solidFill>
                <a:effectLst/>
                <a:uLnTx/>
                <a:uFillTx/>
                <a:latin typeface="+mj-lt"/>
                <a:ea typeface="Calibri" panose="020F0502020204030204" pitchFamily="34" charset="0"/>
                <a:cs typeface="Arial" panose="020B0604020202020204" pitchFamily="34" charset="0"/>
              </a:rPr>
              <a:t>the skills is surfaced.</a:t>
            </a:r>
          </a:p>
        </p:txBody>
      </p:sp>
    </p:spTree>
    <p:extLst>
      <p:ext uri="{BB962C8B-B14F-4D97-AF65-F5344CB8AC3E}">
        <p14:creationId xmlns:p14="http://schemas.microsoft.com/office/powerpoint/2010/main" val="1205159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6B0C42-CF12-8989-2C25-DDDBBCE43F83}"/>
              </a:ext>
            </a:extLst>
          </p:cNvPr>
          <p:cNvSpPr>
            <a:spLocks noGrp="1"/>
          </p:cNvSpPr>
          <p:nvPr>
            <p:ph type="title"/>
          </p:nvPr>
        </p:nvSpPr>
        <p:spPr/>
        <p:txBody>
          <a:bodyPr/>
          <a:lstStyle/>
          <a:p>
            <a:r>
              <a:rPr lang="en-US"/>
              <a:t>Thank you</a:t>
            </a:r>
          </a:p>
        </p:txBody>
      </p:sp>
      <p:sp>
        <p:nvSpPr>
          <p:cNvPr id="6" name="Text Box 3" descr="This is a copyright notice that should be included on the final slide.">
            <a:extLst>
              <a:ext uri="{FF2B5EF4-FFF2-40B4-BE49-F238E27FC236}">
                <a16:creationId xmlns:a16="http://schemas.microsoft.com/office/drawing/2014/main" id="{3A58BF16-33C1-CC3B-8F9C-96E8154AA630}"/>
              </a:ext>
            </a:extLst>
          </p:cNvPr>
          <p:cNvSpPr txBox="1">
            <a:spLocks noChangeArrowheads="1"/>
          </p:cNvSpPr>
          <p:nvPr/>
        </p:nvSpPr>
        <p:spPr bwMode="blackWhite">
          <a:xfrm>
            <a:off x="603250" y="603370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4038923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F239A-70C4-0EF1-17B1-88E5748ECC30}"/>
            </a:ext>
          </a:extLst>
        </p:cNvPr>
        <p:cNvGrpSpPr/>
        <p:nvPr/>
      </p:nvGrpSpPr>
      <p:grpSpPr>
        <a:xfrm>
          <a:off x="0" y="0"/>
          <a:ext cx="0" cy="0"/>
          <a:chOff x="0" y="0"/>
          <a:chExt cx="0" cy="0"/>
        </a:xfrm>
      </p:grpSpPr>
      <p:sp>
        <p:nvSpPr>
          <p:cNvPr id="12" name="Title 29">
            <a:extLst>
              <a:ext uri="{FF2B5EF4-FFF2-40B4-BE49-F238E27FC236}">
                <a16:creationId xmlns:a16="http://schemas.microsoft.com/office/drawing/2014/main" id="{385AF579-7CDB-F5D9-4C41-A43B56621B67}"/>
              </a:ext>
            </a:extLst>
          </p:cNvPr>
          <p:cNvSpPr>
            <a:spLocks noGrp="1"/>
          </p:cNvSpPr>
          <p:nvPr>
            <p:ph type="title"/>
          </p:nvPr>
        </p:nvSpPr>
        <p:spPr>
          <a:xfrm>
            <a:off x="586740" y="655215"/>
            <a:ext cx="11018520" cy="498598"/>
          </a:xfrm>
        </p:spPr>
        <p:txBody>
          <a:bodyPr>
            <a:noAutofit/>
          </a:bodyPr>
          <a:lstStyle/>
          <a:p>
            <a:r>
              <a:rPr lang="en-US" sz="3200"/>
              <a:t>Do more with less with Microsoft Copilot for Sales</a:t>
            </a:r>
          </a:p>
        </p:txBody>
      </p:sp>
      <p:sp>
        <p:nvSpPr>
          <p:cNvPr id="4" name="Text Placeholder 9">
            <a:extLst>
              <a:ext uri="{FF2B5EF4-FFF2-40B4-BE49-F238E27FC236}">
                <a16:creationId xmlns:a16="http://schemas.microsoft.com/office/drawing/2014/main" id="{79FE0409-1DE7-7C44-0957-71F0CB612AC3}"/>
              </a:ext>
            </a:extLst>
          </p:cNvPr>
          <p:cNvSpPr txBox="1">
            <a:spLocks/>
          </p:cNvSpPr>
          <p:nvPr/>
        </p:nvSpPr>
        <p:spPr>
          <a:xfrm>
            <a:off x="613228" y="1355377"/>
            <a:ext cx="10562771" cy="61555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Copilot for Sales can drive revenue-related goals, such as growing customer acquisition, increasing upsell/cross-sell, and improving customer retention and operational efficiency.</a:t>
            </a:r>
          </a:p>
        </p:txBody>
      </p:sp>
      <p:sp>
        <p:nvSpPr>
          <p:cNvPr id="16" name="Rectangle: Top Corners Rounded 15">
            <a:extLst>
              <a:ext uri="{FF2B5EF4-FFF2-40B4-BE49-F238E27FC236}">
                <a16:creationId xmlns:a16="http://schemas.microsoft.com/office/drawing/2014/main" id="{848C923B-2F3F-C015-677D-826315D640DA}"/>
              </a:ext>
              <a:ext uri="{C183D7F6-B498-43B3-948B-1728B52AA6E4}">
                <adec:decorative xmlns:adec="http://schemas.microsoft.com/office/drawing/2017/decorative" val="1"/>
              </a:ext>
            </a:extLst>
          </p:cNvPr>
          <p:cNvSpPr/>
          <p:nvPr/>
        </p:nvSpPr>
        <p:spPr bwMode="auto">
          <a:xfrm>
            <a:off x="622301" y="2467303"/>
            <a:ext cx="8145172" cy="930562"/>
          </a:xfrm>
          <a:prstGeom prst="round2SameRect">
            <a:avLst/>
          </a:prstGeom>
          <a:solidFill>
            <a:schemeClr val="bg1"/>
          </a:solidFill>
          <a:ln>
            <a:noFill/>
            <a:headEnd type="none" w="med" len="med"/>
            <a:tailEnd type="none" w="med" len="med"/>
          </a:ln>
          <a:effectLst>
            <a:outerShdw blurRad="63500" sx="102000" sy="102000" algn="ctr" rotWithShape="0">
              <a:prstClr val="black">
                <a:alpha val="1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Increase revenue</a:t>
            </a:r>
          </a:p>
        </p:txBody>
      </p:sp>
      <p:sp>
        <p:nvSpPr>
          <p:cNvPr id="20" name="Rectangle 19">
            <a:extLst>
              <a:ext uri="{FF2B5EF4-FFF2-40B4-BE49-F238E27FC236}">
                <a16:creationId xmlns:a16="http://schemas.microsoft.com/office/drawing/2014/main" id="{DA9EB0CD-DB30-8E52-2E31-EDBF8972F86B}"/>
              </a:ext>
              <a:ext uri="{C183D7F6-B498-43B3-948B-1728B52AA6E4}">
                <adec:decorative xmlns:adec="http://schemas.microsoft.com/office/drawing/2017/decorative" val="1"/>
              </a:ext>
            </a:extLst>
          </p:cNvPr>
          <p:cNvSpPr/>
          <p:nvPr/>
        </p:nvSpPr>
        <p:spPr bwMode="auto">
          <a:xfrm>
            <a:off x="622301" y="3401385"/>
            <a:ext cx="2645840" cy="2458988"/>
          </a:xfrm>
          <a:prstGeom prst="rect">
            <a:avLst/>
          </a:prstGeom>
          <a:solidFill>
            <a:schemeClr val="bg1"/>
          </a:solidFill>
          <a:ln>
            <a:noFill/>
            <a:headEnd type="none" w="med" len="med"/>
            <a:tailEnd type="none" w="med" len="med"/>
          </a:ln>
          <a:effectLst>
            <a:outerShdw blurRad="63500" sx="102000" sy="102000" algn="ctr" rotWithShape="0">
              <a:prstClr val="black">
                <a:alpha val="1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050" b="0" i="0" u="none" strike="noStrike" kern="1200" cap="none" spc="0" normalizeH="0" baseline="0" noProof="0">
                <a:ln>
                  <a:noFill/>
                </a:ln>
                <a:solidFill>
                  <a:prstClr val="black"/>
                </a:solidFill>
                <a:effectLst/>
                <a:uLnTx/>
                <a:uFillTx/>
                <a:latin typeface="Segoe UI Semibold"/>
                <a:ea typeface="Segoe UI" pitchFamily="34" charset="0"/>
                <a:cs typeface="Segoe UI" pitchFamily="34" charset="0"/>
              </a:rPr>
            </a:br>
            <a:r>
              <a:rPr kumimoji="0" lang="en-US" sz="1600" b="0" i="0" u="none" strike="noStrike" kern="1200" cap="none" spc="0" normalizeH="0" baseline="0" noProof="0">
                <a:ln>
                  <a:noFill/>
                </a:ln>
                <a:solidFill>
                  <a:prstClr val="black"/>
                </a:solidFill>
                <a:effectLst/>
                <a:uLnTx/>
                <a:uFillTx/>
                <a:latin typeface="Segoe UI Semibold"/>
                <a:ea typeface="Segoe UI" pitchFamily="34" charset="0"/>
                <a:cs typeface="Segoe UI" pitchFamily="34" charset="0"/>
              </a:rPr>
              <a:t>Customer acquisition</a:t>
            </a:r>
          </a:p>
        </p:txBody>
      </p:sp>
      <p:sp>
        <p:nvSpPr>
          <p:cNvPr id="47" name="Rectangle: Top Corners Rounded 46">
            <a:extLst>
              <a:ext uri="{FF2B5EF4-FFF2-40B4-BE49-F238E27FC236}">
                <a16:creationId xmlns:a16="http://schemas.microsoft.com/office/drawing/2014/main" id="{C9E5A079-FAD9-194E-BC59-780578A961CE}"/>
              </a:ext>
              <a:ext uri="{C183D7F6-B498-43B3-948B-1728B52AA6E4}">
                <adec:decorative xmlns:adec="http://schemas.microsoft.com/office/drawing/2017/decorative" val="1"/>
              </a:ext>
            </a:extLst>
          </p:cNvPr>
          <p:cNvSpPr/>
          <p:nvPr/>
        </p:nvSpPr>
        <p:spPr bwMode="auto">
          <a:xfrm>
            <a:off x="8944402" y="2467303"/>
            <a:ext cx="2597103" cy="934082"/>
          </a:xfrm>
          <a:prstGeom prst="round2SameRect">
            <a:avLst/>
          </a:prstGeom>
          <a:solidFill>
            <a:schemeClr val="bg1"/>
          </a:solidFill>
          <a:ln>
            <a:noFill/>
            <a:headEnd type="none" w="med" len="med"/>
            <a:tailEnd type="none" w="med" len="med"/>
          </a:ln>
          <a:effectLst>
            <a:outerShdw blurRad="63500" sx="102000" sy="102000" algn="ctr" rotWithShape="0">
              <a:prstClr val="black">
                <a:alpha val="1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rPr>
              <a:t>Decrease costs</a:t>
            </a:r>
          </a:p>
        </p:txBody>
      </p:sp>
      <p:sp>
        <p:nvSpPr>
          <p:cNvPr id="13" name="Rectangle 12">
            <a:extLst>
              <a:ext uri="{FF2B5EF4-FFF2-40B4-BE49-F238E27FC236}">
                <a16:creationId xmlns:a16="http://schemas.microsoft.com/office/drawing/2014/main" id="{7A0A02F5-7981-FEDF-B042-48B0F78F8A74}"/>
              </a:ext>
              <a:ext uri="{C183D7F6-B498-43B3-948B-1728B52AA6E4}">
                <adec:decorative xmlns:adec="http://schemas.microsoft.com/office/drawing/2017/decorative" val="1"/>
              </a:ext>
            </a:extLst>
          </p:cNvPr>
          <p:cNvSpPr/>
          <p:nvPr/>
        </p:nvSpPr>
        <p:spPr bwMode="auto">
          <a:xfrm>
            <a:off x="3389817" y="3401385"/>
            <a:ext cx="2645840" cy="2458988"/>
          </a:xfrm>
          <a:prstGeom prst="rect">
            <a:avLst/>
          </a:prstGeom>
          <a:solidFill>
            <a:schemeClr val="bg1"/>
          </a:solidFill>
          <a:ln>
            <a:noFill/>
            <a:headEnd type="none" w="med" len="med"/>
            <a:tailEnd type="none" w="med" len="med"/>
          </a:ln>
          <a:effectLst>
            <a:outerShdw blurRad="63500" sx="102000" sy="102000" algn="ctr" rotWithShape="0">
              <a:prstClr val="black">
                <a:alpha val="1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050" b="0" i="0" u="none" strike="noStrike" kern="1200" cap="none" spc="0" normalizeH="0" baseline="0" noProof="0">
                <a:ln>
                  <a:noFill/>
                </a:ln>
                <a:solidFill>
                  <a:prstClr val="black"/>
                </a:solidFill>
                <a:effectLst/>
                <a:uLnTx/>
                <a:uFillTx/>
                <a:latin typeface="Segoe UI Semibold"/>
                <a:ea typeface="Segoe UI" pitchFamily="34" charset="0"/>
                <a:cs typeface="Segoe UI" pitchFamily="34" charset="0"/>
              </a:rPr>
            </a:br>
            <a:r>
              <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rPr>
              <a:t>Upsell / cross-sell</a:t>
            </a:r>
          </a:p>
        </p:txBody>
      </p:sp>
      <p:sp>
        <p:nvSpPr>
          <p:cNvPr id="6" name="Flowchart: Process 5">
            <a:extLst>
              <a:ext uri="{FF2B5EF4-FFF2-40B4-BE49-F238E27FC236}">
                <a16:creationId xmlns:a16="http://schemas.microsoft.com/office/drawing/2014/main" id="{8F9A4A32-2C7D-3058-65C4-D16670E67FBF}"/>
              </a:ext>
              <a:ext uri="{C183D7F6-B498-43B3-948B-1728B52AA6E4}">
                <adec:decorative xmlns:adec="http://schemas.microsoft.com/office/drawing/2017/decorative" val="1"/>
              </a:ext>
            </a:extLst>
          </p:cNvPr>
          <p:cNvSpPr/>
          <p:nvPr/>
        </p:nvSpPr>
        <p:spPr>
          <a:xfrm>
            <a:off x="622301" y="3348474"/>
            <a:ext cx="8145171" cy="56579"/>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8" name="Rectangle 47">
            <a:extLst>
              <a:ext uri="{FF2B5EF4-FFF2-40B4-BE49-F238E27FC236}">
                <a16:creationId xmlns:a16="http://schemas.microsoft.com/office/drawing/2014/main" id="{8E45C41D-595D-59FB-4DC0-1EA2DC34EF6D}"/>
              </a:ext>
              <a:ext uri="{C183D7F6-B498-43B3-948B-1728B52AA6E4}">
                <adec:decorative xmlns:adec="http://schemas.microsoft.com/office/drawing/2017/decorative" val="1"/>
              </a:ext>
            </a:extLst>
          </p:cNvPr>
          <p:cNvSpPr/>
          <p:nvPr/>
        </p:nvSpPr>
        <p:spPr bwMode="auto">
          <a:xfrm>
            <a:off x="8944402" y="3357791"/>
            <a:ext cx="2597103" cy="2502582"/>
          </a:xfrm>
          <a:prstGeom prst="rect">
            <a:avLst/>
          </a:prstGeom>
          <a:solidFill>
            <a:schemeClr val="bg1"/>
          </a:solidFill>
          <a:ln>
            <a:noFill/>
            <a:headEnd type="none" w="med" len="med"/>
            <a:tailEnd type="none" w="med" len="med"/>
          </a:ln>
          <a:effectLst>
            <a:outerShdw blurRad="63500" sx="102000" sy="102000" algn="ctr" rotWithShape="0">
              <a:prstClr val="black">
                <a:alpha val="1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050" b="0" i="0" u="none" strike="noStrike" kern="1200" cap="none" spc="0" normalizeH="0" baseline="0" noProof="0">
                <a:ln>
                  <a:noFill/>
                </a:ln>
                <a:solidFill>
                  <a:prstClr val="black"/>
                </a:solidFill>
                <a:effectLst/>
                <a:uLnTx/>
                <a:uFillTx/>
                <a:latin typeface="Segoe UI Semibold"/>
                <a:ea typeface="Segoe UI" pitchFamily="34" charset="0"/>
                <a:cs typeface="Segoe UI" pitchFamily="34" charset="0"/>
              </a:rPr>
            </a:br>
            <a:r>
              <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rPr>
              <a:t>Operational efficiency</a:t>
            </a:r>
          </a:p>
        </p:txBody>
      </p:sp>
      <p:sp>
        <p:nvSpPr>
          <p:cNvPr id="8" name="Flowchart: Process 7">
            <a:extLst>
              <a:ext uri="{FF2B5EF4-FFF2-40B4-BE49-F238E27FC236}">
                <a16:creationId xmlns:a16="http://schemas.microsoft.com/office/drawing/2014/main" id="{FECF08E1-A7FC-45AE-8406-C11E4D0AA98A}"/>
              </a:ext>
              <a:ext uri="{C183D7F6-B498-43B3-948B-1728B52AA6E4}">
                <adec:decorative xmlns:adec="http://schemas.microsoft.com/office/drawing/2017/decorative" val="1"/>
              </a:ext>
            </a:extLst>
          </p:cNvPr>
          <p:cNvSpPr/>
          <p:nvPr/>
        </p:nvSpPr>
        <p:spPr>
          <a:xfrm>
            <a:off x="8944401" y="3348475"/>
            <a:ext cx="2597103" cy="5291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3" name="Text Placeholder 9">
            <a:extLst>
              <a:ext uri="{FF2B5EF4-FFF2-40B4-BE49-F238E27FC236}">
                <a16:creationId xmlns:a16="http://schemas.microsoft.com/office/drawing/2014/main" id="{53E736E5-FC46-FBFF-DAE5-28663777E741}"/>
              </a:ext>
            </a:extLst>
          </p:cNvPr>
          <p:cNvSpPr txBox="1">
            <a:spLocks/>
          </p:cNvSpPr>
          <p:nvPr/>
        </p:nvSpPr>
        <p:spPr>
          <a:xfrm rot="16200000">
            <a:off x="907821" y="4395354"/>
            <a:ext cx="612066" cy="24858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small" spc="0" normalizeH="0" baseline="0" noProof="0">
                <a:ln>
                  <a:noFill/>
                </a:ln>
                <a:solidFill>
                  <a:srgbClr val="2F2F2F"/>
                </a:solidFill>
                <a:effectLst/>
                <a:uLnTx/>
                <a:uFillTx/>
                <a:latin typeface="Segoe UI Semibold"/>
                <a:ea typeface="Calibri" panose="020F0502020204030204" pitchFamily="34" charset="0"/>
                <a:cs typeface="Arial" panose="020B0604020202020204" pitchFamily="34" charset="0"/>
              </a:rPr>
              <a:t>up to</a:t>
            </a:r>
          </a:p>
        </p:txBody>
      </p:sp>
      <p:sp>
        <p:nvSpPr>
          <p:cNvPr id="30" name="TextBox 29">
            <a:extLst>
              <a:ext uri="{FF2B5EF4-FFF2-40B4-BE49-F238E27FC236}">
                <a16:creationId xmlns:a16="http://schemas.microsoft.com/office/drawing/2014/main" id="{672EAC2C-7AE7-11EA-3962-D25329A772FF}"/>
              </a:ext>
            </a:extLst>
          </p:cNvPr>
          <p:cNvSpPr txBox="1"/>
          <p:nvPr/>
        </p:nvSpPr>
        <p:spPr>
          <a:xfrm>
            <a:off x="770076" y="4150312"/>
            <a:ext cx="260205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2F2F2F"/>
                </a:solidFill>
                <a:effectLst/>
                <a:uLnTx/>
                <a:uFillTx/>
                <a:latin typeface="Segoe UI Semibold"/>
                <a:ea typeface="+mn-ea"/>
                <a:cs typeface="+mn-cs"/>
              </a:rPr>
              <a:t>0.5%</a:t>
            </a:r>
          </a:p>
        </p:txBody>
      </p:sp>
      <p:sp>
        <p:nvSpPr>
          <p:cNvPr id="32" name="Text Placeholder 9">
            <a:extLst>
              <a:ext uri="{FF2B5EF4-FFF2-40B4-BE49-F238E27FC236}">
                <a16:creationId xmlns:a16="http://schemas.microsoft.com/office/drawing/2014/main" id="{ED4EA699-5CE5-E9D7-DF69-4B3D91E98917}"/>
              </a:ext>
            </a:extLst>
          </p:cNvPr>
          <p:cNvSpPr txBox="1">
            <a:spLocks/>
          </p:cNvSpPr>
          <p:nvPr/>
        </p:nvSpPr>
        <p:spPr>
          <a:xfrm>
            <a:off x="864119" y="4892496"/>
            <a:ext cx="2162205"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increase in number </a:t>
            </a:r>
            <a:b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of leads generated</a:t>
            </a:r>
          </a:p>
        </p:txBody>
      </p:sp>
      <p:sp>
        <p:nvSpPr>
          <p:cNvPr id="36" name="Text Placeholder 9">
            <a:extLst>
              <a:ext uri="{FF2B5EF4-FFF2-40B4-BE49-F238E27FC236}">
                <a16:creationId xmlns:a16="http://schemas.microsoft.com/office/drawing/2014/main" id="{EF4579CE-1E01-96A3-2A7F-C775E40C7649}"/>
              </a:ext>
            </a:extLst>
          </p:cNvPr>
          <p:cNvSpPr txBox="1">
            <a:spLocks/>
          </p:cNvSpPr>
          <p:nvPr/>
        </p:nvSpPr>
        <p:spPr>
          <a:xfrm rot="16200000">
            <a:off x="3769713" y="4395065"/>
            <a:ext cx="612066" cy="24858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small" spc="0" normalizeH="0" baseline="0" noProof="0">
                <a:ln>
                  <a:noFill/>
                </a:ln>
                <a:solidFill>
                  <a:srgbClr val="2F2F2F"/>
                </a:solidFill>
                <a:effectLst/>
                <a:uLnTx/>
                <a:uFillTx/>
                <a:latin typeface="Segoe UI Semibold"/>
                <a:ea typeface="Calibri" panose="020F0502020204030204" pitchFamily="34" charset="0"/>
                <a:cs typeface="Arial" panose="020B0604020202020204" pitchFamily="34" charset="0"/>
              </a:rPr>
              <a:t>up to</a:t>
            </a:r>
          </a:p>
        </p:txBody>
      </p:sp>
      <p:sp>
        <p:nvSpPr>
          <p:cNvPr id="37" name="TextBox 36">
            <a:extLst>
              <a:ext uri="{FF2B5EF4-FFF2-40B4-BE49-F238E27FC236}">
                <a16:creationId xmlns:a16="http://schemas.microsoft.com/office/drawing/2014/main" id="{440FCC91-65E3-5F5D-3C55-68E60965702B}"/>
              </a:ext>
            </a:extLst>
          </p:cNvPr>
          <p:cNvSpPr txBox="1"/>
          <p:nvPr/>
        </p:nvSpPr>
        <p:spPr>
          <a:xfrm>
            <a:off x="3525326" y="4150023"/>
            <a:ext cx="260205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2F2F2F"/>
                </a:solidFill>
                <a:effectLst/>
                <a:uLnTx/>
                <a:uFillTx/>
                <a:latin typeface="Segoe UI Semibold"/>
                <a:ea typeface="+mn-ea"/>
                <a:cs typeface="+mn-cs"/>
              </a:rPr>
              <a:t>3.1%</a:t>
            </a:r>
          </a:p>
        </p:txBody>
      </p:sp>
      <p:sp>
        <p:nvSpPr>
          <p:cNvPr id="38" name="Text Placeholder 9">
            <a:extLst>
              <a:ext uri="{FF2B5EF4-FFF2-40B4-BE49-F238E27FC236}">
                <a16:creationId xmlns:a16="http://schemas.microsoft.com/office/drawing/2014/main" id="{7D99E106-54E5-1A57-6ED4-963CABFB8E2F}"/>
              </a:ext>
            </a:extLst>
          </p:cNvPr>
          <p:cNvSpPr txBox="1">
            <a:spLocks/>
          </p:cNvSpPr>
          <p:nvPr/>
        </p:nvSpPr>
        <p:spPr>
          <a:xfrm>
            <a:off x="3619369" y="4892207"/>
            <a:ext cx="2162205"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increase in </a:t>
            </a:r>
            <a:b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upsell /</a:t>
            </a:r>
            <a:r>
              <a:rPr lang="en-US" sz="1600" spc="0">
                <a:solidFill>
                  <a:srgbClr val="000000"/>
                </a:solidFill>
                <a:latin typeface="Segoe UI" panose="020B0502040204020203"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cross-sell rate</a:t>
            </a:r>
          </a:p>
        </p:txBody>
      </p:sp>
      <p:sp>
        <p:nvSpPr>
          <p:cNvPr id="15" name="Rectangle 14">
            <a:extLst>
              <a:ext uri="{FF2B5EF4-FFF2-40B4-BE49-F238E27FC236}">
                <a16:creationId xmlns:a16="http://schemas.microsoft.com/office/drawing/2014/main" id="{28F44F41-8F1A-A1E6-2340-3ABC0545CD94}"/>
              </a:ext>
              <a:ext uri="{C183D7F6-B498-43B3-948B-1728B52AA6E4}">
                <adec:decorative xmlns:adec="http://schemas.microsoft.com/office/drawing/2017/decorative" val="1"/>
              </a:ext>
            </a:extLst>
          </p:cNvPr>
          <p:cNvSpPr/>
          <p:nvPr/>
        </p:nvSpPr>
        <p:spPr bwMode="auto">
          <a:xfrm>
            <a:off x="6147682" y="3401385"/>
            <a:ext cx="2595968" cy="2458988"/>
          </a:xfrm>
          <a:prstGeom prst="rect">
            <a:avLst/>
          </a:prstGeom>
          <a:solidFill>
            <a:schemeClr val="bg1"/>
          </a:solidFill>
          <a:ln>
            <a:noFill/>
            <a:headEnd type="none" w="med" len="med"/>
            <a:tailEnd type="none" w="med" len="med"/>
          </a:ln>
          <a:effectLst>
            <a:outerShdw blurRad="63500" sx="102000" sy="102000" algn="ctr" rotWithShape="0">
              <a:prstClr val="black">
                <a:alpha val="1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defRPr/>
            </a:pPr>
            <a:br>
              <a:rPr kumimoji="0" lang="en-US" sz="1050" b="0" i="0" u="none" strike="noStrike" kern="1200" cap="none" spc="0" normalizeH="0" baseline="0" noProof="0">
                <a:ln>
                  <a:noFill/>
                </a:ln>
                <a:solidFill>
                  <a:prstClr val="black"/>
                </a:solidFill>
                <a:effectLst/>
                <a:uLnTx/>
                <a:uFillTx/>
                <a:latin typeface="Segoe UI Semibold"/>
                <a:ea typeface="Segoe UI" pitchFamily="34" charset="0"/>
                <a:cs typeface="Segoe UI" pitchFamily="34" charset="0"/>
              </a:rPr>
            </a:br>
            <a:r>
              <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rPr>
              <a:t>Customer retention</a:t>
            </a:r>
          </a:p>
        </p:txBody>
      </p:sp>
      <p:sp>
        <p:nvSpPr>
          <p:cNvPr id="40" name="Text Placeholder 9">
            <a:extLst>
              <a:ext uri="{FF2B5EF4-FFF2-40B4-BE49-F238E27FC236}">
                <a16:creationId xmlns:a16="http://schemas.microsoft.com/office/drawing/2014/main" id="{E4DC80D5-A7EC-9E61-27BF-729149610591}"/>
              </a:ext>
            </a:extLst>
          </p:cNvPr>
          <p:cNvSpPr txBox="1">
            <a:spLocks/>
          </p:cNvSpPr>
          <p:nvPr/>
        </p:nvSpPr>
        <p:spPr>
          <a:xfrm rot="16200000">
            <a:off x="6500250" y="4400343"/>
            <a:ext cx="612066" cy="24858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small" spc="0" normalizeH="0" baseline="0" noProof="0">
                <a:ln>
                  <a:noFill/>
                </a:ln>
                <a:solidFill>
                  <a:srgbClr val="2F2F2F"/>
                </a:solidFill>
                <a:effectLst/>
                <a:uLnTx/>
                <a:uFillTx/>
                <a:latin typeface="Segoe UI Semibold"/>
                <a:ea typeface="Calibri" panose="020F0502020204030204" pitchFamily="34" charset="0"/>
                <a:cs typeface="Arial" panose="020B0604020202020204" pitchFamily="34" charset="0"/>
              </a:rPr>
              <a:t>up to</a:t>
            </a:r>
          </a:p>
        </p:txBody>
      </p:sp>
      <p:sp>
        <p:nvSpPr>
          <p:cNvPr id="41" name="TextBox 40">
            <a:extLst>
              <a:ext uri="{FF2B5EF4-FFF2-40B4-BE49-F238E27FC236}">
                <a16:creationId xmlns:a16="http://schemas.microsoft.com/office/drawing/2014/main" id="{67E3F54B-D391-C5CA-1456-980750F41B09}"/>
              </a:ext>
            </a:extLst>
          </p:cNvPr>
          <p:cNvSpPr txBox="1"/>
          <p:nvPr/>
        </p:nvSpPr>
        <p:spPr>
          <a:xfrm>
            <a:off x="6258242" y="4155301"/>
            <a:ext cx="260205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2F2F2F"/>
                </a:solidFill>
                <a:effectLst/>
                <a:uLnTx/>
                <a:uFillTx/>
                <a:latin typeface="Segoe UI Semibold"/>
                <a:ea typeface="+mn-ea"/>
                <a:cs typeface="+mn-cs"/>
              </a:rPr>
              <a:t>1.0%</a:t>
            </a:r>
          </a:p>
        </p:txBody>
      </p:sp>
      <p:sp>
        <p:nvSpPr>
          <p:cNvPr id="42" name="Text Placeholder 9">
            <a:extLst>
              <a:ext uri="{FF2B5EF4-FFF2-40B4-BE49-F238E27FC236}">
                <a16:creationId xmlns:a16="http://schemas.microsoft.com/office/drawing/2014/main" id="{9B7C8371-39E6-ED3F-7FCD-CA508A42C9B4}"/>
              </a:ext>
            </a:extLst>
          </p:cNvPr>
          <p:cNvSpPr txBox="1">
            <a:spLocks/>
          </p:cNvSpPr>
          <p:nvPr/>
        </p:nvSpPr>
        <p:spPr>
          <a:xfrm>
            <a:off x="6207702" y="4897485"/>
            <a:ext cx="2451370" cy="73866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normalizeH="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of revenue lift from higher renewal rate / retention </a:t>
            </a:r>
            <a:br>
              <a:rPr kumimoji="0" lang="en-US" sz="1600" b="0" i="0" u="none" strike="noStrike" kern="1200" cap="none" normalizeH="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br>
            <a:r>
              <a:rPr kumimoji="0" lang="en-US" sz="1600" b="0" i="0" u="none" strike="noStrike" kern="1200" cap="none" normalizeH="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of at-risk customers</a:t>
            </a:r>
          </a:p>
        </p:txBody>
      </p:sp>
      <p:sp>
        <p:nvSpPr>
          <p:cNvPr id="49" name="Text Placeholder 9">
            <a:extLst>
              <a:ext uri="{FF2B5EF4-FFF2-40B4-BE49-F238E27FC236}">
                <a16:creationId xmlns:a16="http://schemas.microsoft.com/office/drawing/2014/main" id="{E31202BD-E9CA-64D1-4E59-EE48874C6032}"/>
              </a:ext>
            </a:extLst>
          </p:cNvPr>
          <p:cNvSpPr txBox="1">
            <a:spLocks/>
          </p:cNvSpPr>
          <p:nvPr/>
        </p:nvSpPr>
        <p:spPr>
          <a:xfrm rot="16200000">
            <a:off x="9186981" y="4407072"/>
            <a:ext cx="612066" cy="24400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small" spc="0" normalizeH="0" baseline="0" noProof="0">
                <a:ln>
                  <a:noFill/>
                </a:ln>
                <a:solidFill>
                  <a:srgbClr val="2F2F2F"/>
                </a:solidFill>
                <a:effectLst/>
                <a:uLnTx/>
                <a:uFillTx/>
                <a:latin typeface="Segoe UI Semibold"/>
                <a:ea typeface="Calibri" panose="020F0502020204030204" pitchFamily="34" charset="0"/>
                <a:cs typeface="Arial" panose="020B0604020202020204" pitchFamily="34" charset="0"/>
              </a:rPr>
              <a:t>up to</a:t>
            </a:r>
          </a:p>
        </p:txBody>
      </p:sp>
      <p:sp>
        <p:nvSpPr>
          <p:cNvPr id="50" name="TextBox 49">
            <a:extLst>
              <a:ext uri="{FF2B5EF4-FFF2-40B4-BE49-F238E27FC236}">
                <a16:creationId xmlns:a16="http://schemas.microsoft.com/office/drawing/2014/main" id="{39FF5C59-F2EE-9988-EBC7-E7787834740E}"/>
              </a:ext>
            </a:extLst>
          </p:cNvPr>
          <p:cNvSpPr txBox="1"/>
          <p:nvPr/>
        </p:nvSpPr>
        <p:spPr>
          <a:xfrm>
            <a:off x="9051139" y="4159740"/>
            <a:ext cx="255412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2F2F2F"/>
                </a:solidFill>
                <a:effectLst/>
                <a:uLnTx/>
                <a:uFillTx/>
                <a:latin typeface="Segoe UI Semibold"/>
                <a:ea typeface="+mn-ea"/>
                <a:cs typeface="+mn-cs"/>
              </a:rPr>
              <a:t>2.4%</a:t>
            </a:r>
          </a:p>
        </p:txBody>
      </p:sp>
      <p:sp>
        <p:nvSpPr>
          <p:cNvPr id="51" name="Text Placeholder 9">
            <a:extLst>
              <a:ext uri="{FF2B5EF4-FFF2-40B4-BE49-F238E27FC236}">
                <a16:creationId xmlns:a16="http://schemas.microsoft.com/office/drawing/2014/main" id="{E24E5EA9-FBD7-E393-85CE-7135A820F2B8}"/>
              </a:ext>
            </a:extLst>
          </p:cNvPr>
          <p:cNvSpPr txBox="1">
            <a:spLocks/>
          </p:cNvSpPr>
          <p:nvPr/>
        </p:nvSpPr>
        <p:spPr>
          <a:xfrm>
            <a:off x="9001530" y="4901924"/>
            <a:ext cx="2484209" cy="73866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capture of </a:t>
            </a:r>
            <a:b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productive manager</a:t>
            </a:r>
            <a:b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and assistant time</a:t>
            </a:r>
          </a:p>
        </p:txBody>
      </p:sp>
      <p:sp>
        <p:nvSpPr>
          <p:cNvPr id="52" name="CuadroTexto 5">
            <a:extLst>
              <a:ext uri="{FF2B5EF4-FFF2-40B4-BE49-F238E27FC236}">
                <a16:creationId xmlns:a16="http://schemas.microsoft.com/office/drawing/2014/main" id="{AA57C9BF-E4A9-5156-C13F-919373D908B2}"/>
              </a:ext>
            </a:extLst>
          </p:cNvPr>
          <p:cNvSpPr txBox="1"/>
          <p:nvPr/>
        </p:nvSpPr>
        <p:spPr>
          <a:xfrm>
            <a:off x="586740" y="6356747"/>
            <a:ext cx="10358963"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Source: Percentage improvements were calculated based on a sample set of Copilot for Sales customer deployments, third-party analyst reports from Boston Consulting Group, Bain &amp; Company, and McKinsey, and Microsoft’s internal business value management database. Findings resulted in the following statistical ranges: customer acquisition (0.4-0.5%), upsell/co-sell (2.5-3.1%), customer retention (0.8-1.0%), and operational efficiency (1.8-2.4%).</a:t>
            </a:r>
          </a:p>
        </p:txBody>
      </p:sp>
    </p:spTree>
    <p:extLst>
      <p:ext uri="{BB962C8B-B14F-4D97-AF65-F5344CB8AC3E}">
        <p14:creationId xmlns:p14="http://schemas.microsoft.com/office/powerpoint/2010/main" val="301210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F22E8239-C675-CE96-5EE4-A2A070631C3B}"/>
              </a:ext>
              <a:ext uri="{C183D7F6-B498-43B3-948B-1728B52AA6E4}">
                <adec:decorative xmlns:adec="http://schemas.microsoft.com/office/drawing/2017/decorative" val="1"/>
              </a:ext>
            </a:extLst>
          </p:cNvPr>
          <p:cNvSpPr/>
          <p:nvPr/>
        </p:nvSpPr>
        <p:spPr bwMode="auto">
          <a:xfrm flipH="1">
            <a:off x="-5" y="0"/>
            <a:ext cx="6743703" cy="6858000"/>
          </a:xfrm>
          <a:prstGeom prst="roundRect">
            <a:avLst>
              <a:gd name="adj" fmla="val 0"/>
            </a:avLst>
          </a:prstGeom>
          <a:solidFill>
            <a:schemeClr val="bg1"/>
          </a:solidFill>
          <a:ln>
            <a:noFill/>
            <a:headEnd type="none" w="med" len="med"/>
            <a:tailEnd type="none" w="med" len="med"/>
          </a:ln>
          <a:effectLst>
            <a:outerShdw blurRad="101600" dir="10800000" algn="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8" name="Title 27">
            <a:extLst>
              <a:ext uri="{FF2B5EF4-FFF2-40B4-BE49-F238E27FC236}">
                <a16:creationId xmlns:a16="http://schemas.microsoft.com/office/drawing/2014/main" id="{BB9DD090-888B-12C7-0E34-521415B03EB7}"/>
              </a:ext>
            </a:extLst>
          </p:cNvPr>
          <p:cNvSpPr>
            <a:spLocks noGrp="1"/>
          </p:cNvSpPr>
          <p:nvPr>
            <p:ph type="title"/>
          </p:nvPr>
        </p:nvSpPr>
        <p:spPr>
          <a:xfrm>
            <a:off x="587375" y="621978"/>
            <a:ext cx="5914939" cy="984885"/>
          </a:xfrm>
        </p:spPr>
        <p:txBody>
          <a:bodyPr vert="horz" wrap="square" lIns="0" tIns="0" rIns="0" bIns="0" rtlCol="0" anchor="t">
            <a:spAutoFit/>
          </a:bodyPr>
          <a:lstStyle/>
          <a:p>
            <a:pPr>
              <a:lnSpc>
                <a:spcPct val="100000"/>
              </a:lnSpc>
            </a:pPr>
            <a:r>
              <a:rPr lang="en-US" sz="3200"/>
              <a:t>Early evidence of Microsoft Copilot for Sales success </a:t>
            </a:r>
          </a:p>
        </p:txBody>
      </p:sp>
      <p:sp>
        <p:nvSpPr>
          <p:cNvPr id="6" name="TextBox 5">
            <a:extLst>
              <a:ext uri="{FF2B5EF4-FFF2-40B4-BE49-F238E27FC236}">
                <a16:creationId xmlns:a16="http://schemas.microsoft.com/office/drawing/2014/main" id="{C2F496C8-ABF1-77AD-5C85-B5F6FCD88A45}"/>
              </a:ext>
            </a:extLst>
          </p:cNvPr>
          <p:cNvSpPr txBox="1"/>
          <p:nvPr/>
        </p:nvSpPr>
        <p:spPr>
          <a:xfrm>
            <a:off x="586738" y="2089296"/>
            <a:ext cx="812854" cy="677108"/>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F2F2F"/>
                </a:solidFill>
                <a:effectLst/>
                <a:uLnTx/>
                <a:uFillTx/>
                <a:latin typeface="Segoe UI Semibold"/>
                <a:ea typeface="+mn-ea"/>
                <a:cs typeface="+mn-cs"/>
              </a:rPr>
              <a:t>30</a:t>
            </a:r>
          </a:p>
        </p:txBody>
      </p:sp>
      <p:sp>
        <p:nvSpPr>
          <p:cNvPr id="36" name="Text Placeholder 9">
            <a:extLst>
              <a:ext uri="{FF2B5EF4-FFF2-40B4-BE49-F238E27FC236}">
                <a16:creationId xmlns:a16="http://schemas.microsoft.com/office/drawing/2014/main" id="{84CB4B83-E031-0ED3-FB2C-F81F1646C1A3}"/>
              </a:ext>
            </a:extLst>
          </p:cNvPr>
          <p:cNvSpPr txBox="1">
            <a:spLocks/>
          </p:cNvSpPr>
          <p:nvPr/>
        </p:nvSpPr>
        <p:spPr>
          <a:xfrm>
            <a:off x="1296387" y="2304740"/>
            <a:ext cx="612066" cy="24622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small" spc="0" normalizeH="0" baseline="0" noProof="0">
                <a:ln>
                  <a:noFill/>
                </a:ln>
                <a:solidFill>
                  <a:prstClr val="black"/>
                </a:solidFill>
                <a:effectLst/>
                <a:uLnTx/>
                <a:uFillTx/>
                <a:latin typeface="Segoe UI Semibold"/>
                <a:ea typeface="Calibri" panose="020F0502020204030204" pitchFamily="34" charset="0"/>
                <a:cs typeface="Arial" panose="020B0604020202020204" pitchFamily="34" charset="0"/>
              </a:rPr>
              <a:t>mins</a:t>
            </a:r>
          </a:p>
        </p:txBody>
      </p:sp>
      <p:sp>
        <p:nvSpPr>
          <p:cNvPr id="7" name="Text Placeholder 9">
            <a:extLst>
              <a:ext uri="{FF2B5EF4-FFF2-40B4-BE49-F238E27FC236}">
                <a16:creationId xmlns:a16="http://schemas.microsoft.com/office/drawing/2014/main" id="{D36FB630-6648-2635-228C-06B71AC5D27A}"/>
              </a:ext>
            </a:extLst>
          </p:cNvPr>
          <p:cNvSpPr txBox="1">
            <a:spLocks/>
          </p:cNvSpPr>
          <p:nvPr/>
        </p:nvSpPr>
        <p:spPr>
          <a:xfrm>
            <a:off x="1986331" y="2256866"/>
            <a:ext cx="4098132" cy="430887"/>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saved per customer meeting and per email using meeting summary</a:t>
            </a:r>
            <a:r>
              <a:rPr kumimoji="0" lang="en-US" sz="1400" b="0" i="0" u="none" strike="noStrike" kern="1200" cap="none" spc="0" normalizeH="0" baseline="3000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1</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 and email generation</a:t>
            </a:r>
            <a:r>
              <a:rPr kumimoji="0" lang="en-US" sz="1400" b="0" i="0" u="none" strike="noStrike" kern="1200" cap="none" spc="0" normalizeH="0" baseline="3000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2</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 features</a:t>
            </a:r>
            <a:endParaRPr kumimoji="0" lang="en-US" sz="1400" b="0" i="0" u="none" strike="noStrike" kern="1200" cap="none" spc="0" normalizeH="0" baseline="3000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9E3DC57B-E1FC-453A-91D2-79D5CDA2615E}"/>
              </a:ext>
            </a:extLst>
          </p:cNvPr>
          <p:cNvSpPr txBox="1"/>
          <p:nvPr/>
        </p:nvSpPr>
        <p:spPr>
          <a:xfrm>
            <a:off x="586738" y="3084600"/>
            <a:ext cx="1270054" cy="677108"/>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F2F2F"/>
                </a:solidFill>
                <a:effectLst/>
                <a:uLnTx/>
                <a:uFillTx/>
                <a:latin typeface="Segoe UI Semibold"/>
                <a:ea typeface="+mn-ea"/>
                <a:cs typeface="+mn-cs"/>
              </a:rPr>
              <a:t>83</a:t>
            </a:r>
            <a:r>
              <a:rPr kumimoji="0" lang="en-US" sz="3200" b="0" i="0" u="none" strike="noStrike" kern="1200" cap="none" spc="0" normalizeH="0" baseline="0" noProof="0">
                <a:ln>
                  <a:noFill/>
                </a:ln>
                <a:solidFill>
                  <a:srgbClr val="2F2F2F"/>
                </a:solidFill>
                <a:effectLst/>
                <a:uLnTx/>
                <a:uFillTx/>
                <a:latin typeface="Segoe UI Semibold"/>
                <a:ea typeface="+mn-ea"/>
                <a:cs typeface="+mn-cs"/>
              </a:rPr>
              <a:t>%</a:t>
            </a:r>
          </a:p>
        </p:txBody>
      </p:sp>
      <p:sp>
        <p:nvSpPr>
          <p:cNvPr id="9" name="Text Placeholder 9">
            <a:extLst>
              <a:ext uri="{FF2B5EF4-FFF2-40B4-BE49-F238E27FC236}">
                <a16:creationId xmlns:a16="http://schemas.microsoft.com/office/drawing/2014/main" id="{7C87C0A1-E17D-EF81-0970-453CB4927313}"/>
              </a:ext>
            </a:extLst>
          </p:cNvPr>
          <p:cNvSpPr txBox="1">
            <a:spLocks/>
          </p:cNvSpPr>
          <p:nvPr/>
        </p:nvSpPr>
        <p:spPr>
          <a:xfrm>
            <a:off x="1986330" y="3207711"/>
            <a:ext cx="3223354" cy="430887"/>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of sellers say Copilot for Sales</a:t>
            </a:r>
            <a:b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br>
            <a:r>
              <a:rPr kumimoji="0" lang="en-US" sz="1400" b="0" i="0" u="none" strike="noStrike" kern="1200" cap="none" spc="1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makes them more productive</a:t>
            </a:r>
            <a:r>
              <a:rPr kumimoji="0" lang="en-US" sz="1400" b="0" i="0" u="none" strike="noStrike" kern="1200" cap="none" spc="10" normalizeH="0" baseline="3000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3</a:t>
            </a:r>
          </a:p>
        </p:txBody>
      </p:sp>
      <p:sp>
        <p:nvSpPr>
          <p:cNvPr id="10" name="TextBox 9">
            <a:extLst>
              <a:ext uri="{FF2B5EF4-FFF2-40B4-BE49-F238E27FC236}">
                <a16:creationId xmlns:a16="http://schemas.microsoft.com/office/drawing/2014/main" id="{9DE4CFA2-A1A3-3034-9A23-D2480B9CDC5E}"/>
              </a:ext>
            </a:extLst>
          </p:cNvPr>
          <p:cNvSpPr txBox="1"/>
          <p:nvPr/>
        </p:nvSpPr>
        <p:spPr>
          <a:xfrm>
            <a:off x="586738" y="4079904"/>
            <a:ext cx="1271016" cy="677108"/>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F2F2F"/>
                </a:solidFill>
                <a:effectLst/>
                <a:uLnTx/>
                <a:uFillTx/>
                <a:latin typeface="Segoe UI Semibold"/>
                <a:ea typeface="+mn-ea"/>
                <a:cs typeface="+mn-cs"/>
              </a:rPr>
              <a:t>79</a:t>
            </a:r>
            <a:r>
              <a:rPr kumimoji="0" lang="en-US" sz="3200" b="0" i="0" u="none" strike="noStrike" kern="1200" cap="none" spc="0" normalizeH="0" baseline="0" noProof="0">
                <a:ln>
                  <a:noFill/>
                </a:ln>
                <a:solidFill>
                  <a:srgbClr val="2F2F2F"/>
                </a:solidFill>
                <a:effectLst/>
                <a:uLnTx/>
                <a:uFillTx/>
                <a:latin typeface="Segoe UI Semibold"/>
                <a:ea typeface="+mn-ea"/>
                <a:cs typeface="+mn-cs"/>
              </a:rPr>
              <a:t>%</a:t>
            </a:r>
          </a:p>
        </p:txBody>
      </p:sp>
      <p:sp>
        <p:nvSpPr>
          <p:cNvPr id="11" name="Text Placeholder 9">
            <a:extLst>
              <a:ext uri="{FF2B5EF4-FFF2-40B4-BE49-F238E27FC236}">
                <a16:creationId xmlns:a16="http://schemas.microsoft.com/office/drawing/2014/main" id="{5D7285D8-28CA-0F19-06A6-5392520CB81C}"/>
              </a:ext>
            </a:extLst>
          </p:cNvPr>
          <p:cNvSpPr txBox="1">
            <a:spLocks/>
          </p:cNvSpPr>
          <p:nvPr/>
        </p:nvSpPr>
        <p:spPr>
          <a:xfrm>
            <a:off x="1986330" y="4203015"/>
            <a:ext cx="3223354" cy="430887"/>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of sellers indicate Copilot</a:t>
            </a:r>
            <a:b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for Sales reduces admin work</a:t>
            </a:r>
            <a:r>
              <a:rPr kumimoji="0" lang="en-US" sz="1400" b="0" i="0" u="none" strike="noStrike" kern="1200" cap="none" spc="0" normalizeH="0" baseline="3000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id="{68C05869-B96F-A75F-0100-63AC1FD22454}"/>
              </a:ext>
            </a:extLst>
          </p:cNvPr>
          <p:cNvSpPr txBox="1"/>
          <p:nvPr/>
        </p:nvSpPr>
        <p:spPr>
          <a:xfrm>
            <a:off x="586738" y="5075208"/>
            <a:ext cx="1271016" cy="677108"/>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F2F2F"/>
                </a:solidFill>
                <a:effectLst/>
                <a:uLnTx/>
                <a:uFillTx/>
                <a:latin typeface="Segoe UI Semibold"/>
                <a:ea typeface="+mn-ea"/>
                <a:cs typeface="+mn-cs"/>
              </a:rPr>
              <a:t>78</a:t>
            </a:r>
            <a:r>
              <a:rPr kumimoji="0" lang="en-US" sz="3200" b="0" i="0" u="none" strike="noStrike" kern="1200" cap="none" spc="0" normalizeH="0" baseline="0" noProof="0">
                <a:ln>
                  <a:noFill/>
                </a:ln>
                <a:solidFill>
                  <a:srgbClr val="2F2F2F"/>
                </a:solidFill>
                <a:effectLst/>
                <a:uLnTx/>
                <a:uFillTx/>
                <a:latin typeface="Segoe UI Semibold"/>
                <a:ea typeface="+mn-ea"/>
                <a:cs typeface="+mn-cs"/>
              </a:rPr>
              <a:t>%</a:t>
            </a:r>
            <a:endParaRPr kumimoji="0" lang="en-US" sz="2800" b="0" i="0" u="none" strike="noStrike" kern="1200" cap="none" spc="0" normalizeH="0" baseline="0" noProof="0">
              <a:ln>
                <a:noFill/>
              </a:ln>
              <a:solidFill>
                <a:srgbClr val="2F2F2F"/>
              </a:solidFill>
              <a:effectLst/>
              <a:uLnTx/>
              <a:uFillTx/>
              <a:latin typeface="Segoe UI Semibold"/>
              <a:ea typeface="+mn-ea"/>
              <a:cs typeface="+mn-cs"/>
            </a:endParaRPr>
          </a:p>
        </p:txBody>
      </p:sp>
      <p:sp>
        <p:nvSpPr>
          <p:cNvPr id="14" name="Text Placeholder 9">
            <a:extLst>
              <a:ext uri="{FF2B5EF4-FFF2-40B4-BE49-F238E27FC236}">
                <a16:creationId xmlns:a16="http://schemas.microsoft.com/office/drawing/2014/main" id="{7AEB827E-8309-737B-7F0B-F69510425A9A}"/>
              </a:ext>
            </a:extLst>
          </p:cNvPr>
          <p:cNvSpPr txBox="1">
            <a:spLocks/>
          </p:cNvSpPr>
          <p:nvPr/>
        </p:nvSpPr>
        <p:spPr>
          <a:xfrm>
            <a:off x="1986330" y="5198319"/>
            <a:ext cx="3223354" cy="430887"/>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of sellers say Copilot for Sales</a:t>
            </a:r>
            <a:b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helps them stay in the flow of work</a:t>
            </a:r>
            <a:r>
              <a:rPr kumimoji="0" lang="en-US" sz="1400" b="0" i="0" u="none" strike="noStrike" kern="1200" cap="none" spc="0" normalizeH="0" baseline="3000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3</a:t>
            </a:r>
          </a:p>
        </p:txBody>
      </p:sp>
      <p:grpSp>
        <p:nvGrpSpPr>
          <p:cNvPr id="4" name="Group 3">
            <a:extLst>
              <a:ext uri="{FF2B5EF4-FFF2-40B4-BE49-F238E27FC236}">
                <a16:creationId xmlns:a16="http://schemas.microsoft.com/office/drawing/2014/main" id="{84F3B53D-F311-60EA-E8F9-E50CFDF0E174}"/>
              </a:ext>
              <a:ext uri="{C183D7F6-B498-43B3-948B-1728B52AA6E4}">
                <adec:decorative xmlns:adec="http://schemas.microsoft.com/office/drawing/2017/decorative" val="1"/>
              </a:ext>
            </a:extLst>
          </p:cNvPr>
          <p:cNvGrpSpPr/>
          <p:nvPr/>
        </p:nvGrpSpPr>
        <p:grpSpPr>
          <a:xfrm>
            <a:off x="586740" y="2925500"/>
            <a:ext cx="5416028" cy="1990612"/>
            <a:chOff x="613075" y="2925500"/>
            <a:chExt cx="5482925" cy="1990612"/>
          </a:xfrm>
        </p:grpSpPr>
        <p:cxnSp>
          <p:nvCxnSpPr>
            <p:cNvPr id="39" name="Straight Connector 38">
              <a:extLst>
                <a:ext uri="{FF2B5EF4-FFF2-40B4-BE49-F238E27FC236}">
                  <a16:creationId xmlns:a16="http://schemas.microsoft.com/office/drawing/2014/main" id="{715FFBB1-2E5F-3999-24E0-C58805793837}"/>
                </a:ext>
              </a:extLst>
            </p:cNvPr>
            <p:cNvCxnSpPr>
              <a:cxnSpLocks/>
            </p:cNvCxnSpPr>
            <p:nvPr/>
          </p:nvCxnSpPr>
          <p:spPr>
            <a:xfrm flipV="1">
              <a:off x="613075" y="4916108"/>
              <a:ext cx="5482925" cy="4"/>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B01C305-CB87-1730-2DB0-89A4ED1CE019}"/>
                </a:ext>
              </a:extLst>
            </p:cNvPr>
            <p:cNvCxnSpPr>
              <a:cxnSpLocks/>
            </p:cNvCxnSpPr>
            <p:nvPr/>
          </p:nvCxnSpPr>
          <p:spPr>
            <a:xfrm flipV="1">
              <a:off x="613075" y="3920804"/>
              <a:ext cx="5482925" cy="4"/>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E690AEB-F375-D4D7-A959-26E1348AF202}"/>
                </a:ext>
              </a:extLst>
            </p:cNvPr>
            <p:cNvCxnSpPr>
              <a:cxnSpLocks/>
            </p:cNvCxnSpPr>
            <p:nvPr/>
          </p:nvCxnSpPr>
          <p:spPr>
            <a:xfrm flipV="1">
              <a:off x="613075" y="2925500"/>
              <a:ext cx="5482925" cy="4"/>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81EC3F2-309D-E38F-1C0C-9621CC5560AB}"/>
              </a:ext>
              <a:ext uri="{C183D7F6-B498-43B3-948B-1728B52AA6E4}">
                <adec:decorative xmlns:adec="http://schemas.microsoft.com/office/drawing/2017/decorative" val="1"/>
              </a:ext>
            </a:extLst>
          </p:cNvPr>
          <p:cNvGrpSpPr/>
          <p:nvPr/>
        </p:nvGrpSpPr>
        <p:grpSpPr>
          <a:xfrm>
            <a:off x="7219896" y="1941929"/>
            <a:ext cx="510909" cy="444427"/>
            <a:chOff x="7209071" y="1818819"/>
            <a:chExt cx="449864" cy="391326"/>
          </a:xfrm>
          <a:solidFill>
            <a:schemeClr val="bg1"/>
          </a:solidFill>
          <a:effectLst>
            <a:outerShdw blurRad="127000" sx="102000" sy="102000" algn="tl" rotWithShape="0">
              <a:prstClr val="black">
                <a:alpha val="16000"/>
              </a:prstClr>
            </a:outerShdw>
          </a:effectLst>
        </p:grpSpPr>
        <p:sp>
          <p:nvSpPr>
            <p:cNvPr id="20" name="Freeform: Shape 19">
              <a:extLst>
                <a:ext uri="{FF2B5EF4-FFF2-40B4-BE49-F238E27FC236}">
                  <a16:creationId xmlns:a16="http://schemas.microsoft.com/office/drawing/2014/main" id="{D21EC215-0CFE-DDD3-E956-AC09A2DA9F12}"/>
                </a:ext>
              </a:extLst>
            </p:cNvPr>
            <p:cNvSpPr/>
            <p:nvPr/>
          </p:nvSpPr>
          <p:spPr>
            <a:xfrm flipH="1">
              <a:off x="7209071" y="1818819"/>
              <a:ext cx="212903" cy="391326"/>
            </a:xfrm>
            <a:custGeom>
              <a:avLst/>
              <a:gdLst>
                <a:gd name="connsiteX0" fmla="*/ 44791 w 389028"/>
                <a:gd name="connsiteY0" fmla="*/ 0 h 715052"/>
                <a:gd name="connsiteX1" fmla="*/ 344238 w 389028"/>
                <a:gd name="connsiteY1" fmla="*/ 0 h 715052"/>
                <a:gd name="connsiteX2" fmla="*/ 389028 w 389028"/>
                <a:gd name="connsiteY2" fmla="*/ 44791 h 715052"/>
                <a:gd name="connsiteX3" fmla="*/ 389028 w 389028"/>
                <a:gd name="connsiteY3" fmla="*/ 310853 h 715052"/>
                <a:gd name="connsiteX4" fmla="*/ 389028 w 389028"/>
                <a:gd name="connsiteY4" fmla="*/ 316538 h 715052"/>
                <a:gd name="connsiteX5" fmla="*/ 389028 w 389028"/>
                <a:gd name="connsiteY5" fmla="*/ 361329 h 715052"/>
                <a:gd name="connsiteX6" fmla="*/ 380175 w 389028"/>
                <a:gd name="connsiteY6" fmla="*/ 414240 h 715052"/>
                <a:gd name="connsiteX7" fmla="*/ 324109 w 389028"/>
                <a:gd name="connsiteY7" fmla="*/ 544860 h 715052"/>
                <a:gd name="connsiteX8" fmla="*/ 86379 w 389028"/>
                <a:gd name="connsiteY8" fmla="*/ 715052 h 715052"/>
                <a:gd name="connsiteX9" fmla="*/ 1734 w 389028"/>
                <a:gd name="connsiteY9" fmla="*/ 554764 h 715052"/>
                <a:gd name="connsiteX10" fmla="*/ 144912 w 389028"/>
                <a:gd name="connsiteY10" fmla="*/ 457960 h 715052"/>
                <a:gd name="connsiteX11" fmla="*/ 184588 w 389028"/>
                <a:gd name="connsiteY11" fmla="*/ 375821 h 715052"/>
                <a:gd name="connsiteX12" fmla="*/ 186616 w 389028"/>
                <a:gd name="connsiteY12" fmla="*/ 361329 h 715052"/>
                <a:gd name="connsiteX13" fmla="*/ 44791 w 389028"/>
                <a:gd name="connsiteY13" fmla="*/ 361329 h 715052"/>
                <a:gd name="connsiteX14" fmla="*/ 0 w 389028"/>
                <a:gd name="connsiteY14" fmla="*/ 316538 h 715052"/>
                <a:gd name="connsiteX15" fmla="*/ 0 w 389028"/>
                <a:gd name="connsiteY15" fmla="*/ 44791 h 715052"/>
                <a:gd name="connsiteX16" fmla="*/ 44791 w 389028"/>
                <a:gd name="connsiteY16" fmla="*/ 0 h 71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028" h="715052">
                  <a:moveTo>
                    <a:pt x="44791" y="0"/>
                  </a:moveTo>
                  <a:lnTo>
                    <a:pt x="344238" y="0"/>
                  </a:lnTo>
                  <a:cubicBezTo>
                    <a:pt x="368975" y="0"/>
                    <a:pt x="389028" y="20053"/>
                    <a:pt x="389028" y="44791"/>
                  </a:cubicBezTo>
                  <a:lnTo>
                    <a:pt x="389028" y="310853"/>
                  </a:lnTo>
                  <a:lnTo>
                    <a:pt x="389028" y="316538"/>
                  </a:lnTo>
                  <a:lnTo>
                    <a:pt x="389028" y="361329"/>
                  </a:lnTo>
                  <a:lnTo>
                    <a:pt x="380175" y="414240"/>
                  </a:lnTo>
                  <a:cubicBezTo>
                    <a:pt x="368799" y="465188"/>
                    <a:pt x="350110" y="508728"/>
                    <a:pt x="324109" y="544860"/>
                  </a:cubicBezTo>
                  <a:cubicBezTo>
                    <a:pt x="277883" y="609094"/>
                    <a:pt x="198639" y="665824"/>
                    <a:pt x="86379" y="715052"/>
                  </a:cubicBezTo>
                  <a:lnTo>
                    <a:pt x="1734" y="554764"/>
                  </a:lnTo>
                  <a:cubicBezTo>
                    <a:pt x="70771" y="522346"/>
                    <a:pt x="118496" y="490078"/>
                    <a:pt x="144912" y="457960"/>
                  </a:cubicBezTo>
                  <a:cubicBezTo>
                    <a:pt x="164721" y="433873"/>
                    <a:pt x="177948" y="406493"/>
                    <a:pt x="184588" y="375821"/>
                  </a:cubicBezTo>
                  <a:lnTo>
                    <a:pt x="186616" y="361329"/>
                  </a:lnTo>
                  <a:lnTo>
                    <a:pt x="44791" y="361329"/>
                  </a:lnTo>
                  <a:cubicBezTo>
                    <a:pt x="20054" y="361329"/>
                    <a:pt x="0" y="341275"/>
                    <a:pt x="0" y="316538"/>
                  </a:cubicBezTo>
                  <a:lnTo>
                    <a:pt x="0" y="44791"/>
                  </a:lnTo>
                  <a:cubicBezTo>
                    <a:pt x="0" y="20053"/>
                    <a:pt x="20054" y="0"/>
                    <a:pt x="4479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8771F578-5555-22AF-39A8-18291AF9FDC8}"/>
                </a:ext>
              </a:extLst>
            </p:cNvPr>
            <p:cNvSpPr/>
            <p:nvPr/>
          </p:nvSpPr>
          <p:spPr>
            <a:xfrm flipH="1">
              <a:off x="7446032" y="1818819"/>
              <a:ext cx="212903" cy="391326"/>
            </a:xfrm>
            <a:custGeom>
              <a:avLst/>
              <a:gdLst>
                <a:gd name="connsiteX0" fmla="*/ 44791 w 389028"/>
                <a:gd name="connsiteY0" fmla="*/ 0 h 715052"/>
                <a:gd name="connsiteX1" fmla="*/ 344238 w 389028"/>
                <a:gd name="connsiteY1" fmla="*/ 0 h 715052"/>
                <a:gd name="connsiteX2" fmla="*/ 389028 w 389028"/>
                <a:gd name="connsiteY2" fmla="*/ 44791 h 715052"/>
                <a:gd name="connsiteX3" fmla="*/ 389028 w 389028"/>
                <a:gd name="connsiteY3" fmla="*/ 310853 h 715052"/>
                <a:gd name="connsiteX4" fmla="*/ 389028 w 389028"/>
                <a:gd name="connsiteY4" fmla="*/ 316538 h 715052"/>
                <a:gd name="connsiteX5" fmla="*/ 389028 w 389028"/>
                <a:gd name="connsiteY5" fmla="*/ 361329 h 715052"/>
                <a:gd name="connsiteX6" fmla="*/ 380175 w 389028"/>
                <a:gd name="connsiteY6" fmla="*/ 414240 h 715052"/>
                <a:gd name="connsiteX7" fmla="*/ 324109 w 389028"/>
                <a:gd name="connsiteY7" fmla="*/ 544860 h 715052"/>
                <a:gd name="connsiteX8" fmla="*/ 86379 w 389028"/>
                <a:gd name="connsiteY8" fmla="*/ 715052 h 715052"/>
                <a:gd name="connsiteX9" fmla="*/ 1734 w 389028"/>
                <a:gd name="connsiteY9" fmla="*/ 554764 h 715052"/>
                <a:gd name="connsiteX10" fmla="*/ 144912 w 389028"/>
                <a:gd name="connsiteY10" fmla="*/ 457960 h 715052"/>
                <a:gd name="connsiteX11" fmla="*/ 184588 w 389028"/>
                <a:gd name="connsiteY11" fmla="*/ 375821 h 715052"/>
                <a:gd name="connsiteX12" fmla="*/ 186616 w 389028"/>
                <a:gd name="connsiteY12" fmla="*/ 361329 h 715052"/>
                <a:gd name="connsiteX13" fmla="*/ 44791 w 389028"/>
                <a:gd name="connsiteY13" fmla="*/ 361329 h 715052"/>
                <a:gd name="connsiteX14" fmla="*/ 0 w 389028"/>
                <a:gd name="connsiteY14" fmla="*/ 316538 h 715052"/>
                <a:gd name="connsiteX15" fmla="*/ 0 w 389028"/>
                <a:gd name="connsiteY15" fmla="*/ 44791 h 715052"/>
                <a:gd name="connsiteX16" fmla="*/ 44791 w 389028"/>
                <a:gd name="connsiteY16" fmla="*/ 0 h 71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028" h="715052">
                  <a:moveTo>
                    <a:pt x="44791" y="0"/>
                  </a:moveTo>
                  <a:lnTo>
                    <a:pt x="344238" y="0"/>
                  </a:lnTo>
                  <a:cubicBezTo>
                    <a:pt x="368975" y="0"/>
                    <a:pt x="389028" y="20053"/>
                    <a:pt x="389028" y="44791"/>
                  </a:cubicBezTo>
                  <a:lnTo>
                    <a:pt x="389028" y="310853"/>
                  </a:lnTo>
                  <a:lnTo>
                    <a:pt x="389028" y="316538"/>
                  </a:lnTo>
                  <a:lnTo>
                    <a:pt x="389028" y="361329"/>
                  </a:lnTo>
                  <a:lnTo>
                    <a:pt x="380175" y="414240"/>
                  </a:lnTo>
                  <a:cubicBezTo>
                    <a:pt x="368799" y="465188"/>
                    <a:pt x="350110" y="508728"/>
                    <a:pt x="324109" y="544860"/>
                  </a:cubicBezTo>
                  <a:cubicBezTo>
                    <a:pt x="277884" y="609094"/>
                    <a:pt x="198639" y="665824"/>
                    <a:pt x="86379" y="715052"/>
                  </a:cubicBezTo>
                  <a:lnTo>
                    <a:pt x="1734" y="554764"/>
                  </a:lnTo>
                  <a:cubicBezTo>
                    <a:pt x="70771" y="522346"/>
                    <a:pt x="118496" y="490078"/>
                    <a:pt x="144912" y="457960"/>
                  </a:cubicBezTo>
                  <a:cubicBezTo>
                    <a:pt x="164721" y="433873"/>
                    <a:pt x="177947" y="406493"/>
                    <a:pt x="184588" y="375821"/>
                  </a:cubicBezTo>
                  <a:lnTo>
                    <a:pt x="186616" y="361329"/>
                  </a:lnTo>
                  <a:lnTo>
                    <a:pt x="44791" y="361329"/>
                  </a:lnTo>
                  <a:cubicBezTo>
                    <a:pt x="20054" y="361329"/>
                    <a:pt x="0" y="341275"/>
                    <a:pt x="0" y="316538"/>
                  </a:cubicBezTo>
                  <a:lnTo>
                    <a:pt x="0" y="44791"/>
                  </a:lnTo>
                  <a:cubicBezTo>
                    <a:pt x="0" y="20053"/>
                    <a:pt x="20054" y="0"/>
                    <a:pt x="4479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56" name="CuadroTexto 5">
            <a:extLst>
              <a:ext uri="{FF2B5EF4-FFF2-40B4-BE49-F238E27FC236}">
                <a16:creationId xmlns:a16="http://schemas.microsoft.com/office/drawing/2014/main" id="{AA8E90B0-3BE1-48F2-803B-1F436AB3E162}"/>
              </a:ext>
            </a:extLst>
          </p:cNvPr>
          <p:cNvSpPr txBox="1"/>
          <p:nvPr/>
        </p:nvSpPr>
        <p:spPr>
          <a:xfrm>
            <a:off x="586740" y="6236338"/>
            <a:ext cx="5664771"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 normalizeH="0" baseline="30000" noProof="0">
                <a:ln>
                  <a:noFill/>
                </a:ln>
                <a:solidFill>
                  <a:schemeClr val="bg1">
                    <a:lumMod val="50000"/>
                  </a:schemeClr>
                </a:solidFill>
                <a:effectLst/>
                <a:uLnTx/>
                <a:uFillTx/>
                <a:latin typeface="Segoe UI"/>
                <a:ea typeface="+mn-ea"/>
                <a:cs typeface="+mn-cs"/>
              </a:rPr>
              <a:t>1</a:t>
            </a:r>
            <a:r>
              <a:rPr kumimoji="0" lang="en-US" sz="800" b="0" i="0" u="none" strike="noStrike" kern="1200" cap="none" spc="-10" normalizeH="0" baseline="0" noProof="0">
                <a:ln>
                  <a:noFill/>
                </a:ln>
                <a:solidFill>
                  <a:schemeClr val="bg1">
                    <a:lumMod val="50000"/>
                  </a:schemeClr>
                </a:solidFill>
                <a:effectLst/>
                <a:uLnTx/>
                <a:uFillTx/>
                <a:latin typeface="Segoe UI"/>
                <a:ea typeface="+mn-ea"/>
                <a:cs typeface="+mn-cs"/>
              </a:rPr>
              <a:t>Microsoft. </a:t>
            </a:r>
            <a:r>
              <a:rPr kumimoji="0" lang="en-US" sz="800" b="0" i="0" u="none" strike="noStrike" kern="1200" cap="none" spc="-10" normalizeH="0" baseline="0" noProof="0">
                <a:ln>
                  <a:noFill/>
                </a:ln>
                <a:solidFill>
                  <a:schemeClr val="bg1">
                    <a:lumMod val="50000"/>
                  </a:scheme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How </a:t>
            </a:r>
            <a:r>
              <a:rPr kumimoji="0" lang="en-US" sz="800" b="0" i="0" u="none" strike="noStrike" kern="1200" cap="none" spc="-10" normalizeH="0" baseline="0" noProof="0" err="1">
                <a:ln>
                  <a:noFill/>
                </a:ln>
                <a:solidFill>
                  <a:schemeClr val="bg1">
                    <a:lumMod val="50000"/>
                  </a:scheme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Netlogic</a:t>
            </a:r>
            <a:r>
              <a:rPr kumimoji="0" lang="en-US" sz="800" b="0" i="0" u="none" strike="noStrike" kern="1200" cap="none" spc="-10" normalizeH="0" baseline="0" noProof="0">
                <a:ln>
                  <a:noFill/>
                </a:ln>
                <a:solidFill>
                  <a:schemeClr val="bg1">
                    <a:lumMod val="50000"/>
                  </a:scheme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 Computer Consulting is Boosting its Sales Performance with Microsoft Copilot for Sales</a:t>
            </a:r>
            <a:r>
              <a:rPr kumimoji="0" lang="en-US" sz="800" b="0" i="0" u="none" strike="noStrike" kern="1200" cap="none" spc="-10" normalizeH="0" baseline="0" noProof="0">
                <a:ln>
                  <a:noFill/>
                </a:ln>
                <a:solidFill>
                  <a:schemeClr val="bg1">
                    <a:lumMod val="50000"/>
                  </a:schemeClr>
                </a:solidFill>
                <a:effectLst/>
                <a:uLnTx/>
                <a:uFillTx/>
                <a:latin typeface="Segoe UI"/>
                <a:ea typeface="+mn-ea"/>
                <a:cs typeface="+mn-cs"/>
              </a:rPr>
              <a:t>. May 31,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 normalizeH="0" baseline="30000" noProof="0">
                <a:ln>
                  <a:noFill/>
                </a:ln>
                <a:solidFill>
                  <a:schemeClr val="bg1">
                    <a:lumMod val="50000"/>
                  </a:schemeClr>
                </a:solidFill>
                <a:effectLst/>
                <a:uLnTx/>
                <a:uFillTx/>
                <a:latin typeface="Segoe UI"/>
                <a:ea typeface="+mn-ea"/>
                <a:cs typeface="+mn-cs"/>
              </a:rPr>
              <a:t>2</a:t>
            </a:r>
            <a:r>
              <a:rPr kumimoji="0" lang="en-US" sz="800" b="0" i="0" u="none" strike="noStrike" kern="1200" cap="none" spc="-10" normalizeH="0" baseline="0" noProof="0">
                <a:ln>
                  <a:noFill/>
                </a:ln>
                <a:solidFill>
                  <a:schemeClr val="bg1">
                    <a:lumMod val="50000"/>
                  </a:schemeClr>
                </a:solidFill>
                <a:effectLst/>
                <a:uLnTx/>
                <a:uFillTx/>
                <a:latin typeface="Segoe UI"/>
                <a:ea typeface="+mn-ea"/>
                <a:cs typeface="+mn-cs"/>
              </a:rPr>
              <a:t>Microsoft. </a:t>
            </a:r>
            <a:r>
              <a:rPr kumimoji="0" lang="en-US" sz="800" b="0" i="0" u="none" strike="noStrike" kern="1200" cap="none" spc="-10" normalizeH="0" baseline="0" noProof="0">
                <a:ln>
                  <a:noFill/>
                </a:ln>
                <a:solidFill>
                  <a:schemeClr val="bg1">
                    <a:lumMod val="50000"/>
                  </a:schemeClr>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Avanade puts people first, accelerates sales productivity with Copilot in Microsoft Dynamics 365 Sales</a:t>
            </a:r>
            <a:r>
              <a:rPr kumimoji="0" lang="en-US" sz="800" b="0" i="0" u="none" strike="noStrike" kern="1200" cap="none" spc="-10" normalizeH="0" baseline="0" noProof="0">
                <a:ln>
                  <a:noFill/>
                </a:ln>
                <a:solidFill>
                  <a:schemeClr val="bg1">
                    <a:lumMod val="50000"/>
                  </a:schemeClr>
                </a:solidFill>
                <a:effectLst/>
                <a:uLnTx/>
                <a:uFillTx/>
                <a:latin typeface="Segoe UI"/>
                <a:ea typeface="+mn-ea"/>
                <a:cs typeface="+mn-cs"/>
              </a:rPr>
              <a:t>. Nov. 23,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chemeClr val="bg1">
                    <a:lumMod val="50000"/>
                  </a:schemeClr>
                </a:solidFill>
                <a:effectLst/>
                <a:uLnTx/>
                <a:uFillTx/>
                <a:latin typeface="Segoe UI"/>
                <a:ea typeface="+mn-ea"/>
                <a:cs typeface="+mn-cs"/>
              </a:rPr>
              <a:t>3</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Microsoft. </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What Can Copilot’s Earliest Users Teach Us About Generative AI at Work?</a:t>
            </a:r>
            <a:r>
              <a:rPr kumimoji="0" lang="en-US" sz="800" b="0" i="0" u="none" strike="noStrike" kern="1200" cap="none" spc="0" normalizeH="0" baseline="0" noProof="0">
                <a:ln>
                  <a:noFill/>
                </a:ln>
                <a:solidFill>
                  <a:schemeClr val="bg1">
                    <a:lumMod val="50000"/>
                  </a:schemeClr>
                </a:solidFill>
                <a:effectLst/>
                <a:uLnTx/>
                <a:uFillTx/>
                <a:latin typeface="Segoe UI"/>
                <a:ea typeface="+mn-ea"/>
                <a:cs typeface="+mn-cs"/>
              </a:rPr>
              <a:t> Nov. 15, 2023.</a:t>
            </a:r>
          </a:p>
        </p:txBody>
      </p:sp>
      <p:sp>
        <p:nvSpPr>
          <p:cNvPr id="21" name="Rectangle 17">
            <a:extLst>
              <a:ext uri="{FF2B5EF4-FFF2-40B4-BE49-F238E27FC236}">
                <a16:creationId xmlns:a16="http://schemas.microsoft.com/office/drawing/2014/main" id="{D7E7F9DE-5035-C9F5-7A41-4952614A5160}"/>
              </a:ext>
            </a:extLst>
          </p:cNvPr>
          <p:cNvSpPr/>
          <p:nvPr/>
        </p:nvSpPr>
        <p:spPr>
          <a:xfrm>
            <a:off x="7996763" y="2333256"/>
            <a:ext cx="3584969" cy="2004780"/>
          </a:xfrm>
          <a:prstGeom prst="rect">
            <a:avLst/>
          </a:prstGeom>
        </p:spPr>
        <p:txBody>
          <a:bodyPr wrap="square" lIns="0" tIns="0" rIns="0" bIns="0">
            <a:spAutoFit/>
          </a:bodyPr>
          <a:lstStyle/>
          <a:p>
            <a:pPr marL="0" marR="0" lvl="1"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0" cap="none" spc="-20" normalizeH="0" baseline="0" noProof="0">
                <a:ln>
                  <a:noFill/>
                </a:ln>
                <a:solidFill>
                  <a:prstClr val="black"/>
                </a:solidFill>
                <a:effectLst/>
                <a:uLnTx/>
                <a:uFillTx/>
                <a:latin typeface="Segoe UI"/>
                <a:ea typeface="+mn-ea"/>
                <a:cs typeface="+mn-cs"/>
              </a:rPr>
              <a:t>Implementing Microsoft </a:t>
            </a:r>
            <a:br>
              <a:rPr kumimoji="0" lang="en-US" sz="2000" b="0" i="0" u="none" strike="noStrike" kern="0" cap="none" spc="-20" normalizeH="0" baseline="0" noProof="0">
                <a:ln>
                  <a:noFill/>
                </a:ln>
                <a:solidFill>
                  <a:prstClr val="black"/>
                </a:solidFill>
                <a:effectLst/>
                <a:uLnTx/>
                <a:uFillTx/>
                <a:latin typeface="Segoe UI"/>
                <a:ea typeface="+mn-ea"/>
                <a:cs typeface="+mn-cs"/>
              </a:rPr>
            </a:br>
            <a:r>
              <a:rPr kumimoji="0" lang="en-US" sz="2000" b="0" i="0" u="none" strike="noStrike" kern="0" cap="none" spc="-20" normalizeH="0" baseline="0" noProof="0">
                <a:ln>
                  <a:noFill/>
                </a:ln>
                <a:solidFill>
                  <a:prstClr val="black"/>
                </a:solidFill>
                <a:effectLst/>
                <a:uLnTx/>
                <a:uFillTx/>
                <a:latin typeface="Segoe UI"/>
                <a:ea typeface="+mn-ea"/>
                <a:cs typeface="+mn-cs"/>
              </a:rPr>
              <a:t>Copilot for Sales has saved </a:t>
            </a:r>
            <a:br>
              <a:rPr kumimoji="0" lang="en-US" sz="2000" b="0" i="0" u="none" strike="noStrike" kern="0" cap="none" spc="-20" normalizeH="0" baseline="0" noProof="0">
                <a:ln>
                  <a:noFill/>
                </a:ln>
                <a:solidFill>
                  <a:prstClr val="black"/>
                </a:solidFill>
                <a:effectLst/>
                <a:uLnTx/>
                <a:uFillTx/>
                <a:latin typeface="Segoe UI"/>
                <a:ea typeface="+mn-ea"/>
                <a:cs typeface="+mn-cs"/>
              </a:rPr>
            </a:br>
            <a:r>
              <a:rPr kumimoji="0" lang="en-US" sz="2000" b="0" i="0" u="none" strike="noStrike" kern="0" cap="none" spc="-20" normalizeH="0" baseline="0" noProof="0">
                <a:ln>
                  <a:noFill/>
                </a:ln>
                <a:solidFill>
                  <a:prstClr val="black"/>
                </a:solidFill>
                <a:effectLst/>
                <a:uLnTx/>
                <a:uFillTx/>
                <a:latin typeface="Segoe UI"/>
                <a:ea typeface="+mn-ea"/>
                <a:cs typeface="+mn-cs"/>
              </a:rPr>
              <a:t>time, improved skills, contributed to better work-life balance, and </a:t>
            </a:r>
            <a:r>
              <a:rPr kumimoji="0" lang="en-US" sz="2000" b="0" i="0" u="none" strike="noStrike" kern="0" cap="none" spc="-20" normalizeH="0" baseline="0" noProof="0">
                <a:ln>
                  <a:noFill/>
                </a:ln>
                <a:solidFill>
                  <a:prstClr val="black"/>
                </a:solidFill>
                <a:effectLst/>
                <a:uLnTx/>
                <a:uFillTx/>
                <a:latin typeface="Segoe UI Semibold"/>
                <a:ea typeface="+mn-ea"/>
                <a:cs typeface="+mn-cs"/>
              </a:rPr>
              <a:t>increased revenue by 25%</a:t>
            </a:r>
            <a:r>
              <a:rPr kumimoji="0" lang="en-US" sz="2000" b="0" i="0" u="none" strike="noStrike" kern="0" cap="none" spc="-20" normalizeH="0" baseline="0" noProof="0">
                <a:ln>
                  <a:noFill/>
                </a:ln>
                <a:solidFill>
                  <a:prstClr val="black"/>
                </a:solidFill>
                <a:effectLst/>
                <a:uLnTx/>
                <a:uFillTx/>
                <a:latin typeface="Segoe UI"/>
                <a:ea typeface="+mn-ea"/>
                <a:cs typeface="+mn-cs"/>
              </a:rPr>
              <a:t> in one quarter.”</a:t>
            </a:r>
            <a:r>
              <a:rPr kumimoji="0" lang="en-US" sz="2000" b="0" i="0" u="none" strike="noStrike" kern="0" cap="none" spc="-20" normalizeH="0" baseline="30000" noProof="0">
                <a:ln>
                  <a:noFill/>
                </a:ln>
                <a:solidFill>
                  <a:prstClr val="black"/>
                </a:solidFill>
                <a:effectLst/>
                <a:uLnTx/>
                <a:uFillTx/>
                <a:latin typeface="Segoe UI"/>
                <a:ea typeface="+mn-ea"/>
                <a:cs typeface="+mn-cs"/>
              </a:rPr>
              <a:t>1</a:t>
            </a:r>
          </a:p>
        </p:txBody>
      </p:sp>
      <p:sp>
        <p:nvSpPr>
          <p:cNvPr id="24" name="TextBox 23">
            <a:extLst>
              <a:ext uri="{FF2B5EF4-FFF2-40B4-BE49-F238E27FC236}">
                <a16:creationId xmlns:a16="http://schemas.microsoft.com/office/drawing/2014/main" id="{C1D9CF9B-94BF-67EE-133B-8C76E219D075}"/>
              </a:ext>
            </a:extLst>
          </p:cNvPr>
          <p:cNvSpPr txBox="1"/>
          <p:nvPr/>
        </p:nvSpPr>
        <p:spPr>
          <a:xfrm>
            <a:off x="7996763" y="4705235"/>
            <a:ext cx="3606795" cy="493084"/>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David Swenson,</a:t>
            </a:r>
            <a:b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br>
            <a:r>
              <a:rPr kumimoji="0" lang="en-US" sz="1400" b="0" i="0" u="none" strike="noStrike" kern="1200" cap="none" spc="-10" normalizeH="0" noProof="0">
                <a:ln>
                  <a:noFill/>
                </a:ln>
                <a:solidFill>
                  <a:prstClr val="black"/>
                </a:solidFill>
                <a:effectLst/>
                <a:uLnTx/>
                <a:uFillTx/>
                <a:latin typeface="Segoe UI" panose="020B0502040204020203" pitchFamily="34" charset="0"/>
                <a:ea typeface="+mn-ea"/>
                <a:cs typeface="Segoe UI" panose="020B0502040204020203" pitchFamily="34" charset="0"/>
              </a:rPr>
              <a:t>Business Development Director at </a:t>
            </a:r>
            <a:r>
              <a:rPr kumimoji="0" lang="en-US" sz="1400" b="0" i="0" u="none" strike="noStrike" kern="1200" cap="none" spc="-10" normalizeH="0" noProof="0" err="1">
                <a:ln>
                  <a:noFill/>
                </a:ln>
                <a:solidFill>
                  <a:prstClr val="black"/>
                </a:solidFill>
                <a:effectLst/>
                <a:uLnTx/>
                <a:uFillTx/>
                <a:latin typeface="Segoe UI" panose="020B0502040204020203" pitchFamily="34" charset="0"/>
                <a:ea typeface="+mn-ea"/>
                <a:cs typeface="Segoe UI" panose="020B0502040204020203" pitchFamily="34" charset="0"/>
              </a:rPr>
              <a:t>Netlogic</a:t>
            </a:r>
            <a:endParaRPr kumimoji="0" lang="en-US" sz="1400" b="0" i="0" u="none" strike="noStrike" kern="1200" cap="none" spc="-10" normalizeH="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7" name="Flowchart: Process 26">
            <a:extLst>
              <a:ext uri="{FF2B5EF4-FFF2-40B4-BE49-F238E27FC236}">
                <a16:creationId xmlns:a16="http://schemas.microsoft.com/office/drawing/2014/main" id="{50353AF7-83D9-191E-561B-E86DF96ED08B}"/>
              </a:ext>
              <a:ext uri="{C183D7F6-B498-43B3-948B-1728B52AA6E4}">
                <adec:decorative xmlns:adec="http://schemas.microsoft.com/office/drawing/2017/decorative" val="1"/>
              </a:ext>
            </a:extLst>
          </p:cNvPr>
          <p:cNvSpPr/>
          <p:nvPr/>
        </p:nvSpPr>
        <p:spPr>
          <a:xfrm rot="5400000">
            <a:off x="-3386687" y="3364872"/>
            <a:ext cx="6858001" cy="125105"/>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25253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22B31-EC16-0A20-E533-26E693BFCA6A}"/>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C95233C-2632-A1F0-F1A5-3F51504BBC12}"/>
              </a:ext>
              <a:ext uri="{C183D7F6-B498-43B3-948B-1728B52AA6E4}">
                <adec:decorative xmlns:adec="http://schemas.microsoft.com/office/drawing/2017/decorative" val="1"/>
              </a:ext>
            </a:extLst>
          </p:cNvPr>
          <p:cNvSpPr/>
          <p:nvPr/>
        </p:nvSpPr>
        <p:spPr bwMode="auto">
          <a:xfrm>
            <a:off x="8820740" y="3338137"/>
            <a:ext cx="2386545" cy="459362"/>
          </a:xfrm>
          <a:prstGeom prst="roundRect">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3" name="Rectangle: Rounded Corners 12">
            <a:extLst>
              <a:ext uri="{FF2B5EF4-FFF2-40B4-BE49-F238E27FC236}">
                <a16:creationId xmlns:a16="http://schemas.microsoft.com/office/drawing/2014/main" id="{4E33862E-93A5-48F2-D667-3845A156F628}"/>
              </a:ext>
              <a:ext uri="{C183D7F6-B498-43B3-948B-1728B52AA6E4}">
                <adec:decorative xmlns:adec="http://schemas.microsoft.com/office/drawing/2017/decorative" val="1"/>
              </a:ext>
            </a:extLst>
          </p:cNvPr>
          <p:cNvSpPr/>
          <p:nvPr/>
        </p:nvSpPr>
        <p:spPr bwMode="auto">
          <a:xfrm>
            <a:off x="8826895" y="3957401"/>
            <a:ext cx="2060848" cy="459362"/>
          </a:xfrm>
          <a:prstGeom prst="roundRect">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4" name="Rectangle: Rounded Corners 23">
            <a:extLst>
              <a:ext uri="{FF2B5EF4-FFF2-40B4-BE49-F238E27FC236}">
                <a16:creationId xmlns:a16="http://schemas.microsoft.com/office/drawing/2014/main" id="{044C0D7B-A7D1-605B-2535-EC125919DB82}"/>
              </a:ext>
              <a:ext uri="{C183D7F6-B498-43B3-948B-1728B52AA6E4}">
                <adec:decorative xmlns:adec="http://schemas.microsoft.com/office/drawing/2017/decorative" val="1"/>
              </a:ext>
            </a:extLst>
          </p:cNvPr>
          <p:cNvSpPr/>
          <p:nvPr/>
        </p:nvSpPr>
        <p:spPr bwMode="auto">
          <a:xfrm>
            <a:off x="8819290" y="4576963"/>
            <a:ext cx="2480243" cy="459362"/>
          </a:xfrm>
          <a:prstGeom prst="roundRect">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4" name="Rectangle: Rounded Corners 33">
            <a:extLst>
              <a:ext uri="{FF2B5EF4-FFF2-40B4-BE49-F238E27FC236}">
                <a16:creationId xmlns:a16="http://schemas.microsoft.com/office/drawing/2014/main" id="{E43673B5-933C-5BFD-A41C-FF942C83F5DA}"/>
              </a:ext>
              <a:ext uri="{C183D7F6-B498-43B3-948B-1728B52AA6E4}">
                <adec:decorative xmlns:adec="http://schemas.microsoft.com/office/drawing/2017/decorative" val="1"/>
              </a:ext>
            </a:extLst>
          </p:cNvPr>
          <p:cNvSpPr/>
          <p:nvPr/>
        </p:nvSpPr>
        <p:spPr bwMode="auto">
          <a:xfrm>
            <a:off x="590868" y="3346826"/>
            <a:ext cx="2369838" cy="459362"/>
          </a:xfrm>
          <a:prstGeom prst="roundRect">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55" name="Rectangle: Rounded Corners 54">
            <a:extLst>
              <a:ext uri="{FF2B5EF4-FFF2-40B4-BE49-F238E27FC236}">
                <a16:creationId xmlns:a16="http://schemas.microsoft.com/office/drawing/2014/main" id="{961ABC1C-14CE-4A66-112C-C3779DC0A61F}"/>
              </a:ext>
              <a:ext uri="{C183D7F6-B498-43B3-948B-1728B52AA6E4}">
                <adec:decorative xmlns:adec="http://schemas.microsoft.com/office/drawing/2017/decorative" val="1"/>
              </a:ext>
            </a:extLst>
          </p:cNvPr>
          <p:cNvSpPr/>
          <p:nvPr/>
        </p:nvSpPr>
        <p:spPr bwMode="auto">
          <a:xfrm>
            <a:off x="1306795" y="3953047"/>
            <a:ext cx="1634139" cy="459362"/>
          </a:xfrm>
          <a:prstGeom prst="roundRect">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0" name="Rectangle: Rounded Corners 29">
            <a:extLst>
              <a:ext uri="{FF2B5EF4-FFF2-40B4-BE49-F238E27FC236}">
                <a16:creationId xmlns:a16="http://schemas.microsoft.com/office/drawing/2014/main" id="{BF5B7619-3C91-D5E1-5B11-C4AD879282EC}"/>
              </a:ext>
              <a:ext uri="{C183D7F6-B498-43B3-948B-1728B52AA6E4}">
                <adec:decorative xmlns:adec="http://schemas.microsoft.com/office/drawing/2017/decorative" val="1"/>
              </a:ext>
            </a:extLst>
          </p:cNvPr>
          <p:cNvSpPr/>
          <p:nvPr/>
        </p:nvSpPr>
        <p:spPr bwMode="auto">
          <a:xfrm>
            <a:off x="587375" y="2735377"/>
            <a:ext cx="2373426" cy="459362"/>
          </a:xfrm>
          <a:prstGeom prst="roundRect">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59" name="Rectangle: Rounded Corners 58">
            <a:extLst>
              <a:ext uri="{FF2B5EF4-FFF2-40B4-BE49-F238E27FC236}">
                <a16:creationId xmlns:a16="http://schemas.microsoft.com/office/drawing/2014/main" id="{6AE6183D-5801-08EE-0A8F-6A15181DD894}"/>
              </a:ext>
              <a:ext uri="{C183D7F6-B498-43B3-948B-1728B52AA6E4}">
                <adec:decorative xmlns:adec="http://schemas.microsoft.com/office/drawing/2017/decorative" val="1"/>
              </a:ext>
            </a:extLst>
          </p:cNvPr>
          <p:cNvSpPr/>
          <p:nvPr/>
        </p:nvSpPr>
        <p:spPr bwMode="auto">
          <a:xfrm>
            <a:off x="590867" y="4573000"/>
            <a:ext cx="2369838" cy="459362"/>
          </a:xfrm>
          <a:prstGeom prst="roundRect">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3" name="Title 29">
            <a:extLst>
              <a:ext uri="{FF2B5EF4-FFF2-40B4-BE49-F238E27FC236}">
                <a16:creationId xmlns:a16="http://schemas.microsoft.com/office/drawing/2014/main" id="{C6669629-A540-1003-9EDD-0037BF22E2B2}"/>
              </a:ext>
            </a:extLst>
          </p:cNvPr>
          <p:cNvSpPr>
            <a:spLocks noGrp="1"/>
          </p:cNvSpPr>
          <p:nvPr>
            <p:ph type="title"/>
          </p:nvPr>
        </p:nvSpPr>
        <p:spPr>
          <a:xfrm>
            <a:off x="587375" y="670273"/>
            <a:ext cx="11017250" cy="443198"/>
          </a:xfrm>
        </p:spPr>
        <p:txBody>
          <a:bodyPr/>
          <a:lstStyle/>
          <a:p>
            <a:r>
              <a:rPr lang="en-US" sz="3200"/>
              <a:t>Microsoft Copilot for Sales </a:t>
            </a:r>
          </a:p>
        </p:txBody>
      </p:sp>
      <p:sp>
        <p:nvSpPr>
          <p:cNvPr id="25" name="Text Placeholder 9">
            <a:extLst>
              <a:ext uri="{FF2B5EF4-FFF2-40B4-BE49-F238E27FC236}">
                <a16:creationId xmlns:a16="http://schemas.microsoft.com/office/drawing/2014/main" id="{B320B27F-808E-0899-0BB2-DE952E20EF9A}"/>
              </a:ext>
            </a:extLst>
          </p:cNvPr>
          <p:cNvSpPr txBox="1">
            <a:spLocks/>
          </p:cNvSpPr>
          <p:nvPr/>
        </p:nvSpPr>
        <p:spPr>
          <a:xfrm>
            <a:off x="587375" y="1239251"/>
            <a:ext cx="11018520" cy="70442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2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t>Next-generation AI assists sales teams with tedious tasks like catching up on pipeline, updating CRM data, preparing for meetings, and analyzing calls so they can focus on closing the deal. </a:t>
            </a:r>
          </a:p>
        </p:txBody>
      </p:sp>
      <p:pic>
        <p:nvPicPr>
          <p:cNvPr id="42" name="Picture 41">
            <a:extLst>
              <a:ext uri="{FF2B5EF4-FFF2-40B4-BE49-F238E27FC236}">
                <a16:creationId xmlns:a16="http://schemas.microsoft.com/office/drawing/2014/main" id="{B9BBBC72-3F6D-7DAA-E54C-7A5A23A21BD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2573" y="2383976"/>
            <a:ext cx="5260868" cy="2959238"/>
          </a:xfrm>
          <a:prstGeom prst="roundRect">
            <a:avLst>
              <a:gd name="adj" fmla="val 2089"/>
            </a:avLst>
          </a:prstGeom>
          <a:noFill/>
          <a:ln w="47625">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a:outerShdw blurRad="63500" algn="ctr" rotWithShape="0">
              <a:prstClr val="black">
                <a:alpha val="25000"/>
              </a:prstClr>
            </a:outerShdw>
          </a:effectLst>
        </p:spPr>
      </p:pic>
      <p:sp>
        <p:nvSpPr>
          <p:cNvPr id="3" name="Rectangle: Rounded Corners 2">
            <a:extLst>
              <a:ext uri="{FF2B5EF4-FFF2-40B4-BE49-F238E27FC236}">
                <a16:creationId xmlns:a16="http://schemas.microsoft.com/office/drawing/2014/main" id="{101D1837-46AC-24F0-3E99-20497948BE89}"/>
              </a:ext>
              <a:ext uri="{C183D7F6-B498-43B3-948B-1728B52AA6E4}">
                <adec:decorative xmlns:adec="http://schemas.microsoft.com/office/drawing/2017/decorative" val="1"/>
              </a:ext>
            </a:extLst>
          </p:cNvPr>
          <p:cNvSpPr/>
          <p:nvPr/>
        </p:nvSpPr>
        <p:spPr bwMode="auto">
          <a:xfrm>
            <a:off x="8815987" y="2735377"/>
            <a:ext cx="2847758" cy="459362"/>
          </a:xfrm>
          <a:prstGeom prst="roundRect">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pic>
        <p:nvPicPr>
          <p:cNvPr id="4" name="Graphic 3">
            <a:extLst>
              <a:ext uri="{FF2B5EF4-FFF2-40B4-BE49-F238E27FC236}">
                <a16:creationId xmlns:a16="http://schemas.microsoft.com/office/drawing/2014/main" id="{CE1DC4B5-41FF-0FCC-FC28-CCD3CD3AEDB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45988" y="2732195"/>
            <a:ext cx="445506" cy="445506"/>
          </a:xfrm>
          <a:prstGeom prst="rect">
            <a:avLst/>
          </a:prstGeom>
        </p:spPr>
      </p:pic>
      <p:sp>
        <p:nvSpPr>
          <p:cNvPr id="32" name="Rectangle 31">
            <a:extLst>
              <a:ext uri="{FF2B5EF4-FFF2-40B4-BE49-F238E27FC236}">
                <a16:creationId xmlns:a16="http://schemas.microsoft.com/office/drawing/2014/main" id="{0823D7D0-6311-994D-5B6E-6266D36389E9}"/>
              </a:ext>
            </a:extLst>
          </p:cNvPr>
          <p:cNvSpPr/>
          <p:nvPr/>
        </p:nvSpPr>
        <p:spPr bwMode="auto">
          <a:xfrm>
            <a:off x="1047270" y="2872726"/>
            <a:ext cx="1838600" cy="184666"/>
          </a:xfrm>
          <a:prstGeom prst="rect">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20" normalizeH="0" noProof="0">
                <a:ln>
                  <a:noFill/>
                </a:ln>
                <a:solidFill>
                  <a:prstClr val="black"/>
                </a:solidFill>
                <a:effectLst/>
                <a:uLnTx/>
                <a:uFillTx/>
                <a:latin typeface="Segoe UI"/>
                <a:ea typeface="+mn-ea"/>
                <a:cs typeface="Segoe UI" pitchFamily="34" charset="0"/>
              </a:rPr>
              <a:t>View opportunity summary</a:t>
            </a:r>
          </a:p>
        </p:txBody>
      </p:sp>
      <p:sp>
        <p:nvSpPr>
          <p:cNvPr id="5" name="Rectangle 4">
            <a:extLst>
              <a:ext uri="{FF2B5EF4-FFF2-40B4-BE49-F238E27FC236}">
                <a16:creationId xmlns:a16="http://schemas.microsoft.com/office/drawing/2014/main" id="{F4C6D06D-455C-13B0-EBC0-DCD5B8AF74A0}"/>
              </a:ext>
            </a:extLst>
          </p:cNvPr>
          <p:cNvSpPr/>
          <p:nvPr/>
        </p:nvSpPr>
        <p:spPr bwMode="auto">
          <a:xfrm>
            <a:off x="9327149" y="2872726"/>
            <a:ext cx="2277476" cy="184666"/>
          </a:xfrm>
          <a:prstGeom prst="rect">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20" normalizeH="0" noProof="0">
                <a:ln>
                  <a:noFill/>
                </a:ln>
                <a:solidFill>
                  <a:prstClr val="black"/>
                </a:solidFill>
                <a:effectLst/>
                <a:uLnTx/>
                <a:uFillTx/>
                <a:latin typeface="Segoe UI"/>
                <a:ea typeface="+mn-ea"/>
                <a:cs typeface="Segoe UI"/>
              </a:rPr>
              <a:t>Create CRM tasks from a meeting</a:t>
            </a:r>
          </a:p>
        </p:txBody>
      </p:sp>
      <p:sp>
        <p:nvSpPr>
          <p:cNvPr id="53" name="Rectangle 52">
            <a:extLst>
              <a:ext uri="{FF2B5EF4-FFF2-40B4-BE49-F238E27FC236}">
                <a16:creationId xmlns:a16="http://schemas.microsoft.com/office/drawing/2014/main" id="{E6EAB0D8-81FD-C90A-C65B-80AD7030BF7D}"/>
              </a:ext>
            </a:extLst>
          </p:cNvPr>
          <p:cNvSpPr/>
          <p:nvPr/>
        </p:nvSpPr>
        <p:spPr bwMode="auto">
          <a:xfrm>
            <a:off x="1047270" y="3488300"/>
            <a:ext cx="1938684" cy="184918"/>
          </a:xfrm>
          <a:prstGeom prst="rect">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20" normalizeH="0" noProof="0">
                <a:ln>
                  <a:noFill/>
                </a:ln>
                <a:solidFill>
                  <a:prstClr val="black"/>
                </a:solidFill>
                <a:effectLst/>
                <a:uLnTx/>
                <a:uFillTx/>
                <a:latin typeface="Segoe UI"/>
                <a:ea typeface="+mn-ea"/>
                <a:cs typeface="Segoe UI" pitchFamily="34" charset="0"/>
              </a:rPr>
              <a:t>Analyze sales conversations</a:t>
            </a:r>
          </a:p>
        </p:txBody>
      </p:sp>
      <p:sp>
        <p:nvSpPr>
          <p:cNvPr id="10" name="Rectangle 9">
            <a:extLst>
              <a:ext uri="{FF2B5EF4-FFF2-40B4-BE49-F238E27FC236}">
                <a16:creationId xmlns:a16="http://schemas.microsoft.com/office/drawing/2014/main" id="{88843264-493A-6EE7-FC3E-781E357E26EC}"/>
              </a:ext>
            </a:extLst>
          </p:cNvPr>
          <p:cNvSpPr/>
          <p:nvPr/>
        </p:nvSpPr>
        <p:spPr bwMode="auto">
          <a:xfrm>
            <a:off x="9327149" y="3475486"/>
            <a:ext cx="1746678" cy="184666"/>
          </a:xfrm>
          <a:prstGeom prst="rect">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20" normalizeH="0" noProof="0">
                <a:ln>
                  <a:noFill/>
                </a:ln>
                <a:solidFill>
                  <a:prstClr val="black"/>
                </a:solidFill>
                <a:effectLst/>
                <a:uLnTx/>
                <a:uFillTx/>
                <a:latin typeface="Segoe UI"/>
                <a:ea typeface="+mn-ea"/>
                <a:cs typeface="Segoe UI" pitchFamily="34" charset="0"/>
              </a:rPr>
              <a:t>Update opportunity stage</a:t>
            </a:r>
          </a:p>
        </p:txBody>
      </p:sp>
      <p:sp>
        <p:nvSpPr>
          <p:cNvPr id="57" name="Rectangle 56">
            <a:extLst>
              <a:ext uri="{FF2B5EF4-FFF2-40B4-BE49-F238E27FC236}">
                <a16:creationId xmlns:a16="http://schemas.microsoft.com/office/drawing/2014/main" id="{399576EE-130D-8076-293C-B942B0E66C8C}"/>
              </a:ext>
            </a:extLst>
          </p:cNvPr>
          <p:cNvSpPr/>
          <p:nvPr/>
        </p:nvSpPr>
        <p:spPr bwMode="auto">
          <a:xfrm>
            <a:off x="1769279" y="4090395"/>
            <a:ext cx="1118727" cy="184666"/>
          </a:xfrm>
          <a:prstGeom prst="rect">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20" normalizeH="0" noProof="0">
                <a:ln>
                  <a:noFill/>
                </a:ln>
                <a:solidFill>
                  <a:prstClr val="black"/>
                </a:solidFill>
                <a:effectLst/>
                <a:uLnTx/>
                <a:uFillTx/>
                <a:latin typeface="Segoe UI"/>
                <a:ea typeface="+mn-ea"/>
                <a:cs typeface="Segoe UI" pitchFamily="34" charset="0"/>
              </a:rPr>
              <a:t>Draft a proposal</a:t>
            </a:r>
          </a:p>
        </p:txBody>
      </p:sp>
      <p:sp>
        <p:nvSpPr>
          <p:cNvPr id="18" name="Rectangle 17">
            <a:extLst>
              <a:ext uri="{FF2B5EF4-FFF2-40B4-BE49-F238E27FC236}">
                <a16:creationId xmlns:a16="http://schemas.microsoft.com/office/drawing/2014/main" id="{F379AF75-EEAF-1595-426C-90DB171D9CE1}"/>
              </a:ext>
            </a:extLst>
          </p:cNvPr>
          <p:cNvSpPr/>
          <p:nvPr/>
        </p:nvSpPr>
        <p:spPr bwMode="auto">
          <a:xfrm>
            <a:off x="9327149" y="4094749"/>
            <a:ext cx="1479762" cy="184666"/>
          </a:xfrm>
          <a:prstGeom prst="rect">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20" normalizeH="0" noProof="0">
                <a:ln>
                  <a:noFill/>
                </a:ln>
                <a:solidFill>
                  <a:prstClr val="black"/>
                </a:solidFill>
                <a:effectLst/>
                <a:uLnTx/>
                <a:uFillTx/>
                <a:latin typeface="Segoe UI"/>
                <a:ea typeface="+mn-ea"/>
                <a:cs typeface="Segoe UI" pitchFamily="34" charset="0"/>
              </a:rPr>
              <a:t>Show conversion rate</a:t>
            </a:r>
          </a:p>
        </p:txBody>
      </p:sp>
      <p:sp>
        <p:nvSpPr>
          <p:cNvPr id="61" name="Rectangle 60">
            <a:extLst>
              <a:ext uri="{FF2B5EF4-FFF2-40B4-BE49-F238E27FC236}">
                <a16:creationId xmlns:a16="http://schemas.microsoft.com/office/drawing/2014/main" id="{1BCDCC9A-D457-06DF-D8FB-F54C066A801F}"/>
              </a:ext>
            </a:extLst>
          </p:cNvPr>
          <p:cNvSpPr/>
          <p:nvPr/>
        </p:nvSpPr>
        <p:spPr bwMode="auto">
          <a:xfrm>
            <a:off x="1047270" y="4710349"/>
            <a:ext cx="1854384" cy="184666"/>
          </a:xfrm>
          <a:prstGeom prst="rect">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20" normalizeH="0" noProof="0">
                <a:ln>
                  <a:noFill/>
                </a:ln>
                <a:solidFill>
                  <a:prstClr val="black"/>
                </a:solidFill>
                <a:effectLst/>
                <a:uLnTx/>
                <a:uFillTx/>
                <a:latin typeface="Segoe UI"/>
                <a:ea typeface="+mn-ea"/>
                <a:cs typeface="Segoe UI" pitchFamily="34" charset="0"/>
              </a:rPr>
              <a:t>Create a revenue data chart</a:t>
            </a:r>
          </a:p>
        </p:txBody>
      </p:sp>
      <p:sp>
        <p:nvSpPr>
          <p:cNvPr id="28" name="Rectangle 27">
            <a:extLst>
              <a:ext uri="{FF2B5EF4-FFF2-40B4-BE49-F238E27FC236}">
                <a16:creationId xmlns:a16="http://schemas.microsoft.com/office/drawing/2014/main" id="{64F75DB2-7549-7576-585F-DFFBFE6B4526}"/>
              </a:ext>
            </a:extLst>
          </p:cNvPr>
          <p:cNvSpPr/>
          <p:nvPr/>
        </p:nvSpPr>
        <p:spPr bwMode="auto">
          <a:xfrm>
            <a:off x="9346768" y="4714312"/>
            <a:ext cx="1927564" cy="184666"/>
          </a:xfrm>
          <a:prstGeom prst="rect">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20" normalizeH="0" noProof="0">
                <a:ln>
                  <a:noFill/>
                </a:ln>
                <a:solidFill>
                  <a:prstClr val="black"/>
                </a:solidFill>
                <a:effectLst/>
                <a:uLnTx/>
                <a:uFillTx/>
                <a:latin typeface="Segoe UI"/>
                <a:ea typeface="+mn-ea"/>
                <a:cs typeface="Segoe UI" pitchFamily="34" charset="0"/>
              </a:rPr>
              <a:t>Create a pitch presentation</a:t>
            </a:r>
          </a:p>
        </p:txBody>
      </p:sp>
      <p:pic>
        <p:nvPicPr>
          <p:cNvPr id="8" name="Graphic 7">
            <a:extLst>
              <a:ext uri="{FF2B5EF4-FFF2-40B4-BE49-F238E27FC236}">
                <a16:creationId xmlns:a16="http://schemas.microsoft.com/office/drawing/2014/main" id="{584B64BE-211A-E149-C478-29699AAB768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45988" y="3345065"/>
            <a:ext cx="445506" cy="445506"/>
          </a:xfrm>
          <a:prstGeom prst="rect">
            <a:avLst/>
          </a:prstGeom>
        </p:spPr>
      </p:pic>
      <p:pic>
        <p:nvPicPr>
          <p:cNvPr id="15" name="!Copilot">
            <a:extLst>
              <a:ext uri="{FF2B5EF4-FFF2-40B4-BE49-F238E27FC236}">
                <a16:creationId xmlns:a16="http://schemas.microsoft.com/office/drawing/2014/main" id="{8C306AF6-CCF0-019F-59EF-6791C43D4AA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946426" y="4071944"/>
            <a:ext cx="244630" cy="244630"/>
          </a:xfrm>
          <a:prstGeom prst="roundRect">
            <a:avLst>
              <a:gd name="adj" fmla="val 3266"/>
            </a:avLst>
          </a:prstGeom>
          <a:effectLst/>
        </p:spPr>
      </p:pic>
      <p:pic>
        <p:nvPicPr>
          <p:cNvPr id="26" name="Graphic 25">
            <a:extLst>
              <a:ext uri="{FF2B5EF4-FFF2-40B4-BE49-F238E27FC236}">
                <a16:creationId xmlns:a16="http://schemas.microsoft.com/office/drawing/2014/main" id="{7D15AA05-12B8-F516-6F21-60005F1F7F4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7019" y="4583891"/>
            <a:ext cx="462716" cy="445506"/>
          </a:xfrm>
          <a:prstGeom prst="rect">
            <a:avLst/>
          </a:prstGeom>
        </p:spPr>
      </p:pic>
      <p:pic>
        <p:nvPicPr>
          <p:cNvPr id="31" name="Graphic 30">
            <a:extLst>
              <a:ext uri="{FF2B5EF4-FFF2-40B4-BE49-F238E27FC236}">
                <a16:creationId xmlns:a16="http://schemas.microsoft.com/office/drawing/2014/main" id="{ED13AC35-4123-1F11-90BE-A4C11582D02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7375" y="2742305"/>
            <a:ext cx="445506" cy="445506"/>
          </a:xfrm>
          <a:prstGeom prst="rect">
            <a:avLst/>
          </a:prstGeom>
        </p:spPr>
      </p:pic>
      <p:pic>
        <p:nvPicPr>
          <p:cNvPr id="52" name="Graphic 51">
            <a:extLst>
              <a:ext uri="{FF2B5EF4-FFF2-40B4-BE49-F238E27FC236}">
                <a16:creationId xmlns:a16="http://schemas.microsoft.com/office/drawing/2014/main" id="{68116328-8890-D4BC-C558-BF044962E0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7375" y="3353754"/>
            <a:ext cx="445506" cy="445506"/>
          </a:xfrm>
          <a:prstGeom prst="rect">
            <a:avLst/>
          </a:prstGeom>
        </p:spPr>
      </p:pic>
      <p:pic>
        <p:nvPicPr>
          <p:cNvPr id="56" name="Graphic 55">
            <a:extLst>
              <a:ext uri="{FF2B5EF4-FFF2-40B4-BE49-F238E27FC236}">
                <a16:creationId xmlns:a16="http://schemas.microsoft.com/office/drawing/2014/main" id="{ABAE5BB6-A13C-52AC-AFE0-0E716DF8AFB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6795" y="3959975"/>
            <a:ext cx="445506" cy="445506"/>
          </a:xfrm>
          <a:prstGeom prst="rect">
            <a:avLst/>
          </a:prstGeom>
        </p:spPr>
      </p:pic>
      <p:pic>
        <p:nvPicPr>
          <p:cNvPr id="60" name="Graphic 59">
            <a:extLst>
              <a:ext uri="{FF2B5EF4-FFF2-40B4-BE49-F238E27FC236}">
                <a16:creationId xmlns:a16="http://schemas.microsoft.com/office/drawing/2014/main" id="{58C51DC3-5A8A-3A09-2084-788F65718EA2}"/>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7375" y="4579928"/>
            <a:ext cx="445506" cy="445506"/>
          </a:xfrm>
          <a:prstGeom prst="rect">
            <a:avLst/>
          </a:prstGeom>
        </p:spPr>
      </p:pic>
      <p:sp>
        <p:nvSpPr>
          <p:cNvPr id="65" name="Rectangle: Rounded Corners 64">
            <a:extLst>
              <a:ext uri="{FF2B5EF4-FFF2-40B4-BE49-F238E27FC236}">
                <a16:creationId xmlns:a16="http://schemas.microsoft.com/office/drawing/2014/main" id="{B7AC270C-7046-1C01-1524-18BB9AEE3B8C}"/>
              </a:ext>
              <a:ext uri="{C183D7F6-B498-43B3-948B-1728B52AA6E4}">
                <adec:decorative xmlns:adec="http://schemas.microsoft.com/office/drawing/2017/decorative" val="1"/>
              </a:ext>
            </a:extLst>
          </p:cNvPr>
          <p:cNvSpPr/>
          <p:nvPr/>
        </p:nvSpPr>
        <p:spPr>
          <a:xfrm>
            <a:off x="884690" y="5783515"/>
            <a:ext cx="10422619" cy="641345"/>
          </a:xfrm>
          <a:prstGeom prst="roundRect">
            <a:avLst>
              <a:gd name="adj" fmla="val 50000"/>
            </a:avLst>
          </a:prstGeom>
          <a:gradFill flip="none" rotWithShape="1">
            <a:gsLst>
              <a:gs pos="0">
                <a:srgbClr val="1344C8"/>
              </a:gs>
              <a:gs pos="23000">
                <a:srgbClr val="0F93E7"/>
              </a:gs>
              <a:gs pos="82000">
                <a:srgbClr val="F2598A"/>
              </a:gs>
              <a:gs pos="61000">
                <a:srgbClr val="FF7744"/>
              </a:gs>
              <a:gs pos="43000">
                <a:srgbClr val="63B666"/>
              </a:gs>
              <a:gs pos="100000">
                <a:srgbClr val="BA50C9"/>
              </a:gs>
            </a:gsLst>
            <a:lin ang="3000000" scaled="0"/>
            <a:tileRect/>
          </a:gradFill>
          <a:ln w="127000">
            <a:noFill/>
          </a:ln>
          <a:effectLst>
            <a:outerShdw blurRad="63500" dist="63500" dir="2700000" algn="tl"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6" name="TextBox 65">
            <a:extLst>
              <a:ext uri="{FF2B5EF4-FFF2-40B4-BE49-F238E27FC236}">
                <a16:creationId xmlns:a16="http://schemas.microsoft.com/office/drawing/2014/main" id="{24BDC74B-10EB-6E82-010A-69F3F9F7B435}"/>
              </a:ext>
            </a:extLst>
          </p:cNvPr>
          <p:cNvSpPr txBox="1"/>
          <p:nvPr/>
        </p:nvSpPr>
        <p:spPr>
          <a:xfrm>
            <a:off x="1109329" y="5893247"/>
            <a:ext cx="9973342" cy="400110"/>
          </a:xfrm>
          <a:prstGeom prst="rect">
            <a:avLst/>
          </a:prstGeom>
          <a:noFill/>
        </p:spPr>
        <p:txBody>
          <a:bodyPr wrap="squar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chemeClr val="bg1"/>
                </a:solidFill>
                <a:effectLst/>
                <a:uLnTx/>
                <a:uFillTx/>
                <a:latin typeface="Segoe UI Semibold"/>
                <a:ea typeface="+mn-ea"/>
                <a:cs typeface="Segoe UI" pitchFamily="34" charset="0"/>
              </a:rPr>
              <a:t>Copilot for Sales is experienced in Microsoft 365 and connects to your CRM system </a:t>
            </a:r>
          </a:p>
        </p:txBody>
      </p:sp>
    </p:spTree>
    <p:extLst>
      <p:ext uri="{BB962C8B-B14F-4D97-AF65-F5344CB8AC3E}">
        <p14:creationId xmlns:p14="http://schemas.microsoft.com/office/powerpoint/2010/main" val="172493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ACB8C-3263-7990-93C0-6F26C7181449}"/>
            </a:ext>
          </a:extLst>
        </p:cNvPr>
        <p:cNvGrpSpPr/>
        <p:nvPr/>
      </p:nvGrpSpPr>
      <p:grpSpPr>
        <a:xfrm>
          <a:off x="0" y="0"/>
          <a:ext cx="0" cy="0"/>
          <a:chOff x="0" y="0"/>
          <a:chExt cx="0" cy="0"/>
        </a:xfrm>
      </p:grpSpPr>
      <p:sp>
        <p:nvSpPr>
          <p:cNvPr id="65" name="Rectangle 64">
            <a:extLst>
              <a:ext uri="{FF2B5EF4-FFF2-40B4-BE49-F238E27FC236}">
                <a16:creationId xmlns:a16="http://schemas.microsoft.com/office/drawing/2014/main" id="{D6499E0A-A46F-70AD-29A5-8758913278CF}"/>
              </a:ext>
              <a:ext uri="{C183D7F6-B498-43B3-948B-1728B52AA6E4}">
                <adec:decorative xmlns:adec="http://schemas.microsoft.com/office/drawing/2017/decorative" val="1"/>
              </a:ext>
            </a:extLst>
          </p:cNvPr>
          <p:cNvSpPr/>
          <p:nvPr/>
        </p:nvSpPr>
        <p:spPr bwMode="auto">
          <a:xfrm>
            <a:off x="-38972" y="-551034"/>
            <a:ext cx="8102277" cy="356443"/>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Segoe UI"/>
                <a:ea typeface="Segoe UI" pitchFamily="34" charset="0"/>
                <a:cs typeface="Segoe UI" pitchFamily="34" charset="0"/>
              </a:rPr>
              <a:t>Animated slide: </a:t>
            </a:r>
            <a:r>
              <a:rPr kumimoji="0" lang="en-US" sz="1600" b="0" i="0" u="none" strike="noStrike" kern="1200" cap="none" spc="0" normalizeH="0" baseline="0" noProof="0">
                <a:ln>
                  <a:noFill/>
                </a:ln>
                <a:solidFill>
                  <a:sysClr val="windowText" lastClr="000000"/>
                </a:solidFill>
                <a:effectLst/>
                <a:uLnTx/>
                <a:uFillTx/>
                <a:latin typeface="Segoe UI"/>
                <a:ea typeface="Segoe UI" pitchFamily="34" charset="0"/>
                <a:cs typeface="Segoe UI" pitchFamily="34" charset="0"/>
              </a:rPr>
              <a:t>This slide contains automated animation (shown in Slide Show mode)</a:t>
            </a:r>
          </a:p>
        </p:txBody>
      </p:sp>
      <p:pic>
        <p:nvPicPr>
          <p:cNvPr id="7" name="Picture 6">
            <a:extLst>
              <a:ext uri="{FF2B5EF4-FFF2-40B4-BE49-F238E27FC236}">
                <a16:creationId xmlns:a16="http://schemas.microsoft.com/office/drawing/2014/main" id="{1C484A18-6676-DBA7-D2E1-C15417C772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6581" y="520861"/>
            <a:ext cx="11018838" cy="5798916"/>
          </a:xfrm>
          <a:prstGeom prst="roundRect">
            <a:avLst>
              <a:gd name="adj" fmla="val 3266"/>
            </a:avLst>
          </a:prstGeom>
          <a:effectLst>
            <a:outerShdw blurRad="127000" dist="63500" dir="2700000" algn="tl" rotWithShape="0">
              <a:prstClr val="black">
                <a:alpha val="20000"/>
              </a:prstClr>
            </a:outerShdw>
          </a:effectLst>
        </p:spPr>
      </p:pic>
      <p:sp>
        <p:nvSpPr>
          <p:cNvPr id="24" name="Rectangle: Rounded Corners 23">
            <a:extLst>
              <a:ext uri="{FF2B5EF4-FFF2-40B4-BE49-F238E27FC236}">
                <a16:creationId xmlns:a16="http://schemas.microsoft.com/office/drawing/2014/main" id="{5EF9808D-031B-19EB-9442-6EC1A8EC422E}"/>
              </a:ext>
              <a:ext uri="{C183D7F6-B498-43B3-948B-1728B52AA6E4}">
                <adec:decorative xmlns:adec="http://schemas.microsoft.com/office/drawing/2017/decorative" val="1"/>
              </a:ext>
            </a:extLst>
          </p:cNvPr>
          <p:cNvSpPr/>
          <p:nvPr/>
        </p:nvSpPr>
        <p:spPr bwMode="auto">
          <a:xfrm>
            <a:off x="995424" y="3862138"/>
            <a:ext cx="10208870" cy="2110563"/>
          </a:xfrm>
          <a:prstGeom prst="roundRect">
            <a:avLst>
              <a:gd name="adj" fmla="val 2522"/>
            </a:avLst>
          </a:prstGeom>
          <a:noFill/>
          <a:ln w="12700">
            <a:gradFill flip="none" rotWithShape="1">
              <a:gsLst>
                <a:gs pos="0">
                  <a:srgbClr val="464FEB"/>
                </a:gs>
                <a:gs pos="100000">
                  <a:srgbClr val="B47CF8"/>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25" name="Title 1">
            <a:extLst>
              <a:ext uri="{FF2B5EF4-FFF2-40B4-BE49-F238E27FC236}">
                <a16:creationId xmlns:a16="http://schemas.microsoft.com/office/drawing/2014/main" id="{51560FFA-ED70-E12B-F145-C517F409957D}"/>
              </a:ext>
            </a:extLst>
          </p:cNvPr>
          <p:cNvSpPr txBox="1">
            <a:spLocks noGrp="1"/>
          </p:cNvSpPr>
          <p:nvPr>
            <p:ph type="title" idx="4294967295"/>
          </p:nvPr>
        </p:nvSpPr>
        <p:spPr>
          <a:xfrm>
            <a:off x="586581" y="2155920"/>
            <a:ext cx="11018838" cy="492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Microsoft Copilot for </a:t>
            </a:r>
            <a:r>
              <a:rPr kumimoji="0" lang="en-US" sz="3600" b="0" i="0" u="none" strike="noStrike" kern="1200" cap="none" spc="-50" normalizeH="0" baseline="0" noProof="0">
                <a:ln>
                  <a:noFill/>
                </a:ln>
                <a:gradFill>
                  <a:gsLst>
                    <a:gs pos="57000">
                      <a:srgbClr val="0F8FE6"/>
                    </a:gs>
                    <a:gs pos="100000">
                      <a:srgbClr val="B47CF8"/>
                    </a:gs>
                  </a:gsLst>
                  <a:lin ang="0" scaled="1"/>
                </a:gradFill>
                <a:effectLst/>
                <a:uLnTx/>
                <a:uFillTx/>
                <a:latin typeface="Segoe UI Semibold" panose="020B0702040204020203" pitchFamily="34" charset="0"/>
                <a:ea typeface="+mn-ea"/>
                <a:cs typeface="Segoe UI Semibold" panose="020B0702040204020203" pitchFamily="34" charset="0"/>
              </a:rPr>
              <a:t>Sales  </a:t>
            </a:r>
            <a:endParaRPr kumimoji="0" lang="en-US" sz="3600" b="1" i="0" u="none" strike="noStrike" kern="1200" cap="none" spc="-50" normalizeH="0" baseline="0" noProof="0">
              <a:ln w="3175">
                <a:noFill/>
              </a:ln>
              <a:gradFill>
                <a:gsLst>
                  <a:gs pos="57000">
                    <a:srgbClr val="0F8FE6"/>
                  </a:gs>
                  <a:gs pos="100000">
                    <a:srgbClr val="B47CF8"/>
                  </a:gs>
                </a:gsLst>
                <a:lin ang="0" scaled="1"/>
              </a:gradFill>
              <a:effectLst/>
              <a:uLnTx/>
              <a:uFillTx/>
              <a:latin typeface="Segoe UI Semibold" panose="020B0702040204020203" pitchFamily="34" charset="0"/>
              <a:ea typeface="+mn-ea"/>
              <a:cs typeface="Segoe UI Semibold" panose="020B0702040204020203" pitchFamily="34" charset="0"/>
            </a:endParaRPr>
          </a:p>
        </p:txBody>
      </p:sp>
      <p:pic>
        <p:nvPicPr>
          <p:cNvPr id="29" name="Picture 28">
            <a:extLst>
              <a:ext uri="{FF2B5EF4-FFF2-40B4-BE49-F238E27FC236}">
                <a16:creationId xmlns:a16="http://schemas.microsoft.com/office/drawing/2014/main" id="{79C77FAD-D546-E556-3F31-6BA7E486676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274" y="894065"/>
            <a:ext cx="949207" cy="953587"/>
          </a:xfrm>
          <a:prstGeom prst="rect">
            <a:avLst/>
          </a:prstGeom>
        </p:spPr>
      </p:pic>
      <p:sp>
        <p:nvSpPr>
          <p:cNvPr id="30" name="Title 1">
            <a:extLst>
              <a:ext uri="{FF2B5EF4-FFF2-40B4-BE49-F238E27FC236}">
                <a16:creationId xmlns:a16="http://schemas.microsoft.com/office/drawing/2014/main" id="{0166FE61-CC13-3C9B-E865-05011A3D9709}"/>
              </a:ext>
              <a:ext uri="{C183D7F6-B498-43B3-948B-1728B52AA6E4}">
                <adec:decorative xmlns:adec="http://schemas.microsoft.com/office/drawing/2017/decorative" val="1"/>
              </a:ext>
            </a:extLst>
          </p:cNvPr>
          <p:cNvSpPr txBox="1">
            <a:spLocks/>
          </p:cNvSpPr>
          <p:nvPr/>
        </p:nvSpPr>
        <p:spPr>
          <a:xfrm>
            <a:off x="1193015" y="2854356"/>
            <a:ext cx="7836195" cy="33855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Your Gen AI</a:t>
            </a:r>
            <a:endParaRPr kumimoji="0" lang="en-US" sz="2200" b="0" i="0" u="none" strike="noStrike" kern="1200" cap="none" spc="0" normalizeH="0" baseline="0" noProof="0">
              <a:ln w="3175">
                <a:noFill/>
              </a:ln>
              <a:solidFill>
                <a:srgbClr val="EDF0F3"/>
              </a:solidFill>
              <a:effectLst/>
              <a:uLnTx/>
              <a:uFillTx/>
              <a:latin typeface="Segoe UI Semibold" panose="020B0702040204020203" pitchFamily="34" charset="0"/>
              <a:ea typeface="+mn-ea"/>
              <a:cs typeface="Segoe UI Semibold" panose="020B0702040204020203" pitchFamily="34" charset="0"/>
            </a:endParaRPr>
          </a:p>
        </p:txBody>
      </p:sp>
      <p:sp>
        <p:nvSpPr>
          <p:cNvPr id="31" name="Title 1">
            <a:extLst>
              <a:ext uri="{FF2B5EF4-FFF2-40B4-BE49-F238E27FC236}">
                <a16:creationId xmlns:a16="http://schemas.microsoft.com/office/drawing/2014/main" id="{A81DB53B-C220-E66A-4D2B-9757FAB5DEFC}"/>
              </a:ext>
              <a:ext uri="{C183D7F6-B498-43B3-948B-1728B52AA6E4}">
                <adec:decorative xmlns:adec="http://schemas.microsoft.com/office/drawing/2017/decorative" val="0"/>
              </a:ext>
            </a:extLst>
          </p:cNvPr>
          <p:cNvSpPr txBox="1">
            <a:spLocks/>
          </p:cNvSpPr>
          <p:nvPr/>
        </p:nvSpPr>
        <p:spPr>
          <a:xfrm>
            <a:off x="5951271" y="2854356"/>
            <a:ext cx="2173769" cy="33855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w="3175">
                  <a:noFill/>
                </a:ln>
                <a:gradFill>
                  <a:gsLst>
                    <a:gs pos="0">
                      <a:srgbClr val="464FEB"/>
                    </a:gs>
                    <a:gs pos="100000">
                      <a:srgbClr val="B47CF8"/>
                    </a:gs>
                  </a:gsLst>
                  <a:lin ang="0" scaled="1"/>
                </a:gradFill>
                <a:effectLst/>
                <a:uLnTx/>
                <a:uFillTx/>
                <a:latin typeface="Segoe UI Semibold" panose="020B0702040204020203" pitchFamily="34" charset="0"/>
                <a:ea typeface="+mn-ea"/>
                <a:cs typeface="Segoe UI Semibold" panose="020B0702040204020203" pitchFamily="34" charset="0"/>
              </a:rPr>
              <a:t>assistant at work</a:t>
            </a:r>
          </a:p>
        </p:txBody>
      </p:sp>
      <p:sp>
        <p:nvSpPr>
          <p:cNvPr id="32" name="Title 1">
            <a:extLst>
              <a:ext uri="{FF2B5EF4-FFF2-40B4-BE49-F238E27FC236}">
                <a16:creationId xmlns:a16="http://schemas.microsoft.com/office/drawing/2014/main" id="{0613E968-09F9-FC00-CC93-0CD511560E8C}"/>
              </a:ext>
              <a:ext uri="{C183D7F6-B498-43B3-948B-1728B52AA6E4}">
                <adec:decorative xmlns:adec="http://schemas.microsoft.com/office/drawing/2017/decorative" val="0"/>
              </a:ext>
            </a:extLst>
          </p:cNvPr>
          <p:cNvSpPr txBox="1">
            <a:spLocks/>
          </p:cNvSpPr>
          <p:nvPr/>
        </p:nvSpPr>
        <p:spPr>
          <a:xfrm>
            <a:off x="6502365" y="2854356"/>
            <a:ext cx="1922258" cy="33855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w="3175">
                  <a:noFill/>
                </a:ln>
                <a:gradFill>
                  <a:gsLst>
                    <a:gs pos="0">
                      <a:srgbClr val="464FEB"/>
                    </a:gs>
                    <a:gs pos="100000">
                      <a:srgbClr val="B47CF8"/>
                    </a:gs>
                  </a:gsLst>
                  <a:lin ang="0" scaled="1"/>
                </a:gradFill>
                <a:effectLst/>
                <a:uLnTx/>
                <a:uFillTx/>
                <a:latin typeface="Segoe UI Semibold" panose="020B0702040204020203" pitchFamily="34" charset="0"/>
                <a:ea typeface="+mn-ea"/>
                <a:cs typeface="Segoe UI Semibold" panose="020B0702040204020203" pitchFamily="34" charset="0"/>
              </a:rPr>
              <a:t>for sales teams</a:t>
            </a:r>
          </a:p>
        </p:txBody>
      </p:sp>
      <p:sp>
        <p:nvSpPr>
          <p:cNvPr id="36" name="TextBox 35">
            <a:extLst>
              <a:ext uri="{FF2B5EF4-FFF2-40B4-BE49-F238E27FC236}">
                <a16:creationId xmlns:a16="http://schemas.microsoft.com/office/drawing/2014/main" id="{07B086F4-B879-17ED-2815-5A9E7BD7CDC4}"/>
              </a:ext>
            </a:extLst>
          </p:cNvPr>
          <p:cNvSpPr txBox="1"/>
          <p:nvPr/>
        </p:nvSpPr>
        <p:spPr>
          <a:xfrm>
            <a:off x="4879392" y="3685156"/>
            <a:ext cx="2433217" cy="307777"/>
          </a:xfrm>
          <a:prstGeom prst="rect">
            <a:avLst/>
          </a:prstGeom>
          <a:solidFill>
            <a:srgbClr val="F1F0F2"/>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Segoe UI Semibold"/>
                <a:ea typeface="+mn-ea"/>
                <a:cs typeface="+mn-cs"/>
              </a:rPr>
              <a:t>Natural Language</a:t>
            </a:r>
          </a:p>
        </p:txBody>
      </p:sp>
      <p:grpSp>
        <p:nvGrpSpPr>
          <p:cNvPr id="79" name="Group 78" descr="Large Language Models (LLMs)">
            <a:extLst>
              <a:ext uri="{FF2B5EF4-FFF2-40B4-BE49-F238E27FC236}">
                <a16:creationId xmlns:a16="http://schemas.microsoft.com/office/drawing/2014/main" id="{2488535F-5D73-81A1-617F-0E14AAB76F22}"/>
              </a:ext>
            </a:extLst>
          </p:cNvPr>
          <p:cNvGrpSpPr/>
          <p:nvPr/>
        </p:nvGrpSpPr>
        <p:grpSpPr>
          <a:xfrm>
            <a:off x="1368026" y="4148057"/>
            <a:ext cx="1554480" cy="708891"/>
            <a:chOff x="1506441" y="4171586"/>
            <a:chExt cx="1554480" cy="708891"/>
          </a:xfrm>
        </p:grpSpPr>
        <p:pic>
          <p:nvPicPr>
            <p:cNvPr id="81" name="Graphic 80">
              <a:extLst>
                <a:ext uri="{FF2B5EF4-FFF2-40B4-BE49-F238E27FC236}">
                  <a16:creationId xmlns:a16="http://schemas.microsoft.com/office/drawing/2014/main" id="{4C28660F-C3EB-437A-043D-90919D0196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2285" y="4171586"/>
              <a:ext cx="270781" cy="270781"/>
            </a:xfrm>
            <a:prstGeom prst="rect">
              <a:avLst/>
            </a:prstGeom>
          </p:spPr>
        </p:pic>
        <p:sp>
          <p:nvSpPr>
            <p:cNvPr id="84" name="TextBox 83">
              <a:extLst>
                <a:ext uri="{FF2B5EF4-FFF2-40B4-BE49-F238E27FC236}">
                  <a16:creationId xmlns:a16="http://schemas.microsoft.com/office/drawing/2014/main" id="{8693FE5D-0548-D1BB-E193-FC2A55F974B9}"/>
                </a:ext>
              </a:extLst>
            </p:cNvPr>
            <p:cNvSpPr txBox="1"/>
            <p:nvPr/>
          </p:nvSpPr>
          <p:spPr>
            <a:xfrm>
              <a:off x="1506441" y="4511145"/>
              <a:ext cx="1554480"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Large Language Models (LLMs)</a:t>
              </a:r>
            </a:p>
          </p:txBody>
        </p:sp>
      </p:grpSp>
      <p:grpSp>
        <p:nvGrpSpPr>
          <p:cNvPr id="41" name="Group 40" descr="Web grounding">
            <a:extLst>
              <a:ext uri="{FF2B5EF4-FFF2-40B4-BE49-F238E27FC236}">
                <a16:creationId xmlns:a16="http://schemas.microsoft.com/office/drawing/2014/main" id="{0AE4F2A9-057B-272F-B680-0338A179BDB1}"/>
              </a:ext>
            </a:extLst>
          </p:cNvPr>
          <p:cNvGrpSpPr/>
          <p:nvPr/>
        </p:nvGrpSpPr>
        <p:grpSpPr>
          <a:xfrm>
            <a:off x="2794515" y="4134687"/>
            <a:ext cx="1554480" cy="705006"/>
            <a:chOff x="3830442" y="4116505"/>
            <a:chExt cx="1554480" cy="705006"/>
          </a:xfrm>
        </p:grpSpPr>
        <p:sp>
          <p:nvSpPr>
            <p:cNvPr id="43" name="TextBox 42">
              <a:extLst>
                <a:ext uri="{FF2B5EF4-FFF2-40B4-BE49-F238E27FC236}">
                  <a16:creationId xmlns:a16="http://schemas.microsoft.com/office/drawing/2014/main" id="{83356881-FCBC-C495-38A3-36427181AE39}"/>
                </a:ext>
              </a:extLst>
            </p:cNvPr>
            <p:cNvSpPr txBox="1"/>
            <p:nvPr/>
          </p:nvSpPr>
          <p:spPr>
            <a:xfrm>
              <a:off x="3830442" y="4452179"/>
              <a:ext cx="1554480" cy="3693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Web </a:t>
              </a:r>
              <a:br>
                <a:rPr kumimoji="0" lang="en-US" sz="1200" b="0" i="0" u="none" strike="noStrike" kern="1200" cap="none" spc="0" normalizeH="0" baseline="0" noProof="0">
                  <a:ln>
                    <a:noFill/>
                  </a:ln>
                  <a:solidFill>
                    <a:srgbClr val="000000"/>
                  </a:solidFill>
                  <a:effectLst/>
                  <a:uLnTx/>
                  <a:uFillTx/>
                  <a:latin typeface="Segoe UI Semibold"/>
                  <a:ea typeface="+mn-ea"/>
                  <a:cs typeface="+mn-cs"/>
                </a:rPr>
              </a:br>
              <a:r>
                <a:rPr kumimoji="0" lang="en-US" sz="1200" b="0" i="0" u="none" strike="noStrike" kern="1200" cap="none" spc="0" normalizeH="0" baseline="0" noProof="0">
                  <a:ln>
                    <a:noFill/>
                  </a:ln>
                  <a:solidFill>
                    <a:srgbClr val="000000"/>
                  </a:solidFill>
                  <a:effectLst/>
                  <a:uLnTx/>
                  <a:uFillTx/>
                  <a:latin typeface="Segoe UI Semibold"/>
                  <a:ea typeface="+mn-ea"/>
                  <a:cs typeface="+mn-cs"/>
                </a:rPr>
                <a:t>grounding</a:t>
              </a:r>
            </a:p>
          </p:txBody>
        </p:sp>
        <p:pic>
          <p:nvPicPr>
            <p:cNvPr id="44" name="Graphic 43">
              <a:extLst>
                <a:ext uri="{FF2B5EF4-FFF2-40B4-BE49-F238E27FC236}">
                  <a16:creationId xmlns:a16="http://schemas.microsoft.com/office/drawing/2014/main" id="{E22ABB35-7988-3290-ED54-92BA145B71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76779" y="4116505"/>
              <a:ext cx="261807" cy="261807"/>
            </a:xfrm>
            <a:prstGeom prst="rect">
              <a:avLst/>
            </a:prstGeom>
          </p:spPr>
        </p:pic>
      </p:grpSp>
      <p:grpSp>
        <p:nvGrpSpPr>
          <p:cNvPr id="49" name="Group 48" descr="Microsoft Graph grounding">
            <a:extLst>
              <a:ext uri="{FF2B5EF4-FFF2-40B4-BE49-F238E27FC236}">
                <a16:creationId xmlns:a16="http://schemas.microsoft.com/office/drawing/2014/main" id="{E697CEF8-AA83-6CA5-8B90-53442D7A1D55}"/>
              </a:ext>
            </a:extLst>
          </p:cNvPr>
          <p:cNvGrpSpPr/>
          <p:nvPr/>
        </p:nvGrpSpPr>
        <p:grpSpPr>
          <a:xfrm>
            <a:off x="4223923" y="4169383"/>
            <a:ext cx="1554480" cy="681712"/>
            <a:chOff x="5868610" y="4124410"/>
            <a:chExt cx="1554480" cy="681712"/>
          </a:xfrm>
        </p:grpSpPr>
        <p:sp>
          <p:nvSpPr>
            <p:cNvPr id="50" name="TextBox 49">
              <a:extLst>
                <a:ext uri="{FF2B5EF4-FFF2-40B4-BE49-F238E27FC236}">
                  <a16:creationId xmlns:a16="http://schemas.microsoft.com/office/drawing/2014/main" id="{2B8EC124-7EC0-44B0-A172-2AFFDBB34AB9}"/>
                </a:ext>
              </a:extLst>
            </p:cNvPr>
            <p:cNvSpPr txBox="1"/>
            <p:nvPr/>
          </p:nvSpPr>
          <p:spPr>
            <a:xfrm>
              <a:off x="5868610" y="4436790"/>
              <a:ext cx="1554480"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Microsoft Graph grounding</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p:txBody>
        </p:sp>
        <p:pic>
          <p:nvPicPr>
            <p:cNvPr id="51" name="Graphic 50">
              <a:extLst>
                <a:ext uri="{FF2B5EF4-FFF2-40B4-BE49-F238E27FC236}">
                  <a16:creationId xmlns:a16="http://schemas.microsoft.com/office/drawing/2014/main" id="{66D41CB5-098F-138F-8B0C-898078126A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23165" y="4124410"/>
              <a:ext cx="245371" cy="245371"/>
            </a:xfrm>
            <a:prstGeom prst="rect">
              <a:avLst/>
            </a:prstGeom>
          </p:spPr>
        </p:pic>
      </p:grpSp>
      <p:grpSp>
        <p:nvGrpSpPr>
          <p:cNvPr id="52" name="Group 51" descr="Enterprise-grade data protection">
            <a:extLst>
              <a:ext uri="{FF2B5EF4-FFF2-40B4-BE49-F238E27FC236}">
                <a16:creationId xmlns:a16="http://schemas.microsoft.com/office/drawing/2014/main" id="{F364C464-47BC-53EF-A049-326AA858A858}"/>
              </a:ext>
            </a:extLst>
          </p:cNvPr>
          <p:cNvGrpSpPr/>
          <p:nvPr/>
        </p:nvGrpSpPr>
        <p:grpSpPr>
          <a:xfrm>
            <a:off x="5957358" y="4157549"/>
            <a:ext cx="1250453" cy="693546"/>
            <a:chOff x="6346802" y="4097586"/>
            <a:chExt cx="1250453" cy="693546"/>
          </a:xfrm>
        </p:grpSpPr>
        <p:sp>
          <p:nvSpPr>
            <p:cNvPr id="57" name="TextBox 56">
              <a:extLst>
                <a:ext uri="{FF2B5EF4-FFF2-40B4-BE49-F238E27FC236}">
                  <a16:creationId xmlns:a16="http://schemas.microsoft.com/office/drawing/2014/main" id="{DBA2BC7D-06D7-CDB9-ED9D-81D8AB3B9AA8}"/>
                </a:ext>
              </a:extLst>
            </p:cNvPr>
            <p:cNvSpPr txBox="1"/>
            <p:nvPr/>
          </p:nvSpPr>
          <p:spPr>
            <a:xfrm>
              <a:off x="6346802" y="4421800"/>
              <a:ext cx="1250453" cy="3693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Enterprise-grade data protection</a:t>
              </a:r>
            </a:p>
          </p:txBody>
        </p:sp>
        <p:pic>
          <p:nvPicPr>
            <p:cNvPr id="58" name="Graphic 57">
              <a:extLst>
                <a:ext uri="{FF2B5EF4-FFF2-40B4-BE49-F238E27FC236}">
                  <a16:creationId xmlns:a16="http://schemas.microsoft.com/office/drawing/2014/main" id="{0C075AC7-9F60-4573-5444-59DBA36797C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50827" y="4097586"/>
              <a:ext cx="242402" cy="242402"/>
            </a:xfrm>
            <a:prstGeom prst="rect">
              <a:avLst/>
            </a:prstGeom>
          </p:spPr>
        </p:pic>
      </p:grpSp>
      <p:grpSp>
        <p:nvGrpSpPr>
          <p:cNvPr id="59" name="Group 58" descr="Commercial data protection">
            <a:extLst>
              <a:ext uri="{FF2B5EF4-FFF2-40B4-BE49-F238E27FC236}">
                <a16:creationId xmlns:a16="http://schemas.microsoft.com/office/drawing/2014/main" id="{7D1FD6B1-1D10-55B0-F0AA-1DEDD703C93A}"/>
              </a:ext>
            </a:extLst>
          </p:cNvPr>
          <p:cNvGrpSpPr/>
          <p:nvPr/>
        </p:nvGrpSpPr>
        <p:grpSpPr>
          <a:xfrm>
            <a:off x="1365916" y="5075992"/>
            <a:ext cx="1554480" cy="710495"/>
            <a:chOff x="1862125" y="5076728"/>
            <a:chExt cx="1554480" cy="710495"/>
          </a:xfrm>
        </p:grpSpPr>
        <p:sp>
          <p:nvSpPr>
            <p:cNvPr id="60" name="TextBox 59">
              <a:extLst>
                <a:ext uri="{FF2B5EF4-FFF2-40B4-BE49-F238E27FC236}">
                  <a16:creationId xmlns:a16="http://schemas.microsoft.com/office/drawing/2014/main" id="{FA95B539-48CE-7D2A-EF3E-7B00D8535192}"/>
                </a:ext>
              </a:extLst>
            </p:cNvPr>
            <p:cNvSpPr txBox="1"/>
            <p:nvPr/>
          </p:nvSpPr>
          <p:spPr>
            <a:xfrm>
              <a:off x="1862125" y="5417891"/>
              <a:ext cx="1554480" cy="3693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Commercial data protection</a:t>
              </a:r>
            </a:p>
          </p:txBody>
        </p:sp>
        <p:pic>
          <p:nvPicPr>
            <p:cNvPr id="61" name="Graphic 60">
              <a:extLst>
                <a:ext uri="{FF2B5EF4-FFF2-40B4-BE49-F238E27FC236}">
                  <a16:creationId xmlns:a16="http://schemas.microsoft.com/office/drawing/2014/main" id="{0AF8F08C-70A7-D924-2CA2-A780725EA1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11612" y="5076728"/>
              <a:ext cx="255506" cy="255506"/>
            </a:xfrm>
            <a:prstGeom prst="rect">
              <a:avLst/>
            </a:prstGeom>
          </p:spPr>
        </p:pic>
      </p:grpSp>
      <p:grpSp>
        <p:nvGrpSpPr>
          <p:cNvPr id="62" name="Group 61" descr="The Internet">
            <a:extLst>
              <a:ext uri="{FF2B5EF4-FFF2-40B4-BE49-F238E27FC236}">
                <a16:creationId xmlns:a16="http://schemas.microsoft.com/office/drawing/2014/main" id="{261CB2FE-007F-2738-E497-9027A1A00752}"/>
              </a:ext>
            </a:extLst>
          </p:cNvPr>
          <p:cNvGrpSpPr/>
          <p:nvPr/>
        </p:nvGrpSpPr>
        <p:grpSpPr>
          <a:xfrm>
            <a:off x="2794515" y="5078791"/>
            <a:ext cx="1554480" cy="701700"/>
            <a:chOff x="3316279" y="5079527"/>
            <a:chExt cx="1554480" cy="701700"/>
          </a:xfrm>
        </p:grpSpPr>
        <p:sp>
          <p:nvSpPr>
            <p:cNvPr id="64" name="TextBox 63">
              <a:extLst>
                <a:ext uri="{FF2B5EF4-FFF2-40B4-BE49-F238E27FC236}">
                  <a16:creationId xmlns:a16="http://schemas.microsoft.com/office/drawing/2014/main" id="{3135C3D5-8EB0-D185-5ACC-78DC440E2778}"/>
                </a:ext>
              </a:extLst>
            </p:cNvPr>
            <p:cNvSpPr txBox="1"/>
            <p:nvPr/>
          </p:nvSpPr>
          <p:spPr>
            <a:xfrm>
              <a:off x="3316279" y="5411895"/>
              <a:ext cx="1554480" cy="3693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mn-cs"/>
                </a:rPr>
                <a:t>The</a:t>
              </a:r>
              <a:br>
                <a:rPr kumimoji="0" lang="en-US" sz="1200" b="0" i="0" u="none" strike="noStrike" kern="0" cap="none" spc="0" normalizeH="0" baseline="0" noProof="0">
                  <a:ln>
                    <a:noFill/>
                  </a:ln>
                  <a:solidFill>
                    <a:srgbClr val="000000"/>
                  </a:solidFill>
                  <a:effectLst/>
                  <a:uLnTx/>
                  <a:uFillTx/>
                  <a:latin typeface="Segoe UI Semibold"/>
                  <a:ea typeface="+mn-ea"/>
                  <a:cs typeface="+mn-cs"/>
                </a:rPr>
              </a:br>
              <a:r>
                <a:rPr kumimoji="0" lang="en-US" sz="1200" b="0" i="0" u="none" strike="noStrike" kern="0" cap="none" spc="0" normalizeH="0" baseline="0" noProof="0">
                  <a:ln>
                    <a:noFill/>
                  </a:ln>
                  <a:solidFill>
                    <a:srgbClr val="000000"/>
                  </a:solidFill>
                  <a:effectLst/>
                  <a:uLnTx/>
                  <a:uFillTx/>
                  <a:latin typeface="Segoe UI Semibold"/>
                  <a:ea typeface="+mn-ea"/>
                  <a:cs typeface="+mn-cs"/>
                </a:rPr>
                <a:t>Internet</a:t>
              </a:r>
            </a:p>
          </p:txBody>
        </p:sp>
        <p:sp>
          <p:nvSpPr>
            <p:cNvPr id="66" name="Graphic 20">
              <a:extLst>
                <a:ext uri="{FF2B5EF4-FFF2-40B4-BE49-F238E27FC236}">
                  <a16:creationId xmlns:a16="http://schemas.microsoft.com/office/drawing/2014/main" id="{D0DAAF1D-C036-EF12-F58B-62CAA448C51F}"/>
                </a:ext>
              </a:extLst>
            </p:cNvPr>
            <p:cNvSpPr/>
            <p:nvPr/>
          </p:nvSpPr>
          <p:spPr>
            <a:xfrm>
              <a:off x="3974464" y="5079527"/>
              <a:ext cx="238111" cy="237902"/>
            </a:xfrm>
            <a:custGeom>
              <a:avLst/>
              <a:gdLst>
                <a:gd name="connsiteX0" fmla="*/ 13742 w 190773"/>
                <a:gd name="connsiteY0" fmla="*/ 75793 h 190606"/>
                <a:gd name="connsiteX1" fmla="*/ 13742 w 190773"/>
                <a:gd name="connsiteY1" fmla="*/ 142145 h 190606"/>
                <a:gd name="connsiteX2" fmla="*/ 73109 w 190773"/>
                <a:gd name="connsiteY2" fmla="*/ 147907 h 190606"/>
                <a:gd name="connsiteX3" fmla="*/ 113651 w 190773"/>
                <a:gd name="connsiteY3" fmla="*/ 188449 h 190606"/>
                <a:gd name="connsiteX4" fmla="*/ 124067 w 190773"/>
                <a:gd name="connsiteY4" fmla="*/ 188449 h 190606"/>
                <a:gd name="connsiteX5" fmla="*/ 124780 w 190773"/>
                <a:gd name="connsiteY5" fmla="*/ 178859 h 190606"/>
                <a:gd name="connsiteX6" fmla="*/ 124067 w 190773"/>
                <a:gd name="connsiteY6" fmla="*/ 178033 h 190606"/>
                <a:gd name="connsiteX7" fmla="*/ 83897 w 190773"/>
                <a:gd name="connsiteY7" fmla="*/ 137854 h 190606"/>
                <a:gd name="connsiteX8" fmla="*/ 80093 w 190773"/>
                <a:gd name="connsiteY8" fmla="*/ 75793 h 190606"/>
                <a:gd name="connsiteX9" fmla="*/ 13742 w 190773"/>
                <a:gd name="connsiteY9" fmla="*/ 75793 h 190606"/>
                <a:gd name="connsiteX10" fmla="*/ 95510 w 190773"/>
                <a:gd name="connsiteY10" fmla="*/ 0 h 190606"/>
                <a:gd name="connsiteX11" fmla="*/ 2632 w 190773"/>
                <a:gd name="connsiteY11" fmla="*/ 73977 h 190606"/>
                <a:gd name="connsiteX12" fmla="*/ 7007 w 190773"/>
                <a:gd name="connsiteY12" fmla="*/ 69058 h 190606"/>
                <a:gd name="connsiteX13" fmla="*/ 23920 w 190773"/>
                <a:gd name="connsiteY13" fmla="*/ 57407 h 190606"/>
                <a:gd name="connsiteX14" fmla="*/ 65791 w 190773"/>
                <a:gd name="connsiteY14" fmla="*/ 19914 h 190606"/>
                <a:gd name="connsiteX15" fmla="*/ 64774 w 190773"/>
                <a:gd name="connsiteY15" fmla="*/ 21573 h 190606"/>
                <a:gd name="connsiteX16" fmla="*/ 52628 w 190773"/>
                <a:gd name="connsiteY16" fmla="*/ 52807 h 190606"/>
                <a:gd name="connsiteX17" fmla="*/ 66588 w 190773"/>
                <a:gd name="connsiteY17" fmla="*/ 56050 h 190606"/>
                <a:gd name="connsiteX18" fmla="*/ 95510 w 190773"/>
                <a:gd name="connsiteY18" fmla="*/ 14288 h 190606"/>
                <a:gd name="connsiteX19" fmla="*/ 96611 w 190773"/>
                <a:gd name="connsiteY19" fmla="*/ 14338 h 190606"/>
                <a:gd name="connsiteX20" fmla="*/ 125716 w 190773"/>
                <a:gd name="connsiteY20" fmla="*/ 61924 h 190606"/>
                <a:gd name="connsiteX21" fmla="*/ 78113 w 190773"/>
                <a:gd name="connsiteY21" fmla="*/ 61917 h 190606"/>
                <a:gd name="connsiteX22" fmla="*/ 86829 w 190773"/>
                <a:gd name="connsiteY22" fmla="*/ 69058 h 190606"/>
                <a:gd name="connsiteX23" fmla="*/ 92878 w 190773"/>
                <a:gd name="connsiteY23" fmla="*/ 76195 h 190606"/>
                <a:gd name="connsiteX24" fmla="*/ 127865 w 190773"/>
                <a:gd name="connsiteY24" fmla="*/ 76209 h 190606"/>
                <a:gd name="connsiteX25" fmla="*/ 128861 w 190773"/>
                <a:gd name="connsiteY25" fmla="*/ 95265 h 190606"/>
                <a:gd name="connsiteX26" fmla="*/ 126578 w 190773"/>
                <a:gd name="connsiteY26" fmla="*/ 123841 h 190606"/>
                <a:gd name="connsiteX27" fmla="*/ 101381 w 190773"/>
                <a:gd name="connsiteY27" fmla="*/ 123842 h 190606"/>
                <a:gd name="connsiteX28" fmla="*/ 98533 w 190773"/>
                <a:gd name="connsiteY28" fmla="*/ 131853 h 190606"/>
                <a:gd name="connsiteX29" fmla="*/ 97305 w 190773"/>
                <a:gd name="connsiteY29" fmla="*/ 134441 h 190606"/>
                <a:gd name="connsiteX30" fmla="*/ 96137 w 190773"/>
                <a:gd name="connsiteY30" fmla="*/ 136626 h 190606"/>
                <a:gd name="connsiteX31" fmla="*/ 97648 w 190773"/>
                <a:gd name="connsiteY31" fmla="*/ 138122 h 190606"/>
                <a:gd name="connsiteX32" fmla="*/ 123503 w 190773"/>
                <a:gd name="connsiteY32" fmla="*/ 138124 h 190606"/>
                <a:gd name="connsiteX33" fmla="*/ 116534 w 190773"/>
                <a:gd name="connsiteY33" fmla="*/ 157027 h 190606"/>
                <a:gd name="connsiteX34" fmla="*/ 127064 w 190773"/>
                <a:gd name="connsiteY34" fmla="*/ 167578 h 190606"/>
                <a:gd name="connsiteX35" fmla="*/ 138293 w 190773"/>
                <a:gd name="connsiteY35" fmla="*/ 138134 h 190606"/>
                <a:gd name="connsiteX36" fmla="*/ 164226 w 190773"/>
                <a:gd name="connsiteY36" fmla="*/ 138126 h 190606"/>
                <a:gd name="connsiteX37" fmla="*/ 128661 w 190773"/>
                <a:gd name="connsiteY37" fmla="*/ 169167 h 190606"/>
                <a:gd name="connsiteX38" fmla="*/ 130803 w 190773"/>
                <a:gd name="connsiteY38" fmla="*/ 171299 h 190606"/>
                <a:gd name="connsiteX39" fmla="*/ 131989 w 190773"/>
                <a:gd name="connsiteY39" fmla="*/ 172635 h 190606"/>
                <a:gd name="connsiteX40" fmla="*/ 135591 w 190773"/>
                <a:gd name="connsiteY40" fmla="*/ 181710 h 190606"/>
                <a:gd name="connsiteX41" fmla="*/ 190774 w 190773"/>
                <a:gd name="connsiteY41" fmla="*/ 95265 h 190606"/>
                <a:gd name="connsiteX42" fmla="*/ 95510 w 190773"/>
                <a:gd name="connsiteY42" fmla="*/ 0 h 190606"/>
                <a:gd name="connsiteX43" fmla="*/ 69678 w 190773"/>
                <a:gd name="connsiteY43" fmla="*/ 86208 h 190606"/>
                <a:gd name="connsiteX44" fmla="*/ 69678 w 190773"/>
                <a:gd name="connsiteY44" fmla="*/ 131729 h 190606"/>
                <a:gd name="connsiteX45" fmla="*/ 24158 w 190773"/>
                <a:gd name="connsiteY45" fmla="*/ 131729 h 190606"/>
                <a:gd name="connsiteX46" fmla="*/ 24158 w 190773"/>
                <a:gd name="connsiteY46" fmla="*/ 86208 h 190606"/>
                <a:gd name="connsiteX47" fmla="*/ 69678 w 190773"/>
                <a:gd name="connsiteY47" fmla="*/ 86208 h 190606"/>
                <a:gd name="connsiteX48" fmla="*/ 142245 w 190773"/>
                <a:gd name="connsiteY48" fmla="*/ 76215 h 190606"/>
                <a:gd name="connsiteX49" fmla="*/ 174226 w 190773"/>
                <a:gd name="connsiteY49" fmla="*/ 76209 h 190606"/>
                <a:gd name="connsiteX50" fmla="*/ 174300 w 190773"/>
                <a:gd name="connsiteY50" fmla="*/ 76496 h 190606"/>
                <a:gd name="connsiteX51" fmla="*/ 176486 w 190773"/>
                <a:gd name="connsiteY51" fmla="*/ 95265 h 190606"/>
                <a:gd name="connsiteX52" fmla="*/ 171301 w 190773"/>
                <a:gd name="connsiteY52" fmla="*/ 123840 h 190606"/>
                <a:gd name="connsiteX53" fmla="*/ 141074 w 190773"/>
                <a:gd name="connsiteY53" fmla="*/ 123848 h 190606"/>
                <a:gd name="connsiteX54" fmla="*/ 143149 w 190773"/>
                <a:gd name="connsiteY54" fmla="*/ 95265 h 190606"/>
                <a:gd name="connsiteX55" fmla="*/ 142245 w 190773"/>
                <a:gd name="connsiteY55" fmla="*/ 76215 h 190606"/>
                <a:gd name="connsiteX56" fmla="*/ 125217 w 190773"/>
                <a:gd name="connsiteY56" fmla="*/ 19914 h 190606"/>
                <a:gd name="connsiteX57" fmla="*/ 125435 w 190773"/>
                <a:gd name="connsiteY57" fmla="*/ 19997 h 190606"/>
                <a:gd name="connsiteX58" fmla="*/ 169327 w 190773"/>
                <a:gd name="connsiteY58" fmla="*/ 61926 h 190606"/>
                <a:gd name="connsiteX59" fmla="*/ 140292 w 190773"/>
                <a:gd name="connsiteY59" fmla="*/ 61920 h 190606"/>
                <a:gd name="connsiteX60" fmla="*/ 125217 w 190773"/>
                <a:gd name="connsiteY60" fmla="*/ 19914 h 19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773" h="190606">
                  <a:moveTo>
                    <a:pt x="13742" y="75793"/>
                  </a:moveTo>
                  <a:cubicBezTo>
                    <a:pt x="-4581" y="94116"/>
                    <a:pt x="-4581" y="123823"/>
                    <a:pt x="13742" y="142145"/>
                  </a:cubicBezTo>
                  <a:cubicBezTo>
                    <a:pt x="29884" y="158288"/>
                    <a:pt x="54863" y="160208"/>
                    <a:pt x="73109" y="147907"/>
                  </a:cubicBezTo>
                  <a:lnTo>
                    <a:pt x="113651" y="188449"/>
                  </a:lnTo>
                  <a:cubicBezTo>
                    <a:pt x="116528" y="191325"/>
                    <a:pt x="121190" y="191325"/>
                    <a:pt x="124067" y="188449"/>
                  </a:cubicBezTo>
                  <a:cubicBezTo>
                    <a:pt x="126681" y="185834"/>
                    <a:pt x="126919" y="181742"/>
                    <a:pt x="124780" y="178859"/>
                  </a:cubicBezTo>
                  <a:lnTo>
                    <a:pt x="124067" y="178033"/>
                  </a:lnTo>
                  <a:lnTo>
                    <a:pt x="83897" y="137854"/>
                  </a:lnTo>
                  <a:cubicBezTo>
                    <a:pt x="98314" y="119444"/>
                    <a:pt x="97046" y="92745"/>
                    <a:pt x="80093" y="75793"/>
                  </a:cubicBezTo>
                  <a:cubicBezTo>
                    <a:pt x="61771" y="57471"/>
                    <a:pt x="32064" y="57471"/>
                    <a:pt x="13742" y="75793"/>
                  </a:cubicBezTo>
                  <a:close/>
                  <a:moveTo>
                    <a:pt x="95510" y="0"/>
                  </a:moveTo>
                  <a:cubicBezTo>
                    <a:pt x="50214" y="0"/>
                    <a:pt x="12302" y="31612"/>
                    <a:pt x="2632" y="73977"/>
                  </a:cubicBezTo>
                  <a:cubicBezTo>
                    <a:pt x="3976" y="72270"/>
                    <a:pt x="5435" y="70629"/>
                    <a:pt x="7007" y="69058"/>
                  </a:cubicBezTo>
                  <a:cubicBezTo>
                    <a:pt x="12039" y="64026"/>
                    <a:pt x="17785" y="60142"/>
                    <a:pt x="23920" y="57407"/>
                  </a:cubicBezTo>
                  <a:cubicBezTo>
                    <a:pt x="32902" y="40429"/>
                    <a:pt x="47763" y="27030"/>
                    <a:pt x="65791" y="19914"/>
                  </a:cubicBezTo>
                  <a:lnTo>
                    <a:pt x="64774" y="21573"/>
                  </a:lnTo>
                  <a:cubicBezTo>
                    <a:pt x="59654" y="30084"/>
                    <a:pt x="55524" y="40730"/>
                    <a:pt x="52628" y="52807"/>
                  </a:cubicBezTo>
                  <a:cubicBezTo>
                    <a:pt x="57380" y="53295"/>
                    <a:pt x="62070" y="54374"/>
                    <a:pt x="66588" y="56050"/>
                  </a:cubicBezTo>
                  <a:cubicBezTo>
                    <a:pt x="72606" y="31022"/>
                    <a:pt x="83951" y="14288"/>
                    <a:pt x="95510" y="14288"/>
                  </a:cubicBezTo>
                  <a:lnTo>
                    <a:pt x="96611" y="14338"/>
                  </a:lnTo>
                  <a:cubicBezTo>
                    <a:pt x="108665" y="15441"/>
                    <a:pt x="120308" y="34509"/>
                    <a:pt x="125716" y="61924"/>
                  </a:cubicBezTo>
                  <a:lnTo>
                    <a:pt x="78113" y="61917"/>
                  </a:lnTo>
                  <a:cubicBezTo>
                    <a:pt x="81193" y="63963"/>
                    <a:pt x="84115" y="66343"/>
                    <a:pt x="86829" y="69058"/>
                  </a:cubicBezTo>
                  <a:cubicBezTo>
                    <a:pt x="89072" y="71301"/>
                    <a:pt x="91089" y="73690"/>
                    <a:pt x="92878" y="76195"/>
                  </a:cubicBezTo>
                  <a:lnTo>
                    <a:pt x="127865" y="76209"/>
                  </a:lnTo>
                  <a:cubicBezTo>
                    <a:pt x="128513" y="82308"/>
                    <a:pt x="128861" y="88687"/>
                    <a:pt x="128861" y="95265"/>
                  </a:cubicBezTo>
                  <a:cubicBezTo>
                    <a:pt x="128861" y="105357"/>
                    <a:pt x="128041" y="114980"/>
                    <a:pt x="126578" y="123841"/>
                  </a:cubicBezTo>
                  <a:lnTo>
                    <a:pt x="101381" y="123842"/>
                  </a:lnTo>
                  <a:cubicBezTo>
                    <a:pt x="100641" y="126563"/>
                    <a:pt x="99691" y="129241"/>
                    <a:pt x="98533" y="131853"/>
                  </a:cubicBezTo>
                  <a:lnTo>
                    <a:pt x="97305" y="134441"/>
                  </a:lnTo>
                  <a:lnTo>
                    <a:pt x="96137" y="136626"/>
                  </a:lnTo>
                  <a:lnTo>
                    <a:pt x="97648" y="138122"/>
                  </a:lnTo>
                  <a:lnTo>
                    <a:pt x="123503" y="138124"/>
                  </a:lnTo>
                  <a:cubicBezTo>
                    <a:pt x="121577" y="145254"/>
                    <a:pt x="119211" y="151627"/>
                    <a:pt x="116534" y="157027"/>
                  </a:cubicBezTo>
                  <a:lnTo>
                    <a:pt x="127064" y="167578"/>
                  </a:lnTo>
                  <a:cubicBezTo>
                    <a:pt x="131749" y="159405"/>
                    <a:pt x="135559" y="149398"/>
                    <a:pt x="138293" y="138134"/>
                  </a:cubicBezTo>
                  <a:lnTo>
                    <a:pt x="164226" y="138126"/>
                  </a:lnTo>
                  <a:cubicBezTo>
                    <a:pt x="155750" y="151687"/>
                    <a:pt x="143370" y="162558"/>
                    <a:pt x="128661" y="169167"/>
                  </a:cubicBezTo>
                  <a:lnTo>
                    <a:pt x="130803" y="171299"/>
                  </a:lnTo>
                  <a:lnTo>
                    <a:pt x="131989" y="172635"/>
                  </a:lnTo>
                  <a:cubicBezTo>
                    <a:pt x="134089" y="175447"/>
                    <a:pt x="135275" y="178581"/>
                    <a:pt x="135591" y="181710"/>
                  </a:cubicBezTo>
                  <a:cubicBezTo>
                    <a:pt x="168175" y="166583"/>
                    <a:pt x="190774" y="133563"/>
                    <a:pt x="190774" y="95265"/>
                  </a:cubicBezTo>
                  <a:cubicBezTo>
                    <a:pt x="190774" y="42651"/>
                    <a:pt x="148123" y="0"/>
                    <a:pt x="95510" y="0"/>
                  </a:cubicBezTo>
                  <a:close/>
                  <a:moveTo>
                    <a:pt x="69678" y="86208"/>
                  </a:moveTo>
                  <a:cubicBezTo>
                    <a:pt x="82248" y="98779"/>
                    <a:pt x="82248" y="119159"/>
                    <a:pt x="69678" y="131729"/>
                  </a:cubicBezTo>
                  <a:cubicBezTo>
                    <a:pt x="57108" y="144299"/>
                    <a:pt x="36728" y="144299"/>
                    <a:pt x="24158" y="131729"/>
                  </a:cubicBezTo>
                  <a:cubicBezTo>
                    <a:pt x="11587" y="119159"/>
                    <a:pt x="11587" y="98779"/>
                    <a:pt x="24158" y="86208"/>
                  </a:cubicBezTo>
                  <a:cubicBezTo>
                    <a:pt x="36728" y="73639"/>
                    <a:pt x="57108" y="73639"/>
                    <a:pt x="69678" y="86208"/>
                  </a:cubicBezTo>
                  <a:close/>
                  <a:moveTo>
                    <a:pt x="142245" y="76215"/>
                  </a:moveTo>
                  <a:lnTo>
                    <a:pt x="174226" y="76209"/>
                  </a:lnTo>
                  <a:lnTo>
                    <a:pt x="174300" y="76496"/>
                  </a:lnTo>
                  <a:cubicBezTo>
                    <a:pt x="175730" y="82519"/>
                    <a:pt x="176486" y="88804"/>
                    <a:pt x="176486" y="95265"/>
                  </a:cubicBezTo>
                  <a:cubicBezTo>
                    <a:pt x="176486" y="105323"/>
                    <a:pt x="174653" y="114954"/>
                    <a:pt x="171301" y="123840"/>
                  </a:cubicBezTo>
                  <a:lnTo>
                    <a:pt x="141074" y="123848"/>
                  </a:lnTo>
                  <a:cubicBezTo>
                    <a:pt x="142430" y="114806"/>
                    <a:pt x="143149" y="105199"/>
                    <a:pt x="143149" y="95265"/>
                  </a:cubicBezTo>
                  <a:cubicBezTo>
                    <a:pt x="143149" y="88752"/>
                    <a:pt x="142840" y="82380"/>
                    <a:pt x="142245" y="76215"/>
                  </a:cubicBezTo>
                  <a:close/>
                  <a:moveTo>
                    <a:pt x="125217" y="19914"/>
                  </a:moveTo>
                  <a:lnTo>
                    <a:pt x="125435" y="19997"/>
                  </a:lnTo>
                  <a:cubicBezTo>
                    <a:pt x="144937" y="27757"/>
                    <a:pt x="160710" y="42877"/>
                    <a:pt x="169327" y="61926"/>
                  </a:cubicBezTo>
                  <a:lnTo>
                    <a:pt x="140292" y="61920"/>
                  </a:lnTo>
                  <a:cubicBezTo>
                    <a:pt x="137307" y="45228"/>
                    <a:pt x="132099" y="30697"/>
                    <a:pt x="125217" y="19914"/>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Aptos" panose="02110004020202020204"/>
                <a:ea typeface="+mn-ea"/>
                <a:cs typeface="+mn-cs"/>
              </a:endParaRPr>
            </a:p>
          </p:txBody>
        </p:sp>
      </p:grpSp>
      <p:grpSp>
        <p:nvGrpSpPr>
          <p:cNvPr id="67" name="Group 66" descr="Microsoft 365 Apps">
            <a:extLst>
              <a:ext uri="{FF2B5EF4-FFF2-40B4-BE49-F238E27FC236}">
                <a16:creationId xmlns:a16="http://schemas.microsoft.com/office/drawing/2014/main" id="{D76D550B-FE1D-80D3-BBD6-5B590A6FBE59}"/>
              </a:ext>
            </a:extLst>
          </p:cNvPr>
          <p:cNvGrpSpPr/>
          <p:nvPr/>
        </p:nvGrpSpPr>
        <p:grpSpPr>
          <a:xfrm>
            <a:off x="4335956" y="5049720"/>
            <a:ext cx="1330415" cy="727773"/>
            <a:chOff x="4293655" y="4989757"/>
            <a:chExt cx="1330415" cy="727773"/>
          </a:xfrm>
        </p:grpSpPr>
        <p:sp>
          <p:nvSpPr>
            <p:cNvPr id="68" name="TextBox 67">
              <a:extLst>
                <a:ext uri="{FF2B5EF4-FFF2-40B4-BE49-F238E27FC236}">
                  <a16:creationId xmlns:a16="http://schemas.microsoft.com/office/drawing/2014/main" id="{669021FF-22D6-77E8-5672-FC864173B864}"/>
                </a:ext>
              </a:extLst>
            </p:cNvPr>
            <p:cNvSpPr txBox="1"/>
            <p:nvPr/>
          </p:nvSpPr>
          <p:spPr>
            <a:xfrm>
              <a:off x="4293655" y="5348198"/>
              <a:ext cx="1330415"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mn-cs"/>
                </a:rPr>
                <a:t>Microsoft 365 Apps</a:t>
              </a:r>
            </a:p>
          </p:txBody>
        </p:sp>
        <p:pic>
          <p:nvPicPr>
            <p:cNvPr id="69" name="Graphic 68">
              <a:extLst>
                <a:ext uri="{FF2B5EF4-FFF2-40B4-BE49-F238E27FC236}">
                  <a16:creationId xmlns:a16="http://schemas.microsoft.com/office/drawing/2014/main" id="{A29F3AC9-6CCD-DA90-CDE1-05CE155A553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12882" y="4989757"/>
              <a:ext cx="291961" cy="291961"/>
            </a:xfrm>
            <a:prstGeom prst="rect">
              <a:avLst/>
            </a:prstGeom>
          </p:spPr>
        </p:pic>
      </p:grpSp>
      <p:grpSp>
        <p:nvGrpSpPr>
          <p:cNvPr id="70" name="Group 69" descr="Copilot Studio">
            <a:extLst>
              <a:ext uri="{FF2B5EF4-FFF2-40B4-BE49-F238E27FC236}">
                <a16:creationId xmlns:a16="http://schemas.microsoft.com/office/drawing/2014/main" id="{FA9E1955-D451-5F41-E323-7E7E3A951A24}"/>
              </a:ext>
            </a:extLst>
          </p:cNvPr>
          <p:cNvGrpSpPr/>
          <p:nvPr/>
        </p:nvGrpSpPr>
        <p:grpSpPr>
          <a:xfrm>
            <a:off x="6244620" y="5086170"/>
            <a:ext cx="675929" cy="691323"/>
            <a:chOff x="6172302" y="5026207"/>
            <a:chExt cx="675929" cy="691323"/>
          </a:xfrm>
        </p:grpSpPr>
        <p:sp>
          <p:nvSpPr>
            <p:cNvPr id="71" name="TextBox 70">
              <a:extLst>
                <a:ext uri="{FF2B5EF4-FFF2-40B4-BE49-F238E27FC236}">
                  <a16:creationId xmlns:a16="http://schemas.microsoft.com/office/drawing/2014/main" id="{4B42E328-AEBE-4119-8FA9-0FCDDDCBB974}"/>
                </a:ext>
              </a:extLst>
            </p:cNvPr>
            <p:cNvSpPr txBox="1"/>
            <p:nvPr/>
          </p:nvSpPr>
          <p:spPr>
            <a:xfrm>
              <a:off x="6172302" y="5348198"/>
              <a:ext cx="675929"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mn-cs"/>
                </a:rPr>
                <a:t>Copilot</a:t>
              </a:r>
              <a:br>
                <a:rPr kumimoji="0" lang="en-US" sz="1200" b="0" i="0" u="none" strike="noStrike" kern="0" cap="none" spc="0" normalizeH="0" baseline="0" noProof="0">
                  <a:ln>
                    <a:noFill/>
                  </a:ln>
                  <a:solidFill>
                    <a:srgbClr val="000000"/>
                  </a:solidFill>
                  <a:effectLst/>
                  <a:uLnTx/>
                  <a:uFillTx/>
                  <a:latin typeface="Segoe UI Semibold"/>
                  <a:ea typeface="+mn-ea"/>
                  <a:cs typeface="+mn-cs"/>
                </a:rPr>
              </a:br>
              <a:r>
                <a:rPr kumimoji="0" lang="en-US" sz="1200" b="0" i="0" u="none" strike="noStrike" kern="0" cap="none" spc="0" normalizeH="0" baseline="0" noProof="0">
                  <a:ln>
                    <a:noFill/>
                  </a:ln>
                  <a:solidFill>
                    <a:srgbClr val="000000"/>
                  </a:solidFill>
                  <a:effectLst/>
                  <a:uLnTx/>
                  <a:uFillTx/>
                  <a:latin typeface="Segoe UI Semibold"/>
                  <a:ea typeface="+mn-ea"/>
                  <a:cs typeface="+mn-cs"/>
                </a:rPr>
                <a:t>Studio</a:t>
              </a:r>
            </a:p>
          </p:txBody>
        </p:sp>
        <p:grpSp>
          <p:nvGrpSpPr>
            <p:cNvPr id="72" name="Group 71">
              <a:extLst>
                <a:ext uri="{FF2B5EF4-FFF2-40B4-BE49-F238E27FC236}">
                  <a16:creationId xmlns:a16="http://schemas.microsoft.com/office/drawing/2014/main" id="{C3FEF119-B75C-1842-7CD8-C4AB70F42ED5}"/>
                </a:ext>
              </a:extLst>
            </p:cNvPr>
            <p:cNvGrpSpPr/>
            <p:nvPr/>
          </p:nvGrpSpPr>
          <p:grpSpPr>
            <a:xfrm>
              <a:off x="6401947" y="5026207"/>
              <a:ext cx="226247" cy="209027"/>
              <a:chOff x="9989977" y="4446240"/>
              <a:chExt cx="342745" cy="316658"/>
            </a:xfrm>
          </p:grpSpPr>
          <p:sp>
            <p:nvSpPr>
              <p:cNvPr id="73" name="Freeform: Shape 72">
                <a:extLst>
                  <a:ext uri="{FF2B5EF4-FFF2-40B4-BE49-F238E27FC236}">
                    <a16:creationId xmlns:a16="http://schemas.microsoft.com/office/drawing/2014/main" id="{04A0D1D2-4F08-0AC1-6AF1-B7DDB6BD40BF}"/>
                  </a:ext>
                </a:extLst>
              </p:cNvPr>
              <p:cNvSpPr/>
              <p:nvPr/>
            </p:nvSpPr>
            <p:spPr>
              <a:xfrm>
                <a:off x="10074709" y="4466411"/>
                <a:ext cx="258013" cy="296487"/>
              </a:xfrm>
              <a:custGeom>
                <a:avLst/>
                <a:gdLst>
                  <a:gd name="connsiteX0" fmla="*/ 750896 w 750905"/>
                  <a:gd name="connsiteY0" fmla="*/ 426651 h 862879"/>
                  <a:gd name="connsiteX1" fmla="*/ 734749 w 750905"/>
                  <a:gd name="connsiteY1" fmla="*/ 471875 h 862879"/>
                  <a:gd name="connsiteX2" fmla="*/ 723309 w 750905"/>
                  <a:gd name="connsiteY2" fmla="*/ 481511 h 862879"/>
                  <a:gd name="connsiteX3" fmla="*/ 667588 w 750905"/>
                  <a:gd name="connsiteY3" fmla="*/ 495883 h 862879"/>
                  <a:gd name="connsiteX4" fmla="*/ 549664 w 750905"/>
                  <a:gd name="connsiteY4" fmla="*/ 511170 h 862879"/>
                  <a:gd name="connsiteX5" fmla="*/ 503330 w 750905"/>
                  <a:gd name="connsiteY5" fmla="*/ 571939 h 862879"/>
                  <a:gd name="connsiteX6" fmla="*/ 503737 w 750905"/>
                  <a:gd name="connsiteY6" fmla="*/ 744703 h 862879"/>
                  <a:gd name="connsiteX7" fmla="*/ 437020 w 750905"/>
                  <a:gd name="connsiteY7" fmla="*/ 817005 h 862879"/>
                  <a:gd name="connsiteX8" fmla="*/ 314888 w 750905"/>
                  <a:gd name="connsiteY8" fmla="*/ 832042 h 862879"/>
                  <a:gd name="connsiteX9" fmla="*/ 127352 w 750905"/>
                  <a:gd name="connsiteY9" fmla="*/ 854839 h 862879"/>
                  <a:gd name="connsiteX10" fmla="*/ 68366 w 750905"/>
                  <a:gd name="connsiteY10" fmla="*/ 862792 h 862879"/>
                  <a:gd name="connsiteX11" fmla="*/ 3 w 750905"/>
                  <a:gd name="connsiteY11" fmla="*/ 800516 h 862879"/>
                  <a:gd name="connsiteX12" fmla="*/ 3934 w 750905"/>
                  <a:gd name="connsiteY12" fmla="*/ 625440 h 862879"/>
                  <a:gd name="connsiteX13" fmla="*/ 69791 w 750905"/>
                  <a:gd name="connsiteY13" fmla="*/ 569821 h 862879"/>
                  <a:gd name="connsiteX14" fmla="*/ 199340 w 750905"/>
                  <a:gd name="connsiteY14" fmla="*/ 553878 h 862879"/>
                  <a:gd name="connsiteX15" fmla="*/ 251759 w 750905"/>
                  <a:gd name="connsiteY15" fmla="*/ 488660 h 862879"/>
                  <a:gd name="connsiteX16" fmla="*/ 252675 w 750905"/>
                  <a:gd name="connsiteY16" fmla="*/ 319160 h 862879"/>
                  <a:gd name="connsiteX17" fmla="*/ 314111 w 750905"/>
                  <a:gd name="connsiteY17" fmla="*/ 247635 h 862879"/>
                  <a:gd name="connsiteX18" fmla="*/ 443679 w 750905"/>
                  <a:gd name="connsiteY18" fmla="*/ 231812 h 862879"/>
                  <a:gd name="connsiteX19" fmla="*/ 502424 w 750905"/>
                  <a:gd name="connsiteY19" fmla="*/ 154063 h 862879"/>
                  <a:gd name="connsiteX20" fmla="*/ 501582 w 750905"/>
                  <a:gd name="connsiteY20" fmla="*/ 3060 h 862879"/>
                  <a:gd name="connsiteX21" fmla="*/ 502202 w 750905"/>
                  <a:gd name="connsiteY21" fmla="*/ 63 h 862879"/>
                  <a:gd name="connsiteX22" fmla="*/ 518414 w 750905"/>
                  <a:gd name="connsiteY22" fmla="*/ 30850 h 862879"/>
                  <a:gd name="connsiteX23" fmla="*/ 574523 w 750905"/>
                  <a:gd name="connsiteY23" fmla="*/ 53767 h 862879"/>
                  <a:gd name="connsiteX24" fmla="*/ 706024 w 750905"/>
                  <a:gd name="connsiteY24" fmla="*/ 71588 h 862879"/>
                  <a:gd name="connsiteX25" fmla="*/ 728626 w 750905"/>
                  <a:gd name="connsiteY25" fmla="*/ 81752 h 862879"/>
                  <a:gd name="connsiteX26" fmla="*/ 747854 w 750905"/>
                  <a:gd name="connsiteY26" fmla="*/ 122074 h 862879"/>
                  <a:gd name="connsiteX27" fmla="*/ 750905 w 750905"/>
                  <a:gd name="connsiteY27" fmla="*/ 426660 h 862879"/>
                  <a:gd name="connsiteX0" fmla="*/ 750905 w 750905"/>
                  <a:gd name="connsiteY0" fmla="*/ 426660 h 862879"/>
                  <a:gd name="connsiteX1" fmla="*/ 734749 w 750905"/>
                  <a:gd name="connsiteY1" fmla="*/ 471875 h 862879"/>
                  <a:gd name="connsiteX2" fmla="*/ 723309 w 750905"/>
                  <a:gd name="connsiteY2" fmla="*/ 481511 h 862879"/>
                  <a:gd name="connsiteX3" fmla="*/ 667588 w 750905"/>
                  <a:gd name="connsiteY3" fmla="*/ 495883 h 862879"/>
                  <a:gd name="connsiteX4" fmla="*/ 549664 w 750905"/>
                  <a:gd name="connsiteY4" fmla="*/ 511170 h 862879"/>
                  <a:gd name="connsiteX5" fmla="*/ 503330 w 750905"/>
                  <a:gd name="connsiteY5" fmla="*/ 571939 h 862879"/>
                  <a:gd name="connsiteX6" fmla="*/ 503737 w 750905"/>
                  <a:gd name="connsiteY6" fmla="*/ 744703 h 862879"/>
                  <a:gd name="connsiteX7" fmla="*/ 437020 w 750905"/>
                  <a:gd name="connsiteY7" fmla="*/ 817005 h 862879"/>
                  <a:gd name="connsiteX8" fmla="*/ 314888 w 750905"/>
                  <a:gd name="connsiteY8" fmla="*/ 832042 h 862879"/>
                  <a:gd name="connsiteX9" fmla="*/ 127352 w 750905"/>
                  <a:gd name="connsiteY9" fmla="*/ 854839 h 862879"/>
                  <a:gd name="connsiteX10" fmla="*/ 68366 w 750905"/>
                  <a:gd name="connsiteY10" fmla="*/ 862792 h 862879"/>
                  <a:gd name="connsiteX11" fmla="*/ 3 w 750905"/>
                  <a:gd name="connsiteY11" fmla="*/ 800516 h 862879"/>
                  <a:gd name="connsiteX12" fmla="*/ 3934 w 750905"/>
                  <a:gd name="connsiteY12" fmla="*/ 625440 h 862879"/>
                  <a:gd name="connsiteX13" fmla="*/ 69791 w 750905"/>
                  <a:gd name="connsiteY13" fmla="*/ 569821 h 862879"/>
                  <a:gd name="connsiteX14" fmla="*/ 199340 w 750905"/>
                  <a:gd name="connsiteY14" fmla="*/ 553878 h 862879"/>
                  <a:gd name="connsiteX15" fmla="*/ 251759 w 750905"/>
                  <a:gd name="connsiteY15" fmla="*/ 488660 h 862879"/>
                  <a:gd name="connsiteX16" fmla="*/ 252675 w 750905"/>
                  <a:gd name="connsiteY16" fmla="*/ 319160 h 862879"/>
                  <a:gd name="connsiteX17" fmla="*/ 314111 w 750905"/>
                  <a:gd name="connsiteY17" fmla="*/ 247635 h 862879"/>
                  <a:gd name="connsiteX18" fmla="*/ 443679 w 750905"/>
                  <a:gd name="connsiteY18" fmla="*/ 231812 h 862879"/>
                  <a:gd name="connsiteX19" fmla="*/ 502424 w 750905"/>
                  <a:gd name="connsiteY19" fmla="*/ 154063 h 862879"/>
                  <a:gd name="connsiteX20" fmla="*/ 501582 w 750905"/>
                  <a:gd name="connsiteY20" fmla="*/ 3060 h 862879"/>
                  <a:gd name="connsiteX21" fmla="*/ 502202 w 750905"/>
                  <a:gd name="connsiteY21" fmla="*/ 63 h 862879"/>
                  <a:gd name="connsiteX22" fmla="*/ 518414 w 750905"/>
                  <a:gd name="connsiteY22" fmla="*/ 30850 h 862879"/>
                  <a:gd name="connsiteX23" fmla="*/ 574523 w 750905"/>
                  <a:gd name="connsiteY23" fmla="*/ 53767 h 862879"/>
                  <a:gd name="connsiteX24" fmla="*/ 706024 w 750905"/>
                  <a:gd name="connsiteY24" fmla="*/ 71588 h 862879"/>
                  <a:gd name="connsiteX25" fmla="*/ 728626 w 750905"/>
                  <a:gd name="connsiteY25" fmla="*/ 81752 h 862879"/>
                  <a:gd name="connsiteX26" fmla="*/ 747854 w 750905"/>
                  <a:gd name="connsiteY26" fmla="*/ 122074 h 862879"/>
                  <a:gd name="connsiteX27" fmla="*/ 750905 w 750905"/>
                  <a:gd name="connsiteY27" fmla="*/ 426660 h 862879"/>
                  <a:gd name="connsiteX0" fmla="*/ 750905 w 750905"/>
                  <a:gd name="connsiteY0" fmla="*/ 426660 h 862879"/>
                  <a:gd name="connsiteX1" fmla="*/ 744528 w 750905"/>
                  <a:gd name="connsiteY1" fmla="*/ 471875 h 862879"/>
                  <a:gd name="connsiteX2" fmla="*/ 723309 w 750905"/>
                  <a:gd name="connsiteY2" fmla="*/ 481511 h 862879"/>
                  <a:gd name="connsiteX3" fmla="*/ 667588 w 750905"/>
                  <a:gd name="connsiteY3" fmla="*/ 495883 h 862879"/>
                  <a:gd name="connsiteX4" fmla="*/ 549664 w 750905"/>
                  <a:gd name="connsiteY4" fmla="*/ 511170 h 862879"/>
                  <a:gd name="connsiteX5" fmla="*/ 503330 w 750905"/>
                  <a:gd name="connsiteY5" fmla="*/ 571939 h 862879"/>
                  <a:gd name="connsiteX6" fmla="*/ 503737 w 750905"/>
                  <a:gd name="connsiteY6" fmla="*/ 744703 h 862879"/>
                  <a:gd name="connsiteX7" fmla="*/ 437020 w 750905"/>
                  <a:gd name="connsiteY7" fmla="*/ 817005 h 862879"/>
                  <a:gd name="connsiteX8" fmla="*/ 314888 w 750905"/>
                  <a:gd name="connsiteY8" fmla="*/ 832042 h 862879"/>
                  <a:gd name="connsiteX9" fmla="*/ 127352 w 750905"/>
                  <a:gd name="connsiteY9" fmla="*/ 854839 h 862879"/>
                  <a:gd name="connsiteX10" fmla="*/ 68366 w 750905"/>
                  <a:gd name="connsiteY10" fmla="*/ 862792 h 862879"/>
                  <a:gd name="connsiteX11" fmla="*/ 3 w 750905"/>
                  <a:gd name="connsiteY11" fmla="*/ 800516 h 862879"/>
                  <a:gd name="connsiteX12" fmla="*/ 3934 w 750905"/>
                  <a:gd name="connsiteY12" fmla="*/ 625440 h 862879"/>
                  <a:gd name="connsiteX13" fmla="*/ 69791 w 750905"/>
                  <a:gd name="connsiteY13" fmla="*/ 569821 h 862879"/>
                  <a:gd name="connsiteX14" fmla="*/ 199340 w 750905"/>
                  <a:gd name="connsiteY14" fmla="*/ 553878 h 862879"/>
                  <a:gd name="connsiteX15" fmla="*/ 251759 w 750905"/>
                  <a:gd name="connsiteY15" fmla="*/ 488660 h 862879"/>
                  <a:gd name="connsiteX16" fmla="*/ 252675 w 750905"/>
                  <a:gd name="connsiteY16" fmla="*/ 319160 h 862879"/>
                  <a:gd name="connsiteX17" fmla="*/ 314111 w 750905"/>
                  <a:gd name="connsiteY17" fmla="*/ 247635 h 862879"/>
                  <a:gd name="connsiteX18" fmla="*/ 443679 w 750905"/>
                  <a:gd name="connsiteY18" fmla="*/ 231812 h 862879"/>
                  <a:gd name="connsiteX19" fmla="*/ 502424 w 750905"/>
                  <a:gd name="connsiteY19" fmla="*/ 154063 h 862879"/>
                  <a:gd name="connsiteX20" fmla="*/ 501582 w 750905"/>
                  <a:gd name="connsiteY20" fmla="*/ 3060 h 862879"/>
                  <a:gd name="connsiteX21" fmla="*/ 502202 w 750905"/>
                  <a:gd name="connsiteY21" fmla="*/ 63 h 862879"/>
                  <a:gd name="connsiteX22" fmla="*/ 518414 w 750905"/>
                  <a:gd name="connsiteY22" fmla="*/ 30850 h 862879"/>
                  <a:gd name="connsiteX23" fmla="*/ 574523 w 750905"/>
                  <a:gd name="connsiteY23" fmla="*/ 53767 h 862879"/>
                  <a:gd name="connsiteX24" fmla="*/ 706024 w 750905"/>
                  <a:gd name="connsiteY24" fmla="*/ 71588 h 862879"/>
                  <a:gd name="connsiteX25" fmla="*/ 728626 w 750905"/>
                  <a:gd name="connsiteY25" fmla="*/ 81752 h 862879"/>
                  <a:gd name="connsiteX26" fmla="*/ 747854 w 750905"/>
                  <a:gd name="connsiteY26" fmla="*/ 122074 h 862879"/>
                  <a:gd name="connsiteX27" fmla="*/ 750905 w 750905"/>
                  <a:gd name="connsiteY27" fmla="*/ 426660 h 86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0905" h="862879">
                    <a:moveTo>
                      <a:pt x="750905" y="426660"/>
                    </a:moveTo>
                    <a:lnTo>
                      <a:pt x="744528" y="471875"/>
                    </a:lnTo>
                    <a:cubicBezTo>
                      <a:pt x="741124" y="475907"/>
                      <a:pt x="736132" y="477510"/>
                      <a:pt x="723309" y="481511"/>
                    </a:cubicBezTo>
                    <a:cubicBezTo>
                      <a:pt x="710486" y="485512"/>
                      <a:pt x="686565" y="493006"/>
                      <a:pt x="667588" y="495883"/>
                    </a:cubicBezTo>
                    <a:cubicBezTo>
                      <a:pt x="628412" y="501838"/>
                      <a:pt x="588978" y="506093"/>
                      <a:pt x="549664" y="511170"/>
                    </a:cubicBezTo>
                    <a:cubicBezTo>
                      <a:pt x="524592" y="514407"/>
                      <a:pt x="503358" y="542253"/>
                      <a:pt x="503330" y="571939"/>
                    </a:cubicBezTo>
                    <a:cubicBezTo>
                      <a:pt x="503265" y="629527"/>
                      <a:pt x="502063" y="687161"/>
                      <a:pt x="503737" y="744703"/>
                    </a:cubicBezTo>
                    <a:cubicBezTo>
                      <a:pt x="504911" y="784794"/>
                      <a:pt x="476806" y="813176"/>
                      <a:pt x="437020" y="817005"/>
                    </a:cubicBezTo>
                    <a:cubicBezTo>
                      <a:pt x="396207" y="820926"/>
                      <a:pt x="355598" y="827058"/>
                      <a:pt x="314888" y="832042"/>
                    </a:cubicBezTo>
                    <a:lnTo>
                      <a:pt x="127352" y="854839"/>
                    </a:lnTo>
                    <a:cubicBezTo>
                      <a:pt x="107653" y="857271"/>
                      <a:pt x="88111" y="861784"/>
                      <a:pt x="68366" y="862792"/>
                    </a:cubicBezTo>
                    <a:cubicBezTo>
                      <a:pt x="29052" y="864781"/>
                      <a:pt x="40" y="832375"/>
                      <a:pt x="3" y="800516"/>
                    </a:cubicBezTo>
                    <a:cubicBezTo>
                      <a:pt x="-61" y="742151"/>
                      <a:pt x="799" y="683703"/>
                      <a:pt x="3934" y="625440"/>
                    </a:cubicBezTo>
                    <a:cubicBezTo>
                      <a:pt x="5682" y="593006"/>
                      <a:pt x="31679" y="574002"/>
                      <a:pt x="69791" y="569821"/>
                    </a:cubicBezTo>
                    <a:cubicBezTo>
                      <a:pt x="113035" y="565086"/>
                      <a:pt x="156234" y="559750"/>
                      <a:pt x="199340" y="553878"/>
                    </a:cubicBezTo>
                    <a:cubicBezTo>
                      <a:pt x="232791" y="549318"/>
                      <a:pt x="251435" y="525717"/>
                      <a:pt x="251759" y="488660"/>
                    </a:cubicBezTo>
                    <a:cubicBezTo>
                      <a:pt x="252249" y="432163"/>
                      <a:pt x="252490" y="375657"/>
                      <a:pt x="252675" y="319160"/>
                    </a:cubicBezTo>
                    <a:cubicBezTo>
                      <a:pt x="252813" y="276129"/>
                      <a:pt x="271597" y="253415"/>
                      <a:pt x="314111" y="247635"/>
                    </a:cubicBezTo>
                    <a:cubicBezTo>
                      <a:pt x="357226" y="241781"/>
                      <a:pt x="400619" y="237962"/>
                      <a:pt x="443679" y="231812"/>
                    </a:cubicBezTo>
                    <a:cubicBezTo>
                      <a:pt x="484713" y="225958"/>
                      <a:pt x="504551" y="195439"/>
                      <a:pt x="502424" y="154063"/>
                    </a:cubicBezTo>
                    <a:cubicBezTo>
                      <a:pt x="499853" y="103846"/>
                      <a:pt x="501619" y="53406"/>
                      <a:pt x="501582" y="3060"/>
                    </a:cubicBezTo>
                    <a:cubicBezTo>
                      <a:pt x="501582" y="1358"/>
                      <a:pt x="502294" y="-353"/>
                      <a:pt x="502202" y="63"/>
                    </a:cubicBezTo>
                    <a:cubicBezTo>
                      <a:pt x="507131" y="9654"/>
                      <a:pt x="511357" y="21297"/>
                      <a:pt x="518414" y="30850"/>
                    </a:cubicBezTo>
                    <a:cubicBezTo>
                      <a:pt x="532138" y="49430"/>
                      <a:pt x="553446" y="51242"/>
                      <a:pt x="574523" y="53767"/>
                    </a:cubicBezTo>
                    <a:cubicBezTo>
                      <a:pt x="618443" y="59029"/>
                      <a:pt x="662418" y="64264"/>
                      <a:pt x="706024" y="71588"/>
                    </a:cubicBezTo>
                    <a:cubicBezTo>
                      <a:pt x="714745" y="73049"/>
                      <a:pt x="722254" y="76619"/>
                      <a:pt x="728626" y="81752"/>
                    </a:cubicBezTo>
                    <a:cubicBezTo>
                      <a:pt x="740779" y="91536"/>
                      <a:pt x="747631" y="106463"/>
                      <a:pt x="747854" y="122074"/>
                    </a:cubicBezTo>
                    <a:cubicBezTo>
                      <a:pt x="748519" y="169526"/>
                      <a:pt x="750656" y="327484"/>
                      <a:pt x="750905" y="426660"/>
                    </a:cubicBezTo>
                    <a:close/>
                  </a:path>
                </a:pathLst>
              </a:custGeom>
              <a:noFill/>
              <a:ln w="19050" cap="flat">
                <a:solidFill>
                  <a:srgbClr val="21212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8B9AEE3C-8A93-00CE-65FF-17983D463480}"/>
                  </a:ext>
                </a:extLst>
              </p:cNvPr>
              <p:cNvSpPr/>
              <p:nvPr/>
            </p:nvSpPr>
            <p:spPr>
              <a:xfrm>
                <a:off x="9989977" y="4446240"/>
                <a:ext cx="257416" cy="280248"/>
              </a:xfrm>
              <a:custGeom>
                <a:avLst/>
                <a:gdLst>
                  <a:gd name="connsiteX0" fmla="*/ 250515 w 749168"/>
                  <a:gd name="connsiteY0" fmla="*/ 684136 h 854643"/>
                  <a:gd name="connsiteX1" fmla="*/ 278176 w 749168"/>
                  <a:gd name="connsiteY1" fmla="*/ 640022 h 854643"/>
                  <a:gd name="connsiteX2" fmla="*/ 290856 w 749168"/>
                  <a:gd name="connsiteY2" fmla="*/ 634196 h 854643"/>
                  <a:gd name="connsiteX3" fmla="*/ 316372 w 749168"/>
                  <a:gd name="connsiteY3" fmla="*/ 628518 h 854643"/>
                  <a:gd name="connsiteX4" fmla="*/ 445921 w 749168"/>
                  <a:gd name="connsiteY4" fmla="*/ 612574 h 854643"/>
                  <a:gd name="connsiteX5" fmla="*/ 498340 w 749168"/>
                  <a:gd name="connsiteY5" fmla="*/ 547356 h 854643"/>
                  <a:gd name="connsiteX6" fmla="*/ 499256 w 749168"/>
                  <a:gd name="connsiteY6" fmla="*/ 377857 h 854643"/>
                  <a:gd name="connsiteX7" fmla="*/ 531995 w 749168"/>
                  <a:gd name="connsiteY7" fmla="*/ 314479 h 854643"/>
                  <a:gd name="connsiteX8" fmla="*/ 541141 w 749168"/>
                  <a:gd name="connsiteY8" fmla="*/ 310752 h 854643"/>
                  <a:gd name="connsiteX9" fmla="*/ 560701 w 749168"/>
                  <a:gd name="connsiteY9" fmla="*/ 306332 h 854643"/>
                  <a:gd name="connsiteX10" fmla="*/ 690269 w 749168"/>
                  <a:gd name="connsiteY10" fmla="*/ 290508 h 854643"/>
                  <a:gd name="connsiteX11" fmla="*/ 749014 w 749168"/>
                  <a:gd name="connsiteY11" fmla="*/ 212750 h 854643"/>
                  <a:gd name="connsiteX12" fmla="*/ 748172 w 749168"/>
                  <a:gd name="connsiteY12" fmla="*/ 61747 h 854643"/>
                  <a:gd name="connsiteX13" fmla="*/ 748764 w 749168"/>
                  <a:gd name="connsiteY13" fmla="*/ 58741 h 854643"/>
                  <a:gd name="connsiteX14" fmla="*/ 747654 w 749168"/>
                  <a:gd name="connsiteY14" fmla="*/ 48818 h 854643"/>
                  <a:gd name="connsiteX15" fmla="*/ 679874 w 749168"/>
                  <a:gd name="connsiteY15" fmla="*/ 506 h 854643"/>
                  <a:gd name="connsiteX16" fmla="*/ 608977 w 749168"/>
                  <a:gd name="connsiteY16" fmla="*/ 9670 h 854643"/>
                  <a:gd name="connsiteX17" fmla="*/ 446458 w 749168"/>
                  <a:gd name="connsiteY17" fmla="*/ 29591 h 854643"/>
                  <a:gd name="connsiteX18" fmla="*/ 354040 w 749168"/>
                  <a:gd name="connsiteY18" fmla="*/ 41382 h 854643"/>
                  <a:gd name="connsiteX19" fmla="*/ 291836 w 749168"/>
                  <a:gd name="connsiteY19" fmla="*/ 50797 h 854643"/>
                  <a:gd name="connsiteX20" fmla="*/ 249128 w 749168"/>
                  <a:gd name="connsiteY20" fmla="*/ 107876 h 854643"/>
                  <a:gd name="connsiteX21" fmla="*/ 249202 w 749168"/>
                  <a:gd name="connsiteY21" fmla="*/ 337452 h 854643"/>
                  <a:gd name="connsiteX22" fmla="*/ 242987 w 749168"/>
                  <a:gd name="connsiteY22" fmla="*/ 344933 h 854643"/>
                  <a:gd name="connsiteX23" fmla="*/ 154352 w 749168"/>
                  <a:gd name="connsiteY23" fmla="*/ 356336 h 854643"/>
                  <a:gd name="connsiteX24" fmla="*/ 77961 w 749168"/>
                  <a:gd name="connsiteY24" fmla="*/ 366213 h 854643"/>
                  <a:gd name="connsiteX25" fmla="*/ 26504 w 749168"/>
                  <a:gd name="connsiteY25" fmla="*/ 380048 h 854643"/>
                  <a:gd name="connsiteX26" fmla="*/ 600 w 749168"/>
                  <a:gd name="connsiteY26" fmla="*/ 423515 h 854643"/>
                  <a:gd name="connsiteX27" fmla="*/ 442 w 749168"/>
                  <a:gd name="connsiteY27" fmla="*/ 580104 h 854643"/>
                  <a:gd name="connsiteX28" fmla="*/ 304 w 749168"/>
                  <a:gd name="connsiteY28" fmla="*/ 580104 h 854643"/>
                  <a:gd name="connsiteX29" fmla="*/ 8 w 749168"/>
                  <a:gd name="connsiteY29" fmla="*/ 732994 h 854643"/>
                  <a:gd name="connsiteX30" fmla="*/ 45232 w 749168"/>
                  <a:gd name="connsiteY30" fmla="*/ 788677 h 854643"/>
                  <a:gd name="connsiteX31" fmla="*/ 95820 w 749168"/>
                  <a:gd name="connsiteY31" fmla="*/ 796112 h 854643"/>
                  <a:gd name="connsiteX32" fmla="*/ 183225 w 749168"/>
                  <a:gd name="connsiteY32" fmla="*/ 806877 h 854643"/>
                  <a:gd name="connsiteX33" fmla="*/ 246483 w 749168"/>
                  <a:gd name="connsiteY33" fmla="*/ 854403 h 854643"/>
                  <a:gd name="connsiteX34" fmla="*/ 246575 w 749168"/>
                  <a:gd name="connsiteY34" fmla="*/ 854643 h 854643"/>
                  <a:gd name="connsiteX35" fmla="*/ 250506 w 749168"/>
                  <a:gd name="connsiteY35" fmla="*/ 684136 h 854643"/>
                  <a:gd name="connsiteX0" fmla="*/ 250515 w 749168"/>
                  <a:gd name="connsiteY0" fmla="*/ 684136 h 854403"/>
                  <a:gd name="connsiteX1" fmla="*/ 278176 w 749168"/>
                  <a:gd name="connsiteY1" fmla="*/ 640022 h 854403"/>
                  <a:gd name="connsiteX2" fmla="*/ 290856 w 749168"/>
                  <a:gd name="connsiteY2" fmla="*/ 634196 h 854403"/>
                  <a:gd name="connsiteX3" fmla="*/ 316372 w 749168"/>
                  <a:gd name="connsiteY3" fmla="*/ 628518 h 854403"/>
                  <a:gd name="connsiteX4" fmla="*/ 445921 w 749168"/>
                  <a:gd name="connsiteY4" fmla="*/ 612574 h 854403"/>
                  <a:gd name="connsiteX5" fmla="*/ 498340 w 749168"/>
                  <a:gd name="connsiteY5" fmla="*/ 547356 h 854403"/>
                  <a:gd name="connsiteX6" fmla="*/ 499256 w 749168"/>
                  <a:gd name="connsiteY6" fmla="*/ 377857 h 854403"/>
                  <a:gd name="connsiteX7" fmla="*/ 531995 w 749168"/>
                  <a:gd name="connsiteY7" fmla="*/ 314479 h 854403"/>
                  <a:gd name="connsiteX8" fmla="*/ 541141 w 749168"/>
                  <a:gd name="connsiteY8" fmla="*/ 310752 h 854403"/>
                  <a:gd name="connsiteX9" fmla="*/ 560701 w 749168"/>
                  <a:gd name="connsiteY9" fmla="*/ 306332 h 854403"/>
                  <a:gd name="connsiteX10" fmla="*/ 690269 w 749168"/>
                  <a:gd name="connsiteY10" fmla="*/ 290508 h 854403"/>
                  <a:gd name="connsiteX11" fmla="*/ 749014 w 749168"/>
                  <a:gd name="connsiteY11" fmla="*/ 212750 h 854403"/>
                  <a:gd name="connsiteX12" fmla="*/ 748172 w 749168"/>
                  <a:gd name="connsiteY12" fmla="*/ 61747 h 854403"/>
                  <a:gd name="connsiteX13" fmla="*/ 748764 w 749168"/>
                  <a:gd name="connsiteY13" fmla="*/ 58741 h 854403"/>
                  <a:gd name="connsiteX14" fmla="*/ 747654 w 749168"/>
                  <a:gd name="connsiteY14" fmla="*/ 48818 h 854403"/>
                  <a:gd name="connsiteX15" fmla="*/ 679874 w 749168"/>
                  <a:gd name="connsiteY15" fmla="*/ 506 h 854403"/>
                  <a:gd name="connsiteX16" fmla="*/ 608977 w 749168"/>
                  <a:gd name="connsiteY16" fmla="*/ 9670 h 854403"/>
                  <a:gd name="connsiteX17" fmla="*/ 446458 w 749168"/>
                  <a:gd name="connsiteY17" fmla="*/ 29591 h 854403"/>
                  <a:gd name="connsiteX18" fmla="*/ 354040 w 749168"/>
                  <a:gd name="connsiteY18" fmla="*/ 41382 h 854403"/>
                  <a:gd name="connsiteX19" fmla="*/ 291836 w 749168"/>
                  <a:gd name="connsiteY19" fmla="*/ 50797 h 854403"/>
                  <a:gd name="connsiteX20" fmla="*/ 249128 w 749168"/>
                  <a:gd name="connsiteY20" fmla="*/ 107876 h 854403"/>
                  <a:gd name="connsiteX21" fmla="*/ 249202 w 749168"/>
                  <a:gd name="connsiteY21" fmla="*/ 337452 h 854403"/>
                  <a:gd name="connsiteX22" fmla="*/ 242987 w 749168"/>
                  <a:gd name="connsiteY22" fmla="*/ 344933 h 854403"/>
                  <a:gd name="connsiteX23" fmla="*/ 154352 w 749168"/>
                  <a:gd name="connsiteY23" fmla="*/ 356336 h 854403"/>
                  <a:gd name="connsiteX24" fmla="*/ 77961 w 749168"/>
                  <a:gd name="connsiteY24" fmla="*/ 366213 h 854403"/>
                  <a:gd name="connsiteX25" fmla="*/ 26504 w 749168"/>
                  <a:gd name="connsiteY25" fmla="*/ 380048 h 854403"/>
                  <a:gd name="connsiteX26" fmla="*/ 600 w 749168"/>
                  <a:gd name="connsiteY26" fmla="*/ 423515 h 854403"/>
                  <a:gd name="connsiteX27" fmla="*/ 442 w 749168"/>
                  <a:gd name="connsiteY27" fmla="*/ 580104 h 854403"/>
                  <a:gd name="connsiteX28" fmla="*/ 304 w 749168"/>
                  <a:gd name="connsiteY28" fmla="*/ 580104 h 854403"/>
                  <a:gd name="connsiteX29" fmla="*/ 8 w 749168"/>
                  <a:gd name="connsiteY29" fmla="*/ 732994 h 854403"/>
                  <a:gd name="connsiteX30" fmla="*/ 45232 w 749168"/>
                  <a:gd name="connsiteY30" fmla="*/ 788677 h 854403"/>
                  <a:gd name="connsiteX31" fmla="*/ 95820 w 749168"/>
                  <a:gd name="connsiteY31" fmla="*/ 796112 h 854403"/>
                  <a:gd name="connsiteX32" fmla="*/ 183225 w 749168"/>
                  <a:gd name="connsiteY32" fmla="*/ 806877 h 854403"/>
                  <a:gd name="connsiteX33" fmla="*/ 246483 w 749168"/>
                  <a:gd name="connsiteY33" fmla="*/ 854403 h 854403"/>
                  <a:gd name="connsiteX34" fmla="*/ 250506 w 749168"/>
                  <a:gd name="connsiteY34" fmla="*/ 684136 h 854403"/>
                  <a:gd name="connsiteX35" fmla="*/ 250515 w 749168"/>
                  <a:gd name="connsiteY35" fmla="*/ 684136 h 854403"/>
                  <a:gd name="connsiteX0" fmla="*/ 250515 w 749168"/>
                  <a:gd name="connsiteY0" fmla="*/ 684136 h 813617"/>
                  <a:gd name="connsiteX1" fmla="*/ 278176 w 749168"/>
                  <a:gd name="connsiteY1" fmla="*/ 640022 h 813617"/>
                  <a:gd name="connsiteX2" fmla="*/ 290856 w 749168"/>
                  <a:gd name="connsiteY2" fmla="*/ 634196 h 813617"/>
                  <a:gd name="connsiteX3" fmla="*/ 316372 w 749168"/>
                  <a:gd name="connsiteY3" fmla="*/ 628518 h 813617"/>
                  <a:gd name="connsiteX4" fmla="*/ 445921 w 749168"/>
                  <a:gd name="connsiteY4" fmla="*/ 612574 h 813617"/>
                  <a:gd name="connsiteX5" fmla="*/ 498340 w 749168"/>
                  <a:gd name="connsiteY5" fmla="*/ 547356 h 813617"/>
                  <a:gd name="connsiteX6" fmla="*/ 499256 w 749168"/>
                  <a:gd name="connsiteY6" fmla="*/ 377857 h 813617"/>
                  <a:gd name="connsiteX7" fmla="*/ 531995 w 749168"/>
                  <a:gd name="connsiteY7" fmla="*/ 314479 h 813617"/>
                  <a:gd name="connsiteX8" fmla="*/ 541141 w 749168"/>
                  <a:gd name="connsiteY8" fmla="*/ 310752 h 813617"/>
                  <a:gd name="connsiteX9" fmla="*/ 560701 w 749168"/>
                  <a:gd name="connsiteY9" fmla="*/ 306332 h 813617"/>
                  <a:gd name="connsiteX10" fmla="*/ 690269 w 749168"/>
                  <a:gd name="connsiteY10" fmla="*/ 290508 h 813617"/>
                  <a:gd name="connsiteX11" fmla="*/ 749014 w 749168"/>
                  <a:gd name="connsiteY11" fmla="*/ 212750 h 813617"/>
                  <a:gd name="connsiteX12" fmla="*/ 748172 w 749168"/>
                  <a:gd name="connsiteY12" fmla="*/ 61747 h 813617"/>
                  <a:gd name="connsiteX13" fmla="*/ 748764 w 749168"/>
                  <a:gd name="connsiteY13" fmla="*/ 58741 h 813617"/>
                  <a:gd name="connsiteX14" fmla="*/ 747654 w 749168"/>
                  <a:gd name="connsiteY14" fmla="*/ 48818 h 813617"/>
                  <a:gd name="connsiteX15" fmla="*/ 679874 w 749168"/>
                  <a:gd name="connsiteY15" fmla="*/ 506 h 813617"/>
                  <a:gd name="connsiteX16" fmla="*/ 608977 w 749168"/>
                  <a:gd name="connsiteY16" fmla="*/ 9670 h 813617"/>
                  <a:gd name="connsiteX17" fmla="*/ 446458 w 749168"/>
                  <a:gd name="connsiteY17" fmla="*/ 29591 h 813617"/>
                  <a:gd name="connsiteX18" fmla="*/ 354040 w 749168"/>
                  <a:gd name="connsiteY18" fmla="*/ 41382 h 813617"/>
                  <a:gd name="connsiteX19" fmla="*/ 291836 w 749168"/>
                  <a:gd name="connsiteY19" fmla="*/ 50797 h 813617"/>
                  <a:gd name="connsiteX20" fmla="*/ 249128 w 749168"/>
                  <a:gd name="connsiteY20" fmla="*/ 107876 h 813617"/>
                  <a:gd name="connsiteX21" fmla="*/ 249202 w 749168"/>
                  <a:gd name="connsiteY21" fmla="*/ 337452 h 813617"/>
                  <a:gd name="connsiteX22" fmla="*/ 242987 w 749168"/>
                  <a:gd name="connsiteY22" fmla="*/ 344933 h 813617"/>
                  <a:gd name="connsiteX23" fmla="*/ 154352 w 749168"/>
                  <a:gd name="connsiteY23" fmla="*/ 356336 h 813617"/>
                  <a:gd name="connsiteX24" fmla="*/ 77961 w 749168"/>
                  <a:gd name="connsiteY24" fmla="*/ 366213 h 813617"/>
                  <a:gd name="connsiteX25" fmla="*/ 26504 w 749168"/>
                  <a:gd name="connsiteY25" fmla="*/ 380048 h 813617"/>
                  <a:gd name="connsiteX26" fmla="*/ 600 w 749168"/>
                  <a:gd name="connsiteY26" fmla="*/ 423515 h 813617"/>
                  <a:gd name="connsiteX27" fmla="*/ 442 w 749168"/>
                  <a:gd name="connsiteY27" fmla="*/ 580104 h 813617"/>
                  <a:gd name="connsiteX28" fmla="*/ 304 w 749168"/>
                  <a:gd name="connsiteY28" fmla="*/ 580104 h 813617"/>
                  <a:gd name="connsiteX29" fmla="*/ 8 w 749168"/>
                  <a:gd name="connsiteY29" fmla="*/ 732994 h 813617"/>
                  <a:gd name="connsiteX30" fmla="*/ 45232 w 749168"/>
                  <a:gd name="connsiteY30" fmla="*/ 788677 h 813617"/>
                  <a:gd name="connsiteX31" fmla="*/ 95820 w 749168"/>
                  <a:gd name="connsiteY31" fmla="*/ 796112 h 813617"/>
                  <a:gd name="connsiteX32" fmla="*/ 183225 w 749168"/>
                  <a:gd name="connsiteY32" fmla="*/ 806877 h 813617"/>
                  <a:gd name="connsiteX33" fmla="*/ 250506 w 749168"/>
                  <a:gd name="connsiteY33" fmla="*/ 684136 h 813617"/>
                  <a:gd name="connsiteX34" fmla="*/ 250515 w 749168"/>
                  <a:gd name="connsiteY34" fmla="*/ 684136 h 813617"/>
                  <a:gd name="connsiteX0" fmla="*/ 250515 w 749168"/>
                  <a:gd name="connsiteY0" fmla="*/ 684136 h 815618"/>
                  <a:gd name="connsiteX1" fmla="*/ 278176 w 749168"/>
                  <a:gd name="connsiteY1" fmla="*/ 640022 h 815618"/>
                  <a:gd name="connsiteX2" fmla="*/ 290856 w 749168"/>
                  <a:gd name="connsiteY2" fmla="*/ 634196 h 815618"/>
                  <a:gd name="connsiteX3" fmla="*/ 316372 w 749168"/>
                  <a:gd name="connsiteY3" fmla="*/ 628518 h 815618"/>
                  <a:gd name="connsiteX4" fmla="*/ 445921 w 749168"/>
                  <a:gd name="connsiteY4" fmla="*/ 612574 h 815618"/>
                  <a:gd name="connsiteX5" fmla="*/ 498340 w 749168"/>
                  <a:gd name="connsiteY5" fmla="*/ 547356 h 815618"/>
                  <a:gd name="connsiteX6" fmla="*/ 499256 w 749168"/>
                  <a:gd name="connsiteY6" fmla="*/ 377857 h 815618"/>
                  <a:gd name="connsiteX7" fmla="*/ 531995 w 749168"/>
                  <a:gd name="connsiteY7" fmla="*/ 314479 h 815618"/>
                  <a:gd name="connsiteX8" fmla="*/ 541141 w 749168"/>
                  <a:gd name="connsiteY8" fmla="*/ 310752 h 815618"/>
                  <a:gd name="connsiteX9" fmla="*/ 560701 w 749168"/>
                  <a:gd name="connsiteY9" fmla="*/ 306332 h 815618"/>
                  <a:gd name="connsiteX10" fmla="*/ 690269 w 749168"/>
                  <a:gd name="connsiteY10" fmla="*/ 290508 h 815618"/>
                  <a:gd name="connsiteX11" fmla="*/ 749014 w 749168"/>
                  <a:gd name="connsiteY11" fmla="*/ 212750 h 815618"/>
                  <a:gd name="connsiteX12" fmla="*/ 748172 w 749168"/>
                  <a:gd name="connsiteY12" fmla="*/ 61747 h 815618"/>
                  <a:gd name="connsiteX13" fmla="*/ 748764 w 749168"/>
                  <a:gd name="connsiteY13" fmla="*/ 58741 h 815618"/>
                  <a:gd name="connsiteX14" fmla="*/ 747654 w 749168"/>
                  <a:gd name="connsiteY14" fmla="*/ 48818 h 815618"/>
                  <a:gd name="connsiteX15" fmla="*/ 679874 w 749168"/>
                  <a:gd name="connsiteY15" fmla="*/ 506 h 815618"/>
                  <a:gd name="connsiteX16" fmla="*/ 608977 w 749168"/>
                  <a:gd name="connsiteY16" fmla="*/ 9670 h 815618"/>
                  <a:gd name="connsiteX17" fmla="*/ 446458 w 749168"/>
                  <a:gd name="connsiteY17" fmla="*/ 29591 h 815618"/>
                  <a:gd name="connsiteX18" fmla="*/ 354040 w 749168"/>
                  <a:gd name="connsiteY18" fmla="*/ 41382 h 815618"/>
                  <a:gd name="connsiteX19" fmla="*/ 291836 w 749168"/>
                  <a:gd name="connsiteY19" fmla="*/ 50797 h 815618"/>
                  <a:gd name="connsiteX20" fmla="*/ 249128 w 749168"/>
                  <a:gd name="connsiteY20" fmla="*/ 107876 h 815618"/>
                  <a:gd name="connsiteX21" fmla="*/ 249202 w 749168"/>
                  <a:gd name="connsiteY21" fmla="*/ 337452 h 815618"/>
                  <a:gd name="connsiteX22" fmla="*/ 242987 w 749168"/>
                  <a:gd name="connsiteY22" fmla="*/ 344933 h 815618"/>
                  <a:gd name="connsiteX23" fmla="*/ 154352 w 749168"/>
                  <a:gd name="connsiteY23" fmla="*/ 356336 h 815618"/>
                  <a:gd name="connsiteX24" fmla="*/ 77961 w 749168"/>
                  <a:gd name="connsiteY24" fmla="*/ 366213 h 815618"/>
                  <a:gd name="connsiteX25" fmla="*/ 26504 w 749168"/>
                  <a:gd name="connsiteY25" fmla="*/ 380048 h 815618"/>
                  <a:gd name="connsiteX26" fmla="*/ 600 w 749168"/>
                  <a:gd name="connsiteY26" fmla="*/ 423515 h 815618"/>
                  <a:gd name="connsiteX27" fmla="*/ 442 w 749168"/>
                  <a:gd name="connsiteY27" fmla="*/ 580104 h 815618"/>
                  <a:gd name="connsiteX28" fmla="*/ 304 w 749168"/>
                  <a:gd name="connsiteY28" fmla="*/ 580104 h 815618"/>
                  <a:gd name="connsiteX29" fmla="*/ 8 w 749168"/>
                  <a:gd name="connsiteY29" fmla="*/ 732994 h 815618"/>
                  <a:gd name="connsiteX30" fmla="*/ 45232 w 749168"/>
                  <a:gd name="connsiteY30" fmla="*/ 788677 h 815618"/>
                  <a:gd name="connsiteX31" fmla="*/ 95820 w 749168"/>
                  <a:gd name="connsiteY31" fmla="*/ 796112 h 815618"/>
                  <a:gd name="connsiteX32" fmla="*/ 241903 w 749168"/>
                  <a:gd name="connsiteY32" fmla="*/ 809322 h 815618"/>
                  <a:gd name="connsiteX33" fmla="*/ 250506 w 749168"/>
                  <a:gd name="connsiteY33" fmla="*/ 684136 h 815618"/>
                  <a:gd name="connsiteX34" fmla="*/ 250515 w 749168"/>
                  <a:gd name="connsiteY34" fmla="*/ 684136 h 815618"/>
                  <a:gd name="connsiteX0" fmla="*/ 250515 w 749168"/>
                  <a:gd name="connsiteY0" fmla="*/ 684136 h 815618"/>
                  <a:gd name="connsiteX1" fmla="*/ 278176 w 749168"/>
                  <a:gd name="connsiteY1" fmla="*/ 640022 h 815618"/>
                  <a:gd name="connsiteX2" fmla="*/ 290856 w 749168"/>
                  <a:gd name="connsiteY2" fmla="*/ 634196 h 815618"/>
                  <a:gd name="connsiteX3" fmla="*/ 316372 w 749168"/>
                  <a:gd name="connsiteY3" fmla="*/ 628518 h 815618"/>
                  <a:gd name="connsiteX4" fmla="*/ 445921 w 749168"/>
                  <a:gd name="connsiteY4" fmla="*/ 612574 h 815618"/>
                  <a:gd name="connsiteX5" fmla="*/ 498340 w 749168"/>
                  <a:gd name="connsiteY5" fmla="*/ 547356 h 815618"/>
                  <a:gd name="connsiteX6" fmla="*/ 499256 w 749168"/>
                  <a:gd name="connsiteY6" fmla="*/ 377857 h 815618"/>
                  <a:gd name="connsiteX7" fmla="*/ 531995 w 749168"/>
                  <a:gd name="connsiteY7" fmla="*/ 314479 h 815618"/>
                  <a:gd name="connsiteX8" fmla="*/ 541141 w 749168"/>
                  <a:gd name="connsiteY8" fmla="*/ 310752 h 815618"/>
                  <a:gd name="connsiteX9" fmla="*/ 560701 w 749168"/>
                  <a:gd name="connsiteY9" fmla="*/ 306332 h 815618"/>
                  <a:gd name="connsiteX10" fmla="*/ 690269 w 749168"/>
                  <a:gd name="connsiteY10" fmla="*/ 290508 h 815618"/>
                  <a:gd name="connsiteX11" fmla="*/ 749014 w 749168"/>
                  <a:gd name="connsiteY11" fmla="*/ 212750 h 815618"/>
                  <a:gd name="connsiteX12" fmla="*/ 748172 w 749168"/>
                  <a:gd name="connsiteY12" fmla="*/ 61747 h 815618"/>
                  <a:gd name="connsiteX13" fmla="*/ 748764 w 749168"/>
                  <a:gd name="connsiteY13" fmla="*/ 58741 h 815618"/>
                  <a:gd name="connsiteX14" fmla="*/ 747654 w 749168"/>
                  <a:gd name="connsiteY14" fmla="*/ 48818 h 815618"/>
                  <a:gd name="connsiteX15" fmla="*/ 679874 w 749168"/>
                  <a:gd name="connsiteY15" fmla="*/ 506 h 815618"/>
                  <a:gd name="connsiteX16" fmla="*/ 608977 w 749168"/>
                  <a:gd name="connsiteY16" fmla="*/ 9670 h 815618"/>
                  <a:gd name="connsiteX17" fmla="*/ 446458 w 749168"/>
                  <a:gd name="connsiteY17" fmla="*/ 29591 h 815618"/>
                  <a:gd name="connsiteX18" fmla="*/ 354040 w 749168"/>
                  <a:gd name="connsiteY18" fmla="*/ 41382 h 815618"/>
                  <a:gd name="connsiteX19" fmla="*/ 291836 w 749168"/>
                  <a:gd name="connsiteY19" fmla="*/ 50797 h 815618"/>
                  <a:gd name="connsiteX20" fmla="*/ 249128 w 749168"/>
                  <a:gd name="connsiteY20" fmla="*/ 107876 h 815618"/>
                  <a:gd name="connsiteX21" fmla="*/ 249202 w 749168"/>
                  <a:gd name="connsiteY21" fmla="*/ 337452 h 815618"/>
                  <a:gd name="connsiteX22" fmla="*/ 242987 w 749168"/>
                  <a:gd name="connsiteY22" fmla="*/ 344933 h 815618"/>
                  <a:gd name="connsiteX23" fmla="*/ 154352 w 749168"/>
                  <a:gd name="connsiteY23" fmla="*/ 356336 h 815618"/>
                  <a:gd name="connsiteX24" fmla="*/ 77961 w 749168"/>
                  <a:gd name="connsiteY24" fmla="*/ 366213 h 815618"/>
                  <a:gd name="connsiteX25" fmla="*/ 26504 w 749168"/>
                  <a:gd name="connsiteY25" fmla="*/ 380048 h 815618"/>
                  <a:gd name="connsiteX26" fmla="*/ 600 w 749168"/>
                  <a:gd name="connsiteY26" fmla="*/ 423515 h 815618"/>
                  <a:gd name="connsiteX27" fmla="*/ 442 w 749168"/>
                  <a:gd name="connsiteY27" fmla="*/ 580104 h 815618"/>
                  <a:gd name="connsiteX28" fmla="*/ 304 w 749168"/>
                  <a:gd name="connsiteY28" fmla="*/ 580104 h 815618"/>
                  <a:gd name="connsiteX29" fmla="*/ 8 w 749168"/>
                  <a:gd name="connsiteY29" fmla="*/ 732994 h 815618"/>
                  <a:gd name="connsiteX30" fmla="*/ 45232 w 749168"/>
                  <a:gd name="connsiteY30" fmla="*/ 788677 h 815618"/>
                  <a:gd name="connsiteX31" fmla="*/ 95820 w 749168"/>
                  <a:gd name="connsiteY31" fmla="*/ 796112 h 815618"/>
                  <a:gd name="connsiteX32" fmla="*/ 234569 w 749168"/>
                  <a:gd name="connsiteY32" fmla="*/ 809322 h 815618"/>
                  <a:gd name="connsiteX33" fmla="*/ 250506 w 749168"/>
                  <a:gd name="connsiteY33" fmla="*/ 684136 h 815618"/>
                  <a:gd name="connsiteX34" fmla="*/ 250515 w 749168"/>
                  <a:gd name="connsiteY34" fmla="*/ 684136 h 81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9168" h="815618">
                    <a:moveTo>
                      <a:pt x="250515" y="684136"/>
                    </a:moveTo>
                    <a:cubicBezTo>
                      <a:pt x="251588" y="664299"/>
                      <a:pt x="261733" y="649492"/>
                      <a:pt x="278176" y="640022"/>
                    </a:cubicBezTo>
                    <a:cubicBezTo>
                      <a:pt x="281931" y="637507"/>
                      <a:pt x="286139" y="635528"/>
                      <a:pt x="290856" y="634196"/>
                    </a:cubicBezTo>
                    <a:cubicBezTo>
                      <a:pt x="298532" y="631440"/>
                      <a:pt x="307086" y="629535"/>
                      <a:pt x="316372" y="628518"/>
                    </a:cubicBezTo>
                    <a:cubicBezTo>
                      <a:pt x="359616" y="623783"/>
                      <a:pt x="402815" y="618446"/>
                      <a:pt x="445921" y="612574"/>
                    </a:cubicBezTo>
                    <a:cubicBezTo>
                      <a:pt x="479372" y="608015"/>
                      <a:pt x="498016" y="584413"/>
                      <a:pt x="498340" y="547356"/>
                    </a:cubicBezTo>
                    <a:cubicBezTo>
                      <a:pt x="498830" y="490859"/>
                      <a:pt x="499071" y="434353"/>
                      <a:pt x="499256" y="377857"/>
                    </a:cubicBezTo>
                    <a:cubicBezTo>
                      <a:pt x="499358" y="346145"/>
                      <a:pt x="509605" y="325475"/>
                      <a:pt x="531995" y="314479"/>
                    </a:cubicBezTo>
                    <a:cubicBezTo>
                      <a:pt x="534908" y="312861"/>
                      <a:pt x="537969" y="311659"/>
                      <a:pt x="541141" y="310752"/>
                    </a:cubicBezTo>
                    <a:cubicBezTo>
                      <a:pt x="547004" y="308792"/>
                      <a:pt x="553506" y="307312"/>
                      <a:pt x="560701" y="306332"/>
                    </a:cubicBezTo>
                    <a:cubicBezTo>
                      <a:pt x="603816" y="300478"/>
                      <a:pt x="647200" y="296658"/>
                      <a:pt x="690269" y="290508"/>
                    </a:cubicBezTo>
                    <a:cubicBezTo>
                      <a:pt x="731304" y="284654"/>
                      <a:pt x="751141" y="254135"/>
                      <a:pt x="749014" y="212750"/>
                    </a:cubicBezTo>
                    <a:cubicBezTo>
                      <a:pt x="746443" y="162533"/>
                      <a:pt x="748209" y="112093"/>
                      <a:pt x="748172" y="61747"/>
                    </a:cubicBezTo>
                    <a:cubicBezTo>
                      <a:pt x="748172" y="60350"/>
                      <a:pt x="748644" y="58972"/>
                      <a:pt x="748764" y="58741"/>
                    </a:cubicBezTo>
                    <a:cubicBezTo>
                      <a:pt x="748644" y="55384"/>
                      <a:pt x="748348" y="52045"/>
                      <a:pt x="747654" y="48818"/>
                    </a:cubicBezTo>
                    <a:cubicBezTo>
                      <a:pt x="741366" y="19510"/>
                      <a:pt x="712317" y="-3758"/>
                      <a:pt x="679874" y="506"/>
                    </a:cubicBezTo>
                    <a:lnTo>
                      <a:pt x="608977" y="9670"/>
                    </a:lnTo>
                    <a:lnTo>
                      <a:pt x="446458" y="29591"/>
                    </a:lnTo>
                    <a:lnTo>
                      <a:pt x="354040" y="41382"/>
                    </a:lnTo>
                    <a:cubicBezTo>
                      <a:pt x="333240" y="44157"/>
                      <a:pt x="312155" y="45932"/>
                      <a:pt x="291836" y="50797"/>
                    </a:cubicBezTo>
                    <a:cubicBezTo>
                      <a:pt x="267661" y="56586"/>
                      <a:pt x="249146" y="83073"/>
                      <a:pt x="249128" y="107876"/>
                    </a:cubicBezTo>
                    <a:cubicBezTo>
                      <a:pt x="249091" y="184404"/>
                      <a:pt x="249063" y="260923"/>
                      <a:pt x="249202" y="337452"/>
                    </a:cubicBezTo>
                    <a:cubicBezTo>
                      <a:pt x="249202" y="342251"/>
                      <a:pt x="247824" y="344332"/>
                      <a:pt x="242987" y="344933"/>
                    </a:cubicBezTo>
                    <a:lnTo>
                      <a:pt x="154352" y="356336"/>
                    </a:lnTo>
                    <a:lnTo>
                      <a:pt x="77961" y="366213"/>
                    </a:lnTo>
                    <a:cubicBezTo>
                      <a:pt x="60232" y="368608"/>
                      <a:pt x="41736" y="368451"/>
                      <a:pt x="26504" y="380048"/>
                    </a:cubicBezTo>
                    <a:cubicBezTo>
                      <a:pt x="12067" y="391035"/>
                      <a:pt x="766" y="404482"/>
                      <a:pt x="600" y="423515"/>
                    </a:cubicBezTo>
                    <a:cubicBezTo>
                      <a:pt x="156" y="475711"/>
                      <a:pt x="442" y="527907"/>
                      <a:pt x="442" y="580104"/>
                    </a:cubicBezTo>
                    <a:lnTo>
                      <a:pt x="304" y="580104"/>
                    </a:lnTo>
                    <a:cubicBezTo>
                      <a:pt x="304" y="631070"/>
                      <a:pt x="1016" y="682046"/>
                      <a:pt x="8" y="732994"/>
                    </a:cubicBezTo>
                    <a:cubicBezTo>
                      <a:pt x="-501" y="758713"/>
                      <a:pt x="24303" y="784654"/>
                      <a:pt x="45232" y="788677"/>
                    </a:cubicBezTo>
                    <a:cubicBezTo>
                      <a:pt x="61952" y="791895"/>
                      <a:pt x="64264" y="792671"/>
                      <a:pt x="95820" y="796112"/>
                    </a:cubicBezTo>
                    <a:cubicBezTo>
                      <a:pt x="127376" y="799553"/>
                      <a:pt x="208788" y="827985"/>
                      <a:pt x="234569" y="809322"/>
                    </a:cubicBezTo>
                    <a:cubicBezTo>
                      <a:pt x="260350" y="790659"/>
                      <a:pt x="239291" y="704593"/>
                      <a:pt x="250506" y="684136"/>
                    </a:cubicBezTo>
                    <a:lnTo>
                      <a:pt x="250515" y="684136"/>
                    </a:lnTo>
                    <a:close/>
                  </a:path>
                </a:pathLst>
              </a:custGeom>
              <a:noFill/>
              <a:ln w="19050" cap="flat">
                <a:solidFill>
                  <a:srgbClr val="21212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76" name="Group 75" descr="CRM platform&#10;Salesforce Sales Cloud&#10;Microsoft Dynamics 365 Sales&#10;Sales insights, content, and recommendations ">
            <a:extLst>
              <a:ext uri="{FF2B5EF4-FFF2-40B4-BE49-F238E27FC236}">
                <a16:creationId xmlns:a16="http://schemas.microsoft.com/office/drawing/2014/main" id="{00E59E5A-581D-5C46-510E-F9F262BA1929}"/>
              </a:ext>
              <a:ext uri="{C183D7F6-B498-43B3-948B-1728B52AA6E4}">
                <adec:decorative xmlns:adec="http://schemas.microsoft.com/office/drawing/2017/decorative" val="0"/>
              </a:ext>
            </a:extLst>
          </p:cNvPr>
          <p:cNvGrpSpPr/>
          <p:nvPr/>
        </p:nvGrpSpPr>
        <p:grpSpPr>
          <a:xfrm>
            <a:off x="8601014" y="4257932"/>
            <a:ext cx="2019796" cy="1465484"/>
            <a:chOff x="6155583" y="4337983"/>
            <a:chExt cx="2019796" cy="1465484"/>
          </a:xfrm>
        </p:grpSpPr>
        <p:sp>
          <p:nvSpPr>
            <p:cNvPr id="77" name="TextBox 76">
              <a:extLst>
                <a:ext uri="{FF2B5EF4-FFF2-40B4-BE49-F238E27FC236}">
                  <a16:creationId xmlns:a16="http://schemas.microsoft.com/office/drawing/2014/main" id="{A0D03A30-2102-A24A-4DB6-DFB2A3AF5979}"/>
                </a:ext>
              </a:extLst>
            </p:cNvPr>
            <p:cNvSpPr txBox="1"/>
            <p:nvPr/>
          </p:nvSpPr>
          <p:spPr>
            <a:xfrm>
              <a:off x="6155583" y="4910915"/>
              <a:ext cx="2019796" cy="89255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CRM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Salesforce Sales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Microsoft Dynamics 365 Sales</a:t>
              </a:r>
              <a:br>
                <a:rPr kumimoji="0" lang="en-US" sz="1600" b="0" i="0" u="none" strike="noStrike" kern="1200" cap="none" spc="0" normalizeH="0" baseline="0" noProof="0">
                  <a:ln>
                    <a:noFill/>
                  </a:ln>
                  <a:solidFill>
                    <a:srgbClr val="000000"/>
                  </a:solidFill>
                  <a:effectLst/>
                  <a:uLnTx/>
                  <a:uFillTx/>
                  <a:latin typeface="Segoe UI Semibold"/>
                  <a:ea typeface="+mn-ea"/>
                  <a:cs typeface="+mn-cs"/>
                </a:rPr>
              </a:br>
              <a:r>
                <a:rPr kumimoji="0" lang="en-US" sz="1100" b="0" i="0" u="none" strike="noStrike" kern="1200" cap="none" spc="0" normalizeH="0" baseline="0" noProof="0" err="1">
                  <a:ln>
                    <a:noFill/>
                  </a:ln>
                  <a:solidFill>
                    <a:sysClr val="windowText" lastClr="000000"/>
                  </a:solidFill>
                  <a:effectLst/>
                  <a:uLnTx/>
                  <a:uFillTx/>
                  <a:latin typeface="Segoe UI"/>
                  <a:ea typeface="Segoe UI" pitchFamily="34" charset="0"/>
                  <a:cs typeface="Segoe UI" pitchFamily="34" charset="0"/>
                </a:rPr>
                <a:t>Sales</a:t>
              </a:r>
              <a:r>
                <a:rPr kumimoji="0" lang="en-US" sz="1100" b="0" i="0" u="none" strike="noStrike" kern="1200" cap="none" spc="0" normalizeH="0" baseline="0" noProof="0">
                  <a:ln>
                    <a:noFill/>
                  </a:ln>
                  <a:solidFill>
                    <a:sysClr val="windowText" lastClr="000000"/>
                  </a:solidFill>
                  <a:effectLst/>
                  <a:uLnTx/>
                  <a:uFillTx/>
                  <a:latin typeface="Segoe UI"/>
                  <a:ea typeface="Segoe UI" pitchFamily="34" charset="0"/>
                  <a:cs typeface="Segoe UI" pitchFamily="34" charset="0"/>
                </a:rPr>
                <a:t> insights, content, and </a:t>
              </a:r>
              <a:br>
                <a:rPr kumimoji="0" lang="en-US" sz="1100" b="0" i="0" u="none" strike="noStrike" kern="1200" cap="none" spc="0" normalizeH="0" baseline="0" noProof="0">
                  <a:ln>
                    <a:noFill/>
                  </a:ln>
                  <a:solidFill>
                    <a:sysClr val="windowText" lastClr="000000"/>
                  </a:solidFill>
                  <a:effectLst/>
                  <a:uLnTx/>
                  <a:uFillTx/>
                  <a:latin typeface="Segoe UI"/>
                  <a:ea typeface="Segoe UI" pitchFamily="34" charset="0"/>
                  <a:cs typeface="Segoe UI" pitchFamily="34" charset="0"/>
                </a:rPr>
              </a:br>
              <a:r>
                <a:rPr kumimoji="0" lang="en-US" sz="1100" b="0" i="0" u="none" strike="noStrike" kern="1200" cap="none" spc="0" normalizeH="0" baseline="0" noProof="0">
                  <a:ln>
                    <a:noFill/>
                  </a:ln>
                  <a:solidFill>
                    <a:sysClr val="windowText" lastClr="000000"/>
                  </a:solidFill>
                  <a:effectLst/>
                  <a:uLnTx/>
                  <a:uFillTx/>
                  <a:latin typeface="Segoe UI"/>
                  <a:ea typeface="Segoe UI" pitchFamily="34" charset="0"/>
                  <a:cs typeface="Segoe UI" pitchFamily="34" charset="0"/>
                </a:rPr>
                <a:t>recommendations </a:t>
              </a:r>
              <a:endParaRPr kumimoji="0" lang="en-US" sz="1200" b="0" i="0" u="none" strike="noStrike" kern="1200" cap="none" spc="0" normalizeH="0" baseline="0" noProof="0">
                <a:ln>
                  <a:noFill/>
                </a:ln>
                <a:solidFill>
                  <a:sysClr val="windowText" lastClr="000000"/>
                </a:solidFill>
                <a:effectLst/>
                <a:uLnTx/>
                <a:uFillTx/>
                <a:latin typeface="Segoe UI"/>
                <a:ea typeface="Segoe UI" pitchFamily="34" charset="0"/>
                <a:cs typeface="Segoe UI" pitchFamily="34" charset="0"/>
              </a:endParaRPr>
            </a:p>
          </p:txBody>
        </p:sp>
        <p:pic>
          <p:nvPicPr>
            <p:cNvPr id="78" name="Graphic 77" descr="Statistics outline">
              <a:extLst>
                <a:ext uri="{FF2B5EF4-FFF2-40B4-BE49-F238E27FC236}">
                  <a16:creationId xmlns:a16="http://schemas.microsoft.com/office/drawing/2014/main" id="{C79AA618-1764-0C4E-96A8-F67107F9D12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96787" y="4337983"/>
              <a:ext cx="491855" cy="491855"/>
            </a:xfrm>
            <a:prstGeom prst="rect">
              <a:avLst/>
            </a:prstGeom>
          </p:spPr>
        </p:pic>
      </p:grpSp>
      <p:sp>
        <p:nvSpPr>
          <p:cNvPr id="75" name="Graphic 28">
            <a:extLst>
              <a:ext uri="{FF2B5EF4-FFF2-40B4-BE49-F238E27FC236}">
                <a16:creationId xmlns:a16="http://schemas.microsoft.com/office/drawing/2014/main" id="{9CC2AB8D-55ED-8474-D3CB-8F1F2D4C12D2}"/>
              </a:ext>
              <a:ext uri="{C183D7F6-B498-43B3-948B-1728B52AA6E4}">
                <adec:decorative xmlns:adec="http://schemas.microsoft.com/office/drawing/2017/decorative" val="1"/>
              </a:ext>
            </a:extLst>
          </p:cNvPr>
          <p:cNvSpPr/>
          <p:nvPr/>
        </p:nvSpPr>
        <p:spPr>
          <a:xfrm>
            <a:off x="7783251" y="4872480"/>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rgbClr val="000000">
              <a:lumMod val="50000"/>
              <a:lumOff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5762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63" presetClass="path" presetSubtype="0" accel="50000" decel="50000" fill="hold" grpId="1" nodeType="withEffect">
                                  <p:stCondLst>
                                    <p:cond delay="0"/>
                                  </p:stCondLst>
                                  <p:childTnLst>
                                    <p:animMotion origin="layout" path="M 1.875E-6 -7.40741E-7 L 0.10833 -7.40741E-7 " pathEditMode="relative" rAng="0" ptsTypes="AA">
                                      <p:cBhvr>
                                        <p:cTn id="9" dur="500" fill="hold"/>
                                        <p:tgtEl>
                                          <p:spTgt spid="31"/>
                                        </p:tgtEl>
                                        <p:attrNameLst>
                                          <p:attrName>ppt_x</p:attrName>
                                          <p:attrName>ppt_y</p:attrName>
                                        </p:attrNameLst>
                                      </p:cBhvr>
                                      <p:rCtr x="5417"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35" presetClass="path" presetSubtype="0" accel="50000" decel="50000" fill="hold" grpId="1" nodeType="withEffect">
                                  <p:stCondLst>
                                    <p:cond delay="0"/>
                                  </p:stCondLst>
                                  <p:childTnLst>
                                    <p:animMotion origin="layout" path="M 0.03256 -7.40741E-7 L -0.0427 -7.40741E-7 " pathEditMode="relative" rAng="0" ptsTypes="AA">
                                      <p:cBhvr>
                                        <p:cTn id="15" dur="500" fill="hold"/>
                                        <p:tgtEl>
                                          <p:spTgt spid="32"/>
                                        </p:tgtEl>
                                        <p:attrNameLst>
                                          <p:attrName>ppt_x</p:attrName>
                                          <p:attrName>ppt_y</p:attrName>
                                        </p:attrNameLst>
                                      </p:cBhvr>
                                      <p:rCtr x="-3763" y="0"/>
                                    </p:animMotion>
                                  </p:childTnLst>
                                </p:cTn>
                              </p:par>
                              <p:par>
                                <p:cTn id="16" presetID="10" presetClass="entr" presetSubtype="0" fill="hold" grpId="0" nodeType="withEffect">
                                  <p:stCondLst>
                                    <p:cond delay="200"/>
                                  </p:stCondLst>
                                  <p:childTnLst>
                                    <p:set>
                                      <p:cBhvr>
                                        <p:cTn id="17" dur="1" fill="hold">
                                          <p:stCondLst>
                                            <p:cond delay="0"/>
                                          </p:stCondLst>
                                        </p:cTn>
                                        <p:tgtEl>
                                          <p:spTgt spid="75"/>
                                        </p:tgtEl>
                                        <p:attrNameLst>
                                          <p:attrName>style.visibility</p:attrName>
                                        </p:attrNameLst>
                                      </p:cBhvr>
                                      <p:to>
                                        <p:strVal val="visible"/>
                                      </p:to>
                                    </p:set>
                                    <p:animEffect transition="in" filter="fade">
                                      <p:cBhvr>
                                        <p:cTn id="18" dur="500"/>
                                        <p:tgtEl>
                                          <p:spTgt spid="75"/>
                                        </p:tgtEl>
                                      </p:cBhvr>
                                    </p:animEffect>
                                  </p:childTnLst>
                                </p:cTn>
                              </p:par>
                              <p:par>
                                <p:cTn id="19" presetID="10" presetClass="entr" presetSubtype="0" fill="hold" nodeType="withEffect">
                                  <p:stCondLst>
                                    <p:cond delay="20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par>
                                <p:cTn id="22" presetID="42" presetClass="path" presetSubtype="0" accel="50000" decel="50000" fill="hold" nodeType="withEffect">
                                  <p:stCondLst>
                                    <p:cond delay="200"/>
                                  </p:stCondLst>
                                  <p:childTnLst>
                                    <p:animMotion origin="layout" path="M -1.25E-6 -0.04653 L -1.25E-6 3.7037E-6 " pathEditMode="relative" rAng="0" ptsTypes="AA">
                                      <p:cBhvr>
                                        <p:cTn id="23" dur="500" fill="hold"/>
                                        <p:tgtEl>
                                          <p:spTgt spid="76"/>
                                        </p:tgtEl>
                                        <p:attrNameLst>
                                          <p:attrName>ppt_x</p:attrName>
                                          <p:attrName>ppt_y</p:attrName>
                                        </p:attrNameLst>
                                      </p:cBhvr>
                                      <p:rCtr x="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75" grpId="0" animBg="1"/>
    </p:bldLst>
  </p:timing>
</p:sld>
</file>

<file path=ppt/theme/theme1.xml><?xml version="1.0" encoding="utf-8"?>
<a:theme xmlns:a="http://schemas.openxmlformats.org/drawingml/2006/main" name="Custom Design">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2">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pilot for Sales template">
  <a:themeElements>
    <a:clrScheme name="Microsoft D365">
      <a:dk1>
        <a:srgbClr val="000000"/>
      </a:dk1>
      <a:lt1>
        <a:srgbClr val="FFFFFF"/>
      </a:lt1>
      <a:dk2>
        <a:srgbClr val="0A1B45"/>
      </a:dk2>
      <a:lt2>
        <a:srgbClr val="FFFFFF"/>
      </a:lt2>
      <a:accent1>
        <a:srgbClr val="0078D4"/>
      </a:accent1>
      <a:accent2>
        <a:srgbClr val="770180"/>
      </a:accent2>
      <a:accent3>
        <a:srgbClr val="1392B4"/>
      </a:accent3>
      <a:accent4>
        <a:srgbClr val="FFB900"/>
      </a:accent4>
      <a:accent5>
        <a:srgbClr val="D83B01"/>
      </a:accent5>
      <a:accent6>
        <a:srgbClr val="EAE4DC"/>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A27CBA14-79C9-4147-B54D-D1CDFA6A7ECC}" vid="{FA88690D-C47D-D141-9748-5076AC231E5D}"/>
    </a:ext>
  </a:extLst>
</a:theme>
</file>

<file path=ppt/theme/theme4.xml><?xml version="1.0" encoding="utf-8"?>
<a:theme xmlns:a="http://schemas.openxmlformats.org/drawingml/2006/main" name="2_BCS PPT Template_Draft2">
  <a:themeElements>
    <a:clrScheme name="Custom 1">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74B47"/>
      </a:hlink>
      <a:folHlink>
        <a:srgbClr val="008575"/>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5.xml><?xml version="1.0" encoding="utf-8"?>
<a:theme xmlns:a="http://schemas.openxmlformats.org/drawingml/2006/main" name="2_Custom Design">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2">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55a0564a-120d-446d-a1bb-6ccf81741021" xsi:nil="true"/>
    <lcf76f155ced4ddcb4097134ff3c332f xmlns="b3a75868-36a9-427f-b025-de3991fbaed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B944CC08E71F4884B94C9C981B2B35" ma:contentTypeVersion="13" ma:contentTypeDescription="Create a new document." ma:contentTypeScope="" ma:versionID="51a5eb014c7422256b37c56817e5264b">
  <xsd:schema xmlns:xsd="http://www.w3.org/2001/XMLSchema" xmlns:xs="http://www.w3.org/2001/XMLSchema" xmlns:p="http://schemas.microsoft.com/office/2006/metadata/properties" xmlns:ns1="http://schemas.microsoft.com/sharepoint/v3" xmlns:ns2="b3a75868-36a9-427f-b025-de3991fbaed6" xmlns:ns3="55a0564a-120d-446d-a1bb-6ccf81741021" targetNamespace="http://schemas.microsoft.com/office/2006/metadata/properties" ma:root="true" ma:fieldsID="c5712cc68db803fec7bc363b1571b410" ns1:_="" ns2:_="" ns3:_="">
    <xsd:import namespace="http://schemas.microsoft.com/sharepoint/v3"/>
    <xsd:import namespace="b3a75868-36a9-427f-b025-de3991fbaed6"/>
    <xsd:import namespace="55a0564a-120d-446d-a1bb-6ccf81741021"/>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a75868-36a9-427f-b025-de3991fbaed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a0564a-120d-446d-a1bb-6ccf8174102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3cc6cb1-afa4-475e-a4a1-fdaa7e55fbc9}" ma:internalName="TaxCatchAll" ma:showField="CatchAllData" ma:web="55a0564a-120d-446d-a1bb-6ccf817410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2109BE-7639-4E9B-8165-C1A57DFB61B9}">
  <ds:schemaRefs>
    <ds:schemaRef ds:uri="http://schemas.openxmlformats.org/package/2006/metadata/core-properties"/>
    <ds:schemaRef ds:uri="http://schemas.microsoft.com/office/infopath/2007/PartnerControls"/>
    <ds:schemaRef ds:uri="http://schemas.microsoft.com/office/2006/metadata/properties"/>
    <ds:schemaRef ds:uri="http://schemas.microsoft.com/sharepoint/v3"/>
    <ds:schemaRef ds:uri="http://www.w3.org/XML/1998/namespace"/>
    <ds:schemaRef ds:uri="http://schemas.microsoft.com/office/2006/documentManagement/types"/>
    <ds:schemaRef ds:uri="http://purl.org/dc/dcmitype/"/>
    <ds:schemaRef ds:uri="http://purl.org/dc/terms/"/>
    <ds:schemaRef ds:uri="55a0564a-120d-446d-a1bb-6ccf81741021"/>
    <ds:schemaRef ds:uri="b3a75868-36a9-427f-b025-de3991fbaed6"/>
    <ds:schemaRef ds:uri="http://purl.org/dc/elements/1.1/"/>
  </ds:schemaRefs>
</ds:datastoreItem>
</file>

<file path=customXml/itemProps2.xml><?xml version="1.0" encoding="utf-8"?>
<ds:datastoreItem xmlns:ds="http://schemas.openxmlformats.org/officeDocument/2006/customXml" ds:itemID="{E2781CBA-8DB1-4D34-8BA1-36BE7DE66359}">
  <ds:schemaRefs>
    <ds:schemaRef ds:uri="http://schemas.microsoft.com/sharepoint/v3/contenttype/forms"/>
  </ds:schemaRefs>
</ds:datastoreItem>
</file>

<file path=customXml/itemProps3.xml><?xml version="1.0" encoding="utf-8"?>
<ds:datastoreItem xmlns:ds="http://schemas.openxmlformats.org/officeDocument/2006/customXml" ds:itemID="{7EC67927-B2F0-4B10-8AEC-E0DA20E1EF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a75868-36a9-427f-b025-de3991fbaed6"/>
    <ds:schemaRef ds:uri="55a0564a-120d-446d-a1bb-6ccf817410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297</TotalTime>
  <Words>8610</Words>
  <Application>Microsoft Office PowerPoint</Application>
  <PresentationFormat>Widescreen</PresentationFormat>
  <Paragraphs>1159</Paragraphs>
  <Slides>56</Slides>
  <Notes>34</Notes>
  <HiddenSlides>0</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56</vt:i4>
      </vt:variant>
    </vt:vector>
  </HeadingPairs>
  <TitlesOfParts>
    <vt:vector size="73" baseType="lpstr">
      <vt:lpstr>.Hiragino Kaku Gothic Interface W3</vt:lpstr>
      <vt:lpstr>Aptos</vt:lpstr>
      <vt:lpstr>Arial</vt:lpstr>
      <vt:lpstr>Calibri</vt:lpstr>
      <vt:lpstr>Consolas</vt:lpstr>
      <vt:lpstr>Segoe Pro Semibold</vt:lpstr>
      <vt:lpstr>Segoe UI</vt:lpstr>
      <vt:lpstr>Segoe UI Light</vt:lpstr>
      <vt:lpstr>Segoe UI Semibold</vt:lpstr>
      <vt:lpstr>Segoe UI Semilight</vt:lpstr>
      <vt:lpstr>Wingdings</vt:lpstr>
      <vt:lpstr>Custom Design</vt:lpstr>
      <vt:lpstr>M365 Copilot Theme</vt:lpstr>
      <vt:lpstr>Copilot for Sales template</vt:lpstr>
      <vt:lpstr>2_BCS PPT Template_Draft2</vt:lpstr>
      <vt:lpstr>2_Custom Design</vt:lpstr>
      <vt:lpstr>Packager Shell Object</vt:lpstr>
      <vt:lpstr>Transform Sales with Gen AI</vt:lpstr>
      <vt:lpstr>Microsoft 365 Copilot for Sales</vt:lpstr>
      <vt:lpstr>Reimagine the sales experience</vt:lpstr>
      <vt:lpstr>The role of the seller is getting harder</vt:lpstr>
      <vt:lpstr>The AI advantage for sales</vt:lpstr>
      <vt:lpstr>Do more with less with Microsoft Copilot for Sales</vt:lpstr>
      <vt:lpstr>Early evidence of Microsoft Copilot for Sales success </vt:lpstr>
      <vt:lpstr>Microsoft Copilot for Sales </vt:lpstr>
      <vt:lpstr>Microsoft Copilot for Sales  </vt:lpstr>
      <vt:lpstr>Enhance Copilot for Microsoft 365 with capabilities  for specific teams (1 of 2)</vt:lpstr>
      <vt:lpstr>Enhance Copilot for Microsoft 365 with capabilities for specific teams (2 of 2)</vt:lpstr>
      <vt:lpstr>Investec</vt:lpstr>
      <vt:lpstr>Lumen Technologies</vt:lpstr>
      <vt:lpstr>Top 10 to try first with Microsoft 365 Copilot for Sales</vt:lpstr>
      <vt:lpstr>Microsoft Copilot for Sales Resources Guide</vt:lpstr>
      <vt:lpstr>Onboard &amp; engage: Best practices</vt:lpstr>
      <vt:lpstr>Rolling out Copilot for Sales in your organization</vt:lpstr>
      <vt:lpstr>Create your team</vt:lpstr>
      <vt:lpstr>Identify your team members (example)</vt:lpstr>
      <vt:lpstr>Define business objectives</vt:lpstr>
      <vt:lpstr>Meet with your team members to define and align on objectives</vt:lpstr>
      <vt:lpstr>Assess organizational factors</vt:lpstr>
      <vt:lpstr>Define target personas and priority scenarios</vt:lpstr>
      <vt:lpstr>Organize and document each scenario</vt:lpstr>
      <vt:lpstr>Target personas and scenarios (example)</vt:lpstr>
      <vt:lpstr>Define a roll-out approach and timeline</vt:lpstr>
      <vt:lpstr>Define a roll-out approach and timeline (example)</vt:lpstr>
      <vt:lpstr>Build a training plan</vt:lpstr>
      <vt:lpstr>Build a communication plan</vt:lpstr>
      <vt:lpstr>Training &amp; Communication Schedule (example)</vt:lpstr>
      <vt:lpstr>Document the communication plan (example)</vt:lpstr>
      <vt:lpstr>Onboard employees</vt:lpstr>
      <vt:lpstr>Document the onboarding plan (example)</vt:lpstr>
      <vt:lpstr>Best Practice:</vt:lpstr>
      <vt:lpstr>Best practice</vt:lpstr>
      <vt:lpstr>Best Practice </vt:lpstr>
      <vt:lpstr>Copilot Solutions in Viva Insight</vt:lpstr>
      <vt:lpstr>Copilot Solutions in Viva Insight </vt:lpstr>
      <vt:lpstr>Copilot for Sales Overview</vt:lpstr>
      <vt:lpstr>Copilot for Sales Experiences</vt:lpstr>
      <vt:lpstr>Copilot for Sales Architecture</vt:lpstr>
      <vt:lpstr>Bring your own data to Copilot for Sales</vt:lpstr>
      <vt:lpstr>Copilot Extensions Overview</vt:lpstr>
      <vt:lpstr>Copilot for Sales Extension Architecture</vt:lpstr>
      <vt:lpstr>Copilot for Sales Extension Architecture </vt:lpstr>
      <vt:lpstr>Copilot for Sales Extension Architecture  </vt:lpstr>
      <vt:lpstr>Copilot for Sales Extension Architecture   </vt:lpstr>
      <vt:lpstr>Copilot for Sales Extension Architecture    </vt:lpstr>
      <vt:lpstr>Copilot for Sales Extension Architecture      </vt:lpstr>
      <vt:lpstr>Extending Copilot for Sales Experiences</vt:lpstr>
      <vt:lpstr>Building Extensions</vt:lpstr>
      <vt:lpstr>Copilot for Sales Extension Architecture         </vt:lpstr>
      <vt:lpstr>Building Extensions for Copilot for Sales</vt:lpstr>
      <vt:lpstr>Building Extensions for Copilot for Sales       </vt:lpstr>
      <vt:lpstr>Available Extension Points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 sales with Gen AI</dc:title>
  <dc:creator>Katherine Messina</dc:creator>
  <cp:lastModifiedBy>Smita Shrivastava</cp:lastModifiedBy>
  <cp:revision>2</cp:revision>
  <dcterms:created xsi:type="dcterms:W3CDTF">2024-07-18T23:05:46Z</dcterms:created>
  <dcterms:modified xsi:type="dcterms:W3CDTF">2024-12-03T00:32:50Z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0x01010007B944CC08E71F4884B94C9C981B2B35</vt:lpwstr>
  </property>
  <property fmtid="{D5CDD505-2E9C-101B-9397-08002B2CF9AE}" pid="3" name="MediaServiceImageTags">
    <vt:lpwstr/>
  </property>
  <property fmtid="{D5CDD505-2E9C-101B-9397-08002B2CF9AE}" pid="4" name="Order">
    <vt:lpwstr>61100.0000000000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